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509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  <p:sldId id="296" r:id="rId43"/>
    <p:sldId id="297" r:id="rId44"/>
    <p:sldId id="298" r:id="rId45"/>
    <p:sldId id="299" r:id="rId46"/>
    <p:sldId id="300" r:id="rId47"/>
    <p:sldId id="301" r:id="rId48"/>
    <p:sldId id="302" r:id="rId49"/>
    <p:sldId id="303" r:id="rId50"/>
    <p:sldId id="304" r:id="rId51"/>
    <p:sldId id="305" r:id="rId52"/>
    <p:sldId id="306" r:id="rId53"/>
    <p:sldId id="307" r:id="rId54"/>
    <p:sldId id="308" r:id="rId55"/>
    <p:sldId id="309" r:id="rId56"/>
    <p:sldId id="310" r:id="rId57"/>
    <p:sldId id="311" r:id="rId58"/>
    <p:sldId id="312" r:id="rId59"/>
    <p:sldId id="313" r:id="rId60"/>
    <p:sldId id="314" r:id="rId61"/>
    <p:sldId id="315" r:id="rId62"/>
    <p:sldId id="316" r:id="rId63"/>
    <p:sldId id="317" r:id="rId64"/>
    <p:sldId id="318" r:id="rId65"/>
    <p:sldId id="319" r:id="rId66"/>
    <p:sldId id="320" r:id="rId67"/>
    <p:sldId id="321" r:id="rId68"/>
    <p:sldId id="322" r:id="rId69"/>
    <p:sldId id="323" r:id="rId70"/>
    <p:sldId id="324" r:id="rId71"/>
    <p:sldId id="325" r:id="rId72"/>
    <p:sldId id="326" r:id="rId73"/>
    <p:sldId id="327" r:id="rId74"/>
    <p:sldId id="328" r:id="rId75"/>
    <p:sldId id="329" r:id="rId76"/>
    <p:sldId id="330" r:id="rId77"/>
    <p:sldId id="331" r:id="rId78"/>
    <p:sldId id="332" r:id="rId79"/>
    <p:sldId id="333" r:id="rId80"/>
    <p:sldId id="334" r:id="rId81"/>
    <p:sldId id="335" r:id="rId82"/>
    <p:sldId id="336" r:id="rId83"/>
    <p:sldId id="337" r:id="rId84"/>
    <p:sldId id="338" r:id="rId85"/>
    <p:sldId id="339" r:id="rId86"/>
    <p:sldId id="340" r:id="rId87"/>
    <p:sldId id="341" r:id="rId88"/>
    <p:sldId id="342" r:id="rId89"/>
    <p:sldId id="343" r:id="rId90"/>
    <p:sldId id="344" r:id="rId91"/>
    <p:sldId id="345" r:id="rId92"/>
    <p:sldId id="346" r:id="rId93"/>
    <p:sldId id="347" r:id="rId94"/>
    <p:sldId id="348" r:id="rId95"/>
    <p:sldId id="349" r:id="rId96"/>
    <p:sldId id="350" r:id="rId97"/>
    <p:sldId id="351" r:id="rId98"/>
    <p:sldId id="352" r:id="rId99"/>
    <p:sldId id="353" r:id="rId100"/>
    <p:sldId id="354" r:id="rId101"/>
    <p:sldId id="355" r:id="rId102"/>
    <p:sldId id="356" r:id="rId103"/>
    <p:sldId id="357" r:id="rId104"/>
    <p:sldId id="358" r:id="rId105"/>
    <p:sldId id="359" r:id="rId106"/>
    <p:sldId id="360" r:id="rId107"/>
    <p:sldId id="361" r:id="rId108"/>
    <p:sldId id="362" r:id="rId109"/>
    <p:sldId id="363" r:id="rId110"/>
    <p:sldId id="364" r:id="rId111"/>
    <p:sldId id="365" r:id="rId112"/>
    <p:sldId id="366" r:id="rId113"/>
    <p:sldId id="367" r:id="rId114"/>
    <p:sldId id="368" r:id="rId115"/>
    <p:sldId id="369" r:id="rId116"/>
    <p:sldId id="370" r:id="rId117"/>
    <p:sldId id="371" r:id="rId118"/>
    <p:sldId id="372" r:id="rId119"/>
    <p:sldId id="373" r:id="rId120"/>
    <p:sldId id="374" r:id="rId121"/>
    <p:sldId id="375" r:id="rId122"/>
    <p:sldId id="376" r:id="rId123"/>
    <p:sldId id="377" r:id="rId124"/>
    <p:sldId id="378" r:id="rId125"/>
    <p:sldId id="379" r:id="rId126"/>
    <p:sldId id="380" r:id="rId127"/>
    <p:sldId id="381" r:id="rId128"/>
    <p:sldId id="382" r:id="rId129"/>
    <p:sldId id="383" r:id="rId130"/>
    <p:sldId id="384" r:id="rId131"/>
    <p:sldId id="385" r:id="rId132"/>
    <p:sldId id="386" r:id="rId133"/>
    <p:sldId id="387" r:id="rId134"/>
    <p:sldId id="388" r:id="rId135"/>
    <p:sldId id="389" r:id="rId136"/>
    <p:sldId id="390" r:id="rId137"/>
    <p:sldId id="391" r:id="rId138"/>
    <p:sldId id="392" r:id="rId139"/>
    <p:sldId id="393" r:id="rId140"/>
    <p:sldId id="394" r:id="rId141"/>
    <p:sldId id="395" r:id="rId142"/>
    <p:sldId id="396" r:id="rId143"/>
    <p:sldId id="397" r:id="rId144"/>
    <p:sldId id="398" r:id="rId145"/>
    <p:sldId id="399" r:id="rId146"/>
    <p:sldId id="400" r:id="rId147"/>
    <p:sldId id="401" r:id="rId148"/>
    <p:sldId id="402" r:id="rId149"/>
    <p:sldId id="403" r:id="rId150"/>
    <p:sldId id="404" r:id="rId151"/>
    <p:sldId id="405" r:id="rId152"/>
    <p:sldId id="406" r:id="rId153"/>
    <p:sldId id="407" r:id="rId154"/>
    <p:sldId id="408" r:id="rId155"/>
    <p:sldId id="409" r:id="rId156"/>
    <p:sldId id="410" r:id="rId157"/>
    <p:sldId id="411" r:id="rId158"/>
    <p:sldId id="412" r:id="rId159"/>
    <p:sldId id="413" r:id="rId160"/>
    <p:sldId id="414" r:id="rId161"/>
    <p:sldId id="415" r:id="rId162"/>
    <p:sldId id="416" r:id="rId163"/>
    <p:sldId id="417" r:id="rId164"/>
    <p:sldId id="418" r:id="rId165"/>
    <p:sldId id="419" r:id="rId166"/>
    <p:sldId id="420" r:id="rId167"/>
    <p:sldId id="421" r:id="rId168"/>
    <p:sldId id="422" r:id="rId169"/>
    <p:sldId id="423" r:id="rId170"/>
    <p:sldId id="424" r:id="rId171"/>
    <p:sldId id="425" r:id="rId172"/>
    <p:sldId id="426" r:id="rId173"/>
    <p:sldId id="427" r:id="rId174"/>
    <p:sldId id="428" r:id="rId175"/>
    <p:sldId id="429" r:id="rId176"/>
    <p:sldId id="430" r:id="rId177"/>
    <p:sldId id="431" r:id="rId178"/>
    <p:sldId id="432" r:id="rId179"/>
    <p:sldId id="433" r:id="rId180"/>
    <p:sldId id="434" r:id="rId181"/>
    <p:sldId id="435" r:id="rId182"/>
    <p:sldId id="436" r:id="rId183"/>
    <p:sldId id="437" r:id="rId184"/>
    <p:sldId id="438" r:id="rId185"/>
    <p:sldId id="439" r:id="rId186"/>
    <p:sldId id="440" r:id="rId187"/>
    <p:sldId id="441" r:id="rId188"/>
    <p:sldId id="442" r:id="rId189"/>
    <p:sldId id="443" r:id="rId190"/>
    <p:sldId id="444" r:id="rId191"/>
    <p:sldId id="445" r:id="rId192"/>
    <p:sldId id="446" r:id="rId193"/>
    <p:sldId id="447" r:id="rId194"/>
    <p:sldId id="448" r:id="rId195"/>
    <p:sldId id="449" r:id="rId196"/>
    <p:sldId id="450" r:id="rId197"/>
    <p:sldId id="451" r:id="rId198"/>
    <p:sldId id="452" r:id="rId199"/>
    <p:sldId id="453" r:id="rId200"/>
    <p:sldId id="454" r:id="rId201"/>
    <p:sldId id="455" r:id="rId202"/>
    <p:sldId id="456" r:id="rId203"/>
    <p:sldId id="457" r:id="rId204"/>
    <p:sldId id="458" r:id="rId205"/>
    <p:sldId id="459" r:id="rId206"/>
    <p:sldId id="460" r:id="rId207"/>
    <p:sldId id="461" r:id="rId208"/>
    <p:sldId id="462" r:id="rId209"/>
    <p:sldId id="463" r:id="rId210"/>
    <p:sldId id="464" r:id="rId211"/>
    <p:sldId id="465" r:id="rId212"/>
    <p:sldId id="466" r:id="rId213"/>
    <p:sldId id="467" r:id="rId214"/>
    <p:sldId id="468" r:id="rId215"/>
    <p:sldId id="469" r:id="rId216"/>
    <p:sldId id="470" r:id="rId217"/>
    <p:sldId id="471" r:id="rId218"/>
    <p:sldId id="472" r:id="rId219"/>
    <p:sldId id="473" r:id="rId220"/>
    <p:sldId id="474" r:id="rId221"/>
    <p:sldId id="475" r:id="rId222"/>
    <p:sldId id="476" r:id="rId223"/>
    <p:sldId id="477" r:id="rId224"/>
    <p:sldId id="478" r:id="rId225"/>
    <p:sldId id="479" r:id="rId226"/>
    <p:sldId id="480" r:id="rId227"/>
    <p:sldId id="481" r:id="rId228"/>
    <p:sldId id="482" r:id="rId229"/>
    <p:sldId id="483" r:id="rId230"/>
    <p:sldId id="484" r:id="rId231"/>
    <p:sldId id="485" r:id="rId232"/>
    <p:sldId id="486" r:id="rId233"/>
    <p:sldId id="487" r:id="rId234"/>
    <p:sldId id="488" r:id="rId235"/>
    <p:sldId id="489" r:id="rId236"/>
    <p:sldId id="490" r:id="rId237"/>
    <p:sldId id="491" r:id="rId238"/>
    <p:sldId id="492" r:id="rId239"/>
    <p:sldId id="493" r:id="rId240"/>
    <p:sldId id="494" r:id="rId241"/>
    <p:sldId id="495" r:id="rId242"/>
    <p:sldId id="496" r:id="rId243"/>
    <p:sldId id="497" r:id="rId244"/>
    <p:sldId id="498" r:id="rId245"/>
    <p:sldId id="499" r:id="rId246"/>
    <p:sldId id="500" r:id="rId247"/>
    <p:sldId id="501" r:id="rId248"/>
    <p:sldId id="502" r:id="rId249"/>
    <p:sldId id="503" r:id="rId250"/>
    <p:sldId id="504" r:id="rId251"/>
    <p:sldId id="505" r:id="rId252"/>
    <p:sldId id="506" r:id="rId253"/>
    <p:sldId id="507" r:id="rId254"/>
    <p:sldId id="508" r:id="rId255"/>
  </p:sldIdLst>
  <p:sldSz cx="7772400" cy="10058400"/>
  <p:notesSz cx="7772400" cy="10058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4" d="100"/>
          <a:sy n="74" d="100"/>
        </p:scale>
        <p:origin x="2976" y="7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58" Type="http://schemas.openxmlformats.org/officeDocument/2006/relationships/theme" Target="theme/theme1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38" Type="http://schemas.openxmlformats.org/officeDocument/2006/relationships/slide" Target="slides/slide237.xml"/><Relationship Id="rId254" Type="http://schemas.openxmlformats.org/officeDocument/2006/relationships/slide" Target="slides/slide253.xml"/><Relationship Id="rId259" Type="http://schemas.openxmlformats.org/officeDocument/2006/relationships/tableStyles" Target="tableStyles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slide" Target="slides/slide201.xml"/><Relationship Id="rId207" Type="http://schemas.openxmlformats.org/officeDocument/2006/relationships/slide" Target="slides/slide206.xml"/><Relationship Id="rId223" Type="http://schemas.openxmlformats.org/officeDocument/2006/relationships/slide" Target="slides/slide222.xml"/><Relationship Id="rId228" Type="http://schemas.openxmlformats.org/officeDocument/2006/relationships/slide" Target="slides/slide227.xml"/><Relationship Id="rId244" Type="http://schemas.openxmlformats.org/officeDocument/2006/relationships/slide" Target="slides/slide243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3" Type="http://schemas.openxmlformats.org/officeDocument/2006/relationships/slide" Target="slides/slide212.xml"/><Relationship Id="rId218" Type="http://schemas.openxmlformats.org/officeDocument/2006/relationships/slide" Target="slides/slide217.xml"/><Relationship Id="rId234" Type="http://schemas.openxmlformats.org/officeDocument/2006/relationships/slide" Target="slides/slide233.xml"/><Relationship Id="rId239" Type="http://schemas.openxmlformats.org/officeDocument/2006/relationships/slide" Target="slides/slide238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0" Type="http://schemas.openxmlformats.org/officeDocument/2006/relationships/slide" Target="slides/slide249.xml"/><Relationship Id="rId255" Type="http://schemas.openxmlformats.org/officeDocument/2006/relationships/slide" Target="slides/slide254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0" Type="http://schemas.openxmlformats.org/officeDocument/2006/relationships/slide" Target="slides/slide239.xml"/><Relationship Id="rId245" Type="http://schemas.openxmlformats.org/officeDocument/2006/relationships/slide" Target="slides/slide244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slide" Target="slides/slide21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0" Type="http://schemas.openxmlformats.org/officeDocument/2006/relationships/slide" Target="slides/slide229.xml"/><Relationship Id="rId235" Type="http://schemas.openxmlformats.org/officeDocument/2006/relationships/slide" Target="slides/slide234.xml"/><Relationship Id="rId251" Type="http://schemas.openxmlformats.org/officeDocument/2006/relationships/slide" Target="slides/slide250.xml"/><Relationship Id="rId256" Type="http://schemas.openxmlformats.org/officeDocument/2006/relationships/presProps" Target="presProps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slide" Target="slides/slide219.xml"/><Relationship Id="rId225" Type="http://schemas.openxmlformats.org/officeDocument/2006/relationships/slide" Target="slides/slide224.xml"/><Relationship Id="rId241" Type="http://schemas.openxmlformats.org/officeDocument/2006/relationships/slide" Target="slides/slide240.xml"/><Relationship Id="rId246" Type="http://schemas.openxmlformats.org/officeDocument/2006/relationships/slide" Target="slides/slide245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viewProps" Target="viewProps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82930" y="3118104"/>
            <a:ext cx="6606540" cy="21122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65860" y="5632704"/>
            <a:ext cx="5440680" cy="251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1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1" i="0" u="heavy">
                <a:solidFill>
                  <a:srgbClr val="231F2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000" b="1" i="1">
                <a:solidFill>
                  <a:srgbClr val="231F2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1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1" i="0" u="heavy">
                <a:solidFill>
                  <a:srgbClr val="231F2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88620" y="2313432"/>
            <a:ext cx="3380994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002786" y="2313432"/>
            <a:ext cx="3380994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5/14/2020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1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1" i="0" u="heavy">
                <a:solidFill>
                  <a:srgbClr val="231F2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5/14/2020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1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5/14/2020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1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958849" y="820928"/>
            <a:ext cx="5854700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1" i="0" u="heavy">
                <a:solidFill>
                  <a:srgbClr val="231F2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897379" y="2457704"/>
            <a:ext cx="3977640" cy="61956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1" i="1">
                <a:solidFill>
                  <a:srgbClr val="231F2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642616" y="9354312"/>
            <a:ext cx="2487168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88620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5/14/2020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3583578" y="9549342"/>
            <a:ext cx="631189" cy="20700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1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fld id="{81D60167-4931-47E6-BA6A-407CBD079E47}" type="slidenum">
              <a:rPr dirty="0"/>
              <a:t>‹#›</a:t>
            </a:fld>
            <a:endParaRPr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8.png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templetonma.gov/" TargetMode="External"/><Relationship Id="rId1" Type="http://schemas.openxmlformats.org/officeDocument/2006/relationships/slideLayout" Target="../slideLayouts/slideLayout5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0.png"/><Relationship Id="rId4" Type="http://schemas.openxmlformats.org/officeDocument/2006/relationships/image" Target="../media/image10.png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mass.gov/dps" TargetMode="Externa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1.png"/><Relationship Id="rId4" Type="http://schemas.openxmlformats.org/officeDocument/2006/relationships/image" Target="../media/image10.png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5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1.png"/><Relationship Id="rId4" Type="http://schemas.openxmlformats.org/officeDocument/2006/relationships/image" Target="../media/image10.png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5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9.png"/><Relationship Id="rId4" Type="http://schemas.openxmlformats.org/officeDocument/2006/relationships/image" Target="../media/image9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1.png"/><Relationship Id="rId4" Type="http://schemas.openxmlformats.org/officeDocument/2006/relationships/image" Target="../media/image9.png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2.jpg"/><Relationship Id="rId5" Type="http://schemas.openxmlformats.org/officeDocument/2006/relationships/image" Target="../media/image21.png"/><Relationship Id="rId4" Type="http://schemas.openxmlformats.org/officeDocument/2006/relationships/image" Target="../media/image10.png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.pn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9.png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9.png"/><Relationship Id="rId4" Type="http://schemas.openxmlformats.org/officeDocument/2006/relationships/image" Target="../media/image10.png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4.jpg"/><Relationship Id="rId5" Type="http://schemas.openxmlformats.org/officeDocument/2006/relationships/image" Target="../media/image53.png"/><Relationship Id="rId4" Type="http://schemas.openxmlformats.org/officeDocument/2006/relationships/image" Target="../media/image9.png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Layout" Target="../slideLayouts/slideLayout5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8.png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.png"/><Relationship Id="rId5" Type="http://schemas.openxmlformats.org/officeDocument/2006/relationships/image" Target="../media/image21.png"/><Relationship Id="rId4" Type="http://schemas.openxmlformats.org/officeDocument/2006/relationships/image" Target="../media/image10.png"/><Relationship Id="rId9" Type="http://schemas.openxmlformats.org/officeDocument/2006/relationships/image" Target="../media/image5.png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57.jp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templetonma.gov/" TargetMode="Externa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3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hyperlink" Target="mailto:conservation@templeton1.org" TargetMode="External"/><Relationship Id="rId5" Type="http://schemas.openxmlformats.org/officeDocument/2006/relationships/image" Target="../media/image39.png"/><Relationship Id="rId4" Type="http://schemas.openxmlformats.org/officeDocument/2006/relationships/image" Target="../media/image9.png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8.jpg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g"/><Relationship Id="rId1" Type="http://schemas.openxmlformats.org/officeDocument/2006/relationships/slideLayout" Target="../slideLayouts/slideLayout5.xml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8.png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.png"/><Relationship Id="rId5" Type="http://schemas.openxmlformats.org/officeDocument/2006/relationships/image" Target="../media/image21.png"/><Relationship Id="rId4" Type="http://schemas.openxmlformats.org/officeDocument/2006/relationships/image" Target="../media/image10.png"/><Relationship Id="rId9" Type="http://schemas.openxmlformats.org/officeDocument/2006/relationships/image" Target="../media/image5.png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61.png"/><Relationship Id="rId7" Type="http://schemas.openxmlformats.org/officeDocument/2006/relationships/image" Target="../media/image9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3.png"/><Relationship Id="rId5" Type="http://schemas.openxmlformats.org/officeDocument/2006/relationships/image" Target="../media/image7.png"/><Relationship Id="rId4" Type="http://schemas.openxmlformats.org/officeDocument/2006/relationships/image" Target="../media/image62.png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.png"/><Relationship Id="rId5" Type="http://schemas.openxmlformats.org/officeDocument/2006/relationships/image" Target="../media/image10.png"/><Relationship Id="rId4" Type="http://schemas.openxmlformats.org/officeDocument/2006/relationships/image" Target="../media/image8.png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g"/><Relationship Id="rId1" Type="http://schemas.openxmlformats.org/officeDocument/2006/relationships/slideLayout" Target="../slideLayouts/slideLayout5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1.png"/><Relationship Id="rId4" Type="http://schemas.openxmlformats.org/officeDocument/2006/relationships/image" Target="../media/image10.png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9.png"/><Relationship Id="rId4" Type="http://schemas.openxmlformats.org/officeDocument/2006/relationships/image" Target="../media/image9.png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9.png"/><Relationship Id="rId4" Type="http://schemas.openxmlformats.org/officeDocument/2006/relationships/image" Target="../media/image9.png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5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4.jpg"/><Relationship Id="rId5" Type="http://schemas.openxmlformats.org/officeDocument/2006/relationships/image" Target="../media/image73.png"/><Relationship Id="rId4" Type="http://schemas.openxmlformats.org/officeDocument/2006/relationships/image" Target="../media/image9.png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g"/><Relationship Id="rId1" Type="http://schemas.openxmlformats.org/officeDocument/2006/relationships/slideLayout" Target="../slideLayouts/slideLayout5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5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5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5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hyperlink" Target="http://www.montytech.net/" TargetMode="External"/><Relationship Id="rId1" Type="http://schemas.openxmlformats.org/officeDocument/2006/relationships/slideLayout" Target="../slideLayouts/slideLayout5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1.jpg"/><Relationship Id="rId5" Type="http://schemas.openxmlformats.org/officeDocument/2006/relationships/image" Target="../media/image80.png"/><Relationship Id="rId4" Type="http://schemas.openxmlformats.org/officeDocument/2006/relationships/image" Target="../media/image9.png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83.png"/><Relationship Id="rId4" Type="http://schemas.openxmlformats.org/officeDocument/2006/relationships/image" Target="../media/image9.png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4.jpg"/><Relationship Id="rId5" Type="http://schemas.openxmlformats.org/officeDocument/2006/relationships/image" Target="../media/image21.png"/><Relationship Id="rId4" Type="http://schemas.openxmlformats.org/officeDocument/2006/relationships/image" Target="../media/image10.png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Layout" Target="../slideLayouts/slideLayout5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jpg"/><Relationship Id="rId1" Type="http://schemas.openxmlformats.org/officeDocument/2006/relationships/slideLayout" Target="../slideLayouts/slideLayout5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jpg"/><Relationship Id="rId1" Type="http://schemas.openxmlformats.org/officeDocument/2006/relationships/slideLayout" Target="../slideLayouts/slideLayout5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1.png"/><Relationship Id="rId5" Type="http://schemas.openxmlformats.org/officeDocument/2006/relationships/image" Target="../media/image5.png"/><Relationship Id="rId4" Type="http://schemas.openxmlformats.org/officeDocument/2006/relationships/image" Target="../media/image90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jpg"/><Relationship Id="rId1" Type="http://schemas.openxmlformats.org/officeDocument/2006/relationships/slideLayout" Target="../slideLayouts/slideLayout5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hyperlink" Target="http://www.mytowngovernment.org/01468" TargetMode="Externa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templetonma.gov/" TargetMode="Externa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7" Type="http://schemas.openxmlformats.org/officeDocument/2006/relationships/hyperlink" Target="http://www.templetonma.gov/" TargetMode="External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7.png"/><Relationship Id="rId5" Type="http://schemas.openxmlformats.org/officeDocument/2006/relationships/image" Target="../media/image96.png"/><Relationship Id="rId4" Type="http://schemas.openxmlformats.org/officeDocument/2006/relationships/image" Target="../media/image95.png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8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29.png"/><Relationship Id="rId7" Type="http://schemas.openxmlformats.org/officeDocument/2006/relationships/image" Target="../media/image31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5" Type="http://schemas.openxmlformats.org/officeDocument/2006/relationships/image" Target="../media/image30.png"/><Relationship Id="rId4" Type="http://schemas.openxmlformats.org/officeDocument/2006/relationships/image" Target="../media/image10.png"/><Relationship Id="rId9" Type="http://schemas.openxmlformats.org/officeDocument/2006/relationships/image" Target="../media/image32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9.png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8036" y="342900"/>
            <a:ext cx="7141464" cy="9372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080">
        <p:split orient="vert"/>
      </p:transition>
    </mc:Choice>
    <mc:Fallback xmlns="">
      <p:transition spd="slow" advTm="1080">
        <p:split orient="vert"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366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10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863600" y="408431"/>
            <a:ext cx="6026785" cy="886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568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We had continuity and two new members (Robert May and Faith Ann Curcio) appointed </a:t>
            </a:r>
            <a:r>
              <a:rPr sz="1200" dirty="0">
                <a:latin typeface="Times New Roman"/>
                <a:cs typeface="Times New Roman"/>
              </a:rPr>
              <a:t>to the  </a:t>
            </a:r>
            <a:r>
              <a:rPr sz="1200" spc="-5" dirty="0">
                <a:latin typeface="Times New Roman"/>
                <a:cs typeface="Times New Roman"/>
              </a:rPr>
              <a:t>Advisory Committee;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departing members </a:t>
            </a:r>
            <a:r>
              <a:rPr sz="1200" dirty="0">
                <a:latin typeface="Times New Roman"/>
                <a:cs typeface="Times New Roman"/>
              </a:rPr>
              <a:t>were </a:t>
            </a:r>
            <a:r>
              <a:rPr sz="1200" spc="-5" dirty="0">
                <a:latin typeface="Times New Roman"/>
                <a:cs typeface="Times New Roman"/>
              </a:rPr>
              <a:t>elected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Selectmen. The  committee continued </a:t>
            </a:r>
            <a:r>
              <a:rPr sz="1200" dirty="0">
                <a:latin typeface="Times New Roman"/>
                <a:cs typeface="Times New Roman"/>
              </a:rPr>
              <a:t>in its </a:t>
            </a:r>
            <a:r>
              <a:rPr sz="1200" spc="-5" dirty="0">
                <a:latin typeface="Times New Roman"/>
                <a:cs typeface="Times New Roman"/>
              </a:rPr>
              <a:t>growing communication and collaborative </a:t>
            </a:r>
            <a:r>
              <a:rPr sz="1200" dirty="0">
                <a:latin typeface="Times New Roman"/>
                <a:cs typeface="Times New Roman"/>
              </a:rPr>
              <a:t>processes </a:t>
            </a:r>
            <a:r>
              <a:rPr sz="1200" spc="-5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Board 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Selectmen.</a:t>
            </a:r>
            <a:endParaRPr sz="1200">
              <a:latin typeface="Times New Roman"/>
              <a:cs typeface="Times New Roman"/>
            </a:endParaRPr>
          </a:p>
          <a:p>
            <a:pPr marL="50800" marR="114300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move of </a:t>
            </a:r>
            <a:r>
              <a:rPr sz="1200" spc="-5" dirty="0">
                <a:latin typeface="Times New Roman"/>
                <a:cs typeface="Times New Roman"/>
              </a:rPr>
              <a:t>collections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Sewer Department </a:t>
            </a:r>
            <a:r>
              <a:rPr sz="1200" dirty="0">
                <a:latin typeface="Times New Roman"/>
                <a:cs typeface="Times New Roman"/>
              </a:rPr>
              <a:t>billing to the </a:t>
            </a:r>
            <a:r>
              <a:rPr sz="1200" spc="-5" dirty="0">
                <a:latin typeface="Times New Roman"/>
                <a:cs typeface="Times New Roman"/>
              </a:rPr>
              <a:t>Treasurer/Collector’s office was  successful. This </a:t>
            </a:r>
            <a:r>
              <a:rPr sz="1200" dirty="0">
                <a:latin typeface="Times New Roman"/>
                <a:cs typeface="Times New Roman"/>
              </a:rPr>
              <a:t>move </a:t>
            </a:r>
            <a:r>
              <a:rPr sz="1200" spc="-5" dirty="0">
                <a:latin typeface="Times New Roman"/>
                <a:cs typeface="Times New Roman"/>
              </a:rPr>
              <a:t>represents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significant improvement </a:t>
            </a:r>
            <a:r>
              <a:rPr sz="1200" dirty="0">
                <a:latin typeface="Times New Roman"/>
                <a:cs typeface="Times New Roman"/>
              </a:rPr>
              <a:t>in billing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Sewer Department  and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indicative </a:t>
            </a:r>
            <a:r>
              <a:rPr sz="1200" dirty="0">
                <a:latin typeface="Times New Roman"/>
                <a:cs typeface="Times New Roman"/>
              </a:rPr>
              <a:t>of the good </a:t>
            </a:r>
            <a:r>
              <a:rPr sz="1200" spc="-5" dirty="0">
                <a:latin typeface="Times New Roman"/>
                <a:cs typeface="Times New Roman"/>
              </a:rPr>
              <a:t>relationship between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offices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Sewer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Commission.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695"/>
              </a:spcBef>
            </a:pPr>
            <a:r>
              <a:rPr sz="1200" b="1" spc="-5" dirty="0">
                <a:latin typeface="Times New Roman"/>
                <a:cs typeface="Times New Roman"/>
              </a:rPr>
              <a:t>Budget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Process</a:t>
            </a:r>
            <a:endParaRPr sz="1200">
              <a:latin typeface="Times New Roman"/>
              <a:cs typeface="Times New Roman"/>
            </a:endParaRPr>
          </a:p>
          <a:p>
            <a:pPr marL="50800" marR="85090">
              <a:lnSpc>
                <a:spcPts val="1380"/>
              </a:lnSpc>
              <a:spcBef>
                <a:spcPts val="840"/>
              </a:spcBef>
            </a:pPr>
            <a:r>
              <a:rPr sz="1200" spc="-5" dirty="0">
                <a:latin typeface="Times New Roman"/>
                <a:cs typeface="Times New Roman"/>
              </a:rPr>
              <a:t>The 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were </a:t>
            </a:r>
            <a:r>
              <a:rPr sz="1200" dirty="0">
                <a:latin typeface="Times New Roman"/>
                <a:cs typeface="Times New Roman"/>
              </a:rPr>
              <a:t>managing participants in a </a:t>
            </a:r>
            <a:r>
              <a:rPr sz="1200" spc="-5" dirty="0">
                <a:latin typeface="Times New Roman"/>
                <a:cs typeface="Times New Roman"/>
              </a:rPr>
              <a:t>FY20 budget process. FY20 </a:t>
            </a:r>
            <a:r>
              <a:rPr sz="1200" dirty="0">
                <a:latin typeface="Times New Roman"/>
                <a:cs typeface="Times New Roman"/>
              </a:rPr>
              <a:t>proved to  be a </a:t>
            </a:r>
            <a:r>
              <a:rPr sz="1200" spc="-5" dirty="0">
                <a:latin typeface="Times New Roman"/>
                <a:cs typeface="Times New Roman"/>
              </a:rPr>
              <a:t>challenging year as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Narragansett Regional School District (NRSD) had announced  significant revenue shortfalls. Although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process proved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efficient,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shortfall forced  additional Special Town Meetings (STM) which </a:t>
            </a:r>
            <a:r>
              <a:rPr sz="1200" dirty="0">
                <a:latin typeface="Times New Roman"/>
                <a:cs typeface="Times New Roman"/>
              </a:rPr>
              <a:t>did not </a:t>
            </a:r>
            <a:r>
              <a:rPr sz="1200" spc="-5" dirty="0">
                <a:latin typeface="Times New Roman"/>
                <a:cs typeface="Times New Roman"/>
              </a:rPr>
              <a:t>resolve NRSD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Town budgets </a:t>
            </a:r>
            <a:r>
              <a:rPr sz="1200" dirty="0">
                <a:latin typeface="Times New Roman"/>
                <a:cs typeface="Times New Roman"/>
              </a:rPr>
              <a:t>until  </a:t>
            </a:r>
            <a:r>
              <a:rPr sz="1200" spc="-5" dirty="0">
                <a:latin typeface="Times New Roman"/>
                <a:cs typeface="Times New Roman"/>
              </a:rPr>
              <a:t>very late CY19. Several lessons learned </a:t>
            </a:r>
            <a:r>
              <a:rPr sz="1200" dirty="0">
                <a:latin typeface="Times New Roman"/>
                <a:cs typeface="Times New Roman"/>
              </a:rPr>
              <a:t>were </a:t>
            </a:r>
            <a:r>
              <a:rPr sz="1200" spc="-5" dirty="0">
                <a:latin typeface="Times New Roman"/>
                <a:cs typeface="Times New Roman"/>
              </a:rPr>
              <a:t>recorded which resulted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better committee  planning process </a:t>
            </a:r>
            <a:r>
              <a:rPr sz="1200" dirty="0">
                <a:latin typeface="Times New Roman"/>
                <a:cs typeface="Times New Roman"/>
              </a:rPr>
              <a:t>between the </a:t>
            </a:r>
            <a:r>
              <a:rPr sz="1200" spc="-5" dirty="0">
                <a:latin typeface="Times New Roman"/>
                <a:cs typeface="Times New Roman"/>
              </a:rPr>
              <a:t>NRSD,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Advisory Committee,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Phillipston,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Templeton 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710"/>
              </a:spcBef>
            </a:pPr>
            <a:r>
              <a:rPr sz="1200" b="1" spc="-5" dirty="0">
                <a:latin typeface="Times New Roman"/>
                <a:cs typeface="Times New Roman"/>
              </a:rPr>
              <a:t>Licensing</a:t>
            </a:r>
            <a:endParaRPr sz="1200">
              <a:latin typeface="Times New Roman"/>
              <a:cs typeface="Times New Roman"/>
            </a:endParaRPr>
          </a:p>
          <a:p>
            <a:pPr marL="50800" marR="39370">
              <a:lnSpc>
                <a:spcPts val="1380"/>
              </a:lnSpc>
              <a:spcBef>
                <a:spcPts val="825"/>
              </a:spcBef>
            </a:pPr>
            <a:r>
              <a:rPr sz="1200" spc="-5" dirty="0">
                <a:latin typeface="Times New Roman"/>
                <a:cs typeface="Times New Roman"/>
              </a:rPr>
              <a:t>The Select Board continued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support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local business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approving over </a:t>
            </a:r>
            <a:r>
              <a:rPr sz="1200" dirty="0">
                <a:latin typeface="Times New Roman"/>
                <a:cs typeface="Times New Roman"/>
              </a:rPr>
              <a:t>50 </a:t>
            </a:r>
            <a:r>
              <a:rPr sz="1200" spc="-5" dirty="0">
                <a:latin typeface="Times New Roman"/>
                <a:cs typeface="Times New Roman"/>
              </a:rPr>
              <a:t>applications for  liquor, common victualer, class II and III auto </a:t>
            </a:r>
            <a:r>
              <a:rPr sz="1200" dirty="0">
                <a:latin typeface="Times New Roman"/>
                <a:cs typeface="Times New Roman"/>
              </a:rPr>
              <a:t>sale, live </a:t>
            </a:r>
            <a:r>
              <a:rPr sz="1200" spc="-5" dirty="0">
                <a:latin typeface="Times New Roman"/>
                <a:cs typeface="Times New Roman"/>
              </a:rPr>
              <a:t>entertainment, and automatic amusement  licenses. Although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required,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businesses </a:t>
            </a:r>
            <a:r>
              <a:rPr sz="1200" dirty="0">
                <a:latin typeface="Times New Roman"/>
                <a:cs typeface="Times New Roman"/>
              </a:rPr>
              <a:t>that do </a:t>
            </a:r>
            <a:r>
              <a:rPr sz="1200" spc="-5" dirty="0">
                <a:latin typeface="Times New Roman"/>
                <a:cs typeface="Times New Roman"/>
              </a:rPr>
              <a:t>appear before </a:t>
            </a:r>
            <a:r>
              <a:rPr sz="1200" dirty="0">
                <a:latin typeface="Times New Roman"/>
                <a:cs typeface="Times New Roman"/>
              </a:rPr>
              <a:t>the board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license  </a:t>
            </a:r>
            <a:r>
              <a:rPr sz="1200" spc="-5" dirty="0">
                <a:latin typeface="Times New Roman"/>
                <a:cs typeface="Times New Roman"/>
              </a:rPr>
              <a:t>renewal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always </a:t>
            </a:r>
            <a:r>
              <a:rPr sz="1200" dirty="0">
                <a:latin typeface="Times New Roman"/>
                <a:cs typeface="Times New Roman"/>
              </a:rPr>
              <a:t>surveyed by the </a:t>
            </a:r>
            <a:r>
              <a:rPr sz="1200" spc="-5" dirty="0">
                <a:latin typeface="Times New Roman"/>
                <a:cs typeface="Times New Roman"/>
              </a:rPr>
              <a:t>board for any additional support requests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improvement  suggestions.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710"/>
              </a:spcBef>
            </a:pPr>
            <a:r>
              <a:rPr sz="1200" b="1" spc="-5" dirty="0">
                <a:latin typeface="Times New Roman"/>
                <a:cs typeface="Times New Roman"/>
              </a:rPr>
              <a:t>Insurance</a:t>
            </a:r>
            <a:endParaRPr sz="1200">
              <a:latin typeface="Times New Roman"/>
              <a:cs typeface="Times New Roman"/>
            </a:endParaRPr>
          </a:p>
          <a:p>
            <a:pPr marL="50800" marR="81915">
              <a:lnSpc>
                <a:spcPts val="1380"/>
              </a:lnSpc>
              <a:spcBef>
                <a:spcPts val="825"/>
              </a:spcBef>
            </a:pPr>
            <a:r>
              <a:rPr sz="1200" spc="-5" dirty="0">
                <a:latin typeface="Times New Roman"/>
                <a:cs typeface="Times New Roman"/>
              </a:rPr>
              <a:t>The Insurance Advisory Committee </a:t>
            </a:r>
            <a:r>
              <a:rPr sz="1200" spc="-10" dirty="0">
                <a:latin typeface="Times New Roman"/>
                <a:cs typeface="Times New Roman"/>
              </a:rPr>
              <a:t>(IAC) </a:t>
            </a:r>
            <a:r>
              <a:rPr sz="1200" dirty="0">
                <a:latin typeface="Times New Roman"/>
                <a:cs typeface="Times New Roman"/>
              </a:rPr>
              <a:t>had one </a:t>
            </a:r>
            <a:r>
              <a:rPr sz="1200" spc="-5" dirty="0">
                <a:latin typeface="Times New Roman"/>
                <a:cs typeface="Times New Roman"/>
              </a:rPr>
              <a:t>new committee </a:t>
            </a:r>
            <a:r>
              <a:rPr sz="1200" dirty="0">
                <a:latin typeface="Times New Roman"/>
                <a:cs typeface="Times New Roman"/>
              </a:rPr>
              <a:t>member </a:t>
            </a:r>
            <a:r>
              <a:rPr sz="1200" spc="-5" dirty="0">
                <a:latin typeface="Times New Roman"/>
                <a:cs typeface="Times New Roman"/>
              </a:rPr>
              <a:t>and looked at </a:t>
            </a:r>
            <a:r>
              <a:rPr sz="1200" dirty="0">
                <a:latin typeface="Times New Roman"/>
                <a:cs typeface="Times New Roman"/>
              </a:rPr>
              <a:t>ways  to </a:t>
            </a:r>
            <a:r>
              <a:rPr sz="1200" spc="-5" dirty="0">
                <a:latin typeface="Times New Roman"/>
                <a:cs typeface="Times New Roman"/>
              </a:rPr>
              <a:t>lower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increase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insurance costs that </a:t>
            </a:r>
            <a:r>
              <a:rPr sz="1200" dirty="0">
                <a:latin typeface="Times New Roman"/>
                <a:cs typeface="Times New Roman"/>
              </a:rPr>
              <a:t>the Town </a:t>
            </a:r>
            <a:r>
              <a:rPr sz="1200" spc="-5" dirty="0">
                <a:latin typeface="Times New Roman"/>
                <a:cs typeface="Times New Roman"/>
              </a:rPr>
              <a:t>faces each year. Unfortunately,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town’s  efforts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seek lower insurance costs failed as we remain </a:t>
            </a:r>
            <a:r>
              <a:rPr sz="1200" dirty="0">
                <a:latin typeface="Times New Roman"/>
                <a:cs typeface="Times New Roman"/>
              </a:rPr>
              <a:t>in the Massachusetts </a:t>
            </a:r>
            <a:r>
              <a:rPr sz="1200" spc="-5" dirty="0">
                <a:latin typeface="Times New Roman"/>
                <a:cs typeface="Times New Roman"/>
              </a:rPr>
              <a:t>Interlocal  Insurance Association (MIIA).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b="1" spc="-5" dirty="0">
                <a:latin typeface="Times New Roman"/>
                <a:cs typeface="Times New Roman"/>
              </a:rPr>
              <a:t>Town Administrator</a:t>
            </a:r>
            <a:endParaRPr sz="1200">
              <a:latin typeface="Times New Roman"/>
              <a:cs typeface="Times New Roman"/>
            </a:endParaRPr>
          </a:p>
          <a:p>
            <a:pPr marL="50800" marR="170180">
              <a:lnSpc>
                <a:spcPts val="1380"/>
              </a:lnSpc>
              <a:spcBef>
                <a:spcPts val="840"/>
              </a:spcBef>
            </a:pPr>
            <a:r>
              <a:rPr sz="1200" spc="-5" dirty="0">
                <a:latin typeface="Times New Roman"/>
                <a:cs typeface="Times New Roman"/>
              </a:rPr>
              <a:t>The Town Administrator (TA) </a:t>
            </a:r>
            <a:r>
              <a:rPr sz="1200" dirty="0">
                <a:latin typeface="Times New Roman"/>
                <a:cs typeface="Times New Roman"/>
              </a:rPr>
              <a:t>position </a:t>
            </a:r>
            <a:r>
              <a:rPr sz="1200" spc="-5" dirty="0">
                <a:latin typeface="Times New Roman"/>
                <a:cs typeface="Times New Roman"/>
              </a:rPr>
              <a:t>continued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held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an interim basis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Carter  Terenzini, </a:t>
            </a:r>
            <a:r>
              <a:rPr sz="1200" dirty="0">
                <a:latin typeface="Times New Roman"/>
                <a:cs typeface="Times New Roman"/>
              </a:rPr>
              <a:t>but </a:t>
            </a:r>
            <a:r>
              <a:rPr sz="1200" spc="-5" dirty="0">
                <a:latin typeface="Times New Roman"/>
                <a:cs typeface="Times New Roman"/>
              </a:rPr>
              <a:t>entered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third year </a:t>
            </a:r>
            <a:r>
              <a:rPr sz="1200" dirty="0">
                <a:latin typeface="Times New Roman"/>
                <a:cs typeface="Times New Roman"/>
              </a:rPr>
              <a:t>of the Municipal </a:t>
            </a:r>
            <a:r>
              <a:rPr sz="1200" spc="-5" dirty="0">
                <a:latin typeface="Times New Roman"/>
                <a:cs typeface="Times New Roman"/>
              </a:rPr>
              <a:t>Management Fellowship initiative.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second </a:t>
            </a:r>
            <a:r>
              <a:rPr sz="1200" dirty="0">
                <a:latin typeface="Times New Roman"/>
                <a:cs typeface="Times New Roman"/>
              </a:rPr>
              <a:t>year </a:t>
            </a:r>
            <a:r>
              <a:rPr sz="1200" spc="-5" dirty="0">
                <a:latin typeface="Times New Roman"/>
                <a:cs typeface="Times New Roman"/>
              </a:rPr>
              <a:t>(2019), </a:t>
            </a:r>
            <a:r>
              <a:rPr sz="1200" dirty="0">
                <a:latin typeface="Times New Roman"/>
                <a:cs typeface="Times New Roman"/>
              </a:rPr>
              <a:t>Adam </a:t>
            </a:r>
            <a:r>
              <a:rPr sz="1200" spc="-5" dirty="0">
                <a:latin typeface="Times New Roman"/>
                <a:cs typeface="Times New Roman"/>
              </a:rPr>
              <a:t>Lamontagne was </a:t>
            </a:r>
            <a:r>
              <a:rPr sz="1200" dirty="0">
                <a:latin typeface="Times New Roman"/>
                <a:cs typeface="Times New Roman"/>
              </a:rPr>
              <a:t>promoted to the title of </a:t>
            </a:r>
            <a:r>
              <a:rPr sz="1200" spc="-5" dirty="0">
                <a:latin typeface="Times New Roman"/>
                <a:cs typeface="Times New Roman"/>
              </a:rPr>
              <a:t>Assistant Town Manager  (ATA) and was assigned additional tasks and workload according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fellowship plan. Mr.  Terenzini’s contract </a:t>
            </a:r>
            <a:r>
              <a:rPr sz="1200" dirty="0">
                <a:latin typeface="Times New Roman"/>
                <a:cs typeface="Times New Roman"/>
              </a:rPr>
              <a:t>continues to be </a:t>
            </a:r>
            <a:r>
              <a:rPr sz="1200" spc="-5" dirty="0">
                <a:latin typeface="Times New Roman"/>
                <a:cs typeface="Times New Roman"/>
              </a:rPr>
              <a:t>modified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allow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programmed transition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duties  and responsibilities. This process has </a:t>
            </a:r>
            <a:r>
              <a:rPr sz="1200" dirty="0">
                <a:latin typeface="Times New Roman"/>
                <a:cs typeface="Times New Roman"/>
              </a:rPr>
              <a:t>proved </a:t>
            </a:r>
            <a:r>
              <a:rPr sz="1200" spc="-5" dirty="0">
                <a:latin typeface="Times New Roman"/>
                <a:cs typeface="Times New Roman"/>
              </a:rPr>
              <a:t>efficient and cost-effective </a:t>
            </a:r>
            <a:r>
              <a:rPr sz="1200" dirty="0">
                <a:latin typeface="Times New Roman"/>
                <a:cs typeface="Times New Roman"/>
              </a:rPr>
              <a:t>for 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community.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latin typeface="Times New Roman"/>
                <a:cs typeface="Times New Roman"/>
              </a:rPr>
              <a:t>The Town Administrator Weekly Report </a:t>
            </a:r>
            <a:r>
              <a:rPr sz="1200" dirty="0">
                <a:latin typeface="Times New Roman"/>
                <a:cs typeface="Times New Roman"/>
              </a:rPr>
              <a:t>continues to be </a:t>
            </a:r>
            <a:r>
              <a:rPr sz="1200" spc="-5" dirty="0">
                <a:latin typeface="Times New Roman"/>
                <a:cs typeface="Times New Roman"/>
              </a:rPr>
              <a:t>an excellent </a:t>
            </a:r>
            <a:r>
              <a:rPr sz="1200" dirty="0">
                <a:latin typeface="Times New Roman"/>
                <a:cs typeface="Times New Roman"/>
              </a:rPr>
              <a:t>source of </a:t>
            </a:r>
            <a:r>
              <a:rPr sz="1200" spc="-5" dirty="0">
                <a:latin typeface="Times New Roman"/>
                <a:cs typeface="Times New Roman"/>
              </a:rPr>
              <a:t>information and  administrative updates;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report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compiled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TA, ATA and Executive Assistant. The  several </a:t>
            </a:r>
            <a:r>
              <a:rPr sz="1200" dirty="0">
                <a:latin typeface="Times New Roman"/>
                <a:cs typeface="Times New Roman"/>
              </a:rPr>
              <a:t>page document is </a:t>
            </a:r>
            <a:r>
              <a:rPr sz="1200" spc="-5" dirty="0">
                <a:latin typeface="Times New Roman"/>
                <a:cs typeface="Times New Roman"/>
              </a:rPr>
              <a:t>typically issued </a:t>
            </a:r>
            <a:r>
              <a:rPr sz="1200" dirty="0">
                <a:latin typeface="Times New Roman"/>
                <a:cs typeface="Times New Roman"/>
              </a:rPr>
              <a:t>by the end of the </a:t>
            </a:r>
            <a:r>
              <a:rPr sz="1200" spc="-5" dirty="0">
                <a:latin typeface="Times New Roman"/>
                <a:cs typeface="Times New Roman"/>
              </a:rPr>
              <a:t>work week and </a:t>
            </a:r>
            <a:r>
              <a:rPr sz="1200" dirty="0">
                <a:latin typeface="Times New Roman"/>
                <a:cs typeface="Times New Roman"/>
              </a:rPr>
              <a:t>is a </a:t>
            </a:r>
            <a:r>
              <a:rPr sz="1200" spc="-5" dirty="0">
                <a:latin typeface="Times New Roman"/>
                <a:cs typeface="Times New Roman"/>
              </a:rPr>
              <a:t>compilation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all  department </a:t>
            </a:r>
            <a:r>
              <a:rPr sz="1200" dirty="0">
                <a:latin typeface="Times New Roman"/>
                <a:cs typeface="Times New Roman"/>
              </a:rPr>
              <a:t>heads’ reports to the </a:t>
            </a:r>
            <a:r>
              <a:rPr sz="1200" spc="-5" dirty="0">
                <a:latin typeface="Times New Roman"/>
                <a:cs typeface="Times New Roman"/>
              </a:rPr>
              <a:t>TA 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ATA.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695"/>
              </a:spcBef>
            </a:pPr>
            <a:r>
              <a:rPr sz="1200" b="1" spc="-5" dirty="0">
                <a:latin typeface="Times New Roman"/>
                <a:cs typeface="Times New Roman"/>
              </a:rPr>
              <a:t>Town Projects</a:t>
            </a:r>
            <a:endParaRPr sz="1200">
              <a:latin typeface="Times New Roman"/>
              <a:cs typeface="Times New Roman"/>
            </a:endParaRPr>
          </a:p>
          <a:p>
            <a:pPr marL="50800" marR="81280">
              <a:lnSpc>
                <a:spcPts val="1380"/>
              </a:lnSpc>
              <a:spcBef>
                <a:spcPts val="840"/>
              </a:spcBef>
            </a:pPr>
            <a:r>
              <a:rPr sz="1200" spc="-5" dirty="0">
                <a:latin typeface="Times New Roman"/>
                <a:cs typeface="Times New Roman"/>
              </a:rPr>
              <a:t>The Templeton Center Elementary School project was completed! Occupancy permits allowed  for an on-time start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2019 </a:t>
            </a:r>
            <a:r>
              <a:rPr sz="1200" spc="-5" dirty="0">
                <a:latin typeface="Times New Roman"/>
                <a:cs typeface="Times New Roman"/>
              </a:rPr>
              <a:t>school season and Kindergarten through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baseline="31250" dirty="0">
                <a:latin typeface="Times New Roman"/>
                <a:cs typeface="Times New Roman"/>
              </a:rPr>
              <a:t>th </a:t>
            </a:r>
            <a:r>
              <a:rPr sz="1200" spc="-5" dirty="0">
                <a:latin typeface="Times New Roman"/>
                <a:cs typeface="Times New Roman"/>
              </a:rPr>
              <a:t>grade started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their  brand-new facility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Templeton Center.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special opening ceremony was held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October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baseline="31250" dirty="0">
                <a:latin typeface="Times New Roman"/>
                <a:cs typeface="Times New Roman"/>
              </a:rPr>
              <a:t>th</a:t>
            </a:r>
            <a:r>
              <a:rPr sz="1200" dirty="0">
                <a:latin typeface="Times New Roman"/>
                <a:cs typeface="Times New Roman"/>
              </a:rPr>
              <a:t>,  2019 </a:t>
            </a:r>
            <a:r>
              <a:rPr sz="1200" spc="-5" dirty="0">
                <a:latin typeface="Times New Roman"/>
                <a:cs typeface="Times New Roman"/>
              </a:rPr>
              <a:t>where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District Superintendent Dr. </a:t>
            </a:r>
            <a:r>
              <a:rPr sz="1200" dirty="0">
                <a:latin typeface="Times New Roman"/>
                <a:cs typeface="Times New Roman"/>
              </a:rPr>
              <a:t>Christopher </a:t>
            </a:r>
            <a:r>
              <a:rPr sz="1200" spc="-5" dirty="0">
                <a:latin typeface="Times New Roman"/>
                <a:cs typeface="Times New Roman"/>
              </a:rPr>
              <a:t>Casavant hosted several dignitaries  including State Senator Anne Gobi and State Representative Suzannah </a:t>
            </a:r>
            <a:r>
              <a:rPr sz="1200" dirty="0">
                <a:latin typeface="Times New Roman"/>
                <a:cs typeface="Times New Roman"/>
              </a:rPr>
              <a:t>Whipps. </a:t>
            </a:r>
            <a:r>
              <a:rPr sz="1200" spc="-5" dirty="0">
                <a:latin typeface="Times New Roman"/>
                <a:cs typeface="Times New Roman"/>
              </a:rPr>
              <a:t>The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committee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Tm="5527">
        <p14:vortex dir="r"/>
      </p:transition>
    </mc:Choice>
    <mc:Fallback xmlns="">
      <p:transition spd="slow" advTm="5527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679704" y="413016"/>
          <a:ext cx="6400799" cy="90422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0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01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623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68580" marR="364490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AT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RN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EY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GENERAL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7264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Maura Healy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290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5558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0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911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262890">
                        <a:lnSpc>
                          <a:spcPts val="138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SE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ARY 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OF</a:t>
                      </a:r>
                      <a:r>
                        <a:rPr sz="1200" b="1" spc="-2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STATE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William</a:t>
                      </a:r>
                      <a:r>
                        <a:rPr sz="1200" b="1" spc="-2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Galvin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62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239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7264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Josh</a:t>
                      </a:r>
                      <a:r>
                        <a:rPr sz="1200" b="1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Zakim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84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82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ts val="1375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TREASURER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50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58133">
                <a:tc>
                  <a:txBody>
                    <a:bodyPr/>
                    <a:lstStyle/>
                    <a:p>
                      <a:pPr marL="68580" marR="525145">
                        <a:lnSpc>
                          <a:spcPts val="1380"/>
                        </a:lnSpc>
                        <a:spcBef>
                          <a:spcPts val="6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Deborah 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G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o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l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db</a:t>
                      </a:r>
                      <a:r>
                        <a:rPr sz="1200" b="1" spc="5" dirty="0"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rg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76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280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5733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42823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ts val="1375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AUDITOR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54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Suzanne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Bump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106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276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270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7528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6794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EP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ESE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N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T  IVE 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CONGRESS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7264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356616">
                <a:tc>
                  <a:txBody>
                    <a:bodyPr/>
                    <a:lstStyle/>
                    <a:p>
                      <a:pPr marL="68580" marR="456565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James  M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cG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o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vern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288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25558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25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240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2745">
        <p15:prstTrans prst="wind"/>
      </p:transition>
    </mc:Choice>
    <mc:Fallback xmlns="">
      <p:transition spd="slow" advTm="2745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101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679704" y="413029"/>
          <a:ext cx="6400799" cy="897585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0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01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2672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2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COUNCILLOR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52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62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Paul DePalo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77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268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55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528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261620">
                        <a:lnSpc>
                          <a:spcPts val="138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SENATOR</a:t>
                      </a:r>
                      <a:r>
                        <a:rPr sz="1200" b="1" spc="-10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GENERAL  COURT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Anne Gobi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297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70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9296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6794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EP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ESE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N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T  IVE 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GENERAL  COURT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62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John</a:t>
                      </a:r>
                      <a:r>
                        <a:rPr sz="1200" b="1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Arena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106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267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531869">
                <a:tc>
                  <a:txBody>
                    <a:bodyPr/>
                    <a:lstStyle/>
                    <a:p>
                      <a:pPr marL="68580" marR="423545" indent="42545">
                        <a:lnSpc>
                          <a:spcPct val="95400"/>
                        </a:lnSpc>
                        <a:spcBef>
                          <a:spcPts val="3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r>
                        <a:rPr sz="1200" b="1" spc="-6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/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Suzannah  Whipps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5775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364490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DISTRICT  AT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RN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356616">
                <a:tc>
                  <a:txBody>
                    <a:bodyPr/>
                    <a:lstStyle/>
                    <a:p>
                      <a:pPr marL="68580" marR="253365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Joseph</a:t>
                      </a:r>
                      <a:r>
                        <a:rPr sz="1200" b="1" spc="-6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Early 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Jr.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285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25558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30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810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270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5775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42481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CLERK</a:t>
                      </a:r>
                      <a:r>
                        <a:rPr sz="1200" b="1" spc="-9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OF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COURTS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50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356616">
                <a:tc>
                  <a:txBody>
                    <a:bodyPr/>
                    <a:lstStyle/>
                    <a:p>
                      <a:pPr marL="68580" marR="509270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Dennis  M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c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M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a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nu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280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7264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641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363">
        <p15:prstTrans prst="wind"/>
      </p:transition>
    </mc:Choice>
    <mc:Fallback xmlns="">
      <p:transition spd="slow" advTm="363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79704" y="419100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144"/>
                </a:moveTo>
                <a:lnTo>
                  <a:pt x="12166" y="9144"/>
                </a:lnTo>
                <a:lnTo>
                  <a:pt x="12166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91895" y="423672"/>
            <a:ext cx="1268095" cy="0"/>
          </a:xfrm>
          <a:custGeom>
            <a:avLst/>
            <a:gdLst/>
            <a:ahLst/>
            <a:cxnLst/>
            <a:rect l="l" t="t" r="r" b="b"/>
            <a:pathLst>
              <a:path w="1268095">
                <a:moveTo>
                  <a:pt x="0" y="0"/>
                </a:moveTo>
                <a:lnTo>
                  <a:pt x="1267993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59864" y="419100"/>
            <a:ext cx="27940" cy="9525"/>
          </a:xfrm>
          <a:custGeom>
            <a:avLst/>
            <a:gdLst/>
            <a:ahLst/>
            <a:cxnLst/>
            <a:rect l="l" t="t" r="r" b="b"/>
            <a:pathLst>
              <a:path w="27939" h="9525">
                <a:moveTo>
                  <a:pt x="0" y="9144"/>
                </a:moveTo>
                <a:lnTo>
                  <a:pt x="27431" y="9144"/>
                </a:lnTo>
                <a:lnTo>
                  <a:pt x="27431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87295" y="423672"/>
            <a:ext cx="1252855" cy="0"/>
          </a:xfrm>
          <a:custGeom>
            <a:avLst/>
            <a:gdLst/>
            <a:ahLst/>
            <a:cxnLst/>
            <a:rect l="l" t="t" r="r" b="b"/>
            <a:pathLst>
              <a:path w="1252855">
                <a:moveTo>
                  <a:pt x="0" y="0"/>
                </a:moveTo>
                <a:lnTo>
                  <a:pt x="125272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40023" y="419100"/>
            <a:ext cx="27940" cy="9525"/>
          </a:xfrm>
          <a:custGeom>
            <a:avLst/>
            <a:gdLst/>
            <a:ahLst/>
            <a:cxnLst/>
            <a:rect l="l" t="t" r="r" b="b"/>
            <a:pathLst>
              <a:path w="27939" h="9525">
                <a:moveTo>
                  <a:pt x="0" y="9144"/>
                </a:moveTo>
                <a:lnTo>
                  <a:pt x="27432" y="9144"/>
                </a:lnTo>
                <a:lnTo>
                  <a:pt x="27432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67455" y="423672"/>
            <a:ext cx="1252855" cy="0"/>
          </a:xfrm>
          <a:custGeom>
            <a:avLst/>
            <a:gdLst/>
            <a:ahLst/>
            <a:cxnLst/>
            <a:rect l="l" t="t" r="r" b="b"/>
            <a:pathLst>
              <a:path w="1252854">
                <a:moveTo>
                  <a:pt x="0" y="0"/>
                </a:moveTo>
                <a:lnTo>
                  <a:pt x="1252727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20184" y="419100"/>
            <a:ext cx="27940" cy="9525"/>
          </a:xfrm>
          <a:custGeom>
            <a:avLst/>
            <a:gdLst/>
            <a:ahLst/>
            <a:cxnLst/>
            <a:rect l="l" t="t" r="r" b="b"/>
            <a:pathLst>
              <a:path w="27939" h="9525">
                <a:moveTo>
                  <a:pt x="0" y="9144"/>
                </a:moveTo>
                <a:lnTo>
                  <a:pt x="27432" y="9144"/>
                </a:lnTo>
                <a:lnTo>
                  <a:pt x="27432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47615" y="423672"/>
            <a:ext cx="1252855" cy="0"/>
          </a:xfrm>
          <a:custGeom>
            <a:avLst/>
            <a:gdLst/>
            <a:ahLst/>
            <a:cxnLst/>
            <a:rect l="l" t="t" r="r" b="b"/>
            <a:pathLst>
              <a:path w="1252854">
                <a:moveTo>
                  <a:pt x="0" y="0"/>
                </a:moveTo>
                <a:lnTo>
                  <a:pt x="1252727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800344" y="419100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144"/>
                </a:moveTo>
                <a:lnTo>
                  <a:pt x="12166" y="9144"/>
                </a:lnTo>
                <a:lnTo>
                  <a:pt x="12166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46107" y="2926079"/>
            <a:ext cx="0" cy="350520"/>
          </a:xfrm>
          <a:custGeom>
            <a:avLst/>
            <a:gdLst/>
            <a:ahLst/>
            <a:cxnLst/>
            <a:rect l="l" t="t" r="r" b="b"/>
            <a:pathLst>
              <a:path h="350520">
                <a:moveTo>
                  <a:pt x="0" y="0"/>
                </a:moveTo>
                <a:lnTo>
                  <a:pt x="0" y="350520"/>
                </a:lnTo>
              </a:path>
            </a:pathLst>
          </a:custGeom>
          <a:ln w="121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79704" y="437387"/>
          <a:ext cx="6400799" cy="896214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0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01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926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759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16827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REGISTER</a:t>
                      </a:r>
                      <a:r>
                        <a:rPr sz="1200" b="1" spc="-6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OF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DEEDS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57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616">
                <a:tc>
                  <a:txBody>
                    <a:bodyPr/>
                    <a:lstStyle/>
                    <a:p>
                      <a:pPr marL="68580" marR="619125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K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a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th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ryn  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oo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m</a:t>
                      </a:r>
                      <a:r>
                        <a:rPr sz="1200" b="1" spc="-10" dirty="0"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273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55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411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027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68580" marR="261620">
                        <a:lnSpc>
                          <a:spcPts val="138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SENATOR</a:t>
                      </a:r>
                      <a:r>
                        <a:rPr sz="1200" b="1" spc="-10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CONGRESS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90372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L="1661160" marR="2694305" indent="-241300">
                        <a:lnSpc>
                          <a:spcPts val="1380"/>
                        </a:lnSpc>
                      </a:pPr>
                      <a:r>
                        <a:rPr sz="1200" b="1" spc="-5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EP</a:t>
                      </a:r>
                      <a:r>
                        <a:rPr sz="1200" b="1" spc="-5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UBL</a:t>
                      </a:r>
                      <a:r>
                        <a:rPr sz="1200" b="1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200" b="1" spc="-5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CAN  </a:t>
                      </a:r>
                      <a:r>
                        <a:rPr sz="1200" b="1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PARTY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Geoff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Diehl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63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43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160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John</a:t>
                      </a:r>
                      <a:r>
                        <a:rPr sz="1200" b="1" spc="-2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Kingston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170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Beth</a:t>
                      </a:r>
                      <a:r>
                        <a:rPr sz="1200" b="1" spc="-2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Lindstrom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60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8411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42671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GOVERNOR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Charles</a:t>
                      </a:r>
                      <a:r>
                        <a:rPr sz="1200" b="1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Baker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73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257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Scott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Lively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64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47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149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255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5775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238760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L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IE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U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NA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N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T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GOVERNOR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7264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26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78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Kayrn</a:t>
                      </a:r>
                      <a:r>
                        <a:rPr sz="1200" b="1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Polito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5775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364490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AT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RN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EY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GENERAL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102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06">
        <p15:prstTrans prst="wind"/>
      </p:transition>
    </mc:Choice>
    <mc:Fallback xmlns="">
      <p:transition spd="slow" advTm="406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103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679704" y="413029"/>
          <a:ext cx="6400799" cy="904037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0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01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53548">
                <a:tc>
                  <a:txBody>
                    <a:bodyPr/>
                    <a:lstStyle/>
                    <a:p>
                      <a:pPr marL="68580" marR="501015">
                        <a:lnSpc>
                          <a:spcPts val="1380"/>
                        </a:lnSpc>
                        <a:spcBef>
                          <a:spcPts val="2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James  M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c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M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a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ho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n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220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Daniel</a:t>
                      </a:r>
                      <a:r>
                        <a:rPr sz="1200" b="1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Shores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45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42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44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5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75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262890">
                        <a:lnSpc>
                          <a:spcPts val="138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SE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ARY 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OF</a:t>
                      </a:r>
                      <a:r>
                        <a:rPr sz="1200" b="1" spc="-2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STATE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Anthony</a:t>
                      </a:r>
                      <a:r>
                        <a:rPr sz="1200" b="1" spc="-2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Amore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298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8411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2671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TREASURER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Keiko</a:t>
                      </a:r>
                      <a:r>
                        <a:rPr sz="1200" b="1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Orrall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96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299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270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42671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AUDITOR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7263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Helen</a:t>
                      </a:r>
                      <a:r>
                        <a:rPr sz="1200" b="1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Brady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294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75437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6794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EP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ESE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N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T  IVE 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CONGRESS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67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1362">
                <a:tc>
                  <a:txBody>
                    <a:bodyPr/>
                    <a:lstStyle/>
                    <a:p>
                      <a:pPr marL="68580">
                        <a:lnSpc>
                          <a:spcPts val="133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Tracy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Lovvorn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30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69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30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63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30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63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3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1349">
                <a:tc>
                  <a:txBody>
                    <a:bodyPr/>
                    <a:lstStyle/>
                    <a:p>
                      <a:pPr marL="68580">
                        <a:lnSpc>
                          <a:spcPts val="133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Kevin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Powers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30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30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30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40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3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147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2555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4267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COUNCILLOR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Jennie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Caissie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302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07264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1332">
        <p15:prstTrans prst="wind"/>
      </p:transition>
    </mc:Choice>
    <mc:Fallback xmlns="">
      <p:transition spd="slow" advTm="1332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104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679704" y="413016"/>
          <a:ext cx="6400799" cy="90641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0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01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402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285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261620">
                        <a:lnSpc>
                          <a:spcPts val="138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SENATOR</a:t>
                      </a:r>
                      <a:r>
                        <a:rPr sz="1200" b="1" spc="-10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GENERAL  COURT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Steven</a:t>
                      </a:r>
                      <a:r>
                        <a:rPr sz="1200" b="1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Hall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301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616">
                <a:tc>
                  <a:txBody>
                    <a:bodyPr/>
                    <a:lstStyle/>
                    <a:p>
                      <a:pPr marL="68580" marR="423545" indent="42545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r>
                        <a:rPr sz="1200" b="1" spc="-6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/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Anne</a:t>
                      </a:r>
                      <a:r>
                        <a:rPr sz="1200" b="1" spc="-6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Gobi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92963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6794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EP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ESE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N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T  IVE 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GENERAL  COURT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18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18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18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8411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5775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364490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DISTRICT  AT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RN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2555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8411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57759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42481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CLERK</a:t>
                      </a:r>
                      <a:r>
                        <a:rPr sz="1200" b="1" spc="-9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OF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COURTS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120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Joanne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Powell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289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57911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16827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REGISTER</a:t>
                      </a:r>
                      <a:r>
                        <a:rPr sz="1200" b="1" spc="-6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OF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DEEDS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356616">
                <a:tc>
                  <a:txBody>
                    <a:bodyPr/>
                    <a:lstStyle/>
                    <a:p>
                      <a:pPr marL="68580" marR="389255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Kate  C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am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p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a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n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ale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94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77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259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Kevin</a:t>
                      </a:r>
                      <a:r>
                        <a:rPr sz="1200" b="1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Kuros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41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83">
        <p15:prstTrans prst="wind"/>
      </p:transition>
    </mc:Choice>
    <mc:Fallback xmlns="">
      <p:transition spd="slow" advTm="483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679704" y="413016"/>
          <a:ext cx="6400799" cy="47091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0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01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402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object 3"/>
          <p:cNvSpPr/>
          <p:nvPr/>
        </p:nvSpPr>
        <p:spPr>
          <a:xfrm>
            <a:off x="3246107" y="1114056"/>
            <a:ext cx="0" cy="350520"/>
          </a:xfrm>
          <a:custGeom>
            <a:avLst/>
            <a:gdLst/>
            <a:ahLst/>
            <a:cxnLst/>
            <a:rect l="l" t="t" r="r" b="b"/>
            <a:pathLst>
              <a:path h="350519">
                <a:moveTo>
                  <a:pt x="0" y="0"/>
                </a:moveTo>
                <a:lnTo>
                  <a:pt x="0" y="350507"/>
                </a:lnTo>
              </a:path>
            </a:pathLst>
          </a:custGeom>
          <a:ln w="121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79704" y="1107973"/>
          <a:ext cx="6400799" cy="84201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0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01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70406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8580" marR="261620">
                        <a:lnSpc>
                          <a:spcPts val="1380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SENATOR</a:t>
                      </a:r>
                      <a:r>
                        <a:rPr sz="1200" b="1" spc="-10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CONGRESS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661160" marR="2675890" indent="-257810">
                        <a:lnSpc>
                          <a:spcPts val="1380"/>
                        </a:lnSpc>
                        <a:spcBef>
                          <a:spcPts val="20"/>
                        </a:spcBef>
                      </a:pPr>
                      <a:r>
                        <a:rPr sz="1200" b="1" spc="-5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1200" b="1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200" b="1" spc="-5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sz="1200" b="1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spc="-5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spc="10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spc="-5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AR</a:t>
                      </a:r>
                      <a:r>
                        <a:rPr sz="1200" b="1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1200" b="1" spc="-5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AN  </a:t>
                      </a:r>
                      <a:r>
                        <a:rPr sz="1200" b="1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PARTY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7147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82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ts val="1375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GOVERNOR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55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8411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775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238760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L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IE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U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NA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N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T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GOVERNOR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19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19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19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7263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55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5775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364490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AT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RN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EY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GENERAL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70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5775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262890">
                        <a:lnSpc>
                          <a:spcPts val="138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SE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ARY 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OF</a:t>
                      </a:r>
                      <a:r>
                        <a:rPr sz="1200" b="1" spc="-2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STATE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42823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ts val="1375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TREASURER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164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105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47">
        <p15:prstTrans prst="wind"/>
      </p:transition>
    </mc:Choice>
    <mc:Fallback xmlns="">
      <p:transition spd="slow" advTm="447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79704" y="419100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144"/>
                </a:moveTo>
                <a:lnTo>
                  <a:pt x="12166" y="9144"/>
                </a:lnTo>
                <a:lnTo>
                  <a:pt x="12166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91895" y="423672"/>
            <a:ext cx="1268095" cy="0"/>
          </a:xfrm>
          <a:custGeom>
            <a:avLst/>
            <a:gdLst/>
            <a:ahLst/>
            <a:cxnLst/>
            <a:rect l="l" t="t" r="r" b="b"/>
            <a:pathLst>
              <a:path w="1268095">
                <a:moveTo>
                  <a:pt x="0" y="0"/>
                </a:moveTo>
                <a:lnTo>
                  <a:pt x="1267993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59864" y="419100"/>
            <a:ext cx="27940" cy="9525"/>
          </a:xfrm>
          <a:custGeom>
            <a:avLst/>
            <a:gdLst/>
            <a:ahLst/>
            <a:cxnLst/>
            <a:rect l="l" t="t" r="r" b="b"/>
            <a:pathLst>
              <a:path w="27939" h="9525">
                <a:moveTo>
                  <a:pt x="0" y="9144"/>
                </a:moveTo>
                <a:lnTo>
                  <a:pt x="27431" y="9144"/>
                </a:lnTo>
                <a:lnTo>
                  <a:pt x="27431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87295" y="423672"/>
            <a:ext cx="1252855" cy="0"/>
          </a:xfrm>
          <a:custGeom>
            <a:avLst/>
            <a:gdLst/>
            <a:ahLst/>
            <a:cxnLst/>
            <a:rect l="l" t="t" r="r" b="b"/>
            <a:pathLst>
              <a:path w="1252855">
                <a:moveTo>
                  <a:pt x="0" y="0"/>
                </a:moveTo>
                <a:lnTo>
                  <a:pt x="125272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40023" y="419100"/>
            <a:ext cx="27940" cy="9525"/>
          </a:xfrm>
          <a:custGeom>
            <a:avLst/>
            <a:gdLst/>
            <a:ahLst/>
            <a:cxnLst/>
            <a:rect l="l" t="t" r="r" b="b"/>
            <a:pathLst>
              <a:path w="27939" h="9525">
                <a:moveTo>
                  <a:pt x="0" y="9144"/>
                </a:moveTo>
                <a:lnTo>
                  <a:pt x="27432" y="9144"/>
                </a:lnTo>
                <a:lnTo>
                  <a:pt x="27432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67455" y="423672"/>
            <a:ext cx="1252855" cy="0"/>
          </a:xfrm>
          <a:custGeom>
            <a:avLst/>
            <a:gdLst/>
            <a:ahLst/>
            <a:cxnLst/>
            <a:rect l="l" t="t" r="r" b="b"/>
            <a:pathLst>
              <a:path w="1252854">
                <a:moveTo>
                  <a:pt x="0" y="0"/>
                </a:moveTo>
                <a:lnTo>
                  <a:pt x="1252727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20184" y="419100"/>
            <a:ext cx="27940" cy="9525"/>
          </a:xfrm>
          <a:custGeom>
            <a:avLst/>
            <a:gdLst/>
            <a:ahLst/>
            <a:cxnLst/>
            <a:rect l="l" t="t" r="r" b="b"/>
            <a:pathLst>
              <a:path w="27939" h="9525">
                <a:moveTo>
                  <a:pt x="0" y="9144"/>
                </a:moveTo>
                <a:lnTo>
                  <a:pt x="27432" y="9144"/>
                </a:lnTo>
                <a:lnTo>
                  <a:pt x="27432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47615" y="423672"/>
            <a:ext cx="1252855" cy="0"/>
          </a:xfrm>
          <a:custGeom>
            <a:avLst/>
            <a:gdLst/>
            <a:ahLst/>
            <a:cxnLst/>
            <a:rect l="l" t="t" r="r" b="b"/>
            <a:pathLst>
              <a:path w="1252854">
                <a:moveTo>
                  <a:pt x="0" y="0"/>
                </a:moveTo>
                <a:lnTo>
                  <a:pt x="1252727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800344" y="419100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144"/>
                </a:moveTo>
                <a:lnTo>
                  <a:pt x="12166" y="9144"/>
                </a:lnTo>
                <a:lnTo>
                  <a:pt x="12166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679704" y="437387"/>
          <a:ext cx="6400799" cy="90225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0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01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3926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67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AUDITOR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Daniel</a:t>
                      </a:r>
                      <a:r>
                        <a:rPr sz="1200" b="1" spc="-2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Fishman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54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6794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EP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ESE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N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T  IVE 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CONGRESS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70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8411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2671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COUNCILLOR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7263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7528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261620">
                        <a:lnSpc>
                          <a:spcPts val="138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SENATOR</a:t>
                      </a:r>
                      <a:r>
                        <a:rPr sz="1200" b="1" spc="-10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GENERAL  COURT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92963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6794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EP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ESE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N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A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T  IVE 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GENERAL  COURT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5775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364490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DISTRICT  AT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RN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106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32">
        <p15:prstTrans prst="wind"/>
      </p:transition>
    </mc:Choice>
    <mc:Fallback xmlns="">
      <p:transition spd="slow" advTm="432"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47615" y="4037076"/>
            <a:ext cx="1252855" cy="0"/>
          </a:xfrm>
          <a:custGeom>
            <a:avLst/>
            <a:gdLst/>
            <a:ahLst/>
            <a:cxnLst/>
            <a:rect l="l" t="t" r="r" b="b"/>
            <a:pathLst>
              <a:path w="1252854">
                <a:moveTo>
                  <a:pt x="0" y="0"/>
                </a:moveTo>
                <a:lnTo>
                  <a:pt x="1252727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679704" y="413029"/>
          <a:ext cx="6400799" cy="363827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0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01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2672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2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52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2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52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2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52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20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52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2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52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88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91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42481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CLERK</a:t>
                      </a:r>
                      <a:r>
                        <a:rPr sz="1200" b="1" spc="-9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OF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COURTS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0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841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775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168275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REGISTER</a:t>
                      </a:r>
                      <a:r>
                        <a:rPr sz="1200" b="1" spc="-6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OF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DEEDS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7264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55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9929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107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344">
        <p15:prstTrans prst="wind"/>
      </p:transition>
    </mc:Choice>
    <mc:Fallback xmlns="">
      <p:transition spd="slow" advTm="344"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272976" y="3093210"/>
            <a:ext cx="2824793" cy="282828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8019" y="49530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389888" y="479552"/>
            <a:ext cx="46374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FALL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 OCTOBER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18,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2018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93344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680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680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680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748780" y="420623"/>
            <a:ext cx="74676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93344" y="803148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8019" y="8595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68019" y="8214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68019" y="8031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748780" y="803148"/>
            <a:ext cx="74676" cy="746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93344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1631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49731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06818" y="495300"/>
            <a:ext cx="0" cy="307975"/>
          </a:xfrm>
          <a:custGeom>
            <a:avLst/>
            <a:gdLst/>
            <a:ahLst/>
            <a:cxnLst/>
            <a:rect l="l" t="t" r="r" b="b"/>
            <a:pathLst>
              <a:path h="307975">
                <a:moveTo>
                  <a:pt x="0" y="0"/>
                </a:moveTo>
                <a:lnTo>
                  <a:pt x="0" y="307848"/>
                </a:lnTo>
              </a:path>
            </a:pathLst>
          </a:custGeom>
          <a:ln w="3301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767068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748780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>
            <a:spLocks noGrp="1"/>
          </p:cNvSpPr>
          <p:nvPr>
            <p:ph type="title"/>
          </p:nvPr>
        </p:nvSpPr>
        <p:spPr>
          <a:xfrm>
            <a:off x="723900" y="935227"/>
            <a:ext cx="5840095" cy="635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4000" u="none" spc="-5" dirty="0"/>
              <a:t>TOWN OF</a:t>
            </a:r>
            <a:r>
              <a:rPr sz="4000" u="none" spc="-35" dirty="0"/>
              <a:t> </a:t>
            </a:r>
            <a:r>
              <a:rPr sz="4000" u="none" spc="-5" dirty="0"/>
              <a:t>TEMPLETON</a:t>
            </a:r>
            <a:endParaRPr sz="4000"/>
          </a:p>
        </p:txBody>
      </p:sp>
      <p:sp>
        <p:nvSpPr>
          <p:cNvPr id="22" name="object 22"/>
          <p:cNvSpPr txBox="1"/>
          <p:nvPr/>
        </p:nvSpPr>
        <p:spPr>
          <a:xfrm>
            <a:off x="1028700" y="1884680"/>
            <a:ext cx="4841240" cy="1092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solidFill>
                  <a:srgbClr val="231F20"/>
                </a:solidFill>
                <a:latin typeface="Times New Roman"/>
                <a:cs typeface="Times New Roman"/>
              </a:rPr>
              <a:t>FALL </a:t>
            </a:r>
            <a:r>
              <a:rPr sz="2400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24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</a:t>
            </a:r>
            <a:r>
              <a:rPr sz="24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231F20"/>
                </a:solidFill>
                <a:latin typeface="Times New Roman"/>
                <a:cs typeface="Times New Roman"/>
              </a:rPr>
              <a:t>WARRANT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900">
              <a:latin typeface="Times New Roman"/>
              <a:cs typeface="Times New Roman"/>
            </a:endParaRPr>
          </a:p>
          <a:p>
            <a:pPr marL="1850389">
              <a:lnSpc>
                <a:spcPct val="100000"/>
              </a:lnSpc>
            </a:pP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October 18,</a:t>
            </a:r>
            <a:r>
              <a:rPr sz="18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2018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856155" y="6095491"/>
            <a:ext cx="3702685" cy="561975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85725" marR="5080" indent="-73660">
              <a:lnSpc>
                <a:spcPts val="2060"/>
              </a:lnSpc>
              <a:spcBef>
                <a:spcPts val="25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Regional Middle School 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460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 Road,</a:t>
            </a:r>
            <a:r>
              <a:rPr sz="18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808469" y="421805"/>
            <a:ext cx="389255" cy="9088120"/>
          </a:xfrm>
          <a:custGeom>
            <a:avLst/>
            <a:gdLst/>
            <a:ahLst/>
            <a:cxnLst/>
            <a:rect l="l" t="t" r="r" b="b"/>
            <a:pathLst>
              <a:path w="389254" h="9088120">
                <a:moveTo>
                  <a:pt x="0" y="9087954"/>
                </a:moveTo>
                <a:lnTo>
                  <a:pt x="389242" y="9087954"/>
                </a:lnTo>
                <a:lnTo>
                  <a:pt x="389242" y="0"/>
                </a:lnTo>
                <a:lnTo>
                  <a:pt x="0" y="0"/>
                </a:lnTo>
                <a:lnTo>
                  <a:pt x="0" y="9087954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08469" y="421805"/>
            <a:ext cx="389255" cy="9088120"/>
          </a:xfrm>
          <a:custGeom>
            <a:avLst/>
            <a:gdLst/>
            <a:ahLst/>
            <a:cxnLst/>
            <a:rect l="l" t="t" r="r" b="b"/>
            <a:pathLst>
              <a:path w="389254" h="9088120">
                <a:moveTo>
                  <a:pt x="0" y="9087954"/>
                </a:moveTo>
                <a:lnTo>
                  <a:pt x="0" y="0"/>
                </a:lnTo>
                <a:lnTo>
                  <a:pt x="389254" y="0"/>
                </a:lnTo>
                <a:lnTo>
                  <a:pt x="389254" y="9087954"/>
                </a:lnTo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6813865" y="2320225"/>
            <a:ext cx="334645" cy="5335270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FALL TOWN MEETING OCTOBER </a:t>
            </a:r>
            <a:r>
              <a:rPr sz="2200" dirty="0">
                <a:solidFill>
                  <a:srgbClr val="FFFFFF"/>
                </a:solidFill>
                <a:latin typeface="Times New Roman"/>
                <a:cs typeface="Times New Roman"/>
              </a:rPr>
              <a:t>18,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2-18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108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852">
        <p14:prism isContent="1" isInverted="1"/>
      </p:transition>
    </mc:Choice>
    <mc:Fallback xmlns="">
      <p:transition spd="slow" advTm="852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392684"/>
            <a:ext cx="5899150" cy="4038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7945" algn="ctr">
              <a:lnSpc>
                <a:spcPct val="100000"/>
              </a:lnSpc>
              <a:spcBef>
                <a:spcPts val="95"/>
              </a:spcBef>
            </a:pPr>
            <a:r>
              <a:rPr sz="1600" b="1" spc="-10" dirty="0">
                <a:latin typeface="Times New Roman"/>
                <a:cs typeface="Times New Roman"/>
              </a:rPr>
              <a:t>TOWN </a:t>
            </a:r>
            <a:r>
              <a:rPr sz="1600" b="1" spc="-5" dirty="0">
                <a:latin typeface="Times New Roman"/>
                <a:cs typeface="Times New Roman"/>
              </a:rPr>
              <a:t>OF</a:t>
            </a:r>
            <a:r>
              <a:rPr sz="1600" b="1" dirty="0">
                <a:latin typeface="Times New Roman"/>
                <a:cs typeface="Times New Roman"/>
              </a:rPr>
              <a:t> </a:t>
            </a:r>
            <a:r>
              <a:rPr sz="1600" b="1" spc="-5" dirty="0">
                <a:latin typeface="Times New Roman"/>
                <a:cs typeface="Times New Roman"/>
              </a:rPr>
              <a:t>TEMPLETON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50">
              <a:latin typeface="Times New Roman"/>
              <a:cs typeface="Times New Roman"/>
            </a:endParaRPr>
          </a:p>
          <a:p>
            <a:pPr marL="70485" algn="ctr">
              <a:lnSpc>
                <a:spcPct val="100000"/>
              </a:lnSpc>
            </a:pPr>
            <a:r>
              <a:rPr sz="1400" b="1" dirty="0">
                <a:latin typeface="Times New Roman"/>
                <a:cs typeface="Times New Roman"/>
              </a:rPr>
              <a:t>WARRANT </a:t>
            </a:r>
            <a:r>
              <a:rPr sz="1400" b="1" spc="-5" dirty="0">
                <a:latin typeface="Times New Roman"/>
                <a:cs typeface="Times New Roman"/>
              </a:rPr>
              <a:t>FOR </a:t>
            </a:r>
            <a:r>
              <a:rPr sz="1400" b="1" dirty="0">
                <a:latin typeface="Times New Roman"/>
                <a:cs typeface="Times New Roman"/>
              </a:rPr>
              <a:t>FALL </a:t>
            </a:r>
            <a:r>
              <a:rPr sz="1400" b="1" spc="-5" dirty="0">
                <a:latin typeface="Times New Roman"/>
                <a:cs typeface="Times New Roman"/>
              </a:rPr>
              <a:t>TOWN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5" dirty="0">
                <a:latin typeface="Times New Roman"/>
                <a:cs typeface="Times New Roman"/>
              </a:rPr>
              <a:t>MEETING</a:t>
            </a:r>
            <a:endParaRPr sz="1400">
              <a:latin typeface="Times New Roman"/>
              <a:cs typeface="Times New Roman"/>
            </a:endParaRPr>
          </a:p>
          <a:p>
            <a:pPr marL="69850" algn="ctr">
              <a:lnSpc>
                <a:spcPct val="100000"/>
              </a:lnSpc>
              <a:spcBef>
                <a:spcPts val="1315"/>
              </a:spcBef>
            </a:pPr>
            <a:r>
              <a:rPr sz="1200" b="1" spc="-5" dirty="0">
                <a:latin typeface="Times New Roman"/>
                <a:cs typeface="Times New Roman"/>
              </a:rPr>
              <a:t>OCTOBER </a:t>
            </a:r>
            <a:r>
              <a:rPr sz="1200" b="1" dirty="0">
                <a:latin typeface="Times New Roman"/>
                <a:cs typeface="Times New Roman"/>
              </a:rPr>
              <a:t>18,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2018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spc="-5" dirty="0">
                <a:latin typeface="Times New Roman"/>
                <a:cs typeface="Times New Roman"/>
              </a:rPr>
              <a:t>WORCESTER,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R="1611630" algn="r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To either </a:t>
            </a:r>
            <a:r>
              <a:rPr sz="1200" dirty="0">
                <a:latin typeface="Times New Roman"/>
                <a:cs typeface="Times New Roman"/>
              </a:rPr>
              <a:t>of the Constables 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said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name of the </a:t>
            </a:r>
            <a:r>
              <a:rPr sz="1200" spc="-5" dirty="0">
                <a:latin typeface="Times New Roman"/>
                <a:cs typeface="Times New Roman"/>
              </a:rPr>
              <a:t>Commonwealth </a:t>
            </a:r>
            <a:r>
              <a:rPr sz="1200" dirty="0">
                <a:latin typeface="Times New Roman"/>
                <a:cs typeface="Times New Roman"/>
              </a:rPr>
              <a:t>of Massachusetts, you </a:t>
            </a:r>
            <a:r>
              <a:rPr sz="1200" spc="-5" dirty="0">
                <a:latin typeface="Times New Roman"/>
                <a:cs typeface="Times New Roman"/>
              </a:rPr>
              <a:t>are hereby </a:t>
            </a:r>
            <a:r>
              <a:rPr sz="1200" dirty="0">
                <a:latin typeface="Times New Roman"/>
                <a:cs typeface="Times New Roman"/>
              </a:rPr>
              <a:t>directed to </a:t>
            </a:r>
            <a:r>
              <a:rPr sz="1200" spc="-5" dirty="0">
                <a:latin typeface="Times New Roman"/>
                <a:cs typeface="Times New Roman"/>
              </a:rPr>
              <a:t>notify and warn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inhabitants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precincts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Templeton, County of </a:t>
            </a:r>
            <a:r>
              <a:rPr sz="1200" spc="-5" dirty="0">
                <a:latin typeface="Times New Roman"/>
                <a:cs typeface="Times New Roman"/>
              </a:rPr>
              <a:t>Worcester, qualified </a:t>
            </a:r>
            <a:r>
              <a:rPr sz="1200" dirty="0">
                <a:latin typeface="Times New Roman"/>
                <a:cs typeface="Times New Roman"/>
              </a:rPr>
              <a:t>to  vote in </a:t>
            </a:r>
            <a:r>
              <a:rPr sz="1200" spc="-5" dirty="0">
                <a:latin typeface="Times New Roman"/>
                <a:cs typeface="Times New Roman"/>
              </a:rPr>
              <a:t>elections and </a:t>
            </a:r>
            <a:r>
              <a:rPr sz="1200" dirty="0">
                <a:latin typeface="Times New Roman"/>
                <a:cs typeface="Times New Roman"/>
              </a:rPr>
              <a:t>Town </a:t>
            </a:r>
            <a:r>
              <a:rPr sz="1200" spc="-5" dirty="0">
                <a:latin typeface="Times New Roman"/>
                <a:cs typeface="Times New Roman"/>
              </a:rPr>
              <a:t>affairs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Narragansett Regional </a:t>
            </a:r>
            <a:r>
              <a:rPr sz="1200" dirty="0">
                <a:latin typeface="Times New Roman"/>
                <a:cs typeface="Times New Roman"/>
              </a:rPr>
              <a:t>Middle </a:t>
            </a:r>
            <a:r>
              <a:rPr sz="1200" spc="-5" dirty="0">
                <a:latin typeface="Times New Roman"/>
                <a:cs typeface="Times New Roman"/>
              </a:rPr>
              <a:t>School, </a:t>
            </a:r>
            <a:r>
              <a:rPr sz="1200" dirty="0">
                <a:latin typeface="Times New Roman"/>
                <a:cs typeface="Times New Roman"/>
              </a:rPr>
              <a:t>460  </a:t>
            </a:r>
            <a:r>
              <a:rPr sz="1200" spc="-5" dirty="0">
                <a:latin typeface="Times New Roman"/>
                <a:cs typeface="Times New Roman"/>
              </a:rPr>
              <a:t>Baldwinville Road, Baldwinville,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said Templeton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R="1574165" algn="r">
              <a:lnSpc>
                <a:spcPct val="100000"/>
              </a:lnSpc>
            </a:pPr>
            <a:r>
              <a:rPr sz="1200" b="1" spc="-5" dirty="0">
                <a:latin typeface="Times New Roman"/>
                <a:cs typeface="Times New Roman"/>
              </a:rPr>
              <a:t>Thursday, October </a:t>
            </a:r>
            <a:r>
              <a:rPr sz="1200" b="1" dirty="0">
                <a:latin typeface="Times New Roman"/>
                <a:cs typeface="Times New Roman"/>
              </a:rPr>
              <a:t>18, 2018, at </a:t>
            </a:r>
            <a:r>
              <a:rPr sz="1200" b="1" spc="-5" dirty="0">
                <a:latin typeface="Times New Roman"/>
                <a:cs typeface="Times New Roman"/>
              </a:rPr>
              <a:t>7:00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p.m.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Then and </a:t>
            </a:r>
            <a:r>
              <a:rPr sz="1200" dirty="0">
                <a:latin typeface="Times New Roman"/>
                <a:cs typeface="Times New Roman"/>
              </a:rPr>
              <a:t>there to </a:t>
            </a:r>
            <a:r>
              <a:rPr sz="1200" spc="-5" dirty="0">
                <a:latin typeface="Times New Roman"/>
                <a:cs typeface="Times New Roman"/>
              </a:rPr>
              <a:t>act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following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articles: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spc="5" dirty="0">
                <a:latin typeface="Times New Roman"/>
                <a:cs typeface="Times New Roman"/>
              </a:rPr>
              <a:t>1: </a:t>
            </a:r>
            <a:r>
              <a:rPr sz="1200" b="1" spc="-5" dirty="0">
                <a:latin typeface="Times New Roman"/>
                <a:cs typeface="Times New Roman"/>
              </a:rPr>
              <a:t>Payment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Late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Bills</a:t>
            </a:r>
            <a:endParaRPr sz="1200">
              <a:latin typeface="Times New Roman"/>
              <a:cs typeface="Times New Roman"/>
            </a:endParaRPr>
          </a:p>
          <a:p>
            <a:pPr marL="12700" marR="1498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authorize </a:t>
            </a:r>
            <a:r>
              <a:rPr sz="1200" dirty="0">
                <a:latin typeface="Times New Roman"/>
                <a:cs typeface="Times New Roman"/>
              </a:rPr>
              <a:t>the payment of </a:t>
            </a:r>
            <a:r>
              <a:rPr sz="1200" spc="-5" dirty="0">
                <a:latin typeface="Times New Roman"/>
                <a:cs typeface="Times New Roman"/>
              </a:rPr>
              <a:t>late </a:t>
            </a:r>
            <a:r>
              <a:rPr sz="1200" dirty="0">
                <a:latin typeface="Times New Roman"/>
                <a:cs typeface="Times New Roman"/>
              </a:rPr>
              <a:t>bills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prior </a:t>
            </a:r>
            <a:r>
              <a:rPr sz="1200" spc="-5" dirty="0">
                <a:latin typeface="Times New Roman"/>
                <a:cs typeface="Times New Roman"/>
              </a:rPr>
              <a:t>fiscal years from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FY ’19 </a:t>
            </a:r>
            <a:r>
              <a:rPr sz="1200" dirty="0">
                <a:latin typeface="Times New Roman"/>
                <a:cs typeface="Times New Roman"/>
              </a:rPr>
              <a:t>budgets of the </a:t>
            </a:r>
            <a:r>
              <a:rPr sz="1200" spc="-5" dirty="0">
                <a:latin typeface="Times New Roman"/>
                <a:cs typeface="Times New Roman"/>
              </a:rPr>
              <a:t>follow departments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following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amounts: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254250" y="4602310"/>
          <a:ext cx="2501264" cy="8698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3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78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Sewer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1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$1,795.97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Cable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$110.40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Highway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$220.80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901700" y="5624576"/>
            <a:ext cx="5930900" cy="12585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348424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 thereto.  </a:t>
            </a: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9/10ths Vote 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Town voted to </a:t>
            </a:r>
            <a:r>
              <a:rPr sz="1200" spc="-5" dirty="0">
                <a:latin typeface="Times New Roman"/>
                <a:cs typeface="Times New Roman"/>
              </a:rPr>
              <a:t>authorize </a:t>
            </a:r>
            <a:r>
              <a:rPr sz="1200" dirty="0">
                <a:latin typeface="Times New Roman"/>
                <a:cs typeface="Times New Roman"/>
              </a:rPr>
              <a:t>the payment of </a:t>
            </a:r>
            <a:r>
              <a:rPr sz="1200" spc="-5" dirty="0">
                <a:latin typeface="Times New Roman"/>
                <a:cs typeface="Times New Roman"/>
              </a:rPr>
              <a:t>late </a:t>
            </a:r>
            <a:r>
              <a:rPr sz="1200" dirty="0">
                <a:latin typeface="Times New Roman"/>
                <a:cs typeface="Times New Roman"/>
              </a:rPr>
              <a:t>bills </a:t>
            </a:r>
            <a:r>
              <a:rPr sz="1200" spc="-5" dirty="0">
                <a:latin typeface="Times New Roman"/>
                <a:cs typeface="Times New Roman"/>
              </a:rPr>
              <a:t>from  prior fiscal years </a:t>
            </a:r>
            <a:r>
              <a:rPr sz="1200" dirty="0">
                <a:latin typeface="Times New Roman"/>
                <a:cs typeface="Times New Roman"/>
              </a:rPr>
              <a:t>from the </a:t>
            </a:r>
            <a:r>
              <a:rPr sz="1200" spc="-5" dirty="0">
                <a:latin typeface="Times New Roman"/>
                <a:cs typeface="Times New Roman"/>
              </a:rPr>
              <a:t>FY ’19 budgets </a:t>
            </a:r>
            <a:r>
              <a:rPr sz="1200" dirty="0">
                <a:latin typeface="Times New Roman"/>
                <a:cs typeface="Times New Roman"/>
              </a:rPr>
              <a:t>of the follow </a:t>
            </a:r>
            <a:r>
              <a:rPr sz="1200" spc="-5" dirty="0">
                <a:latin typeface="Times New Roman"/>
                <a:cs typeface="Times New Roman"/>
              </a:rPr>
              <a:t>departments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following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amounts: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2254250" y="7054425"/>
          <a:ext cx="2501264" cy="8698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3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78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Sewer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1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$1,795.97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Cable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$110.40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Highway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$220.80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876300" y="7901432"/>
            <a:ext cx="30137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Passed </a:t>
            </a:r>
            <a:r>
              <a:rPr sz="1200" b="1" dirty="0">
                <a:latin typeface="Times New Roman"/>
                <a:cs typeface="Times New Roman"/>
              </a:rPr>
              <a:t>by a 9/10 </a:t>
            </a:r>
            <a:r>
              <a:rPr sz="1200" b="1" spc="-5" dirty="0">
                <a:latin typeface="Times New Roman"/>
                <a:cs typeface="Times New Roman"/>
              </a:rPr>
              <a:t>vote/October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7:09pm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1700" y="8602471"/>
            <a:ext cx="5946775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spc="5" dirty="0">
                <a:latin typeface="Times New Roman"/>
                <a:cs typeface="Times New Roman"/>
              </a:rPr>
              <a:t>2: </a:t>
            </a:r>
            <a:r>
              <a:rPr sz="1200" b="1" spc="-5" dirty="0">
                <a:latin typeface="Times New Roman"/>
                <a:cs typeface="Times New Roman"/>
              </a:rPr>
              <a:t>Amend By-Laws Re: Adoption </a:t>
            </a:r>
            <a:r>
              <a:rPr sz="1200" b="1" dirty="0">
                <a:latin typeface="Times New Roman"/>
                <a:cs typeface="Times New Roman"/>
              </a:rPr>
              <a:t>of Building </a:t>
            </a:r>
            <a:r>
              <a:rPr sz="1200" b="1" spc="-5" dirty="0">
                <a:latin typeface="Times New Roman"/>
                <a:cs typeface="Times New Roman"/>
              </a:rPr>
              <a:t>“Stretch Energy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Code”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enact Section </a:t>
            </a:r>
            <a:r>
              <a:rPr sz="1200" dirty="0">
                <a:latin typeface="Times New Roman"/>
                <a:cs typeface="Times New Roman"/>
              </a:rPr>
              <a:t>LVIX to its </a:t>
            </a:r>
            <a:r>
              <a:rPr sz="1200" spc="-5" dirty="0">
                <a:latin typeface="Times New Roman"/>
                <a:cs typeface="Times New Roman"/>
              </a:rPr>
              <a:t>General By-Laws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entitled  “Stretch Energy </a:t>
            </a:r>
            <a:r>
              <a:rPr sz="1200" dirty="0">
                <a:latin typeface="Times New Roman"/>
                <a:cs typeface="Times New Roman"/>
              </a:rPr>
              <a:t>Code”, for the </a:t>
            </a:r>
            <a:r>
              <a:rPr sz="1200" spc="-5" dirty="0">
                <a:latin typeface="Times New Roman"/>
                <a:cs typeface="Times New Roman"/>
              </a:rPr>
              <a:t>purpose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regulating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design and construction </a:t>
            </a:r>
            <a:r>
              <a:rPr sz="1200" dirty="0">
                <a:latin typeface="Times New Roman"/>
                <a:cs typeface="Times New Roman"/>
              </a:rPr>
              <a:t>of buildings </a:t>
            </a:r>
            <a:r>
              <a:rPr sz="1200" spc="-5" dirty="0">
                <a:latin typeface="Times New Roman"/>
                <a:cs typeface="Times New Roman"/>
              </a:rPr>
              <a:t>for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effective </a:t>
            </a:r>
            <a:r>
              <a:rPr sz="1200" dirty="0">
                <a:latin typeface="Times New Roman"/>
                <a:cs typeface="Times New Roman"/>
              </a:rPr>
              <a:t>use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energy, to </a:t>
            </a:r>
            <a:r>
              <a:rPr sz="1200" spc="-5" dirty="0">
                <a:latin typeface="Times New Roman"/>
                <a:cs typeface="Times New Roman"/>
              </a:rPr>
              <a:t>read 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29">
        <p14:prism isContent="1" isInverted="1"/>
      </p:transition>
    </mc:Choice>
    <mc:Fallback xmlns="">
      <p:transition spd="slow" advTm="629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/>
          <p:nvPr/>
        </p:nvSpPr>
        <p:spPr>
          <a:xfrm>
            <a:off x="3621678" y="95366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11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408431"/>
            <a:ext cx="5928995" cy="16383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98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formed for </a:t>
            </a:r>
            <a:r>
              <a:rPr sz="1200" dirty="0">
                <a:latin typeface="Times New Roman"/>
                <a:cs typeface="Times New Roman"/>
              </a:rPr>
              <a:t>the disposition of the </a:t>
            </a:r>
            <a:r>
              <a:rPr sz="1200" spc="-5" dirty="0">
                <a:latin typeface="Times New Roman"/>
                <a:cs typeface="Times New Roman"/>
              </a:rPr>
              <a:t>Baldwinville Elementary School finalized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recommendations  for re-use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sale.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latin typeface="Times New Roman"/>
                <a:cs typeface="Times New Roman"/>
              </a:rPr>
              <a:t>The town website </a:t>
            </a:r>
            <a:r>
              <a:rPr sz="1200" dirty="0">
                <a:latin typeface="Times New Roman"/>
                <a:cs typeface="Times New Roman"/>
              </a:rPr>
              <a:t>was </a:t>
            </a:r>
            <a:r>
              <a:rPr sz="1200" spc="-5" dirty="0">
                <a:latin typeface="Times New Roman"/>
                <a:cs typeface="Times New Roman"/>
              </a:rPr>
              <a:t>relaunched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early </a:t>
            </a:r>
            <a:r>
              <a:rPr sz="1200" dirty="0">
                <a:latin typeface="Times New Roman"/>
                <a:cs typeface="Times New Roman"/>
              </a:rPr>
              <a:t>2019. The </a:t>
            </a:r>
            <a:r>
              <a:rPr sz="1200" spc="-5" dirty="0">
                <a:latin typeface="Times New Roman"/>
                <a:cs typeface="Times New Roman"/>
              </a:rPr>
              <a:t>new address, </a:t>
            </a:r>
            <a:r>
              <a:rPr sz="1200" u="sng" spc="-5" dirty="0">
                <a:solidFill>
                  <a:srgbClr val="0562C1"/>
                </a:solidFill>
                <a:uFill>
                  <a:solidFill>
                    <a:srgbClr val="0562C1"/>
                  </a:solidFill>
                </a:uFill>
                <a:latin typeface="Times New Roman"/>
                <a:cs typeface="Times New Roman"/>
                <a:hlinkClick r:id="rId2"/>
              </a:rPr>
              <a:t>www.templetonma.gov</a:t>
            </a:r>
            <a:r>
              <a:rPr sz="1200" spc="-5" dirty="0">
                <a:solidFill>
                  <a:srgbClr val="0562C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 </a:t>
            </a:r>
            <a:r>
              <a:rPr sz="1200" spc="-5" dirty="0">
                <a:latin typeface="Times New Roman"/>
                <a:cs typeface="Times New Roman"/>
              </a:rPr>
              <a:t>was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complete success and </a:t>
            </a:r>
            <a:r>
              <a:rPr sz="1200" dirty="0">
                <a:latin typeface="Times New Roman"/>
                <a:cs typeface="Times New Roman"/>
              </a:rPr>
              <a:t>promises to </a:t>
            </a:r>
            <a:r>
              <a:rPr sz="1200" spc="-5" dirty="0">
                <a:latin typeface="Times New Roman"/>
                <a:cs typeface="Times New Roman"/>
              </a:rPr>
              <a:t>provide even more information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citizens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all four  Templeton villages. This </a:t>
            </a:r>
            <a:r>
              <a:rPr sz="1200" dirty="0">
                <a:latin typeface="Times New Roman"/>
                <a:cs typeface="Times New Roman"/>
              </a:rPr>
              <a:t>move </a:t>
            </a:r>
            <a:r>
              <a:rPr sz="1200" spc="-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significant achievement as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migrated all </a:t>
            </a:r>
            <a:r>
              <a:rPr sz="1200" dirty="0">
                <a:latin typeface="Times New Roman"/>
                <a:cs typeface="Times New Roman"/>
              </a:rPr>
              <a:t>the old </a:t>
            </a:r>
            <a:r>
              <a:rPr sz="1200" spc="-5" dirty="0">
                <a:latin typeface="Times New Roman"/>
                <a:cs typeface="Times New Roman"/>
              </a:rPr>
              <a:t>content  from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non-governmental domain name (templeton1.org)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 official state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domain.</a:t>
            </a:r>
            <a:endParaRPr sz="1200">
              <a:latin typeface="Times New Roman"/>
              <a:cs typeface="Times New Roman"/>
            </a:endParaRPr>
          </a:p>
          <a:p>
            <a:pPr marL="12700" marR="179070">
              <a:lnSpc>
                <a:spcPts val="1380"/>
              </a:lnSpc>
              <a:spcBef>
                <a:spcPts val="790"/>
              </a:spcBef>
            </a:pPr>
            <a:r>
              <a:rPr sz="1200" spc="-5" dirty="0">
                <a:latin typeface="Times New Roman"/>
                <a:cs typeface="Times New Roman"/>
              </a:rPr>
              <a:t>The 2018-2019 Capital </a:t>
            </a:r>
            <a:r>
              <a:rPr sz="1200" dirty="0">
                <a:latin typeface="Times New Roman"/>
                <a:cs typeface="Times New Roman"/>
              </a:rPr>
              <a:t>plan </a:t>
            </a:r>
            <a:r>
              <a:rPr sz="1200" spc="-5" dirty="0">
                <a:latin typeface="Times New Roman"/>
                <a:cs typeface="Times New Roman"/>
              </a:rPr>
              <a:t>introduced several </a:t>
            </a:r>
            <a:r>
              <a:rPr sz="1200" dirty="0">
                <a:latin typeface="Times New Roman"/>
                <a:cs typeface="Times New Roman"/>
              </a:rPr>
              <a:t>key </a:t>
            </a:r>
            <a:r>
              <a:rPr sz="1200" spc="-5" dirty="0">
                <a:latin typeface="Times New Roman"/>
                <a:cs typeface="Times New Roman"/>
              </a:rPr>
              <a:t>acquisitions that followed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current life-  cycle capital program. </a:t>
            </a:r>
            <a:r>
              <a:rPr sz="1200" dirty="0">
                <a:latin typeface="Times New Roman"/>
                <a:cs typeface="Times New Roman"/>
              </a:rPr>
              <a:t>Notable </a:t>
            </a:r>
            <a:r>
              <a:rPr sz="1200" spc="-5" dirty="0">
                <a:latin typeface="Times New Roman"/>
                <a:cs typeface="Times New Roman"/>
              </a:rPr>
              <a:t>additions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were: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30270" y="2125859"/>
            <a:ext cx="2496185" cy="18802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0665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Salt-shed (DPW)</a:t>
            </a:r>
            <a:endParaRPr sz="1200">
              <a:latin typeface="Times New Roman"/>
              <a:cs typeface="Times New Roman"/>
            </a:endParaRPr>
          </a:p>
          <a:p>
            <a:pPr marL="240665" indent="-228600">
              <a:lnSpc>
                <a:spcPct val="100000"/>
              </a:lnSpc>
              <a:spcBef>
                <a:spcPts val="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Hot-box paving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(DPW)</a:t>
            </a:r>
            <a:endParaRPr sz="1200">
              <a:latin typeface="Times New Roman"/>
              <a:cs typeface="Times New Roman"/>
            </a:endParaRPr>
          </a:p>
          <a:p>
            <a:pPr marL="240665" indent="-228600">
              <a:lnSpc>
                <a:spcPct val="100000"/>
              </a:lnSpc>
              <a:spcBef>
                <a:spcPts val="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Wood chipper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(DPW)</a:t>
            </a:r>
            <a:endParaRPr sz="1200">
              <a:latin typeface="Times New Roman"/>
              <a:cs typeface="Times New Roman"/>
            </a:endParaRPr>
          </a:p>
          <a:p>
            <a:pPr marL="240665" indent="-228600">
              <a:lnSpc>
                <a:spcPct val="100000"/>
              </a:lnSpc>
              <a:spcBef>
                <a:spcPts val="3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Truck lift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(DPW)</a:t>
            </a:r>
            <a:endParaRPr sz="1200">
              <a:latin typeface="Times New Roman"/>
              <a:cs typeface="Times New Roman"/>
            </a:endParaRPr>
          </a:p>
          <a:p>
            <a:pPr marL="240665" indent="-228600">
              <a:lnSpc>
                <a:spcPct val="100000"/>
              </a:lnSpc>
              <a:spcBef>
                <a:spcPts val="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F350 truck with plow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(DPW)</a:t>
            </a:r>
            <a:endParaRPr sz="1200">
              <a:latin typeface="Times New Roman"/>
              <a:cs typeface="Times New Roman"/>
            </a:endParaRPr>
          </a:p>
          <a:p>
            <a:pPr marL="240665" indent="-228600">
              <a:lnSpc>
                <a:spcPct val="100000"/>
              </a:lnSpc>
              <a:spcBef>
                <a:spcPts val="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F550 dump truck with </a:t>
            </a:r>
            <a:r>
              <a:rPr sz="1200" dirty="0">
                <a:latin typeface="Times New Roman"/>
                <a:cs typeface="Times New Roman"/>
              </a:rPr>
              <a:t>plow</a:t>
            </a:r>
            <a:r>
              <a:rPr sz="1200" spc="-5" dirty="0">
                <a:latin typeface="Times New Roman"/>
                <a:cs typeface="Times New Roman"/>
              </a:rPr>
              <a:t> (DPW)</a:t>
            </a:r>
            <a:endParaRPr sz="1200">
              <a:latin typeface="Times New Roman"/>
              <a:cs typeface="Times New Roman"/>
            </a:endParaRPr>
          </a:p>
          <a:p>
            <a:pPr marL="240665" indent="-228600">
              <a:lnSpc>
                <a:spcPct val="100000"/>
              </a:lnSpc>
              <a:spcBef>
                <a:spcPts val="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Lawn tractor (DPW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B&amp;G)</a:t>
            </a:r>
            <a:endParaRPr sz="1200">
              <a:latin typeface="Times New Roman"/>
              <a:cs typeface="Times New Roman"/>
            </a:endParaRPr>
          </a:p>
          <a:p>
            <a:pPr marL="240665" indent="-228600">
              <a:lnSpc>
                <a:spcPct val="100000"/>
              </a:lnSpc>
              <a:spcBef>
                <a:spcPts val="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Mobile Radar Unit (Police)</a:t>
            </a:r>
            <a:endParaRPr sz="1200">
              <a:latin typeface="Times New Roman"/>
              <a:cs typeface="Times New Roman"/>
            </a:endParaRPr>
          </a:p>
          <a:p>
            <a:pPr marL="240665" indent="-228600">
              <a:lnSpc>
                <a:spcPct val="100000"/>
              </a:lnSpc>
              <a:spcBef>
                <a:spcPts val="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Fingerprint live scan system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(Police)</a:t>
            </a:r>
            <a:endParaRPr sz="1200">
              <a:latin typeface="Times New Roman"/>
              <a:cs typeface="Times New Roman"/>
            </a:endParaRPr>
          </a:p>
          <a:p>
            <a:pPr marL="240665" indent="-228600">
              <a:lnSpc>
                <a:spcPct val="100000"/>
              </a:lnSpc>
              <a:spcBef>
                <a:spcPts val="3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SUV Cruiser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(Police)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330256" y="2125859"/>
            <a:ext cx="2513965" cy="201104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380"/>
              </a:lnSpc>
              <a:spcBef>
                <a:spcPts val="1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Ambulance with Stryker load system  (EMS)</a:t>
            </a:r>
            <a:endParaRPr sz="1200">
              <a:latin typeface="Times New Roman"/>
              <a:cs typeface="Times New Roman"/>
            </a:endParaRPr>
          </a:p>
          <a:p>
            <a:pPr marL="240665" marR="321945" indent="-228600">
              <a:lnSpc>
                <a:spcPts val="1380"/>
              </a:lnSpc>
              <a:spcBef>
                <a:spcPts val="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Vehicle Garage Exhaust system  (EMS)</a:t>
            </a:r>
            <a:endParaRPr sz="1200">
              <a:latin typeface="Times New Roman"/>
              <a:cs typeface="Times New Roman"/>
            </a:endParaRPr>
          </a:p>
          <a:p>
            <a:pPr marL="240665" marR="73025" indent="-228600">
              <a:lnSpc>
                <a:spcPts val="1380"/>
              </a:lnSpc>
              <a:spcBef>
                <a:spcPts val="7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Self-contained Breathing Apparatus  (SCBA) tanks (EMS)</a:t>
            </a:r>
            <a:endParaRPr sz="1200">
              <a:latin typeface="Times New Roman"/>
              <a:cs typeface="Times New Roman"/>
            </a:endParaRPr>
          </a:p>
          <a:p>
            <a:pPr marL="240665" indent="-228600">
              <a:lnSpc>
                <a:spcPts val="142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Voting machines (upgraded)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(Clerk)</a:t>
            </a:r>
            <a:endParaRPr sz="1200">
              <a:latin typeface="Times New Roman"/>
              <a:cs typeface="Times New Roman"/>
            </a:endParaRPr>
          </a:p>
          <a:p>
            <a:pPr marL="240665" marR="501015" indent="-228600">
              <a:lnSpc>
                <a:spcPts val="1380"/>
              </a:lnSpc>
              <a:spcBef>
                <a:spcPts val="13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Gilman Waite field upgrades  (Recreation)</a:t>
            </a:r>
            <a:endParaRPr sz="1200">
              <a:latin typeface="Times New Roman"/>
              <a:cs typeface="Times New Roman"/>
            </a:endParaRPr>
          </a:p>
          <a:p>
            <a:pPr marL="240665" marR="488315" indent="-228600">
              <a:lnSpc>
                <a:spcPts val="1380"/>
              </a:lnSpc>
              <a:spcBef>
                <a:spcPts val="7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Information Technology </a:t>
            </a:r>
            <a:r>
              <a:rPr sz="1200" spc="-10" dirty="0">
                <a:latin typeface="Times New Roman"/>
                <a:cs typeface="Times New Roman"/>
              </a:rPr>
              <a:t>(IT)  </a:t>
            </a:r>
            <a:r>
              <a:rPr sz="1200" spc="-5" dirty="0">
                <a:latin typeface="Times New Roman"/>
                <a:cs typeface="Times New Roman"/>
              </a:rPr>
              <a:t>upgrades (Town Hall)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00" y="4102208"/>
            <a:ext cx="5918200" cy="5473065"/>
          </a:xfrm>
          <a:prstGeom prst="rect">
            <a:avLst/>
          </a:prstGeom>
        </p:spPr>
        <p:txBody>
          <a:bodyPr vert="horz" wrap="square" lIns="0" tIns="1155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10"/>
              </a:spcBef>
            </a:pPr>
            <a:r>
              <a:rPr sz="1200" b="1" spc="-5" dirty="0">
                <a:latin typeface="Times New Roman"/>
                <a:cs typeface="Times New Roman"/>
              </a:rPr>
              <a:t>Other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Highlights</a:t>
            </a:r>
            <a:endParaRPr sz="1200">
              <a:latin typeface="Times New Roman"/>
              <a:cs typeface="Times New Roman"/>
            </a:endParaRPr>
          </a:p>
          <a:p>
            <a:pPr marL="469265" indent="-229235">
              <a:lnSpc>
                <a:spcPct val="100000"/>
              </a:lnSpc>
              <a:spcBef>
                <a:spcPts val="810"/>
              </a:spcBef>
              <a:buFont typeface="Symbol"/>
              <a:buChar char="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Free Cash being certified at $1.455 million in September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2018</a:t>
            </a:r>
            <a:endParaRPr sz="1200">
              <a:latin typeface="Times New Roman"/>
              <a:cs typeface="Times New Roman"/>
            </a:endParaRPr>
          </a:p>
          <a:p>
            <a:pPr marL="469265" marR="274955" indent="-228600">
              <a:lnSpc>
                <a:spcPts val="1390"/>
              </a:lnSpc>
              <a:spcBef>
                <a:spcPts val="110"/>
              </a:spcBef>
              <a:buFont typeface="Symbol"/>
              <a:buChar char="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Most of the Collective Bargaining Agreements </a:t>
            </a:r>
            <a:r>
              <a:rPr sz="1200" dirty="0">
                <a:latin typeface="Times New Roman"/>
                <a:cs typeface="Times New Roman"/>
              </a:rPr>
              <a:t>(CBAs) </a:t>
            </a:r>
            <a:r>
              <a:rPr sz="1200" spc="-5" dirty="0">
                <a:latin typeface="Times New Roman"/>
                <a:cs typeface="Times New Roman"/>
              </a:rPr>
              <a:t>approved by the </a:t>
            </a:r>
            <a:r>
              <a:rPr sz="1200" dirty="0">
                <a:latin typeface="Times New Roman"/>
                <a:cs typeface="Times New Roman"/>
              </a:rPr>
              <a:t>BoS </a:t>
            </a:r>
            <a:r>
              <a:rPr sz="1200" spc="-5" dirty="0">
                <a:latin typeface="Times New Roman"/>
                <a:cs typeface="Times New Roman"/>
              </a:rPr>
              <a:t>(3-year  contracts with aligned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language)</a:t>
            </a:r>
            <a:endParaRPr sz="1200">
              <a:latin typeface="Times New Roman"/>
              <a:cs typeface="Times New Roman"/>
            </a:endParaRPr>
          </a:p>
          <a:p>
            <a:pPr marL="469265" indent="-229235">
              <a:lnSpc>
                <a:spcPts val="1420"/>
              </a:lnSpc>
              <a:buFont typeface="Symbol"/>
              <a:buChar char="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Meeting our MS4 Federal EPA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requirements</a:t>
            </a:r>
            <a:endParaRPr sz="1200">
              <a:latin typeface="Times New Roman"/>
              <a:cs typeface="Times New Roman"/>
            </a:endParaRPr>
          </a:p>
          <a:p>
            <a:pPr marL="469265" indent="-229235">
              <a:lnSpc>
                <a:spcPct val="100000"/>
              </a:lnSpc>
              <a:spcBef>
                <a:spcPts val="20"/>
              </a:spcBef>
              <a:buFont typeface="Symbol"/>
              <a:buChar char="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Marijuana Zoning Bylaw passing </a:t>
            </a:r>
            <a:r>
              <a:rPr sz="1200" spc="-10" dirty="0">
                <a:latin typeface="Times New Roman"/>
                <a:cs typeface="Times New Roman"/>
              </a:rPr>
              <a:t>FTM </a:t>
            </a:r>
            <a:r>
              <a:rPr sz="1200" spc="-5" dirty="0">
                <a:latin typeface="Times New Roman"/>
                <a:cs typeface="Times New Roman"/>
              </a:rPr>
              <a:t>and allowing for economic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development</a:t>
            </a:r>
            <a:endParaRPr sz="1200">
              <a:latin typeface="Times New Roman"/>
              <a:cs typeface="Times New Roman"/>
            </a:endParaRPr>
          </a:p>
          <a:p>
            <a:pPr marL="469265" marR="261620" indent="-228600">
              <a:lnSpc>
                <a:spcPts val="1380"/>
              </a:lnSpc>
              <a:spcBef>
                <a:spcPts val="114"/>
              </a:spcBef>
              <a:buFont typeface="Symbol"/>
              <a:buChar char="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Two (2) Host Community Agreements (HCA) approved by BoS (Royalston </a:t>
            </a:r>
            <a:r>
              <a:rPr sz="1200" spc="-10" dirty="0">
                <a:latin typeface="Times New Roman"/>
                <a:cs typeface="Times New Roman"/>
              </a:rPr>
              <a:t>Farm </a:t>
            </a:r>
            <a:r>
              <a:rPr sz="1200" spc="-5" dirty="0">
                <a:latin typeface="Times New Roman"/>
                <a:cs typeface="Times New Roman"/>
              </a:rPr>
              <a:t>&amp;  Tempest)</a:t>
            </a:r>
            <a:endParaRPr sz="1200">
              <a:latin typeface="Times New Roman"/>
              <a:cs typeface="Times New Roman"/>
            </a:endParaRPr>
          </a:p>
          <a:p>
            <a:pPr marL="469265" marR="146685" indent="-228600">
              <a:lnSpc>
                <a:spcPts val="1380"/>
              </a:lnSpc>
              <a:spcBef>
                <a:spcPts val="75"/>
              </a:spcBef>
              <a:buFont typeface="Symbol"/>
              <a:buChar char="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Recreation survey completion… with the help of Westfield state college MPA Masters  Program and Dr.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DiStefano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60"/>
              </a:spcBef>
            </a:pPr>
            <a:r>
              <a:rPr sz="1200" b="1" spc="-5" dirty="0">
                <a:latin typeface="Times New Roman"/>
                <a:cs typeface="Times New Roman"/>
              </a:rPr>
              <a:t>Future Aspirations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Challenges</a:t>
            </a:r>
            <a:endParaRPr sz="1200">
              <a:latin typeface="Times New Roman"/>
              <a:cs typeface="Times New Roman"/>
            </a:endParaRPr>
          </a:p>
          <a:p>
            <a:pPr marL="12700" marR="38100">
              <a:lnSpc>
                <a:spcPts val="1380"/>
              </a:lnSpc>
              <a:spcBef>
                <a:spcPts val="840"/>
              </a:spcBef>
            </a:pPr>
            <a:r>
              <a:rPr sz="1200" spc="-5" dirty="0">
                <a:latin typeface="Times New Roman"/>
                <a:cs typeface="Times New Roman"/>
              </a:rPr>
              <a:t>Templeton continues </a:t>
            </a:r>
            <a:r>
              <a:rPr sz="1200" dirty="0">
                <a:latin typeface="Times New Roman"/>
                <a:cs typeface="Times New Roman"/>
              </a:rPr>
              <a:t>to move </a:t>
            </a:r>
            <a:r>
              <a:rPr sz="1200" spc="-5" dirty="0">
                <a:latin typeface="Times New Roman"/>
                <a:cs typeface="Times New Roman"/>
              </a:rPr>
              <a:t>forward providing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standardization across all departments. </a:t>
            </a:r>
            <a:r>
              <a:rPr sz="1200" dirty="0">
                <a:latin typeface="Times New Roman"/>
                <a:cs typeface="Times New Roman"/>
              </a:rPr>
              <a:t>We  </a:t>
            </a:r>
            <a:r>
              <a:rPr sz="1200" spc="-5" dirty="0">
                <a:latin typeface="Times New Roman"/>
                <a:cs typeface="Times New Roman"/>
              </a:rPr>
              <a:t>continue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improve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financial stability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executing </a:t>
            </a:r>
            <a:r>
              <a:rPr sz="1200" dirty="0">
                <a:latin typeface="Times New Roman"/>
                <a:cs typeface="Times New Roman"/>
              </a:rPr>
              <a:t>sound </a:t>
            </a:r>
            <a:r>
              <a:rPr sz="1200" spc="-5" dirty="0">
                <a:latin typeface="Times New Roman"/>
                <a:cs typeface="Times New Roman"/>
              </a:rPr>
              <a:t>financial practices and </a:t>
            </a:r>
            <a:r>
              <a:rPr sz="1200" dirty="0">
                <a:latin typeface="Times New Roman"/>
                <a:cs typeface="Times New Roman"/>
              </a:rPr>
              <a:t>placing  </a:t>
            </a:r>
            <a:r>
              <a:rPr sz="1200" spc="-5" dirty="0">
                <a:latin typeface="Times New Roman"/>
                <a:cs typeface="Times New Roman"/>
              </a:rPr>
              <a:t>investments </a:t>
            </a:r>
            <a:r>
              <a:rPr sz="1200" dirty="0">
                <a:latin typeface="Times New Roman"/>
                <a:cs typeface="Times New Roman"/>
              </a:rPr>
              <a:t>in our </a:t>
            </a:r>
            <a:r>
              <a:rPr sz="1200" spc="-5" dirty="0">
                <a:latin typeface="Times New Roman"/>
                <a:cs typeface="Times New Roman"/>
              </a:rPr>
              <a:t>long-term growth and stability accounts. </a:t>
            </a:r>
            <a:r>
              <a:rPr sz="1200" dirty="0">
                <a:latin typeface="Times New Roman"/>
                <a:cs typeface="Times New Roman"/>
              </a:rPr>
              <a:t>We </a:t>
            </a:r>
            <a:r>
              <a:rPr sz="1200" spc="-5" dirty="0">
                <a:latin typeface="Times New Roman"/>
                <a:cs typeface="Times New Roman"/>
              </a:rPr>
              <a:t>continue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work more with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community and maintaining open communication and information for all Taxpaying residences.  Utilization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Towns Web </a:t>
            </a:r>
            <a:r>
              <a:rPr sz="1200" dirty="0">
                <a:latin typeface="Times New Roman"/>
                <a:cs typeface="Times New Roman"/>
              </a:rPr>
              <a:t>Site </a:t>
            </a:r>
            <a:r>
              <a:rPr sz="1200" spc="-5" dirty="0">
                <a:latin typeface="Times New Roman"/>
                <a:cs typeface="Times New Roman"/>
              </a:rPr>
              <a:t>and Social </a:t>
            </a:r>
            <a:r>
              <a:rPr sz="1200" dirty="0">
                <a:latin typeface="Times New Roman"/>
                <a:cs typeface="Times New Roman"/>
              </a:rPr>
              <a:t>Media </a:t>
            </a:r>
            <a:r>
              <a:rPr sz="1200" spc="-5" dirty="0">
                <a:latin typeface="Times New Roman"/>
                <a:cs typeface="Times New Roman"/>
              </a:rPr>
              <a:t>has opened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Towns information and  transparency at all </a:t>
            </a:r>
            <a:r>
              <a:rPr sz="1200" dirty="0">
                <a:latin typeface="Times New Roman"/>
                <a:cs typeface="Times New Roman"/>
              </a:rPr>
              <a:t>levels. </a:t>
            </a:r>
            <a:r>
              <a:rPr sz="1200" spc="-5" dirty="0">
                <a:latin typeface="Times New Roman"/>
                <a:cs typeface="Times New Roman"/>
              </a:rPr>
              <a:t>Maintaining synergy with all Departments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and </a:t>
            </a:r>
            <a:r>
              <a:rPr sz="1200" dirty="0">
                <a:latin typeface="Times New Roman"/>
                <a:cs typeface="Times New Roman"/>
              </a:rPr>
              <a:t>our  </a:t>
            </a:r>
            <a:r>
              <a:rPr sz="1200" spc="-5" dirty="0">
                <a:latin typeface="Times New Roman"/>
                <a:cs typeface="Times New Roman"/>
              </a:rPr>
              <a:t>partners 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Narragansett Regional School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District.</a:t>
            </a:r>
            <a:endParaRPr sz="1200">
              <a:latin typeface="Times New Roman"/>
              <a:cs typeface="Times New Roman"/>
            </a:endParaRPr>
          </a:p>
          <a:p>
            <a:pPr marL="12700" marR="133350">
              <a:lnSpc>
                <a:spcPts val="1380"/>
              </a:lnSpc>
              <a:spcBef>
                <a:spcPts val="790"/>
              </a:spcBef>
            </a:pPr>
            <a:r>
              <a:rPr sz="1200" spc="-5" dirty="0">
                <a:latin typeface="Times New Roman"/>
                <a:cs typeface="Times New Roman"/>
              </a:rPr>
              <a:t>We recognize </a:t>
            </a:r>
            <a:r>
              <a:rPr sz="1200" dirty="0">
                <a:latin typeface="Times New Roman"/>
                <a:cs typeface="Times New Roman"/>
              </a:rPr>
              <a:t>that </a:t>
            </a:r>
            <a:r>
              <a:rPr sz="1200" spc="-5" dirty="0">
                <a:latin typeface="Times New Roman"/>
                <a:cs typeface="Times New Roman"/>
              </a:rPr>
              <a:t>we </a:t>
            </a:r>
            <a:r>
              <a:rPr sz="1200" dirty="0">
                <a:latin typeface="Times New Roman"/>
                <a:cs typeface="Times New Roman"/>
              </a:rPr>
              <a:t>still </a:t>
            </a:r>
            <a:r>
              <a:rPr sz="1200" spc="-5" dirty="0">
                <a:latin typeface="Times New Roman"/>
                <a:cs typeface="Times New Roman"/>
              </a:rPr>
              <a:t>have </a:t>
            </a:r>
            <a:r>
              <a:rPr sz="1200" dirty="0">
                <a:latin typeface="Times New Roman"/>
                <a:cs typeface="Times New Roman"/>
              </a:rPr>
              <a:t>a long </a:t>
            </a:r>
            <a:r>
              <a:rPr sz="1200" spc="-5" dirty="0">
                <a:latin typeface="Times New Roman"/>
                <a:cs typeface="Times New Roman"/>
              </a:rPr>
              <a:t>way </a:t>
            </a:r>
            <a:r>
              <a:rPr sz="1200" dirty="0">
                <a:latin typeface="Times New Roman"/>
                <a:cs typeface="Times New Roman"/>
              </a:rPr>
              <a:t>to go, but </a:t>
            </a:r>
            <a:r>
              <a:rPr sz="1200" spc="-5" dirty="0">
                <a:latin typeface="Times New Roman"/>
                <a:cs typeface="Times New Roman"/>
              </a:rPr>
              <a:t>we are committed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realizing  improvements for town government as </a:t>
            </a:r>
            <a:r>
              <a:rPr sz="1200" dirty="0">
                <a:latin typeface="Times New Roman"/>
                <a:cs typeface="Times New Roman"/>
              </a:rPr>
              <a:t>well </a:t>
            </a:r>
            <a:r>
              <a:rPr sz="1200" spc="-5" dirty="0">
                <a:latin typeface="Times New Roman"/>
                <a:cs typeface="Times New Roman"/>
              </a:rPr>
              <a:t>as improvements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municipal programs and </a:t>
            </a:r>
            <a:r>
              <a:rPr sz="1200" dirty="0">
                <a:latin typeface="Times New Roman"/>
                <a:cs typeface="Times New Roman"/>
              </a:rPr>
              <a:t>well-  </a:t>
            </a:r>
            <a:r>
              <a:rPr sz="1200" spc="-5" dirty="0">
                <a:latin typeface="Times New Roman"/>
                <a:cs typeface="Times New Roman"/>
              </a:rPr>
              <a:t>being. Our forthcoming revised </a:t>
            </a:r>
            <a:r>
              <a:rPr sz="1200" dirty="0">
                <a:latin typeface="Times New Roman"/>
                <a:cs typeface="Times New Roman"/>
              </a:rPr>
              <a:t>mission </a:t>
            </a:r>
            <a:r>
              <a:rPr sz="1200" spc="-5" dirty="0">
                <a:latin typeface="Times New Roman"/>
                <a:cs typeface="Times New Roman"/>
              </a:rPr>
              <a:t>statement will reveal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commitments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increased 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safety, </a:t>
            </a:r>
            <a:r>
              <a:rPr sz="1200" dirty="0">
                <a:latin typeface="Times New Roman"/>
                <a:cs typeface="Times New Roman"/>
              </a:rPr>
              <a:t>coordinated </a:t>
            </a:r>
            <a:r>
              <a:rPr sz="1200" spc="-5" dirty="0">
                <a:latin typeface="Times New Roman"/>
                <a:cs typeface="Times New Roman"/>
              </a:rPr>
              <a:t>budget assistance, </a:t>
            </a:r>
            <a:r>
              <a:rPr sz="1200" dirty="0">
                <a:latin typeface="Times New Roman"/>
                <a:cs typeface="Times New Roman"/>
              </a:rPr>
              <a:t>enhanced </a:t>
            </a:r>
            <a:r>
              <a:rPr sz="1200" spc="-5" dirty="0">
                <a:latin typeface="Times New Roman"/>
                <a:cs typeface="Times New Roman"/>
              </a:rPr>
              <a:t>municipal </a:t>
            </a:r>
            <a:r>
              <a:rPr sz="1200" dirty="0">
                <a:latin typeface="Times New Roman"/>
                <a:cs typeface="Times New Roman"/>
              </a:rPr>
              <a:t>offerings, </a:t>
            </a:r>
            <a:r>
              <a:rPr sz="1200" spc="-5" dirty="0">
                <a:latin typeface="Times New Roman"/>
                <a:cs typeface="Times New Roman"/>
              </a:rPr>
              <a:t>grant acquisitions,  infrastructure planning,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90 </a:t>
            </a:r>
            <a:r>
              <a:rPr sz="1200" spc="-5" dirty="0">
                <a:latin typeface="Times New Roman"/>
                <a:cs typeface="Times New Roman"/>
              </a:rPr>
              <a:t>(transportation)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management.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latin typeface="Times New Roman"/>
                <a:cs typeface="Times New Roman"/>
              </a:rPr>
              <a:t>Our town </a:t>
            </a:r>
            <a:r>
              <a:rPr sz="1200" dirty="0">
                <a:latin typeface="Times New Roman"/>
                <a:cs typeface="Times New Roman"/>
              </a:rPr>
              <a:t>motto is </a:t>
            </a:r>
            <a:r>
              <a:rPr sz="1200" spc="-5" dirty="0">
                <a:latin typeface="Times New Roman"/>
                <a:cs typeface="Times New Roman"/>
              </a:rPr>
              <a:t>“Industry”, </a:t>
            </a:r>
            <a:r>
              <a:rPr sz="1200" dirty="0">
                <a:latin typeface="Times New Roman"/>
                <a:cs typeface="Times New Roman"/>
              </a:rPr>
              <a:t>this is a nod to our </a:t>
            </a:r>
            <a:r>
              <a:rPr sz="1200" spc="-5" dirty="0">
                <a:latin typeface="Times New Roman"/>
                <a:cs typeface="Times New Roman"/>
              </a:rPr>
              <a:t>past, </a:t>
            </a:r>
            <a:r>
              <a:rPr sz="1200" dirty="0">
                <a:latin typeface="Times New Roman"/>
                <a:cs typeface="Times New Roman"/>
              </a:rPr>
              <a:t>but should be a beacon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future;  Industry </a:t>
            </a:r>
            <a:r>
              <a:rPr sz="1200" dirty="0">
                <a:latin typeface="Times New Roman"/>
                <a:cs typeface="Times New Roman"/>
              </a:rPr>
              <a:t>does not </a:t>
            </a:r>
            <a:r>
              <a:rPr sz="1200" spc="-5" dirty="0">
                <a:latin typeface="Times New Roman"/>
                <a:cs typeface="Times New Roman"/>
              </a:rPr>
              <a:t>have </a:t>
            </a:r>
            <a:r>
              <a:rPr sz="1200" dirty="0">
                <a:latin typeface="Times New Roman"/>
                <a:cs typeface="Times New Roman"/>
              </a:rPr>
              <a:t>to only </a:t>
            </a:r>
            <a:r>
              <a:rPr sz="1200" spc="-5" dirty="0">
                <a:latin typeface="Times New Roman"/>
                <a:cs typeface="Times New Roman"/>
              </a:rPr>
              <a:t>relate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traditional economic </a:t>
            </a:r>
            <a:r>
              <a:rPr sz="1200" dirty="0">
                <a:latin typeface="Times New Roman"/>
                <a:cs typeface="Times New Roman"/>
              </a:rPr>
              <a:t>activity </a:t>
            </a:r>
            <a:r>
              <a:rPr sz="1200" spc="-5" dirty="0">
                <a:latin typeface="Times New Roman"/>
                <a:cs typeface="Times New Roman"/>
              </a:rPr>
              <a:t>(like river-power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textile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Tm="3344">
        <p14:vortex dir="r"/>
      </p:transition>
    </mc:Choice>
    <mc:Fallback xmlns="">
      <p:transition spd="slow" advTm="3344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901700" y="9175325"/>
            <a:ext cx="31648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safety services </a:t>
            </a:r>
            <a:r>
              <a:rPr sz="1200" dirty="0">
                <a:latin typeface="Times New Roman"/>
                <a:cs typeface="Times New Roman"/>
              </a:rPr>
              <a:t>such </a:t>
            </a:r>
            <a:r>
              <a:rPr sz="1200" spc="-5" dirty="0">
                <a:latin typeface="Times New Roman"/>
                <a:cs typeface="Times New Roman"/>
              </a:rPr>
              <a:t>as police, fire and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110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63600" y="395731"/>
            <a:ext cx="5913120" cy="49403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7365" marR="1822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The Stretch Energy </a:t>
            </a:r>
            <a:r>
              <a:rPr sz="1200" dirty="0">
                <a:latin typeface="Times New Roman"/>
                <a:cs typeface="Times New Roman"/>
              </a:rPr>
              <a:t>Code, </a:t>
            </a:r>
            <a:r>
              <a:rPr sz="1200" spc="-5" dirty="0">
                <a:latin typeface="Times New Roman"/>
                <a:cs typeface="Times New Roman"/>
              </a:rPr>
              <a:t>as codified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Massachusetts Board </a:t>
            </a:r>
            <a:r>
              <a:rPr sz="1200" dirty="0">
                <a:latin typeface="Times New Roman"/>
                <a:cs typeface="Times New Roman"/>
              </a:rPr>
              <a:t>of Building  </a:t>
            </a:r>
            <a:r>
              <a:rPr sz="1200" spc="-5" dirty="0">
                <a:latin typeface="Times New Roman"/>
                <a:cs typeface="Times New Roman"/>
              </a:rPr>
              <a:t>Regulations and Standards as </a:t>
            </a:r>
            <a:r>
              <a:rPr sz="1200" dirty="0">
                <a:latin typeface="Times New Roman"/>
                <a:cs typeface="Times New Roman"/>
              </a:rPr>
              <a:t>780 CMR </a:t>
            </a:r>
            <a:r>
              <a:rPr sz="1200" spc="-5" dirty="0">
                <a:latin typeface="Times New Roman"/>
                <a:cs typeface="Times New Roman"/>
              </a:rPr>
              <a:t>120.AA, including any future </a:t>
            </a:r>
            <a:r>
              <a:rPr sz="1200" dirty="0">
                <a:latin typeface="Times New Roman"/>
                <a:cs typeface="Times New Roman"/>
              </a:rPr>
              <a:t>editions,  </a:t>
            </a:r>
            <a:r>
              <a:rPr sz="1200" spc="-5" dirty="0">
                <a:latin typeface="Times New Roman"/>
                <a:cs typeface="Times New Roman"/>
              </a:rPr>
              <a:t>amendments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modifications thereto, shall </a:t>
            </a:r>
            <a:r>
              <a:rPr sz="1200" dirty="0">
                <a:latin typeface="Times New Roman"/>
                <a:cs typeface="Times New Roman"/>
              </a:rPr>
              <a:t>be a </a:t>
            </a:r>
            <a:r>
              <a:rPr sz="1200" spc="-5" dirty="0">
                <a:latin typeface="Times New Roman"/>
                <a:cs typeface="Times New Roman"/>
              </a:rPr>
              <a:t>requirement </a:t>
            </a:r>
            <a:r>
              <a:rPr sz="1200" dirty="0">
                <a:latin typeface="Times New Roman"/>
                <a:cs typeface="Times New Roman"/>
              </a:rPr>
              <a:t>of the issuance of </a:t>
            </a:r>
            <a:r>
              <a:rPr sz="1200" spc="-5" dirty="0">
                <a:latin typeface="Times New Roman"/>
                <a:cs typeface="Times New Roman"/>
              </a:rPr>
              <a:t>any  </a:t>
            </a:r>
            <a:r>
              <a:rPr sz="1200" dirty="0">
                <a:latin typeface="Times New Roman"/>
                <a:cs typeface="Times New Roman"/>
              </a:rPr>
              <a:t>building </a:t>
            </a:r>
            <a:r>
              <a:rPr sz="1200" spc="-5" dirty="0">
                <a:latin typeface="Times New Roman"/>
                <a:cs typeface="Times New Roman"/>
              </a:rPr>
              <a:t>permit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Town’s </a:t>
            </a:r>
            <a:r>
              <a:rPr sz="1200" dirty="0">
                <a:latin typeface="Times New Roman"/>
                <a:cs typeface="Times New Roman"/>
              </a:rPr>
              <a:t>Building </a:t>
            </a:r>
            <a:r>
              <a:rPr sz="1200" spc="-5" dirty="0">
                <a:latin typeface="Times New Roman"/>
                <a:cs typeface="Times New Roman"/>
              </a:rPr>
              <a:t>Inspector under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relevant </a:t>
            </a:r>
            <a:r>
              <a:rPr sz="1200" dirty="0">
                <a:latin typeface="Times New Roman"/>
                <a:cs typeface="Times New Roman"/>
              </a:rPr>
              <a:t>sections of the  building </a:t>
            </a:r>
            <a:r>
              <a:rPr sz="1200" spc="-5" dirty="0">
                <a:latin typeface="Times New Roman"/>
                <a:cs typeface="Times New Roman"/>
              </a:rPr>
              <a:t>code for </a:t>
            </a:r>
            <a:r>
              <a:rPr sz="1200" dirty="0">
                <a:latin typeface="Times New Roman"/>
                <a:cs typeface="Times New Roman"/>
              </a:rPr>
              <a:t>both new </a:t>
            </a:r>
            <a:r>
              <a:rPr sz="1200" spc="-5" dirty="0">
                <a:latin typeface="Times New Roman"/>
                <a:cs typeface="Times New Roman"/>
              </a:rPr>
              <a:t>construction and </a:t>
            </a:r>
            <a:r>
              <a:rPr sz="1200" dirty="0">
                <a:latin typeface="Times New Roman"/>
                <a:cs typeface="Times New Roman"/>
              </a:rPr>
              <a:t>existing buildings of a </a:t>
            </a:r>
            <a:r>
              <a:rPr sz="1200" spc="-5" dirty="0">
                <a:latin typeface="Times New Roman"/>
                <a:cs typeface="Times New Roman"/>
              </a:rPr>
              <a:t>residential and  commercial nature. </a:t>
            </a:r>
            <a:r>
              <a:rPr sz="1200" dirty="0">
                <a:latin typeface="Times New Roman"/>
                <a:cs typeface="Times New Roman"/>
              </a:rPr>
              <a:t>Buildings not </a:t>
            </a:r>
            <a:r>
              <a:rPr sz="1200" spc="-5" dirty="0">
                <a:latin typeface="Times New Roman"/>
                <a:cs typeface="Times New Roman"/>
              </a:rPr>
              <a:t>included </a:t>
            </a:r>
            <a:r>
              <a:rPr sz="1200" dirty="0">
                <a:latin typeface="Times New Roman"/>
                <a:cs typeface="Times New Roman"/>
              </a:rPr>
              <a:t>in this </a:t>
            </a:r>
            <a:r>
              <a:rPr sz="1200" spc="-5" dirty="0">
                <a:latin typeface="Times New Roman"/>
                <a:cs typeface="Times New Roman"/>
              </a:rPr>
              <a:t>scope shall comply with </a:t>
            </a:r>
            <a:r>
              <a:rPr sz="1200" dirty="0">
                <a:latin typeface="Times New Roman"/>
                <a:cs typeface="Times New Roman"/>
              </a:rPr>
              <a:t>780 CMR  13.00, 34.00, 61.00, or 93.00,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applicable.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507365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This By-Law shall take effect </a:t>
            </a:r>
            <a:r>
              <a:rPr sz="1200" dirty="0">
                <a:latin typeface="Times New Roman"/>
                <a:cs typeface="Times New Roman"/>
              </a:rPr>
              <a:t>on July 1,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2019.</a:t>
            </a:r>
            <a:endParaRPr sz="1200">
              <a:latin typeface="Times New Roman"/>
              <a:cs typeface="Times New Roman"/>
            </a:endParaRPr>
          </a:p>
          <a:p>
            <a:pPr marL="50165" marR="342900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 thereto.  </a:t>
            </a: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50165" marR="177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enact </a:t>
            </a:r>
            <a:r>
              <a:rPr sz="1200" dirty="0">
                <a:latin typeface="Times New Roman"/>
                <a:cs typeface="Times New Roman"/>
              </a:rPr>
              <a:t>Section </a:t>
            </a:r>
            <a:r>
              <a:rPr sz="1200" spc="-5" dirty="0">
                <a:latin typeface="Times New Roman"/>
                <a:cs typeface="Times New Roman"/>
              </a:rPr>
              <a:t>LVIV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Town’s  General By-Laws </a:t>
            </a:r>
            <a:r>
              <a:rPr sz="1200" dirty="0">
                <a:latin typeface="Times New Roman"/>
                <a:cs typeface="Times New Roman"/>
              </a:rPr>
              <a:t>to be entitled </a:t>
            </a:r>
            <a:r>
              <a:rPr sz="1200" spc="-5" dirty="0">
                <a:latin typeface="Times New Roman"/>
                <a:cs typeface="Times New Roman"/>
              </a:rPr>
              <a:t>“Stretch Energy </a:t>
            </a:r>
            <a:r>
              <a:rPr sz="1200" dirty="0">
                <a:latin typeface="Times New Roman"/>
                <a:cs typeface="Times New Roman"/>
              </a:rPr>
              <a:t>Code”,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purpose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regulating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design  and construction </a:t>
            </a:r>
            <a:r>
              <a:rPr sz="1200" dirty="0">
                <a:latin typeface="Times New Roman"/>
                <a:cs typeface="Times New Roman"/>
              </a:rPr>
              <a:t>of buildings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effective </a:t>
            </a:r>
            <a:r>
              <a:rPr sz="1200" dirty="0">
                <a:latin typeface="Times New Roman"/>
                <a:cs typeface="Times New Roman"/>
              </a:rPr>
              <a:t>use of </a:t>
            </a:r>
            <a:r>
              <a:rPr sz="1200" spc="-5" dirty="0">
                <a:latin typeface="Times New Roman"/>
                <a:cs typeface="Times New Roman"/>
              </a:rPr>
              <a:t>energy,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read 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07365" marR="1822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Stretch Energy </a:t>
            </a:r>
            <a:r>
              <a:rPr sz="1200" dirty="0">
                <a:latin typeface="Times New Roman"/>
                <a:cs typeface="Times New Roman"/>
              </a:rPr>
              <a:t>Code, </a:t>
            </a:r>
            <a:r>
              <a:rPr sz="1200" spc="-5" dirty="0">
                <a:latin typeface="Times New Roman"/>
                <a:cs typeface="Times New Roman"/>
              </a:rPr>
              <a:t>as codified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Massachusetts Board </a:t>
            </a:r>
            <a:r>
              <a:rPr sz="1200" dirty="0">
                <a:latin typeface="Times New Roman"/>
                <a:cs typeface="Times New Roman"/>
              </a:rPr>
              <a:t>of Building  </a:t>
            </a:r>
            <a:r>
              <a:rPr sz="1200" spc="-5" dirty="0">
                <a:latin typeface="Times New Roman"/>
                <a:cs typeface="Times New Roman"/>
              </a:rPr>
              <a:t>Regulations and Standards as </a:t>
            </a:r>
            <a:r>
              <a:rPr sz="1200" dirty="0">
                <a:latin typeface="Times New Roman"/>
                <a:cs typeface="Times New Roman"/>
              </a:rPr>
              <a:t>780 CMR, </a:t>
            </a:r>
            <a:r>
              <a:rPr sz="1200" spc="-5" dirty="0">
                <a:latin typeface="Times New Roman"/>
                <a:cs typeface="Times New Roman"/>
              </a:rPr>
              <a:t>115.AA including any future </a:t>
            </a:r>
            <a:r>
              <a:rPr sz="1200" dirty="0">
                <a:latin typeface="Times New Roman"/>
                <a:cs typeface="Times New Roman"/>
              </a:rPr>
              <a:t>editions,  </a:t>
            </a:r>
            <a:r>
              <a:rPr sz="1200" spc="-5" dirty="0">
                <a:latin typeface="Times New Roman"/>
                <a:cs typeface="Times New Roman"/>
              </a:rPr>
              <a:t>amendments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modifications thereto, shall </a:t>
            </a:r>
            <a:r>
              <a:rPr sz="1200" dirty="0">
                <a:latin typeface="Times New Roman"/>
                <a:cs typeface="Times New Roman"/>
              </a:rPr>
              <a:t>be a </a:t>
            </a:r>
            <a:r>
              <a:rPr sz="1200" spc="-5" dirty="0">
                <a:latin typeface="Times New Roman"/>
                <a:cs typeface="Times New Roman"/>
              </a:rPr>
              <a:t>requirement </a:t>
            </a:r>
            <a:r>
              <a:rPr sz="1200" dirty="0">
                <a:latin typeface="Times New Roman"/>
                <a:cs typeface="Times New Roman"/>
              </a:rPr>
              <a:t>of the issuance of </a:t>
            </a:r>
            <a:r>
              <a:rPr sz="1200" spc="-5" dirty="0">
                <a:latin typeface="Times New Roman"/>
                <a:cs typeface="Times New Roman"/>
              </a:rPr>
              <a:t>any  </a:t>
            </a:r>
            <a:r>
              <a:rPr sz="1200" dirty="0">
                <a:latin typeface="Times New Roman"/>
                <a:cs typeface="Times New Roman"/>
              </a:rPr>
              <a:t>building </a:t>
            </a:r>
            <a:r>
              <a:rPr sz="1200" spc="-5" dirty="0">
                <a:latin typeface="Times New Roman"/>
                <a:cs typeface="Times New Roman"/>
              </a:rPr>
              <a:t>permit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Town’s </a:t>
            </a:r>
            <a:r>
              <a:rPr sz="1200" dirty="0">
                <a:latin typeface="Times New Roman"/>
                <a:cs typeface="Times New Roman"/>
              </a:rPr>
              <a:t>Building </a:t>
            </a:r>
            <a:r>
              <a:rPr sz="1200" spc="-5" dirty="0">
                <a:latin typeface="Times New Roman"/>
                <a:cs typeface="Times New Roman"/>
              </a:rPr>
              <a:t>Inspector under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relevant </a:t>
            </a:r>
            <a:r>
              <a:rPr sz="1200" dirty="0">
                <a:latin typeface="Times New Roman"/>
                <a:cs typeface="Times New Roman"/>
              </a:rPr>
              <a:t>sections of the  building </a:t>
            </a:r>
            <a:r>
              <a:rPr sz="1200" spc="-5" dirty="0">
                <a:latin typeface="Times New Roman"/>
                <a:cs typeface="Times New Roman"/>
              </a:rPr>
              <a:t>code for </a:t>
            </a:r>
            <a:r>
              <a:rPr sz="1200" dirty="0">
                <a:latin typeface="Times New Roman"/>
                <a:cs typeface="Times New Roman"/>
              </a:rPr>
              <a:t>both new </a:t>
            </a:r>
            <a:r>
              <a:rPr sz="1200" spc="-5" dirty="0">
                <a:latin typeface="Times New Roman"/>
                <a:cs typeface="Times New Roman"/>
              </a:rPr>
              <a:t>construction and </a:t>
            </a:r>
            <a:r>
              <a:rPr sz="1200" dirty="0">
                <a:latin typeface="Times New Roman"/>
                <a:cs typeface="Times New Roman"/>
              </a:rPr>
              <a:t>existing buildings of a </a:t>
            </a:r>
            <a:r>
              <a:rPr sz="1200" spc="-5" dirty="0">
                <a:latin typeface="Times New Roman"/>
                <a:cs typeface="Times New Roman"/>
              </a:rPr>
              <a:t>residential and  commercial nature. </a:t>
            </a:r>
            <a:r>
              <a:rPr sz="1200" dirty="0">
                <a:latin typeface="Times New Roman"/>
                <a:cs typeface="Times New Roman"/>
              </a:rPr>
              <a:t>Buildings not </a:t>
            </a:r>
            <a:r>
              <a:rPr sz="1200" spc="-5" dirty="0">
                <a:latin typeface="Times New Roman"/>
                <a:cs typeface="Times New Roman"/>
              </a:rPr>
              <a:t>included </a:t>
            </a:r>
            <a:r>
              <a:rPr sz="1200" dirty="0">
                <a:latin typeface="Times New Roman"/>
                <a:cs typeface="Times New Roman"/>
              </a:rPr>
              <a:t>in this </a:t>
            </a:r>
            <a:r>
              <a:rPr sz="1200" spc="-5" dirty="0">
                <a:latin typeface="Times New Roman"/>
                <a:cs typeface="Times New Roman"/>
              </a:rPr>
              <a:t>scope shall comply with </a:t>
            </a:r>
            <a:r>
              <a:rPr sz="1200" dirty="0">
                <a:latin typeface="Times New Roman"/>
                <a:cs typeface="Times New Roman"/>
              </a:rPr>
              <a:t>780 CMR  13.00, 34.00, 61.00, or 93.00,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applicable.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 algn="just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This By-Law shall take effect </a:t>
            </a:r>
            <a:r>
              <a:rPr sz="1200" dirty="0">
                <a:latin typeface="Times New Roman"/>
                <a:cs typeface="Times New Roman"/>
              </a:rPr>
              <a:t>on July 1,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2019.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Passed/October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7:33pm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5828791"/>
            <a:ext cx="5928360" cy="3362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spc="5" dirty="0">
                <a:latin typeface="Times New Roman"/>
                <a:cs typeface="Times New Roman"/>
              </a:rPr>
              <a:t>3:  </a:t>
            </a:r>
            <a:r>
              <a:rPr sz="1200" b="1" spc="-5" dirty="0">
                <a:latin typeface="Times New Roman"/>
                <a:cs typeface="Times New Roman"/>
              </a:rPr>
              <a:t>Amend By-Laws Re: </a:t>
            </a:r>
            <a:r>
              <a:rPr sz="1200" b="1" dirty="0">
                <a:latin typeface="Times New Roman"/>
                <a:cs typeface="Times New Roman"/>
              </a:rPr>
              <a:t>Repair of </a:t>
            </a:r>
            <a:r>
              <a:rPr sz="1200" b="1" spc="-5" dirty="0">
                <a:latin typeface="Times New Roman"/>
                <a:cs typeface="Times New Roman"/>
              </a:rPr>
              <a:t>Private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Ways</a:t>
            </a:r>
            <a:endParaRPr sz="1200">
              <a:latin typeface="Times New Roman"/>
              <a:cs typeface="Times New Roman"/>
            </a:endParaRPr>
          </a:p>
          <a:p>
            <a:pPr marL="12700" marR="1390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enact </a:t>
            </a:r>
            <a:r>
              <a:rPr sz="1200" dirty="0">
                <a:latin typeface="Times New Roman"/>
                <a:cs typeface="Times New Roman"/>
              </a:rPr>
              <a:t>a new Section </a:t>
            </a:r>
            <a:r>
              <a:rPr sz="1200" spc="-5" dirty="0">
                <a:latin typeface="Times New Roman"/>
                <a:cs typeface="Times New Roman"/>
              </a:rPr>
              <a:t>LVII </a:t>
            </a:r>
            <a:r>
              <a:rPr sz="1200" dirty="0">
                <a:latin typeface="Times New Roman"/>
                <a:cs typeface="Times New Roman"/>
              </a:rPr>
              <a:t>to its </a:t>
            </a:r>
            <a:r>
              <a:rPr sz="1200" spc="-5" dirty="0">
                <a:latin typeface="Times New Roman"/>
                <a:cs typeface="Times New Roman"/>
              </a:rPr>
              <a:t>General By-Laws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entitled  “Temporary Repairs </a:t>
            </a:r>
            <a:r>
              <a:rPr sz="1200" dirty="0">
                <a:latin typeface="Times New Roman"/>
                <a:cs typeface="Times New Roman"/>
              </a:rPr>
              <a:t>of Private Ways” </a:t>
            </a:r>
            <a:r>
              <a:rPr sz="1200" spc="-5" dirty="0">
                <a:latin typeface="Times New Roman"/>
                <a:cs typeface="Times New Roman"/>
              </a:rPr>
              <a:t>and read 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1.0 </a:t>
            </a:r>
            <a:r>
              <a:rPr sz="1200" spc="-5" dirty="0">
                <a:latin typeface="Times New Roman"/>
                <a:cs typeface="Times New Roman"/>
              </a:rPr>
              <a:t>This provision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General By-laws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adopted under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authority </a:t>
            </a:r>
            <a:r>
              <a:rPr sz="1200" dirty="0">
                <a:latin typeface="Times New Roman"/>
                <a:cs typeface="Times New Roman"/>
              </a:rPr>
              <a:t>of MGL Ch. 40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§6N.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2.0 </a:t>
            </a:r>
            <a:r>
              <a:rPr sz="1200" spc="-5" dirty="0">
                <a:latin typeface="Times New Roman"/>
                <a:cs typeface="Times New Roman"/>
              </a:rPr>
              <a:t>The Town,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conditions herein, may fill holes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roadway surface  with </a:t>
            </a:r>
            <a:r>
              <a:rPr sz="1200" dirty="0">
                <a:latin typeface="Times New Roman"/>
                <a:cs typeface="Times New Roman"/>
              </a:rPr>
              <a:t>like or </a:t>
            </a:r>
            <a:r>
              <a:rPr sz="1200" spc="-5" dirty="0">
                <a:latin typeface="Times New Roman"/>
                <a:cs typeface="Times New Roman"/>
              </a:rPr>
              <a:t>reasonably </a:t>
            </a:r>
            <a:r>
              <a:rPr sz="1200" dirty="0">
                <a:latin typeface="Times New Roman"/>
                <a:cs typeface="Times New Roman"/>
              </a:rPr>
              <a:t>like </a:t>
            </a:r>
            <a:r>
              <a:rPr sz="1200" spc="-5" dirty="0">
                <a:latin typeface="Times New Roman"/>
                <a:cs typeface="Times New Roman"/>
              </a:rPr>
              <a:t>materials, add gravel, grade surfaces, </a:t>
            </a:r>
            <a:r>
              <a:rPr sz="1200" dirty="0">
                <a:latin typeface="Times New Roman"/>
                <a:cs typeface="Times New Roman"/>
              </a:rPr>
              <a:t>remove obstructions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roadway </a:t>
            </a:r>
            <a:r>
              <a:rPr sz="1200" dirty="0">
                <a:latin typeface="Times New Roman"/>
                <a:cs typeface="Times New Roman"/>
              </a:rPr>
              <a:t>such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rocks </a:t>
            </a:r>
            <a:r>
              <a:rPr sz="1200" spc="-5" dirty="0">
                <a:latin typeface="Times New Roman"/>
                <a:cs typeface="Times New Roman"/>
              </a:rPr>
              <a:t>that have moved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surface, cut-out failed </a:t>
            </a:r>
            <a:r>
              <a:rPr sz="1200" dirty="0">
                <a:latin typeface="Times New Roman"/>
                <a:cs typeface="Times New Roman"/>
              </a:rPr>
              <a:t>surface </a:t>
            </a:r>
            <a:r>
              <a:rPr sz="1200" spc="-5" dirty="0">
                <a:latin typeface="Times New Roman"/>
                <a:cs typeface="Times New Roman"/>
              </a:rPr>
              <a:t>areas and </a:t>
            </a:r>
            <a:r>
              <a:rPr sz="1200" dirty="0">
                <a:latin typeface="Times New Roman"/>
                <a:cs typeface="Times New Roman"/>
              </a:rPr>
              <a:t>rebuild  </a:t>
            </a:r>
            <a:r>
              <a:rPr sz="1200" spc="-5" dirty="0">
                <a:latin typeface="Times New Roman"/>
                <a:cs typeface="Times New Roman"/>
              </a:rPr>
              <a:t>failed base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 </a:t>
            </a:r>
            <a:r>
              <a:rPr sz="1200" dirty="0">
                <a:latin typeface="Times New Roman"/>
                <a:cs typeface="Times New Roman"/>
              </a:rPr>
              <a:t>areas, </a:t>
            </a:r>
            <a:r>
              <a:rPr sz="1200" spc="-5" dirty="0">
                <a:latin typeface="Times New Roman"/>
                <a:cs typeface="Times New Roman"/>
              </a:rPr>
              <a:t>repave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pave </a:t>
            </a:r>
            <a:r>
              <a:rPr sz="1200" spc="-5" dirty="0">
                <a:latin typeface="Times New Roman"/>
                <a:cs typeface="Times New Roman"/>
              </a:rPr>
              <a:t>select areas, and chip-seal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entirety, </a:t>
            </a:r>
            <a:r>
              <a:rPr sz="1200" dirty="0">
                <a:latin typeface="Times New Roman"/>
                <a:cs typeface="Times New Roman"/>
              </a:rPr>
              <a:t>by the use of  </a:t>
            </a:r>
            <a:r>
              <a:rPr sz="1200" spc="-5" dirty="0">
                <a:latin typeface="Times New Roman"/>
                <a:cs typeface="Times New Roman"/>
              </a:rPr>
              <a:t>work force </a:t>
            </a:r>
            <a:r>
              <a:rPr sz="1200" dirty="0">
                <a:latin typeface="Times New Roman"/>
                <a:cs typeface="Times New Roman"/>
              </a:rPr>
              <a:t>or private </a:t>
            </a:r>
            <a:r>
              <a:rPr sz="1200" spc="-5" dirty="0">
                <a:latin typeface="Times New Roman"/>
                <a:cs typeface="Times New Roman"/>
              </a:rPr>
              <a:t>contractors as </a:t>
            </a:r>
            <a:r>
              <a:rPr sz="1200" dirty="0">
                <a:latin typeface="Times New Roman"/>
                <a:cs typeface="Times New Roman"/>
              </a:rPr>
              <a:t>the Town shall </a:t>
            </a:r>
            <a:r>
              <a:rPr sz="1200" spc="-5" dirty="0">
                <a:latin typeface="Times New Roman"/>
                <a:cs typeface="Times New Roman"/>
              </a:rPr>
              <a:t>determine best.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1239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3.0 </a:t>
            </a:r>
            <a:r>
              <a:rPr sz="1200" spc="-5" dirty="0">
                <a:latin typeface="Times New Roman"/>
                <a:cs typeface="Times New Roman"/>
              </a:rPr>
              <a:t>The Town may clean drainage structures and </a:t>
            </a:r>
            <a:r>
              <a:rPr sz="1200" dirty="0">
                <a:latin typeface="Times New Roman"/>
                <a:cs typeface="Times New Roman"/>
              </a:rPr>
              <a:t>piping, </a:t>
            </a:r>
            <a:r>
              <a:rPr sz="1200" spc="-5" dirty="0">
                <a:latin typeface="Times New Roman"/>
                <a:cs typeface="Times New Roman"/>
              </a:rPr>
              <a:t>repair </a:t>
            </a:r>
            <a:r>
              <a:rPr sz="1200" dirty="0">
                <a:latin typeface="Times New Roman"/>
                <a:cs typeface="Times New Roman"/>
              </a:rPr>
              <a:t>or replace </a:t>
            </a:r>
            <a:r>
              <a:rPr sz="1200" spc="-5" dirty="0">
                <a:latin typeface="Times New Roman"/>
                <a:cs typeface="Times New Roman"/>
              </a:rPr>
              <a:t>failed structures,  </a:t>
            </a:r>
            <a:r>
              <a:rPr sz="1200" dirty="0">
                <a:latin typeface="Times New Roman"/>
                <a:cs typeface="Times New Roman"/>
              </a:rPr>
              <a:t>piping </a:t>
            </a:r>
            <a:r>
              <a:rPr sz="1200" spc="-5" dirty="0">
                <a:latin typeface="Times New Roman"/>
                <a:cs typeface="Times New Roman"/>
              </a:rPr>
              <a:t>and culverts, and </a:t>
            </a:r>
            <a:r>
              <a:rPr sz="1200" dirty="0">
                <a:latin typeface="Times New Roman"/>
                <a:cs typeface="Times New Roman"/>
              </a:rPr>
              <a:t>install </a:t>
            </a:r>
            <a:r>
              <a:rPr sz="1200" spc="-5" dirty="0">
                <a:latin typeface="Times New Roman"/>
                <a:cs typeface="Times New Roman"/>
              </a:rPr>
              <a:t>new drainage. Provided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first acquires necessary  easements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access agreements as advisable, by </a:t>
            </a:r>
            <a:r>
              <a:rPr sz="1200" dirty="0">
                <a:latin typeface="Times New Roman"/>
                <a:cs typeface="Times New Roman"/>
              </a:rPr>
              <a:t>the use of work </a:t>
            </a:r>
            <a:r>
              <a:rPr sz="1200" spc="-5" dirty="0">
                <a:latin typeface="Times New Roman"/>
                <a:cs typeface="Times New Roman"/>
              </a:rPr>
              <a:t>force </a:t>
            </a:r>
            <a:r>
              <a:rPr sz="1200" dirty="0">
                <a:latin typeface="Times New Roman"/>
                <a:cs typeface="Times New Roman"/>
              </a:rPr>
              <a:t>or private </a:t>
            </a:r>
            <a:r>
              <a:rPr sz="1200" spc="-5" dirty="0">
                <a:latin typeface="Times New Roman"/>
                <a:cs typeface="Times New Roman"/>
              </a:rPr>
              <a:t>contractors as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determine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3340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4.0 </a:t>
            </a:r>
            <a:r>
              <a:rPr sz="1200" spc="-5" dirty="0">
                <a:latin typeface="Times New Roman"/>
                <a:cs typeface="Times New Roman"/>
              </a:rPr>
              <a:t>Any such repairs </a:t>
            </a:r>
            <a:r>
              <a:rPr sz="1200" dirty="0">
                <a:latin typeface="Times New Roman"/>
                <a:cs typeface="Times New Roman"/>
              </a:rPr>
              <a:t>shall be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only upon a finding by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that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repairs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required </a:t>
            </a:r>
            <a:r>
              <a:rPr sz="1200" dirty="0">
                <a:latin typeface="Times New Roman"/>
                <a:cs typeface="Times New Roman"/>
              </a:rPr>
              <a:t>by public </a:t>
            </a:r>
            <a:r>
              <a:rPr sz="1200" spc="-5" dirty="0">
                <a:latin typeface="Times New Roman"/>
                <a:cs typeface="Times New Roman"/>
              </a:rPr>
              <a:t>necessity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access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residents for utilities, school </a:t>
            </a:r>
            <a:r>
              <a:rPr sz="1200" dirty="0">
                <a:latin typeface="Times New Roman"/>
                <a:cs typeface="Times New Roman"/>
              </a:rPr>
              <a:t>bussing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918">
        <p14:prism isContent="1" isInverted="1"/>
      </p:transition>
    </mc:Choice>
    <mc:Fallback xmlns="">
      <p:transition spd="slow" advTm="918">
        <p:fade/>
      </p:transition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583578" y="9549342"/>
            <a:ext cx="6057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957570" cy="89712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540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5.0 </a:t>
            </a:r>
            <a:r>
              <a:rPr sz="1200" spc="-5" dirty="0">
                <a:latin typeface="Times New Roman"/>
                <a:cs typeface="Times New Roman"/>
              </a:rPr>
              <a:t>Any such repairs </a:t>
            </a:r>
            <a:r>
              <a:rPr sz="1200" dirty="0">
                <a:latin typeface="Times New Roman"/>
                <a:cs typeface="Times New Roman"/>
              </a:rPr>
              <a:t>may be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only </a:t>
            </a:r>
            <a:r>
              <a:rPr sz="1200" spc="-5" dirty="0">
                <a:latin typeface="Times New Roman"/>
                <a:cs typeface="Times New Roman"/>
              </a:rPr>
              <a:t>after </a:t>
            </a:r>
            <a:r>
              <a:rPr sz="1200" dirty="0">
                <a:latin typeface="Times New Roman"/>
                <a:cs typeface="Times New Roman"/>
              </a:rPr>
              <a:t>a petition of </a:t>
            </a:r>
            <a:r>
              <a:rPr sz="1200" spc="-5" dirty="0">
                <a:latin typeface="Times New Roman"/>
                <a:cs typeface="Times New Roman"/>
              </a:rPr>
              <a:t>two-thirds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property owners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parcels </a:t>
            </a:r>
            <a:r>
              <a:rPr sz="1200" dirty="0">
                <a:latin typeface="Times New Roman"/>
                <a:cs typeface="Times New Roman"/>
              </a:rPr>
              <a:t>having </a:t>
            </a:r>
            <a:r>
              <a:rPr sz="1200" spc="-5" dirty="0">
                <a:latin typeface="Times New Roman"/>
                <a:cs typeface="Times New Roman"/>
              </a:rPr>
              <a:t>frontage </a:t>
            </a:r>
            <a:r>
              <a:rPr sz="1200" dirty="0">
                <a:latin typeface="Times New Roman"/>
                <a:cs typeface="Times New Roman"/>
              </a:rPr>
              <a:t>upon the </a:t>
            </a:r>
            <a:r>
              <a:rPr sz="1200" spc="-5" dirty="0">
                <a:latin typeface="Times New Roman"/>
                <a:cs typeface="Times New Roman"/>
              </a:rPr>
              <a:t>way </a:t>
            </a:r>
            <a:r>
              <a:rPr sz="1200" dirty="0">
                <a:latin typeface="Times New Roman"/>
                <a:cs typeface="Times New Roman"/>
              </a:rPr>
              <a:t>to be repaired is </a:t>
            </a:r>
            <a:r>
              <a:rPr sz="1200" spc="-5" dirty="0">
                <a:latin typeface="Times New Roman"/>
                <a:cs typeface="Times New Roman"/>
              </a:rPr>
              <a:t>submitted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on a  </a:t>
            </a:r>
            <a:r>
              <a:rPr sz="1200" spc="-5" dirty="0">
                <a:latin typeface="Times New Roman"/>
                <a:cs typeface="Times New Roman"/>
              </a:rPr>
              <a:t>form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provided </a:t>
            </a:r>
            <a:r>
              <a:rPr sz="1200" dirty="0">
                <a:latin typeface="Times New Roman"/>
                <a:cs typeface="Times New Roman"/>
              </a:rPr>
              <a:t>by the</a:t>
            </a:r>
            <a:r>
              <a:rPr sz="1200" spc="-5" dirty="0">
                <a:latin typeface="Times New Roman"/>
                <a:cs typeface="Times New Roman"/>
              </a:rPr>
              <a:t> Town.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6.0 </a:t>
            </a:r>
            <a:r>
              <a:rPr sz="1200" spc="-5" dirty="0">
                <a:latin typeface="Times New Roman"/>
                <a:cs typeface="Times New Roman"/>
              </a:rPr>
              <a:t>All costs incurred </a:t>
            </a:r>
            <a:r>
              <a:rPr sz="1200" dirty="0">
                <a:latin typeface="Times New Roman"/>
                <a:cs typeface="Times New Roman"/>
              </a:rPr>
              <a:t>for the </a:t>
            </a:r>
            <a:r>
              <a:rPr sz="1200" spc="-5" dirty="0">
                <a:latin typeface="Times New Roman"/>
                <a:cs typeface="Times New Roman"/>
              </a:rPr>
              <a:t>repairs for work force, material, </a:t>
            </a:r>
            <a:r>
              <a:rPr sz="1200" dirty="0">
                <a:latin typeface="Times New Roman"/>
                <a:cs typeface="Times New Roman"/>
              </a:rPr>
              <a:t>or private </a:t>
            </a:r>
            <a:r>
              <a:rPr sz="1200" spc="-5" dirty="0">
                <a:latin typeface="Times New Roman"/>
                <a:cs typeface="Times New Roman"/>
              </a:rPr>
              <a:t>contractors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recovered through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betterment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assessed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all property owners </a:t>
            </a:r>
            <a:r>
              <a:rPr sz="1200" dirty="0">
                <a:latin typeface="Times New Roman"/>
                <a:cs typeface="Times New Roman"/>
              </a:rPr>
              <a:t>having </a:t>
            </a:r>
            <a:r>
              <a:rPr sz="1200" spc="-5" dirty="0">
                <a:latin typeface="Times New Roman"/>
                <a:cs typeface="Times New Roman"/>
              </a:rPr>
              <a:t>frontage </a:t>
            </a:r>
            <a:r>
              <a:rPr sz="1200" dirty="0">
                <a:latin typeface="Times New Roman"/>
                <a:cs typeface="Times New Roman"/>
              </a:rPr>
              <a:t>upon the  </a:t>
            </a:r>
            <a:r>
              <a:rPr sz="1200" spc="-5" dirty="0">
                <a:latin typeface="Times New Roman"/>
                <a:cs typeface="Times New Roman"/>
              </a:rPr>
              <a:t>way. The specific </a:t>
            </a:r>
            <a:r>
              <a:rPr sz="1200" dirty="0">
                <a:latin typeface="Times New Roman"/>
                <a:cs typeface="Times New Roman"/>
              </a:rPr>
              <a:t>method of </a:t>
            </a:r>
            <a:r>
              <a:rPr sz="1200" spc="-5" dirty="0">
                <a:latin typeface="Times New Roman"/>
                <a:cs typeface="Times New Roman"/>
              </a:rPr>
              <a:t>apportioning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betterment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determined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Selectmen. </a:t>
            </a:r>
            <a:r>
              <a:rPr sz="1200" spc="-10" dirty="0">
                <a:latin typeface="Times New Roman"/>
                <a:cs typeface="Times New Roman"/>
              </a:rPr>
              <a:t>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apportioned betterment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less </a:t>
            </a:r>
            <a:r>
              <a:rPr sz="1200" dirty="0">
                <a:latin typeface="Times New Roman"/>
                <a:cs typeface="Times New Roman"/>
              </a:rPr>
              <a:t>than </a:t>
            </a:r>
            <a:r>
              <a:rPr sz="1200" spc="-5" dirty="0">
                <a:latin typeface="Times New Roman"/>
                <a:cs typeface="Times New Roman"/>
              </a:rPr>
              <a:t>five </a:t>
            </a:r>
            <a:r>
              <a:rPr sz="1200" dirty="0">
                <a:latin typeface="Times New Roman"/>
                <a:cs typeface="Times New Roman"/>
              </a:rPr>
              <a:t>hundred </a:t>
            </a:r>
            <a:r>
              <a:rPr sz="1200" spc="-5" dirty="0">
                <a:latin typeface="Times New Roman"/>
                <a:cs typeface="Times New Roman"/>
              </a:rPr>
              <a:t>dollars </a:t>
            </a:r>
            <a:r>
              <a:rPr sz="1200" dirty="0">
                <a:latin typeface="Times New Roman"/>
                <a:cs typeface="Times New Roman"/>
              </a:rPr>
              <a:t>and no </a:t>
            </a:r>
            <a:r>
              <a:rPr sz="1200" spc="-5" dirty="0">
                <a:latin typeface="Times New Roman"/>
                <a:cs typeface="Times New Roman"/>
              </a:rPr>
              <a:t>cents  ($500.00),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recovered </a:t>
            </a:r>
            <a:r>
              <a:rPr sz="1200" dirty="0">
                <a:latin typeface="Times New Roman"/>
                <a:cs typeface="Times New Roman"/>
              </a:rPr>
              <a:t>over one year only. </a:t>
            </a:r>
            <a:r>
              <a:rPr sz="1200" spc="-5" dirty="0">
                <a:latin typeface="Times New Roman"/>
                <a:cs typeface="Times New Roman"/>
              </a:rPr>
              <a:t>Otherwise,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apportioned betterment shall 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recovered over </a:t>
            </a:r>
            <a:r>
              <a:rPr sz="1200" dirty="0">
                <a:latin typeface="Times New Roman"/>
                <a:cs typeface="Times New Roman"/>
              </a:rPr>
              <a:t>a maximum of 20 </a:t>
            </a:r>
            <a:r>
              <a:rPr sz="1200" spc="-5" dirty="0">
                <a:latin typeface="Times New Roman"/>
                <a:cs typeface="Times New Roman"/>
              </a:rPr>
              <a:t>years </a:t>
            </a:r>
            <a:r>
              <a:rPr sz="1200" dirty="0">
                <a:latin typeface="Times New Roman"/>
                <a:cs typeface="Times New Roman"/>
              </a:rPr>
              <a:t>but in no </a:t>
            </a:r>
            <a:r>
              <a:rPr sz="1200" spc="-5" dirty="0">
                <a:latin typeface="Times New Roman"/>
                <a:cs typeface="Times New Roman"/>
              </a:rPr>
              <a:t>event greater than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generally accepted  useful life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repair. 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</a:t>
            </a:r>
            <a:r>
              <a:rPr sz="1200" dirty="0">
                <a:latin typeface="Times New Roman"/>
                <a:cs typeface="Times New Roman"/>
              </a:rPr>
              <a:t>use </a:t>
            </a:r>
            <a:r>
              <a:rPr sz="1200" spc="-5" dirty="0">
                <a:latin typeface="Times New Roman"/>
                <a:cs typeface="Times New Roman"/>
              </a:rPr>
              <a:t>indebtedness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repairs,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shall recover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apportioned betterment </a:t>
            </a:r>
            <a:r>
              <a:rPr sz="1200" dirty="0">
                <a:latin typeface="Times New Roman"/>
                <a:cs typeface="Times New Roman"/>
              </a:rPr>
              <a:t>at a </a:t>
            </a:r>
            <a:r>
              <a:rPr sz="1200" spc="-5" dirty="0">
                <a:latin typeface="Times New Roman"/>
                <a:cs typeface="Times New Roman"/>
              </a:rPr>
              <a:t>rate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two percentage </a:t>
            </a:r>
            <a:r>
              <a:rPr sz="1200" dirty="0">
                <a:latin typeface="Times New Roman"/>
                <a:cs typeface="Times New Roman"/>
              </a:rPr>
              <a:t>points </a:t>
            </a:r>
            <a:r>
              <a:rPr sz="1200" spc="-5" dirty="0">
                <a:latin typeface="Times New Roman"/>
                <a:cs typeface="Times New Roman"/>
              </a:rPr>
              <a:t>above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interest rate </a:t>
            </a:r>
            <a:r>
              <a:rPr sz="1200" dirty="0">
                <a:latin typeface="Times New Roman"/>
                <a:cs typeface="Times New Roman"/>
              </a:rPr>
              <a:t>of the debt. </a:t>
            </a:r>
            <a:r>
              <a:rPr sz="1200" spc="-10" dirty="0">
                <a:latin typeface="Times New Roman"/>
                <a:cs typeface="Times New Roman"/>
              </a:rPr>
              <a:t>If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</a:t>
            </a:r>
            <a:r>
              <a:rPr sz="1200" dirty="0">
                <a:latin typeface="Times New Roman"/>
                <a:cs typeface="Times New Roman"/>
              </a:rPr>
              <a:t>use </a:t>
            </a:r>
            <a:r>
              <a:rPr sz="1200" spc="-5" dirty="0">
                <a:latin typeface="Times New Roman"/>
                <a:cs typeface="Times New Roman"/>
              </a:rPr>
              <a:t>other sources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funding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repairs, such as cash,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shall recover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apportioned betterment </a:t>
            </a:r>
            <a:r>
              <a:rPr sz="1200" dirty="0">
                <a:latin typeface="Times New Roman"/>
                <a:cs typeface="Times New Roman"/>
              </a:rPr>
              <a:t>at a </a:t>
            </a:r>
            <a:r>
              <a:rPr sz="1200" spc="-5" dirty="0">
                <a:latin typeface="Times New Roman"/>
                <a:cs typeface="Times New Roman"/>
              </a:rPr>
              <a:t>rate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five percent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outstanding balance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betterment. If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accepts MGL </a:t>
            </a:r>
            <a:r>
              <a:rPr sz="1200" dirty="0">
                <a:latin typeface="Times New Roman"/>
                <a:cs typeface="Times New Roman"/>
              </a:rPr>
              <a:t>Ch. 80 §13B it </a:t>
            </a:r>
            <a:r>
              <a:rPr sz="1200" spc="-5" dirty="0">
                <a:latin typeface="Times New Roman"/>
                <a:cs typeface="Times New Roman"/>
              </a:rPr>
              <a:t>shall inform property owners that they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eligible  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deferral </a:t>
            </a:r>
            <a:r>
              <a:rPr sz="1200" dirty="0">
                <a:latin typeface="Times New Roman"/>
                <a:cs typeface="Times New Roman"/>
              </a:rPr>
              <a:t>of payments </a:t>
            </a:r>
            <a:r>
              <a:rPr sz="1200" spc="-5" dirty="0">
                <a:latin typeface="Times New Roman"/>
                <a:cs typeface="Times New Roman"/>
              </a:rPr>
              <a:t>pursuant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that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419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7.0 </a:t>
            </a:r>
            <a:r>
              <a:rPr sz="1200" spc="-5" dirty="0">
                <a:latin typeface="Times New Roman"/>
                <a:cs typeface="Times New Roman"/>
              </a:rPr>
              <a:t>The Town shall have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greater liability for </a:t>
            </a:r>
            <a:r>
              <a:rPr sz="1200" dirty="0">
                <a:latin typeface="Times New Roman"/>
                <a:cs typeface="Times New Roman"/>
              </a:rPr>
              <a:t>any </a:t>
            </a:r>
            <a:r>
              <a:rPr sz="1200" spc="-5" dirty="0">
                <a:latin typeface="Times New Roman"/>
                <a:cs typeface="Times New Roman"/>
              </a:rPr>
              <a:t>repairs </a:t>
            </a:r>
            <a:r>
              <a:rPr sz="1200" dirty="0">
                <a:latin typeface="Times New Roman"/>
                <a:cs typeface="Times New Roman"/>
              </a:rPr>
              <a:t>made </a:t>
            </a:r>
            <a:r>
              <a:rPr sz="1200" spc="-5" dirty="0">
                <a:latin typeface="Times New Roman"/>
                <a:cs typeface="Times New Roman"/>
              </a:rPr>
              <a:t>under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section than </a:t>
            </a:r>
            <a:r>
              <a:rPr sz="1200" dirty="0">
                <a:latin typeface="Times New Roman"/>
                <a:cs typeface="Times New Roman"/>
              </a:rPr>
              <a:t>if it </a:t>
            </a:r>
            <a:r>
              <a:rPr sz="1200" spc="-5" dirty="0">
                <a:latin typeface="Times New Roman"/>
                <a:cs typeface="Times New Roman"/>
              </a:rPr>
              <a:t>had  made such repairs </a:t>
            </a:r>
            <a:r>
              <a:rPr sz="1200" dirty="0">
                <a:latin typeface="Times New Roman"/>
                <a:cs typeface="Times New Roman"/>
              </a:rPr>
              <a:t>on a public </a:t>
            </a:r>
            <a:r>
              <a:rPr sz="1200" spc="-5" dirty="0">
                <a:latin typeface="Times New Roman"/>
                <a:cs typeface="Times New Roman"/>
              </a:rPr>
              <a:t>way. The Town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defend </a:t>
            </a:r>
            <a:r>
              <a:rPr sz="1200" dirty="0">
                <a:latin typeface="Times New Roman"/>
                <a:cs typeface="Times New Roman"/>
              </a:rPr>
              <a:t>against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claim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liability has  attached </a:t>
            </a:r>
            <a:r>
              <a:rPr sz="1200" dirty="0">
                <a:latin typeface="Times New Roman"/>
                <a:cs typeface="Times New Roman"/>
              </a:rPr>
              <a:t>to it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result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making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such temporary repairs, </a:t>
            </a:r>
            <a:r>
              <a:rPr sz="1200" dirty="0">
                <a:latin typeface="Times New Roman"/>
                <a:cs typeface="Times New Roman"/>
              </a:rPr>
              <a:t>no matter how </a:t>
            </a:r>
            <a:r>
              <a:rPr sz="1200" spc="-5" dirty="0">
                <a:latin typeface="Times New Roman"/>
                <a:cs typeface="Times New Roman"/>
              </a:rPr>
              <a:t>often </a:t>
            </a:r>
            <a:r>
              <a:rPr sz="1200" dirty="0">
                <a:latin typeface="Times New Roman"/>
                <a:cs typeface="Times New Roman"/>
              </a:rPr>
              <a:t>or to </a:t>
            </a:r>
            <a:r>
              <a:rPr sz="1200" spc="-5" dirty="0">
                <a:latin typeface="Times New Roman"/>
                <a:cs typeface="Times New Roman"/>
              </a:rPr>
              <a:t>what  extent they were 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shall present that such acts </a:t>
            </a:r>
            <a:r>
              <a:rPr sz="1200" dirty="0">
                <a:latin typeface="Times New Roman"/>
                <a:cs typeface="Times New Roman"/>
              </a:rPr>
              <a:t>did not </a:t>
            </a:r>
            <a:r>
              <a:rPr sz="1200" spc="-5" dirty="0">
                <a:latin typeface="Times New Roman"/>
                <a:cs typeface="Times New Roman"/>
              </a:rPr>
              <a:t>constitute an acceptance </a:t>
            </a:r>
            <a:r>
              <a:rPr sz="1200" dirty="0">
                <a:latin typeface="Times New Roman"/>
                <a:cs typeface="Times New Roman"/>
              </a:rPr>
              <a:t>by the 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private ways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public</a:t>
            </a:r>
            <a:r>
              <a:rPr sz="1200" spc="-5" dirty="0">
                <a:latin typeface="Times New Roman"/>
                <a:cs typeface="Times New Roman"/>
              </a:rPr>
              <a:t> ways.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781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8.0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considering </a:t>
            </a:r>
            <a:r>
              <a:rPr sz="1200" dirty="0">
                <a:latin typeface="Times New Roman"/>
                <a:cs typeface="Times New Roman"/>
              </a:rPr>
              <a:t>the petition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betterment,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must </a:t>
            </a:r>
            <a:r>
              <a:rPr sz="1200" spc="-5" dirty="0">
                <a:latin typeface="Times New Roman"/>
                <a:cs typeface="Times New Roman"/>
              </a:rPr>
              <a:t>make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finding,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addition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of public </a:t>
            </a:r>
            <a:r>
              <a:rPr sz="1200" spc="-5" dirty="0">
                <a:latin typeface="Times New Roman"/>
                <a:cs typeface="Times New Roman"/>
              </a:rPr>
              <a:t>necessity,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way </a:t>
            </a:r>
            <a:r>
              <a:rPr sz="1200" dirty="0">
                <a:latin typeface="Times New Roman"/>
                <a:cs typeface="Times New Roman"/>
              </a:rPr>
              <a:t>has </a:t>
            </a:r>
            <a:r>
              <a:rPr sz="1200" spc="-5" dirty="0">
                <a:latin typeface="Times New Roman"/>
                <a:cs typeface="Times New Roman"/>
              </a:rPr>
              <a:t>been </a:t>
            </a:r>
            <a:r>
              <a:rPr sz="1200" dirty="0">
                <a:latin typeface="Times New Roman"/>
                <a:cs typeface="Times New Roman"/>
              </a:rPr>
              <a:t>opened to public use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a term of no  </a:t>
            </a:r>
            <a:r>
              <a:rPr sz="1200" spc="-5" dirty="0">
                <a:latin typeface="Times New Roman"/>
                <a:cs typeface="Times New Roman"/>
              </a:rPr>
              <a:t>less than ten years and, further, that </a:t>
            </a:r>
            <a:r>
              <a:rPr sz="1200" dirty="0">
                <a:latin typeface="Times New Roman"/>
                <a:cs typeface="Times New Roman"/>
              </a:rPr>
              <a:t>it is </a:t>
            </a:r>
            <a:r>
              <a:rPr sz="1200" spc="-5" dirty="0">
                <a:latin typeface="Times New Roman"/>
                <a:cs typeface="Times New Roman"/>
              </a:rPr>
              <a:t>anticipated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way will remain open </a:t>
            </a:r>
            <a:r>
              <a:rPr sz="1200" dirty="0">
                <a:latin typeface="Times New Roman"/>
                <a:cs typeface="Times New Roman"/>
              </a:rPr>
              <a:t>to public use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similar period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time.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781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9.0 </a:t>
            </a:r>
            <a:r>
              <a:rPr sz="1200" spc="-5" dirty="0">
                <a:latin typeface="Times New Roman"/>
                <a:cs typeface="Times New Roman"/>
              </a:rPr>
              <a:t>No cash deposit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required 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repair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private </a:t>
            </a:r>
            <a:r>
              <a:rPr sz="1200" dirty="0">
                <a:latin typeface="Times New Roman"/>
                <a:cs typeface="Times New Roman"/>
              </a:rPr>
              <a:t>ways </a:t>
            </a:r>
            <a:r>
              <a:rPr sz="1200" spc="-5" dirty="0">
                <a:latin typeface="Times New Roman"/>
                <a:cs typeface="Times New Roman"/>
              </a:rPr>
              <a:t>provided however that </a:t>
            </a:r>
            <a:r>
              <a:rPr sz="1200" dirty="0">
                <a:latin typeface="Times New Roman"/>
                <a:cs typeface="Times New Roman"/>
              </a:rPr>
              <a:t>if the  </a:t>
            </a:r>
            <a:r>
              <a:rPr sz="1200" spc="-5" dirty="0">
                <a:latin typeface="Times New Roman"/>
                <a:cs typeface="Times New Roman"/>
              </a:rPr>
              <a:t>property owners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requesting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provision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material </a:t>
            </a:r>
            <a:r>
              <a:rPr sz="1200" dirty="0">
                <a:latin typeface="Times New Roman"/>
                <a:cs typeface="Times New Roman"/>
              </a:rPr>
              <a:t>only </a:t>
            </a:r>
            <a:r>
              <a:rPr sz="1200" spc="-5" dirty="0">
                <a:latin typeface="Times New Roman"/>
                <a:cs typeface="Times New Roman"/>
              </a:rPr>
              <a:t>then such materials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paid for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advance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specific </a:t>
            </a:r>
            <a:r>
              <a:rPr sz="1200" dirty="0">
                <a:latin typeface="Times New Roman"/>
                <a:cs typeface="Times New Roman"/>
              </a:rPr>
              <a:t>party </a:t>
            </a:r>
            <a:r>
              <a:rPr sz="1200" spc="-5" dirty="0">
                <a:latin typeface="Times New Roman"/>
                <a:cs typeface="Times New Roman"/>
              </a:rPr>
              <a:t>shall agree </a:t>
            </a:r>
            <a:r>
              <a:rPr sz="1200" dirty="0">
                <a:latin typeface="Times New Roman"/>
                <a:cs typeface="Times New Roman"/>
              </a:rPr>
              <a:t>in writing to be </a:t>
            </a:r>
            <a:r>
              <a:rPr sz="1200" spc="-5" dirty="0">
                <a:latin typeface="Times New Roman"/>
                <a:cs typeface="Times New Roman"/>
              </a:rPr>
              <a:t>personally liable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payment </a:t>
            </a:r>
            <a:r>
              <a:rPr sz="1200" dirty="0">
                <a:latin typeface="Times New Roman"/>
                <a:cs typeface="Times New Roman"/>
              </a:rPr>
              <a:t>upon  </a:t>
            </a:r>
            <a:r>
              <a:rPr sz="1200" spc="-5" dirty="0">
                <a:latin typeface="Times New Roman"/>
                <a:cs typeface="Times New Roman"/>
              </a:rPr>
              <a:t>presentation </a:t>
            </a:r>
            <a:r>
              <a:rPr sz="1200" dirty="0">
                <a:latin typeface="Times New Roman"/>
                <a:cs typeface="Times New Roman"/>
              </a:rPr>
              <a:t>of 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351155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 thereto.  </a:t>
            </a: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806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enact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new </a:t>
            </a:r>
            <a:r>
              <a:rPr sz="1200" dirty="0">
                <a:latin typeface="Times New Roman"/>
                <a:cs typeface="Times New Roman"/>
              </a:rPr>
              <a:t>Section </a:t>
            </a:r>
            <a:r>
              <a:rPr sz="1200" spc="-5" dirty="0">
                <a:latin typeface="Times New Roman"/>
                <a:cs typeface="Times New Roman"/>
              </a:rPr>
              <a:t>LVII </a:t>
            </a:r>
            <a:r>
              <a:rPr sz="1200" dirty="0">
                <a:latin typeface="Times New Roman"/>
                <a:cs typeface="Times New Roman"/>
              </a:rPr>
              <a:t>to its </a:t>
            </a:r>
            <a:r>
              <a:rPr sz="1200" spc="-5" dirty="0">
                <a:latin typeface="Times New Roman"/>
                <a:cs typeface="Times New Roman"/>
              </a:rPr>
              <a:t>General  By-Laws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entitled “Temporary Repairs </a:t>
            </a:r>
            <a:r>
              <a:rPr sz="1200" dirty="0">
                <a:latin typeface="Times New Roman"/>
                <a:cs typeface="Times New Roman"/>
              </a:rPr>
              <a:t>of Private </a:t>
            </a:r>
            <a:r>
              <a:rPr sz="1200" spc="-5" dirty="0">
                <a:latin typeface="Times New Roman"/>
                <a:cs typeface="Times New Roman"/>
              </a:rPr>
              <a:t>Ways” and read 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2.0 </a:t>
            </a:r>
            <a:r>
              <a:rPr sz="1200" spc="-5" dirty="0">
                <a:latin typeface="Times New Roman"/>
                <a:cs typeface="Times New Roman"/>
              </a:rPr>
              <a:t>This provision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General By-laws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adopted under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authority </a:t>
            </a:r>
            <a:r>
              <a:rPr sz="1200" dirty="0">
                <a:latin typeface="Times New Roman"/>
                <a:cs typeface="Times New Roman"/>
              </a:rPr>
              <a:t>of MGL Ch. 40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§6N.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336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2.0 </a:t>
            </a:r>
            <a:r>
              <a:rPr sz="1200" spc="-5" dirty="0">
                <a:latin typeface="Times New Roman"/>
                <a:cs typeface="Times New Roman"/>
              </a:rPr>
              <a:t>The Town,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conditions herein, may fill holes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roadway surface  with </a:t>
            </a:r>
            <a:r>
              <a:rPr sz="1200" dirty="0">
                <a:latin typeface="Times New Roman"/>
                <a:cs typeface="Times New Roman"/>
              </a:rPr>
              <a:t>like or </a:t>
            </a:r>
            <a:r>
              <a:rPr sz="1200" spc="-5" dirty="0">
                <a:latin typeface="Times New Roman"/>
                <a:cs typeface="Times New Roman"/>
              </a:rPr>
              <a:t>reasonably </a:t>
            </a:r>
            <a:r>
              <a:rPr sz="1200" dirty="0">
                <a:latin typeface="Times New Roman"/>
                <a:cs typeface="Times New Roman"/>
              </a:rPr>
              <a:t>like </a:t>
            </a:r>
            <a:r>
              <a:rPr sz="1200" spc="-5" dirty="0">
                <a:latin typeface="Times New Roman"/>
                <a:cs typeface="Times New Roman"/>
              </a:rPr>
              <a:t>materials, add gravel, grade surfaces, </a:t>
            </a:r>
            <a:r>
              <a:rPr sz="1200" dirty="0">
                <a:latin typeface="Times New Roman"/>
                <a:cs typeface="Times New Roman"/>
              </a:rPr>
              <a:t>remove obstructions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roadway </a:t>
            </a:r>
            <a:r>
              <a:rPr sz="1200" dirty="0">
                <a:latin typeface="Times New Roman"/>
                <a:cs typeface="Times New Roman"/>
              </a:rPr>
              <a:t>such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rocks </a:t>
            </a:r>
            <a:r>
              <a:rPr sz="1200" spc="-5" dirty="0">
                <a:latin typeface="Times New Roman"/>
                <a:cs typeface="Times New Roman"/>
              </a:rPr>
              <a:t>that have moved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surface, cut-out failed </a:t>
            </a:r>
            <a:r>
              <a:rPr sz="1200" dirty="0">
                <a:latin typeface="Times New Roman"/>
                <a:cs typeface="Times New Roman"/>
              </a:rPr>
              <a:t>surface </a:t>
            </a:r>
            <a:r>
              <a:rPr sz="1200" spc="-5" dirty="0">
                <a:latin typeface="Times New Roman"/>
                <a:cs typeface="Times New Roman"/>
              </a:rPr>
              <a:t>areas and </a:t>
            </a:r>
            <a:r>
              <a:rPr sz="1200" dirty="0">
                <a:latin typeface="Times New Roman"/>
                <a:cs typeface="Times New Roman"/>
              </a:rPr>
              <a:t>rebuild  </a:t>
            </a:r>
            <a:r>
              <a:rPr sz="1200" spc="-5" dirty="0">
                <a:latin typeface="Times New Roman"/>
                <a:cs typeface="Times New Roman"/>
              </a:rPr>
              <a:t>failed base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 </a:t>
            </a:r>
            <a:r>
              <a:rPr sz="1200" dirty="0">
                <a:latin typeface="Times New Roman"/>
                <a:cs typeface="Times New Roman"/>
              </a:rPr>
              <a:t>areas, </a:t>
            </a:r>
            <a:r>
              <a:rPr sz="1200" spc="-5" dirty="0">
                <a:latin typeface="Times New Roman"/>
                <a:cs typeface="Times New Roman"/>
              </a:rPr>
              <a:t>repave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pave </a:t>
            </a:r>
            <a:r>
              <a:rPr sz="1200" spc="-5" dirty="0">
                <a:latin typeface="Times New Roman"/>
                <a:cs typeface="Times New Roman"/>
              </a:rPr>
              <a:t>select areas, and chip-seal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entirety, </a:t>
            </a:r>
            <a:r>
              <a:rPr sz="1200" dirty="0">
                <a:latin typeface="Times New Roman"/>
                <a:cs typeface="Times New Roman"/>
              </a:rPr>
              <a:t>by the use of  </a:t>
            </a:r>
            <a:r>
              <a:rPr sz="1200" spc="-5" dirty="0">
                <a:latin typeface="Times New Roman"/>
                <a:cs typeface="Times New Roman"/>
              </a:rPr>
              <a:t>work force </a:t>
            </a:r>
            <a:r>
              <a:rPr sz="1200" dirty="0">
                <a:latin typeface="Times New Roman"/>
                <a:cs typeface="Times New Roman"/>
              </a:rPr>
              <a:t>or private </a:t>
            </a:r>
            <a:r>
              <a:rPr sz="1200" spc="-5" dirty="0">
                <a:latin typeface="Times New Roman"/>
                <a:cs typeface="Times New Roman"/>
              </a:rPr>
              <a:t>contractors as the </a:t>
            </a:r>
            <a:r>
              <a:rPr sz="1200" dirty="0">
                <a:latin typeface="Times New Roman"/>
                <a:cs typeface="Times New Roman"/>
              </a:rPr>
              <a:t>Town shall </a:t>
            </a:r>
            <a:r>
              <a:rPr sz="1200" spc="-5" dirty="0">
                <a:latin typeface="Times New Roman"/>
                <a:cs typeface="Times New Roman"/>
              </a:rPr>
              <a:t>determine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3876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3.0 </a:t>
            </a:r>
            <a:r>
              <a:rPr sz="1200" spc="-5" dirty="0">
                <a:latin typeface="Times New Roman"/>
                <a:cs typeface="Times New Roman"/>
              </a:rPr>
              <a:t>The Town may clean drainage structures and </a:t>
            </a:r>
            <a:r>
              <a:rPr sz="1200" dirty="0">
                <a:latin typeface="Times New Roman"/>
                <a:cs typeface="Times New Roman"/>
              </a:rPr>
              <a:t>piping, </a:t>
            </a:r>
            <a:r>
              <a:rPr sz="1200" spc="-5" dirty="0">
                <a:latin typeface="Times New Roman"/>
                <a:cs typeface="Times New Roman"/>
              </a:rPr>
              <a:t>repair </a:t>
            </a:r>
            <a:r>
              <a:rPr sz="1200" dirty="0">
                <a:latin typeface="Times New Roman"/>
                <a:cs typeface="Times New Roman"/>
              </a:rPr>
              <a:t>or replace </a:t>
            </a:r>
            <a:r>
              <a:rPr sz="1200" spc="-5" dirty="0">
                <a:latin typeface="Times New Roman"/>
                <a:cs typeface="Times New Roman"/>
              </a:rPr>
              <a:t>failed structures,  </a:t>
            </a:r>
            <a:r>
              <a:rPr sz="1200" dirty="0">
                <a:latin typeface="Times New Roman"/>
                <a:cs typeface="Times New Roman"/>
              </a:rPr>
              <a:t>piping </a:t>
            </a:r>
            <a:r>
              <a:rPr sz="1200" spc="-5" dirty="0">
                <a:latin typeface="Times New Roman"/>
                <a:cs typeface="Times New Roman"/>
              </a:rPr>
              <a:t>and culverts, and </a:t>
            </a:r>
            <a:r>
              <a:rPr sz="1200" dirty="0">
                <a:latin typeface="Times New Roman"/>
                <a:cs typeface="Times New Roman"/>
              </a:rPr>
              <a:t>install </a:t>
            </a:r>
            <a:r>
              <a:rPr sz="1200" spc="-5" dirty="0">
                <a:latin typeface="Times New Roman"/>
                <a:cs typeface="Times New Roman"/>
              </a:rPr>
              <a:t>new drainage. Provided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first acquires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necessary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779">
        <p14:prism isContent="1" isInverted="1"/>
      </p:transition>
    </mc:Choice>
    <mc:Fallback xmlns="">
      <p:transition spd="slow" advTm="779"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112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25500" y="395731"/>
            <a:ext cx="6084570" cy="89712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17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easements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access agreements as advisable, by </a:t>
            </a:r>
            <a:r>
              <a:rPr sz="1200" dirty="0">
                <a:latin typeface="Times New Roman"/>
                <a:cs typeface="Times New Roman"/>
              </a:rPr>
              <a:t>the use of work </a:t>
            </a:r>
            <a:r>
              <a:rPr sz="1200" spc="-5" dirty="0">
                <a:latin typeface="Times New Roman"/>
                <a:cs typeface="Times New Roman"/>
              </a:rPr>
              <a:t>force </a:t>
            </a:r>
            <a:r>
              <a:rPr sz="1200" dirty="0">
                <a:latin typeface="Times New Roman"/>
                <a:cs typeface="Times New Roman"/>
              </a:rPr>
              <a:t>or private </a:t>
            </a:r>
            <a:r>
              <a:rPr sz="1200" spc="-5" dirty="0">
                <a:latin typeface="Times New Roman"/>
                <a:cs typeface="Times New Roman"/>
              </a:rPr>
              <a:t>contractors as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determine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best,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900" marR="41402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4.0 </a:t>
            </a:r>
            <a:r>
              <a:rPr sz="1200" spc="-5" dirty="0">
                <a:latin typeface="Times New Roman"/>
                <a:cs typeface="Times New Roman"/>
              </a:rPr>
              <a:t>Any such repairs </a:t>
            </a:r>
            <a:r>
              <a:rPr sz="1200" dirty="0">
                <a:latin typeface="Times New Roman"/>
                <a:cs typeface="Times New Roman"/>
              </a:rPr>
              <a:t>shall be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only upon a finding by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that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repairs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required </a:t>
            </a:r>
            <a:r>
              <a:rPr sz="1200" dirty="0">
                <a:latin typeface="Times New Roman"/>
                <a:cs typeface="Times New Roman"/>
              </a:rPr>
              <a:t>by public </a:t>
            </a:r>
            <a:r>
              <a:rPr sz="1200" spc="-5" dirty="0">
                <a:latin typeface="Times New Roman"/>
                <a:cs typeface="Times New Roman"/>
              </a:rPr>
              <a:t>necessity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access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residents for utilities, school </a:t>
            </a:r>
            <a:r>
              <a:rPr sz="1200" dirty="0">
                <a:latin typeface="Times New Roman"/>
                <a:cs typeface="Times New Roman"/>
              </a:rPr>
              <a:t>bussing or  public </a:t>
            </a:r>
            <a:r>
              <a:rPr sz="1200" spc="-5" dirty="0">
                <a:latin typeface="Times New Roman"/>
                <a:cs typeface="Times New Roman"/>
              </a:rPr>
              <a:t>safety services </a:t>
            </a:r>
            <a:r>
              <a:rPr sz="1200" dirty="0">
                <a:latin typeface="Times New Roman"/>
                <a:cs typeface="Times New Roman"/>
              </a:rPr>
              <a:t>such </a:t>
            </a:r>
            <a:r>
              <a:rPr sz="1200" spc="-5" dirty="0">
                <a:latin typeface="Times New Roman"/>
                <a:cs typeface="Times New Roman"/>
              </a:rPr>
              <a:t>as police, fire and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900" marR="116839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5.0 </a:t>
            </a:r>
            <a:r>
              <a:rPr sz="1200" spc="-5" dirty="0">
                <a:latin typeface="Times New Roman"/>
                <a:cs typeface="Times New Roman"/>
              </a:rPr>
              <a:t>Any such repairs </a:t>
            </a:r>
            <a:r>
              <a:rPr sz="1200" dirty="0">
                <a:latin typeface="Times New Roman"/>
                <a:cs typeface="Times New Roman"/>
              </a:rPr>
              <a:t>may be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only </a:t>
            </a:r>
            <a:r>
              <a:rPr sz="1200" spc="-5" dirty="0">
                <a:latin typeface="Times New Roman"/>
                <a:cs typeface="Times New Roman"/>
              </a:rPr>
              <a:t>after </a:t>
            </a:r>
            <a:r>
              <a:rPr sz="1200" dirty="0">
                <a:latin typeface="Times New Roman"/>
                <a:cs typeface="Times New Roman"/>
              </a:rPr>
              <a:t>a petition of </a:t>
            </a:r>
            <a:r>
              <a:rPr sz="1200" spc="-5" dirty="0">
                <a:latin typeface="Times New Roman"/>
                <a:cs typeface="Times New Roman"/>
              </a:rPr>
              <a:t>two-thirds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property owners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parcels </a:t>
            </a:r>
            <a:r>
              <a:rPr sz="1200" dirty="0">
                <a:latin typeface="Times New Roman"/>
                <a:cs typeface="Times New Roman"/>
              </a:rPr>
              <a:t>having </a:t>
            </a:r>
            <a:r>
              <a:rPr sz="1200" spc="-5" dirty="0">
                <a:latin typeface="Times New Roman"/>
                <a:cs typeface="Times New Roman"/>
              </a:rPr>
              <a:t>frontage </a:t>
            </a:r>
            <a:r>
              <a:rPr sz="1200" dirty="0">
                <a:latin typeface="Times New Roman"/>
                <a:cs typeface="Times New Roman"/>
              </a:rPr>
              <a:t>upon the </a:t>
            </a:r>
            <a:r>
              <a:rPr sz="1200" spc="-5" dirty="0">
                <a:latin typeface="Times New Roman"/>
                <a:cs typeface="Times New Roman"/>
              </a:rPr>
              <a:t>way </a:t>
            </a:r>
            <a:r>
              <a:rPr sz="1200" dirty="0">
                <a:latin typeface="Times New Roman"/>
                <a:cs typeface="Times New Roman"/>
              </a:rPr>
              <a:t>to be repaired is </a:t>
            </a:r>
            <a:r>
              <a:rPr sz="1200" spc="-5" dirty="0">
                <a:latin typeface="Times New Roman"/>
                <a:cs typeface="Times New Roman"/>
              </a:rPr>
              <a:t>submitted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on a  </a:t>
            </a:r>
            <a:r>
              <a:rPr sz="1200" spc="-5" dirty="0">
                <a:latin typeface="Times New Roman"/>
                <a:cs typeface="Times New Roman"/>
              </a:rPr>
              <a:t>form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provided </a:t>
            </a:r>
            <a:r>
              <a:rPr sz="1200" dirty="0">
                <a:latin typeface="Times New Roman"/>
                <a:cs typeface="Times New Roman"/>
              </a:rPr>
              <a:t>by the</a:t>
            </a:r>
            <a:r>
              <a:rPr sz="1200" spc="-5" dirty="0">
                <a:latin typeface="Times New Roman"/>
                <a:cs typeface="Times New Roman"/>
              </a:rPr>
              <a:t> Town.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6.0 </a:t>
            </a:r>
            <a:r>
              <a:rPr sz="1200" spc="-5" dirty="0">
                <a:latin typeface="Times New Roman"/>
                <a:cs typeface="Times New Roman"/>
              </a:rPr>
              <a:t>All costs incurred </a:t>
            </a:r>
            <a:r>
              <a:rPr sz="1200" dirty="0">
                <a:latin typeface="Times New Roman"/>
                <a:cs typeface="Times New Roman"/>
              </a:rPr>
              <a:t>for the </a:t>
            </a:r>
            <a:r>
              <a:rPr sz="1200" spc="-5" dirty="0">
                <a:latin typeface="Times New Roman"/>
                <a:cs typeface="Times New Roman"/>
              </a:rPr>
              <a:t>repairs for work force, material, </a:t>
            </a:r>
            <a:r>
              <a:rPr sz="1200" dirty="0">
                <a:latin typeface="Times New Roman"/>
                <a:cs typeface="Times New Roman"/>
              </a:rPr>
              <a:t>or private </a:t>
            </a:r>
            <a:r>
              <a:rPr sz="1200" spc="-5" dirty="0">
                <a:latin typeface="Times New Roman"/>
                <a:cs typeface="Times New Roman"/>
              </a:rPr>
              <a:t>contractors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recovered through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betterment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assessed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all property owners </a:t>
            </a:r>
            <a:r>
              <a:rPr sz="1200" dirty="0">
                <a:latin typeface="Times New Roman"/>
                <a:cs typeface="Times New Roman"/>
              </a:rPr>
              <a:t>having </a:t>
            </a:r>
            <a:r>
              <a:rPr sz="1200" spc="-5" dirty="0">
                <a:latin typeface="Times New Roman"/>
                <a:cs typeface="Times New Roman"/>
              </a:rPr>
              <a:t>frontage </a:t>
            </a:r>
            <a:r>
              <a:rPr sz="1200" dirty="0">
                <a:latin typeface="Times New Roman"/>
                <a:cs typeface="Times New Roman"/>
              </a:rPr>
              <a:t>upon the  </a:t>
            </a:r>
            <a:r>
              <a:rPr sz="1200" spc="-5" dirty="0">
                <a:latin typeface="Times New Roman"/>
                <a:cs typeface="Times New Roman"/>
              </a:rPr>
              <a:t>way. The specific </a:t>
            </a:r>
            <a:r>
              <a:rPr sz="1200" dirty="0">
                <a:latin typeface="Times New Roman"/>
                <a:cs typeface="Times New Roman"/>
              </a:rPr>
              <a:t>method of </a:t>
            </a:r>
            <a:r>
              <a:rPr sz="1200" spc="-5" dirty="0">
                <a:latin typeface="Times New Roman"/>
                <a:cs typeface="Times New Roman"/>
              </a:rPr>
              <a:t>apportioning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betterment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determined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Selectmen. </a:t>
            </a:r>
            <a:r>
              <a:rPr sz="1200" spc="-10" dirty="0">
                <a:latin typeface="Times New Roman"/>
                <a:cs typeface="Times New Roman"/>
              </a:rPr>
              <a:t>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apportioned betterment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less </a:t>
            </a:r>
            <a:r>
              <a:rPr sz="1200" dirty="0">
                <a:latin typeface="Times New Roman"/>
                <a:cs typeface="Times New Roman"/>
              </a:rPr>
              <a:t>than </a:t>
            </a:r>
            <a:r>
              <a:rPr sz="1200" spc="-5" dirty="0">
                <a:latin typeface="Times New Roman"/>
                <a:cs typeface="Times New Roman"/>
              </a:rPr>
              <a:t>five </a:t>
            </a:r>
            <a:r>
              <a:rPr sz="1200" dirty="0">
                <a:latin typeface="Times New Roman"/>
                <a:cs typeface="Times New Roman"/>
              </a:rPr>
              <a:t>hundred </a:t>
            </a:r>
            <a:r>
              <a:rPr sz="1200" spc="-5" dirty="0">
                <a:latin typeface="Times New Roman"/>
                <a:cs typeface="Times New Roman"/>
              </a:rPr>
              <a:t>dollars </a:t>
            </a:r>
            <a:r>
              <a:rPr sz="1200" dirty="0">
                <a:latin typeface="Times New Roman"/>
                <a:cs typeface="Times New Roman"/>
              </a:rPr>
              <a:t>and no </a:t>
            </a:r>
            <a:r>
              <a:rPr sz="1200" spc="-5" dirty="0">
                <a:latin typeface="Times New Roman"/>
                <a:cs typeface="Times New Roman"/>
              </a:rPr>
              <a:t>cents  ($500.00),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recovered </a:t>
            </a:r>
            <a:r>
              <a:rPr sz="1200" dirty="0">
                <a:latin typeface="Times New Roman"/>
                <a:cs typeface="Times New Roman"/>
              </a:rPr>
              <a:t>over one year only. </a:t>
            </a:r>
            <a:r>
              <a:rPr sz="1200" spc="-5" dirty="0">
                <a:latin typeface="Times New Roman"/>
                <a:cs typeface="Times New Roman"/>
              </a:rPr>
              <a:t>Otherwise,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apportioned betterment shall 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recovered over </a:t>
            </a:r>
            <a:r>
              <a:rPr sz="1200" dirty="0">
                <a:latin typeface="Times New Roman"/>
                <a:cs typeface="Times New Roman"/>
              </a:rPr>
              <a:t>a maximum of 20 </a:t>
            </a:r>
            <a:r>
              <a:rPr sz="1200" spc="-5" dirty="0">
                <a:latin typeface="Times New Roman"/>
                <a:cs typeface="Times New Roman"/>
              </a:rPr>
              <a:t>years </a:t>
            </a:r>
            <a:r>
              <a:rPr sz="1200" dirty="0">
                <a:latin typeface="Times New Roman"/>
                <a:cs typeface="Times New Roman"/>
              </a:rPr>
              <a:t>but in no </a:t>
            </a:r>
            <a:r>
              <a:rPr sz="1200" spc="-5" dirty="0">
                <a:latin typeface="Times New Roman"/>
                <a:cs typeface="Times New Roman"/>
              </a:rPr>
              <a:t>event greater than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generally accepted  useful life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repair. 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</a:t>
            </a:r>
            <a:r>
              <a:rPr sz="1200" dirty="0">
                <a:latin typeface="Times New Roman"/>
                <a:cs typeface="Times New Roman"/>
              </a:rPr>
              <a:t>use </a:t>
            </a:r>
            <a:r>
              <a:rPr sz="1200" spc="-5" dirty="0">
                <a:latin typeface="Times New Roman"/>
                <a:cs typeface="Times New Roman"/>
              </a:rPr>
              <a:t>indebtedness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repairs,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shall recover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apportioned betterment </a:t>
            </a:r>
            <a:r>
              <a:rPr sz="1200" dirty="0">
                <a:latin typeface="Times New Roman"/>
                <a:cs typeface="Times New Roman"/>
              </a:rPr>
              <a:t>at a </a:t>
            </a:r>
            <a:r>
              <a:rPr sz="1200" spc="-5" dirty="0">
                <a:latin typeface="Times New Roman"/>
                <a:cs typeface="Times New Roman"/>
              </a:rPr>
              <a:t>rate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two percentage </a:t>
            </a:r>
            <a:r>
              <a:rPr sz="1200" dirty="0">
                <a:latin typeface="Times New Roman"/>
                <a:cs typeface="Times New Roman"/>
              </a:rPr>
              <a:t>points </a:t>
            </a:r>
            <a:r>
              <a:rPr sz="1200" spc="-5" dirty="0">
                <a:latin typeface="Times New Roman"/>
                <a:cs typeface="Times New Roman"/>
              </a:rPr>
              <a:t>above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interest rate </a:t>
            </a:r>
            <a:r>
              <a:rPr sz="1200" dirty="0">
                <a:latin typeface="Times New Roman"/>
                <a:cs typeface="Times New Roman"/>
              </a:rPr>
              <a:t>of the debt. </a:t>
            </a:r>
            <a:r>
              <a:rPr sz="1200" spc="-10" dirty="0">
                <a:latin typeface="Times New Roman"/>
                <a:cs typeface="Times New Roman"/>
              </a:rPr>
              <a:t>If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</a:t>
            </a:r>
            <a:r>
              <a:rPr sz="1200" dirty="0">
                <a:latin typeface="Times New Roman"/>
                <a:cs typeface="Times New Roman"/>
              </a:rPr>
              <a:t>use </a:t>
            </a:r>
            <a:r>
              <a:rPr sz="1200" spc="-5" dirty="0">
                <a:latin typeface="Times New Roman"/>
                <a:cs typeface="Times New Roman"/>
              </a:rPr>
              <a:t>other sources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funding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repairs, such as cash,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shall recover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apportioned betterment </a:t>
            </a:r>
            <a:r>
              <a:rPr sz="1200" dirty="0">
                <a:latin typeface="Times New Roman"/>
                <a:cs typeface="Times New Roman"/>
              </a:rPr>
              <a:t>at a </a:t>
            </a:r>
            <a:r>
              <a:rPr sz="1200" spc="-5" dirty="0">
                <a:latin typeface="Times New Roman"/>
                <a:cs typeface="Times New Roman"/>
              </a:rPr>
              <a:t>rate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five percent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outstanding balance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betterment. If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accepts MGL </a:t>
            </a:r>
            <a:r>
              <a:rPr sz="1200" dirty="0">
                <a:latin typeface="Times New Roman"/>
                <a:cs typeface="Times New Roman"/>
              </a:rPr>
              <a:t>Ch. 80 §13B it </a:t>
            </a:r>
            <a:r>
              <a:rPr sz="1200" spc="-5" dirty="0">
                <a:latin typeface="Times New Roman"/>
                <a:cs typeface="Times New Roman"/>
              </a:rPr>
              <a:t>shall inform property owners that they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eligible  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deferral </a:t>
            </a:r>
            <a:r>
              <a:rPr sz="1200" dirty="0">
                <a:latin typeface="Times New Roman"/>
                <a:cs typeface="Times New Roman"/>
              </a:rPr>
              <a:t>of payments </a:t>
            </a:r>
            <a:r>
              <a:rPr sz="1200" spc="-5" dirty="0">
                <a:latin typeface="Times New Roman"/>
                <a:cs typeface="Times New Roman"/>
              </a:rPr>
              <a:t>pursuant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that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900" marR="927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7.0 </a:t>
            </a:r>
            <a:r>
              <a:rPr sz="1200" spc="-5" dirty="0">
                <a:latin typeface="Times New Roman"/>
                <a:cs typeface="Times New Roman"/>
              </a:rPr>
              <a:t>The Town shall have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greater liability for </a:t>
            </a:r>
            <a:r>
              <a:rPr sz="1200" dirty="0">
                <a:latin typeface="Times New Roman"/>
                <a:cs typeface="Times New Roman"/>
              </a:rPr>
              <a:t>any </a:t>
            </a:r>
            <a:r>
              <a:rPr sz="1200" spc="-5" dirty="0">
                <a:latin typeface="Times New Roman"/>
                <a:cs typeface="Times New Roman"/>
              </a:rPr>
              <a:t>repairs </a:t>
            </a:r>
            <a:r>
              <a:rPr sz="1200" dirty="0">
                <a:latin typeface="Times New Roman"/>
                <a:cs typeface="Times New Roman"/>
              </a:rPr>
              <a:t>made </a:t>
            </a:r>
            <a:r>
              <a:rPr sz="1200" spc="-5" dirty="0">
                <a:latin typeface="Times New Roman"/>
                <a:cs typeface="Times New Roman"/>
              </a:rPr>
              <a:t>under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section than </a:t>
            </a:r>
            <a:r>
              <a:rPr sz="1200" dirty="0">
                <a:latin typeface="Times New Roman"/>
                <a:cs typeface="Times New Roman"/>
              </a:rPr>
              <a:t>if it </a:t>
            </a:r>
            <a:r>
              <a:rPr sz="1200" spc="-5" dirty="0">
                <a:latin typeface="Times New Roman"/>
                <a:cs typeface="Times New Roman"/>
              </a:rPr>
              <a:t>had  made such repairs </a:t>
            </a:r>
            <a:r>
              <a:rPr sz="1200" dirty="0">
                <a:latin typeface="Times New Roman"/>
                <a:cs typeface="Times New Roman"/>
              </a:rPr>
              <a:t>on a public </a:t>
            </a:r>
            <a:r>
              <a:rPr sz="1200" spc="-5" dirty="0">
                <a:latin typeface="Times New Roman"/>
                <a:cs typeface="Times New Roman"/>
              </a:rPr>
              <a:t>way. The Town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defend </a:t>
            </a:r>
            <a:r>
              <a:rPr sz="1200" dirty="0">
                <a:latin typeface="Times New Roman"/>
                <a:cs typeface="Times New Roman"/>
              </a:rPr>
              <a:t>against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claim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liability has  attached </a:t>
            </a:r>
            <a:r>
              <a:rPr sz="1200" dirty="0">
                <a:latin typeface="Times New Roman"/>
                <a:cs typeface="Times New Roman"/>
              </a:rPr>
              <a:t>to it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result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making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such temporary repairs, </a:t>
            </a:r>
            <a:r>
              <a:rPr sz="1200" dirty="0">
                <a:latin typeface="Times New Roman"/>
                <a:cs typeface="Times New Roman"/>
              </a:rPr>
              <a:t>no matter how </a:t>
            </a:r>
            <a:r>
              <a:rPr sz="1200" spc="-5" dirty="0">
                <a:latin typeface="Times New Roman"/>
                <a:cs typeface="Times New Roman"/>
              </a:rPr>
              <a:t>often </a:t>
            </a:r>
            <a:r>
              <a:rPr sz="1200" dirty="0">
                <a:latin typeface="Times New Roman"/>
                <a:cs typeface="Times New Roman"/>
              </a:rPr>
              <a:t>or to </a:t>
            </a:r>
            <a:r>
              <a:rPr sz="1200" spc="-5" dirty="0">
                <a:latin typeface="Times New Roman"/>
                <a:cs typeface="Times New Roman"/>
              </a:rPr>
              <a:t>what  extent they were 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shall present that such acts </a:t>
            </a:r>
            <a:r>
              <a:rPr sz="1200" dirty="0">
                <a:latin typeface="Times New Roman"/>
                <a:cs typeface="Times New Roman"/>
              </a:rPr>
              <a:t>did not </a:t>
            </a:r>
            <a:r>
              <a:rPr sz="1200" spc="-5" dirty="0">
                <a:latin typeface="Times New Roman"/>
                <a:cs typeface="Times New Roman"/>
              </a:rPr>
              <a:t>constitute an acceptance </a:t>
            </a:r>
            <a:r>
              <a:rPr sz="1200" dirty="0">
                <a:latin typeface="Times New Roman"/>
                <a:cs typeface="Times New Roman"/>
              </a:rPr>
              <a:t>by the 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private ways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public</a:t>
            </a:r>
            <a:r>
              <a:rPr sz="1200" spc="-5" dirty="0">
                <a:latin typeface="Times New Roman"/>
                <a:cs typeface="Times New Roman"/>
              </a:rPr>
              <a:t> ways.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900" marR="1289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8.0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considering </a:t>
            </a:r>
            <a:r>
              <a:rPr sz="1200" dirty="0">
                <a:latin typeface="Times New Roman"/>
                <a:cs typeface="Times New Roman"/>
              </a:rPr>
              <a:t>the petition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betterment,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must </a:t>
            </a:r>
            <a:r>
              <a:rPr sz="1200" spc="-5" dirty="0">
                <a:latin typeface="Times New Roman"/>
                <a:cs typeface="Times New Roman"/>
              </a:rPr>
              <a:t>make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finding,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addition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of public </a:t>
            </a:r>
            <a:r>
              <a:rPr sz="1200" spc="-5" dirty="0">
                <a:latin typeface="Times New Roman"/>
                <a:cs typeface="Times New Roman"/>
              </a:rPr>
              <a:t>necessity,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way </a:t>
            </a:r>
            <a:r>
              <a:rPr sz="1200" dirty="0">
                <a:latin typeface="Times New Roman"/>
                <a:cs typeface="Times New Roman"/>
              </a:rPr>
              <a:t>has </a:t>
            </a:r>
            <a:r>
              <a:rPr sz="1200" spc="-5" dirty="0">
                <a:latin typeface="Times New Roman"/>
                <a:cs typeface="Times New Roman"/>
              </a:rPr>
              <a:t>been </a:t>
            </a:r>
            <a:r>
              <a:rPr sz="1200" dirty="0">
                <a:latin typeface="Times New Roman"/>
                <a:cs typeface="Times New Roman"/>
              </a:rPr>
              <a:t>opened to public use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a term of no  </a:t>
            </a:r>
            <a:r>
              <a:rPr sz="1200" spc="-5" dirty="0">
                <a:latin typeface="Times New Roman"/>
                <a:cs typeface="Times New Roman"/>
              </a:rPr>
              <a:t>less than ten years and, further, that </a:t>
            </a:r>
            <a:r>
              <a:rPr sz="1200" dirty="0">
                <a:latin typeface="Times New Roman"/>
                <a:cs typeface="Times New Roman"/>
              </a:rPr>
              <a:t>it is </a:t>
            </a:r>
            <a:r>
              <a:rPr sz="1200" spc="-5" dirty="0">
                <a:latin typeface="Times New Roman"/>
                <a:cs typeface="Times New Roman"/>
              </a:rPr>
              <a:t>anticipated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way will remain open </a:t>
            </a:r>
            <a:r>
              <a:rPr sz="1200" dirty="0">
                <a:latin typeface="Times New Roman"/>
                <a:cs typeface="Times New Roman"/>
              </a:rPr>
              <a:t>to public use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similar period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time.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900" marR="1289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9.0 </a:t>
            </a:r>
            <a:r>
              <a:rPr sz="1200" spc="-5" dirty="0">
                <a:latin typeface="Times New Roman"/>
                <a:cs typeface="Times New Roman"/>
              </a:rPr>
              <a:t>No cash deposit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required 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repair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private </a:t>
            </a:r>
            <a:r>
              <a:rPr sz="1200" dirty="0">
                <a:latin typeface="Times New Roman"/>
                <a:cs typeface="Times New Roman"/>
              </a:rPr>
              <a:t>ways </a:t>
            </a:r>
            <a:r>
              <a:rPr sz="1200" spc="-5" dirty="0">
                <a:latin typeface="Times New Roman"/>
                <a:cs typeface="Times New Roman"/>
              </a:rPr>
              <a:t>provided however that </a:t>
            </a:r>
            <a:r>
              <a:rPr sz="1200" dirty="0">
                <a:latin typeface="Times New Roman"/>
                <a:cs typeface="Times New Roman"/>
              </a:rPr>
              <a:t>if the  </a:t>
            </a:r>
            <a:r>
              <a:rPr sz="1200" spc="-5" dirty="0">
                <a:latin typeface="Times New Roman"/>
                <a:cs typeface="Times New Roman"/>
              </a:rPr>
              <a:t>property owners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requesting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provision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material </a:t>
            </a:r>
            <a:r>
              <a:rPr sz="1200" dirty="0">
                <a:latin typeface="Times New Roman"/>
                <a:cs typeface="Times New Roman"/>
              </a:rPr>
              <a:t>only </a:t>
            </a:r>
            <a:r>
              <a:rPr sz="1200" spc="-5" dirty="0">
                <a:latin typeface="Times New Roman"/>
                <a:cs typeface="Times New Roman"/>
              </a:rPr>
              <a:t>then such materials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paid for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advance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specific </a:t>
            </a:r>
            <a:r>
              <a:rPr sz="1200" dirty="0">
                <a:latin typeface="Times New Roman"/>
                <a:cs typeface="Times New Roman"/>
              </a:rPr>
              <a:t>party </a:t>
            </a:r>
            <a:r>
              <a:rPr sz="1200" spc="-5" dirty="0">
                <a:latin typeface="Times New Roman"/>
                <a:cs typeface="Times New Roman"/>
              </a:rPr>
              <a:t>shall agree </a:t>
            </a:r>
            <a:r>
              <a:rPr sz="1200" dirty="0">
                <a:latin typeface="Times New Roman"/>
                <a:cs typeface="Times New Roman"/>
              </a:rPr>
              <a:t>in writing to be </a:t>
            </a:r>
            <a:r>
              <a:rPr sz="1200" spc="-5" dirty="0">
                <a:latin typeface="Times New Roman"/>
                <a:cs typeface="Times New Roman"/>
              </a:rPr>
              <a:t>personally liable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payment </a:t>
            </a:r>
            <a:r>
              <a:rPr sz="1200" dirty="0">
                <a:latin typeface="Times New Roman"/>
                <a:cs typeface="Times New Roman"/>
              </a:rPr>
              <a:t>upon  </a:t>
            </a:r>
            <a:r>
              <a:rPr sz="1200" spc="-5" dirty="0">
                <a:latin typeface="Times New Roman"/>
                <a:cs typeface="Times New Roman"/>
              </a:rPr>
              <a:t>presentation </a:t>
            </a:r>
            <a:r>
              <a:rPr sz="1200" dirty="0">
                <a:latin typeface="Times New Roman"/>
                <a:cs typeface="Times New Roman"/>
              </a:rPr>
              <a:t>of 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invoice.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Defeated/October </a:t>
            </a:r>
            <a:r>
              <a:rPr sz="1200" b="1" dirty="0">
                <a:latin typeface="Times New Roman"/>
                <a:cs typeface="Times New Roman"/>
              </a:rPr>
              <a:t>18</a:t>
            </a:r>
            <a:r>
              <a:rPr sz="1200" b="1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7:51pm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4: </a:t>
            </a:r>
            <a:r>
              <a:rPr sz="1200" b="1" spc="-5" dirty="0">
                <a:latin typeface="Times New Roman"/>
                <a:cs typeface="Times New Roman"/>
              </a:rPr>
              <a:t>Filing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Special Legislation Re: Betterment Fund</a:t>
            </a:r>
            <a:endParaRPr sz="1200">
              <a:latin typeface="Times New Roman"/>
              <a:cs typeface="Times New Roman"/>
            </a:endParaRPr>
          </a:p>
          <a:p>
            <a:pPr marL="88900" marR="965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authorize </a:t>
            </a:r>
            <a:r>
              <a:rPr sz="1200" dirty="0">
                <a:latin typeface="Times New Roman"/>
                <a:cs typeface="Times New Roman"/>
              </a:rPr>
              <a:t>the Board 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petition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Legislation for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special act authorizing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establish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Betterment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in </a:t>
            </a:r>
            <a:r>
              <a:rPr sz="1200" spc="-5" dirty="0">
                <a:latin typeface="Times New Roman"/>
                <a:cs typeface="Times New Roman"/>
              </a:rPr>
              <a:t>relation 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AN ACT ESTABLISHING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BETTERMENT FUND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TEMPLETON</a:t>
            </a:r>
            <a:endParaRPr sz="1200">
              <a:latin typeface="Times New Roman"/>
              <a:cs typeface="Times New Roman"/>
            </a:endParaRPr>
          </a:p>
          <a:p>
            <a:pPr marL="88900" marR="25717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Be it </a:t>
            </a:r>
            <a:r>
              <a:rPr sz="1200" spc="-5" dirty="0">
                <a:latin typeface="Times New Roman"/>
                <a:cs typeface="Times New Roman"/>
              </a:rPr>
              <a:t>enacted </a:t>
            </a:r>
            <a:r>
              <a:rPr sz="1200" dirty="0">
                <a:latin typeface="Times New Roman"/>
                <a:cs typeface="Times New Roman"/>
              </a:rPr>
              <a:t>by the Senate </a:t>
            </a:r>
            <a:r>
              <a:rPr sz="1200" spc="-5" dirty="0">
                <a:latin typeface="Times New Roman"/>
                <a:cs typeface="Times New Roman"/>
              </a:rPr>
              <a:t>and House </a:t>
            </a:r>
            <a:r>
              <a:rPr sz="1200" dirty="0">
                <a:latin typeface="Times New Roman"/>
                <a:cs typeface="Times New Roman"/>
              </a:rPr>
              <a:t>of Representatives in </a:t>
            </a:r>
            <a:r>
              <a:rPr sz="1200" spc="-5" dirty="0">
                <a:latin typeface="Times New Roman"/>
                <a:cs typeface="Times New Roman"/>
              </a:rPr>
              <a:t>General Court assembled, and </a:t>
            </a:r>
            <a:r>
              <a:rPr sz="1200" dirty="0">
                <a:latin typeface="Times New Roman"/>
                <a:cs typeface="Times New Roman"/>
              </a:rPr>
              <a:t>by  the </a:t>
            </a:r>
            <a:r>
              <a:rPr sz="1200" spc="-5" dirty="0">
                <a:latin typeface="Times New Roman"/>
                <a:cs typeface="Times New Roman"/>
              </a:rPr>
              <a:t>authority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same, as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66">
        <p14:prism isContent="1" isInverted="1"/>
      </p:transition>
    </mc:Choice>
    <mc:Fallback xmlns="">
      <p:transition spd="slow" advTm="666">
        <p:fade/>
      </p:transition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113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965825" cy="91452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905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latin typeface="Times New Roman"/>
                <a:cs typeface="Times New Roman"/>
              </a:rPr>
              <a:t>Section 1</a:t>
            </a:r>
            <a:r>
              <a:rPr sz="1200" spc="-5" dirty="0">
                <a:latin typeface="Times New Roman"/>
                <a:cs typeface="Times New Roman"/>
              </a:rPr>
              <a:t>: Notwithstanding section </a:t>
            </a:r>
            <a:r>
              <a:rPr sz="1200" dirty="0">
                <a:latin typeface="Times New Roman"/>
                <a:cs typeface="Times New Roman"/>
              </a:rPr>
              <a:t>6N 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40 of the </a:t>
            </a:r>
            <a:r>
              <a:rPr sz="1200" spc="-5" dirty="0">
                <a:latin typeface="Times New Roman"/>
                <a:cs typeface="Times New Roman"/>
              </a:rPr>
              <a:t>General Laws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other </a:t>
            </a:r>
            <a:r>
              <a:rPr sz="1200" dirty="0">
                <a:latin typeface="Times New Roman"/>
                <a:cs typeface="Times New Roman"/>
              </a:rPr>
              <a:t>general or  </a:t>
            </a:r>
            <a:r>
              <a:rPr sz="1200" spc="-5" dirty="0">
                <a:latin typeface="Times New Roman"/>
                <a:cs typeface="Times New Roman"/>
              </a:rPr>
              <a:t>special law </a:t>
            </a:r>
            <a:r>
              <a:rPr sz="1200" dirty="0">
                <a:latin typeface="Times New Roman"/>
                <a:cs typeface="Times New Roman"/>
              </a:rPr>
              <a:t>to the contrary,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may make permanent repairs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private </a:t>
            </a:r>
            <a:r>
              <a:rPr sz="1200" dirty="0">
                <a:latin typeface="Times New Roman"/>
                <a:cs typeface="Times New Roman"/>
              </a:rPr>
              <a:t>ways  </a:t>
            </a:r>
            <a:r>
              <a:rPr sz="1200" spc="-5" dirty="0">
                <a:latin typeface="Times New Roman"/>
                <a:cs typeface="Times New Roman"/>
              </a:rPr>
              <a:t>and other water, sewer, </a:t>
            </a:r>
            <a:r>
              <a:rPr sz="1200" dirty="0">
                <a:latin typeface="Times New Roman"/>
                <a:cs typeface="Times New Roman"/>
              </a:rPr>
              <a:t>road, </a:t>
            </a:r>
            <a:r>
              <a:rPr sz="1200" spc="-5" dirty="0">
                <a:latin typeface="Times New Roman"/>
                <a:cs typeface="Times New Roman"/>
              </a:rPr>
              <a:t>and sidewalk betterments within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corporate and municipal </a:t>
            </a:r>
            <a:r>
              <a:rPr sz="1200" dirty="0">
                <a:latin typeface="Times New Roman"/>
                <a:cs typeface="Times New Roman"/>
              </a:rPr>
              <a:t>limits  </a:t>
            </a:r>
            <a:r>
              <a:rPr sz="1200" spc="-5" dirty="0">
                <a:latin typeface="Times New Roman"/>
                <a:cs typeface="Times New Roman"/>
              </a:rPr>
              <a:t>including improvements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grading, drainage, </a:t>
            </a:r>
            <a:r>
              <a:rPr sz="1200" dirty="0">
                <a:latin typeface="Times New Roman"/>
                <a:cs typeface="Times New Roman"/>
              </a:rPr>
              <a:t>paving, </a:t>
            </a:r>
            <a:r>
              <a:rPr sz="1200" spc="-5" dirty="0">
                <a:latin typeface="Times New Roman"/>
                <a:cs typeface="Times New Roman"/>
              </a:rPr>
              <a:t>resurfacing and </a:t>
            </a:r>
            <a:r>
              <a:rPr sz="1200" dirty="0">
                <a:latin typeface="Times New Roman"/>
                <a:cs typeface="Times New Roman"/>
              </a:rPr>
              <a:t>curbing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adopt </a:t>
            </a:r>
            <a:r>
              <a:rPr sz="1200" dirty="0">
                <a:latin typeface="Times New Roman"/>
                <a:cs typeface="Times New Roman"/>
              </a:rPr>
              <a:t>By-  </a:t>
            </a:r>
            <a:r>
              <a:rPr sz="1200" spc="-5" dirty="0">
                <a:latin typeface="Times New Roman"/>
                <a:cs typeface="Times New Roman"/>
              </a:rPr>
              <a:t>laws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carry </a:t>
            </a:r>
            <a:r>
              <a:rPr sz="1200" dirty="0">
                <a:latin typeface="Times New Roman"/>
                <a:cs typeface="Times New Roman"/>
              </a:rPr>
              <a:t>out the provisions of this </a:t>
            </a:r>
            <a:r>
              <a:rPr sz="1200" spc="-5" dirty="0">
                <a:latin typeface="Times New Roman"/>
                <a:cs typeface="Times New Roman"/>
              </a:rPr>
              <a:t>act.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5244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Section 2</a:t>
            </a:r>
            <a:r>
              <a:rPr sz="1200" spc="-5" dirty="0">
                <a:latin typeface="Times New Roman"/>
                <a:cs typeface="Times New Roman"/>
              </a:rPr>
              <a:t>: Notwithstanding any general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special law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contrary,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 may borrow, </a:t>
            </a:r>
            <a:r>
              <a:rPr sz="1200" dirty="0">
                <a:latin typeface="Times New Roman"/>
                <a:cs typeface="Times New Roman"/>
              </a:rPr>
              <a:t>from time to </a:t>
            </a:r>
            <a:r>
              <a:rPr sz="1200" spc="-5" dirty="0">
                <a:latin typeface="Times New Roman"/>
                <a:cs typeface="Times New Roman"/>
              </a:rPr>
              <a:t>time, such </a:t>
            </a:r>
            <a:r>
              <a:rPr sz="1200" dirty="0">
                <a:latin typeface="Times New Roman"/>
                <a:cs typeface="Times New Roman"/>
              </a:rPr>
              <a:t>sums </a:t>
            </a:r>
            <a:r>
              <a:rPr sz="1200" spc="-5" dirty="0">
                <a:latin typeface="Times New Roman"/>
                <a:cs typeface="Times New Roman"/>
              </a:rPr>
              <a:t>as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necessary </a:t>
            </a:r>
            <a:r>
              <a:rPr sz="1200" dirty="0">
                <a:latin typeface="Times New Roman"/>
                <a:cs typeface="Times New Roman"/>
              </a:rPr>
              <a:t>for the purpose of </a:t>
            </a:r>
            <a:r>
              <a:rPr sz="1200" spc="-5" dirty="0">
                <a:latin typeface="Times New Roman"/>
                <a:cs typeface="Times New Roman"/>
              </a:rPr>
              <a:t>making such  permanent repairs </a:t>
            </a:r>
            <a:r>
              <a:rPr sz="1200" dirty="0">
                <a:latin typeface="Times New Roman"/>
                <a:cs typeface="Times New Roman"/>
              </a:rPr>
              <a:t>to private </a:t>
            </a:r>
            <a:r>
              <a:rPr sz="1200" spc="-5" dirty="0">
                <a:latin typeface="Times New Roman"/>
                <a:cs typeface="Times New Roman"/>
              </a:rPr>
              <a:t>ways within </a:t>
            </a:r>
            <a:r>
              <a:rPr sz="1200" dirty="0">
                <a:latin typeface="Times New Roman"/>
                <a:cs typeface="Times New Roman"/>
              </a:rPr>
              <a:t>the Town. </a:t>
            </a:r>
            <a:r>
              <a:rPr sz="1200" spc="-5" dirty="0">
                <a:latin typeface="Times New Roman"/>
                <a:cs typeface="Times New Roman"/>
              </a:rPr>
              <a:t>Each authorized </a:t>
            </a:r>
            <a:r>
              <a:rPr sz="1200" dirty="0">
                <a:latin typeface="Times New Roman"/>
                <a:cs typeface="Times New Roman"/>
              </a:rPr>
              <a:t>issue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payable  within </a:t>
            </a:r>
            <a:r>
              <a:rPr sz="1200" dirty="0">
                <a:latin typeface="Times New Roman"/>
                <a:cs typeface="Times New Roman"/>
              </a:rPr>
              <a:t>20 </a:t>
            </a:r>
            <a:r>
              <a:rPr sz="1200" spc="-5" dirty="0">
                <a:latin typeface="Times New Roman"/>
                <a:cs typeface="Times New Roman"/>
              </a:rPr>
              <a:t>years from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date. Indebtedness incurred under </a:t>
            </a:r>
            <a:r>
              <a:rPr sz="1200" dirty="0">
                <a:latin typeface="Times New Roman"/>
                <a:cs typeface="Times New Roman"/>
              </a:rPr>
              <a:t>this act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not be </a:t>
            </a:r>
            <a:r>
              <a:rPr sz="1200" spc="-5" dirty="0">
                <a:latin typeface="Times New Roman"/>
                <a:cs typeface="Times New Roman"/>
              </a:rPr>
              <a:t>included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determining </a:t>
            </a:r>
            <a:r>
              <a:rPr sz="1200" dirty="0">
                <a:latin typeface="Times New Roman"/>
                <a:cs typeface="Times New Roman"/>
              </a:rPr>
              <a:t>the limit of </a:t>
            </a:r>
            <a:r>
              <a:rPr sz="1200" spc="-5" dirty="0">
                <a:latin typeface="Times New Roman"/>
                <a:cs typeface="Times New Roman"/>
              </a:rPr>
              <a:t>indebtedness </a:t>
            </a:r>
            <a:r>
              <a:rPr sz="1200" dirty="0">
                <a:latin typeface="Times New Roman"/>
                <a:cs typeface="Times New Roman"/>
              </a:rPr>
              <a:t>of the Town </a:t>
            </a:r>
            <a:r>
              <a:rPr sz="1200" spc="-5" dirty="0">
                <a:latin typeface="Times New Roman"/>
                <a:cs typeface="Times New Roman"/>
              </a:rPr>
              <a:t>under section </a:t>
            </a:r>
            <a:r>
              <a:rPr sz="1200" dirty="0">
                <a:latin typeface="Times New Roman"/>
                <a:cs typeface="Times New Roman"/>
              </a:rPr>
              <a:t>10 of Chapter 44 of the </a:t>
            </a:r>
            <a:r>
              <a:rPr sz="1200" spc="-5" dirty="0">
                <a:latin typeface="Times New Roman"/>
                <a:cs typeface="Times New Roman"/>
              </a:rPr>
              <a:t>General  Laws and except as </a:t>
            </a:r>
            <a:r>
              <a:rPr sz="1200" dirty="0">
                <a:latin typeface="Times New Roman"/>
                <a:cs typeface="Times New Roman"/>
              </a:rPr>
              <a:t>provided in this </a:t>
            </a:r>
            <a:r>
              <a:rPr sz="1200" spc="-5" dirty="0">
                <a:latin typeface="Times New Roman"/>
                <a:cs typeface="Times New Roman"/>
              </a:rPr>
              <a:t>act shall otherwise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subject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Chapter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44.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9209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Section 3</a:t>
            </a:r>
            <a:r>
              <a:rPr sz="1200" spc="-5" dirty="0">
                <a:latin typeface="Times New Roman"/>
                <a:cs typeface="Times New Roman"/>
              </a:rPr>
              <a:t>: Any By-laws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Templeton </a:t>
            </a:r>
            <a:r>
              <a:rPr sz="1200" spc="-5" dirty="0">
                <a:latin typeface="Times New Roman"/>
                <a:cs typeface="Times New Roman"/>
              </a:rPr>
              <a:t>adopted under </a:t>
            </a:r>
            <a:r>
              <a:rPr sz="1200" dirty="0">
                <a:latin typeface="Times New Roman"/>
                <a:cs typeface="Times New Roman"/>
              </a:rPr>
              <a:t>the authority of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shall  provide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cost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repairs and borrowing authorized </a:t>
            </a:r>
            <a:r>
              <a:rPr sz="1200" dirty="0">
                <a:latin typeface="Times New Roman"/>
                <a:cs typeface="Times New Roman"/>
              </a:rPr>
              <a:t>by this </a:t>
            </a:r>
            <a:r>
              <a:rPr sz="1200" spc="-5" dirty="0">
                <a:latin typeface="Times New Roman"/>
                <a:cs typeface="Times New Roman"/>
              </a:rPr>
              <a:t>act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5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apportioned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and  among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benefitted </a:t>
            </a:r>
            <a:r>
              <a:rPr sz="1200" dirty="0">
                <a:latin typeface="Times New Roman"/>
                <a:cs typeface="Times New Roman"/>
              </a:rPr>
              <a:t>property </a:t>
            </a:r>
            <a:r>
              <a:rPr sz="1200" spc="-5" dirty="0">
                <a:latin typeface="Times New Roman"/>
                <a:cs typeface="Times New Roman"/>
              </a:rPr>
              <a:t>owners along </a:t>
            </a:r>
            <a:r>
              <a:rPr sz="1200" dirty="0">
                <a:latin typeface="Times New Roman"/>
                <a:cs typeface="Times New Roman"/>
              </a:rPr>
              <a:t>the road so </a:t>
            </a:r>
            <a:r>
              <a:rPr sz="1200" spc="-5" dirty="0">
                <a:latin typeface="Times New Roman"/>
                <a:cs typeface="Times New Roman"/>
              </a:rPr>
              <a:t>repaired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betterment pursuant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80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General Laws. The </a:t>
            </a:r>
            <a:r>
              <a:rPr sz="1200" dirty="0">
                <a:latin typeface="Times New Roman"/>
                <a:cs typeface="Times New Roman"/>
              </a:rPr>
              <a:t>board of selectmen 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shall set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number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years </a:t>
            </a:r>
            <a:r>
              <a:rPr sz="1200" dirty="0">
                <a:latin typeface="Times New Roman"/>
                <a:cs typeface="Times New Roman"/>
              </a:rPr>
              <a:t>a betterment </a:t>
            </a:r>
            <a:r>
              <a:rPr sz="1200" spc="-5" dirty="0">
                <a:latin typeface="Times New Roman"/>
                <a:cs typeface="Times New Roman"/>
              </a:rPr>
              <a:t>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assessed.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accept settlement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cash for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full amount </a:t>
            </a:r>
            <a:r>
              <a:rPr sz="1200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apportioned within </a:t>
            </a:r>
            <a:r>
              <a:rPr sz="1200" dirty="0">
                <a:latin typeface="Times New Roman"/>
                <a:cs typeface="Times New Roman"/>
              </a:rPr>
              <a:t>30 </a:t>
            </a:r>
            <a:r>
              <a:rPr sz="1200" spc="-5" dirty="0">
                <a:latin typeface="Times New Roman"/>
                <a:cs typeface="Times New Roman"/>
              </a:rPr>
              <a:t>days </a:t>
            </a:r>
            <a:r>
              <a:rPr sz="1200" dirty="0">
                <a:latin typeface="Times New Roman"/>
                <a:cs typeface="Times New Roman"/>
              </a:rPr>
              <a:t>or shall bill the </a:t>
            </a:r>
            <a:r>
              <a:rPr sz="1200" spc="-5" dirty="0">
                <a:latin typeface="Times New Roman"/>
                <a:cs typeface="Times New Roman"/>
              </a:rPr>
              <a:t>property owner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total cost </a:t>
            </a:r>
            <a:r>
              <a:rPr sz="1200" dirty="0">
                <a:latin typeface="Times New Roman"/>
                <a:cs typeface="Times New Roman"/>
              </a:rPr>
              <a:t>to be  </a:t>
            </a:r>
            <a:r>
              <a:rPr sz="1200" spc="-5" dirty="0">
                <a:latin typeface="Times New Roman"/>
                <a:cs typeface="Times New Roman"/>
              </a:rPr>
              <a:t>divided over </a:t>
            </a:r>
            <a:r>
              <a:rPr sz="1200" dirty="0">
                <a:latin typeface="Times New Roman"/>
                <a:cs typeface="Times New Roman"/>
              </a:rPr>
              <a:t>a period of </a:t>
            </a:r>
            <a:r>
              <a:rPr sz="1200" spc="-5" dirty="0">
                <a:latin typeface="Times New Roman"/>
                <a:cs typeface="Times New Roman"/>
              </a:rPr>
              <a:t>years established </a:t>
            </a:r>
            <a:r>
              <a:rPr sz="1200" dirty="0">
                <a:latin typeface="Times New Roman"/>
                <a:cs typeface="Times New Roman"/>
              </a:rPr>
              <a:t>pursuant to this </a:t>
            </a:r>
            <a:r>
              <a:rPr sz="1200" spc="-5" dirty="0">
                <a:latin typeface="Times New Roman"/>
                <a:cs typeface="Times New Roman"/>
              </a:rPr>
              <a:t>section with interest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computed at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rate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per cent </a:t>
            </a:r>
            <a:r>
              <a:rPr sz="1200" dirty="0">
                <a:latin typeface="Times New Roman"/>
                <a:cs typeface="Times New Roman"/>
              </a:rPr>
              <a:t>above the </a:t>
            </a:r>
            <a:r>
              <a:rPr sz="1200" spc="-5" dirty="0">
                <a:latin typeface="Times New Roman"/>
                <a:cs typeface="Times New Roman"/>
              </a:rPr>
              <a:t>rate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interest </a:t>
            </a:r>
            <a:r>
              <a:rPr sz="1200" dirty="0">
                <a:latin typeface="Times New Roman"/>
                <a:cs typeface="Times New Roman"/>
              </a:rPr>
              <a:t>charged to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funds </a:t>
            </a:r>
            <a:r>
              <a:rPr sz="1200" spc="-5" dirty="0">
                <a:latin typeface="Times New Roman"/>
                <a:cs typeface="Times New Roman"/>
              </a:rPr>
              <a:t>borrowed </a:t>
            </a:r>
            <a:r>
              <a:rPr sz="1200" dirty="0">
                <a:latin typeface="Times New Roman"/>
                <a:cs typeface="Times New Roman"/>
              </a:rPr>
              <a:t>by the  </a:t>
            </a:r>
            <a:r>
              <a:rPr sz="1200" spc="-5" dirty="0">
                <a:latin typeface="Times New Roman"/>
                <a:cs typeface="Times New Roman"/>
              </a:rPr>
              <a:t>Town for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purpose. 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</a:t>
            </a:r>
            <a:r>
              <a:rPr sz="1200" dirty="0">
                <a:latin typeface="Times New Roman"/>
                <a:cs typeface="Times New Roman"/>
              </a:rPr>
              <a:t>use other </a:t>
            </a:r>
            <a:r>
              <a:rPr sz="1200" spc="-5" dirty="0">
                <a:latin typeface="Times New Roman"/>
                <a:cs typeface="Times New Roman"/>
              </a:rPr>
              <a:t>sources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funding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repairs, such as  cash,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shall recover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apportioned betterment </a:t>
            </a:r>
            <a:r>
              <a:rPr sz="1200" dirty="0">
                <a:latin typeface="Times New Roman"/>
                <a:cs typeface="Times New Roman"/>
              </a:rPr>
              <a:t>at a </a:t>
            </a:r>
            <a:r>
              <a:rPr sz="1200" spc="-5" dirty="0">
                <a:latin typeface="Times New Roman"/>
                <a:cs typeface="Times New Roman"/>
              </a:rPr>
              <a:t>rate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five percent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outstanding  balance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betterment </a:t>
            </a:r>
            <a:r>
              <a:rPr sz="1200" dirty="0">
                <a:latin typeface="Times New Roman"/>
                <a:cs typeface="Times New Roman"/>
              </a:rPr>
              <a:t>if not </a:t>
            </a:r>
            <a:r>
              <a:rPr sz="1200" spc="-5" dirty="0">
                <a:latin typeface="Times New Roman"/>
                <a:cs typeface="Times New Roman"/>
              </a:rPr>
              <a:t>paid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assessed owner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full. The </a:t>
            </a:r>
            <a:r>
              <a:rPr sz="1200" dirty="0">
                <a:latin typeface="Times New Roman"/>
                <a:cs typeface="Times New Roman"/>
              </a:rPr>
              <a:t>Town </a:t>
            </a:r>
            <a:r>
              <a:rPr sz="1200" spc="-5" dirty="0">
                <a:latin typeface="Times New Roman"/>
                <a:cs typeface="Times New Roman"/>
              </a:rPr>
              <a:t>shall record  appropriate orders </a:t>
            </a:r>
            <a:r>
              <a:rPr sz="1200" dirty="0">
                <a:latin typeface="Times New Roman"/>
                <a:cs typeface="Times New Roman"/>
              </a:rPr>
              <a:t>to secure </a:t>
            </a:r>
            <a:r>
              <a:rPr sz="1200" spc="-5" dirty="0">
                <a:latin typeface="Times New Roman"/>
                <a:cs typeface="Times New Roman"/>
              </a:rPr>
              <a:t>payment </a:t>
            </a:r>
            <a:r>
              <a:rPr sz="1200" dirty="0">
                <a:latin typeface="Times New Roman"/>
                <a:cs typeface="Times New Roman"/>
              </a:rPr>
              <a:t>in the same </a:t>
            </a:r>
            <a:r>
              <a:rPr sz="1200" spc="-5" dirty="0">
                <a:latin typeface="Times New Roman"/>
                <a:cs typeface="Times New Roman"/>
              </a:rPr>
              <a:t>manner as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acquires </a:t>
            </a:r>
            <a:r>
              <a:rPr sz="1200" dirty="0">
                <a:latin typeface="Times New Roman"/>
                <a:cs typeface="Times New Roman"/>
              </a:rPr>
              <a:t>a lien </a:t>
            </a:r>
            <a:r>
              <a:rPr sz="1200" spc="-5" dirty="0">
                <a:latin typeface="Times New Roman"/>
                <a:cs typeface="Times New Roman"/>
              </a:rPr>
              <a:t>for betterment  assessment pursuant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Chapter</a:t>
            </a:r>
            <a:r>
              <a:rPr sz="1200" dirty="0">
                <a:latin typeface="Times New Roman"/>
                <a:cs typeface="Times New Roman"/>
              </a:rPr>
              <a:t> 80.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Section 4</a:t>
            </a:r>
            <a:r>
              <a:rPr sz="1200" spc="-5" dirty="0">
                <a:latin typeface="Times New Roman"/>
                <a:cs typeface="Times New Roman"/>
              </a:rPr>
              <a:t>: The Town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establish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fund, which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Treasurer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keep separate and  apart from all other monies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and </a:t>
            </a:r>
            <a:r>
              <a:rPr sz="1200" dirty="0">
                <a:latin typeface="Times New Roman"/>
                <a:cs typeface="Times New Roman"/>
              </a:rPr>
              <a:t>into </a:t>
            </a:r>
            <a:r>
              <a:rPr sz="1200" spc="-5" dirty="0">
                <a:latin typeface="Times New Roman"/>
                <a:cs typeface="Times New Roman"/>
              </a:rPr>
              <a:t>which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deposited all water, sewer, road  and sidewalk betterment payments, and payments for temporary </a:t>
            </a:r>
            <a:r>
              <a:rPr sz="1200" dirty="0">
                <a:latin typeface="Times New Roman"/>
                <a:cs typeface="Times New Roman"/>
              </a:rPr>
              <a:t>or permanent </a:t>
            </a:r>
            <a:r>
              <a:rPr sz="1200" spc="-5" dirty="0">
                <a:latin typeface="Times New Roman"/>
                <a:cs typeface="Times New Roman"/>
              </a:rPr>
              <a:t>repairs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private  ways, received </a:t>
            </a:r>
            <a:r>
              <a:rPr sz="1200" dirty="0">
                <a:latin typeface="Times New Roman"/>
                <a:cs typeface="Times New Roman"/>
              </a:rPr>
              <a:t>by the Town </a:t>
            </a:r>
            <a:r>
              <a:rPr sz="1200" spc="-5" dirty="0">
                <a:latin typeface="Times New Roman"/>
                <a:cs typeface="Times New Roman"/>
              </a:rPr>
              <a:t>for any </a:t>
            </a:r>
            <a:r>
              <a:rPr sz="1200" dirty="0">
                <a:latin typeface="Times New Roman"/>
                <a:cs typeface="Times New Roman"/>
              </a:rPr>
              <a:t>such </a:t>
            </a:r>
            <a:r>
              <a:rPr sz="1200" spc="-5" dirty="0">
                <a:latin typeface="Times New Roman"/>
                <a:cs typeface="Times New Roman"/>
              </a:rPr>
              <a:t>betterment made after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effective date of </a:t>
            </a:r>
            <a:r>
              <a:rPr sz="1200" dirty="0">
                <a:latin typeface="Times New Roman"/>
                <a:cs typeface="Times New Roman"/>
              </a:rPr>
              <a:t>this act. </a:t>
            </a:r>
            <a:r>
              <a:rPr sz="1200" spc="-5" dirty="0">
                <a:latin typeface="Times New Roman"/>
                <a:cs typeface="Times New Roman"/>
              </a:rPr>
              <a:t>The  Town Treasurer </a:t>
            </a:r>
            <a:r>
              <a:rPr sz="1200" dirty="0">
                <a:latin typeface="Times New Roman"/>
                <a:cs typeface="Times New Roman"/>
              </a:rPr>
              <a:t>may </a:t>
            </a:r>
            <a:r>
              <a:rPr sz="1200" spc="-5" dirty="0">
                <a:latin typeface="Times New Roman"/>
                <a:cs typeface="Times New Roman"/>
              </a:rPr>
              <a:t>invest such funds </a:t>
            </a:r>
            <a:r>
              <a:rPr sz="1200" dirty="0">
                <a:latin typeface="Times New Roman"/>
                <a:cs typeface="Times New Roman"/>
              </a:rPr>
              <a:t>in the manner </a:t>
            </a:r>
            <a:r>
              <a:rPr sz="1200" spc="-5" dirty="0">
                <a:latin typeface="Times New Roman"/>
                <a:cs typeface="Times New Roman"/>
              </a:rPr>
              <a:t>prescribed </a:t>
            </a:r>
            <a:r>
              <a:rPr sz="1200" dirty="0">
                <a:latin typeface="Times New Roman"/>
                <a:cs typeface="Times New Roman"/>
              </a:rPr>
              <a:t>in Sections 54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55 of </a:t>
            </a:r>
            <a:r>
              <a:rPr sz="1200" spc="-5" dirty="0">
                <a:latin typeface="Times New Roman"/>
                <a:cs typeface="Times New Roman"/>
              </a:rPr>
              <a:t>said  Chapter </a:t>
            </a:r>
            <a:r>
              <a:rPr sz="1200" dirty="0">
                <a:latin typeface="Times New Roman"/>
                <a:cs typeface="Times New Roman"/>
              </a:rPr>
              <a:t>44. </a:t>
            </a:r>
            <a:r>
              <a:rPr sz="1200" spc="-5" dirty="0">
                <a:latin typeface="Times New Roman"/>
                <a:cs typeface="Times New Roman"/>
              </a:rPr>
              <a:t>Any interest earned thereon </a:t>
            </a:r>
            <a:r>
              <a:rPr sz="1200" dirty="0">
                <a:latin typeface="Times New Roman"/>
                <a:cs typeface="Times New Roman"/>
              </a:rPr>
              <a:t>shall be </a:t>
            </a:r>
            <a:r>
              <a:rPr sz="1200" spc="-5" dirty="0">
                <a:latin typeface="Times New Roman"/>
                <a:cs typeface="Times New Roman"/>
              </a:rPr>
              <a:t>credited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become part of the </a:t>
            </a:r>
            <a:r>
              <a:rPr sz="1200" spc="-5" dirty="0">
                <a:latin typeface="Times New Roman"/>
                <a:cs typeface="Times New Roman"/>
              </a:rPr>
              <a:t>fund. The  principal and income earned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fund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available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expenditure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Selectmen without further appropriation, </a:t>
            </a:r>
            <a:r>
              <a:rPr sz="1200" dirty="0">
                <a:latin typeface="Times New Roman"/>
                <a:cs typeface="Times New Roman"/>
              </a:rPr>
              <a:t>including to </a:t>
            </a:r>
            <a:r>
              <a:rPr sz="1200" spc="-5" dirty="0">
                <a:latin typeface="Times New Roman"/>
                <a:cs typeface="Times New Roman"/>
              </a:rPr>
              <a:t>make debt service </a:t>
            </a:r>
            <a:r>
              <a:rPr sz="1200" dirty="0">
                <a:latin typeface="Times New Roman"/>
                <a:cs typeface="Times New Roman"/>
              </a:rPr>
              <a:t>payments </a:t>
            </a:r>
            <a:r>
              <a:rPr sz="1200" spc="-5" dirty="0">
                <a:latin typeface="Times New Roman"/>
                <a:cs typeface="Times New Roman"/>
              </a:rPr>
              <a:t>and any direct  and indirect costs </a:t>
            </a:r>
            <a:r>
              <a:rPr sz="1200" dirty="0">
                <a:latin typeface="Times New Roman"/>
                <a:cs typeface="Times New Roman"/>
              </a:rPr>
              <a:t>associated </a:t>
            </a:r>
            <a:r>
              <a:rPr sz="1200" spc="-5" dirty="0">
                <a:latin typeface="Times New Roman"/>
                <a:cs typeface="Times New Roman"/>
              </a:rPr>
              <a:t>with incurring debt, </a:t>
            </a:r>
            <a:r>
              <a:rPr sz="1200" dirty="0">
                <a:latin typeface="Times New Roman"/>
                <a:cs typeface="Times New Roman"/>
              </a:rPr>
              <a:t>for the </a:t>
            </a:r>
            <a:r>
              <a:rPr sz="1200" spc="-5" dirty="0">
                <a:latin typeface="Times New Roman"/>
                <a:cs typeface="Times New Roman"/>
              </a:rPr>
              <a:t>repairs </a:t>
            </a:r>
            <a:r>
              <a:rPr sz="1200" dirty="0">
                <a:latin typeface="Times New Roman"/>
                <a:cs typeface="Times New Roman"/>
              </a:rPr>
              <a:t>of private </a:t>
            </a:r>
            <a:r>
              <a:rPr sz="1200" spc="-5" dirty="0">
                <a:latin typeface="Times New Roman"/>
                <a:cs typeface="Times New Roman"/>
              </a:rPr>
              <a:t>ways under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Town  By-law adopted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conformance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6N 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40 of the General </a:t>
            </a:r>
            <a:r>
              <a:rPr sz="1200" spc="-5" dirty="0">
                <a:latin typeface="Times New Roman"/>
                <a:cs typeface="Times New Roman"/>
              </a:rPr>
              <a:t>Laws, for  acceptance and improvement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private </a:t>
            </a:r>
            <a:r>
              <a:rPr sz="1200" dirty="0">
                <a:latin typeface="Times New Roman"/>
                <a:cs typeface="Times New Roman"/>
              </a:rPr>
              <a:t>ways, which </a:t>
            </a:r>
            <a:r>
              <a:rPr sz="1200" spc="-5" dirty="0">
                <a:latin typeface="Times New Roman"/>
                <a:cs typeface="Times New Roman"/>
              </a:rPr>
              <a:t>improvements shall </a:t>
            </a:r>
            <a:r>
              <a:rPr sz="1200" dirty="0">
                <a:latin typeface="Times New Roman"/>
                <a:cs typeface="Times New Roman"/>
              </a:rPr>
              <a:t>be done in </a:t>
            </a:r>
            <a:r>
              <a:rPr sz="1200" spc="-5" dirty="0">
                <a:latin typeface="Times New Roman"/>
                <a:cs typeface="Times New Roman"/>
              </a:rPr>
              <a:t>accordance  with Chapter </a:t>
            </a:r>
            <a:r>
              <a:rPr sz="1200" dirty="0">
                <a:latin typeface="Times New Roman"/>
                <a:cs typeface="Times New Roman"/>
              </a:rPr>
              <a:t>80 of the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Laws, </a:t>
            </a:r>
            <a:r>
              <a:rPr sz="1200" spc="-5" dirty="0">
                <a:latin typeface="Times New Roman"/>
                <a:cs typeface="Times New Roman"/>
              </a:rPr>
              <a:t>and for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water, </a:t>
            </a:r>
            <a:r>
              <a:rPr sz="1200" dirty="0">
                <a:latin typeface="Times New Roman"/>
                <a:cs typeface="Times New Roman"/>
              </a:rPr>
              <a:t>sewer, </a:t>
            </a:r>
            <a:r>
              <a:rPr sz="1200" spc="-5" dirty="0">
                <a:latin typeface="Times New Roman"/>
                <a:cs typeface="Times New Roman"/>
              </a:rPr>
              <a:t>road, and sidewalk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betterments.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spc="-5" dirty="0">
                <a:latin typeface="Times New Roman"/>
                <a:cs typeface="Times New Roman"/>
              </a:rPr>
              <a:t>Section 5</a:t>
            </a:r>
            <a:r>
              <a:rPr sz="1200" spc="-5" dirty="0">
                <a:latin typeface="Times New Roman"/>
                <a:cs typeface="Times New Roman"/>
              </a:rPr>
              <a:t>: This act shall take effect </a:t>
            </a:r>
            <a:r>
              <a:rPr sz="1200" dirty="0">
                <a:latin typeface="Times New Roman"/>
                <a:cs typeface="Times New Roman"/>
              </a:rPr>
              <a:t>upon its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passage.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39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Provided however, </a:t>
            </a:r>
            <a:r>
              <a:rPr sz="1200" dirty="0">
                <a:latin typeface="Times New Roman"/>
                <a:cs typeface="Times New Roman"/>
              </a:rPr>
              <a:t>that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may indicate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receptive </a:t>
            </a:r>
            <a:r>
              <a:rPr sz="1200" dirty="0">
                <a:latin typeface="Times New Roman"/>
                <a:cs typeface="Times New Roman"/>
              </a:rPr>
              <a:t>to minor  </a:t>
            </a:r>
            <a:r>
              <a:rPr sz="1200" spc="-5" dirty="0">
                <a:latin typeface="Times New Roman"/>
                <a:cs typeface="Times New Roman"/>
              </a:rPr>
              <a:t>changes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wording and grammar provided </a:t>
            </a:r>
            <a:r>
              <a:rPr sz="1200" dirty="0">
                <a:latin typeface="Times New Roman"/>
                <a:cs typeface="Times New Roman"/>
              </a:rPr>
              <a:t>it does not </a:t>
            </a:r>
            <a:r>
              <a:rPr sz="1200" spc="-5" dirty="0">
                <a:latin typeface="Times New Roman"/>
                <a:cs typeface="Times New Roman"/>
              </a:rPr>
              <a:t>substantially alter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intent and purpose  </a:t>
            </a:r>
            <a:r>
              <a:rPr sz="1200" dirty="0">
                <a:latin typeface="Times New Roman"/>
                <a:cs typeface="Times New Roman"/>
              </a:rPr>
              <a:t>of the sought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legislation.</a:t>
            </a:r>
            <a:endParaRPr sz="1200">
              <a:latin typeface="Times New Roman"/>
              <a:cs typeface="Times New Roman"/>
            </a:endParaRPr>
          </a:p>
          <a:p>
            <a:pPr marL="12700" marR="352044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 thereto.  </a:t>
            </a: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47015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authorize </a:t>
            </a:r>
            <a:r>
              <a:rPr sz="1200" dirty="0">
                <a:latin typeface="Times New Roman"/>
                <a:cs typeface="Times New Roman"/>
              </a:rPr>
              <a:t>the Board 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petition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Legislation 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special act authorizing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establish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Betterment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Fund.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24">
        <p14:prism isContent="1" isInverted="1"/>
      </p:transition>
    </mc:Choice>
    <mc:Fallback xmlns="">
      <p:transition spd="slow" advTm="624"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114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63600" y="570992"/>
            <a:ext cx="6002020" cy="8796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AN ACT ESTABLISHING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BETTERMENT FUND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  <a:p>
            <a:pPr marL="50800" marR="21272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Be it </a:t>
            </a:r>
            <a:r>
              <a:rPr sz="1200" spc="-5" dirty="0">
                <a:latin typeface="Times New Roman"/>
                <a:cs typeface="Times New Roman"/>
              </a:rPr>
              <a:t>enacted </a:t>
            </a:r>
            <a:r>
              <a:rPr sz="1200" dirty="0">
                <a:latin typeface="Times New Roman"/>
                <a:cs typeface="Times New Roman"/>
              </a:rPr>
              <a:t>by the Senate </a:t>
            </a:r>
            <a:r>
              <a:rPr sz="1200" spc="-5" dirty="0">
                <a:latin typeface="Times New Roman"/>
                <a:cs typeface="Times New Roman"/>
              </a:rPr>
              <a:t>and House </a:t>
            </a:r>
            <a:r>
              <a:rPr sz="1200" dirty="0">
                <a:latin typeface="Times New Roman"/>
                <a:cs typeface="Times New Roman"/>
              </a:rPr>
              <a:t>of Representatives in </a:t>
            </a:r>
            <a:r>
              <a:rPr sz="1200" spc="-5" dirty="0">
                <a:latin typeface="Times New Roman"/>
                <a:cs typeface="Times New Roman"/>
              </a:rPr>
              <a:t>General Court assembled, and </a:t>
            </a:r>
            <a:r>
              <a:rPr sz="1200" dirty="0">
                <a:latin typeface="Times New Roman"/>
                <a:cs typeface="Times New Roman"/>
              </a:rPr>
              <a:t>by  the </a:t>
            </a:r>
            <a:r>
              <a:rPr sz="1200" spc="-5" dirty="0">
                <a:latin typeface="Times New Roman"/>
                <a:cs typeface="Times New Roman"/>
              </a:rPr>
              <a:t>authority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same, as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0800" marR="1778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Section 1</a:t>
            </a:r>
            <a:r>
              <a:rPr sz="1200" spc="-5" dirty="0">
                <a:latin typeface="Times New Roman"/>
                <a:cs typeface="Times New Roman"/>
              </a:rPr>
              <a:t>: Notwithstanding section </a:t>
            </a:r>
            <a:r>
              <a:rPr sz="1200" dirty="0">
                <a:latin typeface="Times New Roman"/>
                <a:cs typeface="Times New Roman"/>
              </a:rPr>
              <a:t>6N 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40 of the </a:t>
            </a:r>
            <a:r>
              <a:rPr sz="1200" spc="-5" dirty="0">
                <a:latin typeface="Times New Roman"/>
                <a:cs typeface="Times New Roman"/>
              </a:rPr>
              <a:t>General Laws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other </a:t>
            </a:r>
            <a:r>
              <a:rPr sz="1200" dirty="0">
                <a:latin typeface="Times New Roman"/>
                <a:cs typeface="Times New Roman"/>
              </a:rPr>
              <a:t>general or  </a:t>
            </a:r>
            <a:r>
              <a:rPr sz="1200" spc="-5" dirty="0">
                <a:latin typeface="Times New Roman"/>
                <a:cs typeface="Times New Roman"/>
              </a:rPr>
              <a:t>special law </a:t>
            </a:r>
            <a:r>
              <a:rPr sz="1200" dirty="0">
                <a:latin typeface="Times New Roman"/>
                <a:cs typeface="Times New Roman"/>
              </a:rPr>
              <a:t>to the contrary,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may make permanent repairs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private </a:t>
            </a:r>
            <a:r>
              <a:rPr sz="1200" dirty="0">
                <a:latin typeface="Times New Roman"/>
                <a:cs typeface="Times New Roman"/>
              </a:rPr>
              <a:t>ways  </a:t>
            </a:r>
            <a:r>
              <a:rPr sz="1200" spc="-5" dirty="0">
                <a:latin typeface="Times New Roman"/>
                <a:cs typeface="Times New Roman"/>
              </a:rPr>
              <a:t>and other water, sewer, </a:t>
            </a:r>
            <a:r>
              <a:rPr sz="1200" dirty="0">
                <a:latin typeface="Times New Roman"/>
                <a:cs typeface="Times New Roman"/>
              </a:rPr>
              <a:t>road, </a:t>
            </a:r>
            <a:r>
              <a:rPr sz="1200" spc="-5" dirty="0">
                <a:latin typeface="Times New Roman"/>
                <a:cs typeface="Times New Roman"/>
              </a:rPr>
              <a:t>and sidewalk betterments within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corporate and municipal </a:t>
            </a:r>
            <a:r>
              <a:rPr sz="1200" dirty="0">
                <a:latin typeface="Times New Roman"/>
                <a:cs typeface="Times New Roman"/>
              </a:rPr>
              <a:t>limits  </a:t>
            </a:r>
            <a:r>
              <a:rPr sz="1200" spc="-5" dirty="0">
                <a:latin typeface="Times New Roman"/>
                <a:cs typeface="Times New Roman"/>
              </a:rPr>
              <a:t>including improvements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grading, drainage, </a:t>
            </a:r>
            <a:r>
              <a:rPr sz="1200" dirty="0">
                <a:latin typeface="Times New Roman"/>
                <a:cs typeface="Times New Roman"/>
              </a:rPr>
              <a:t>paving, </a:t>
            </a:r>
            <a:r>
              <a:rPr sz="1200" spc="-5" dirty="0">
                <a:latin typeface="Times New Roman"/>
                <a:cs typeface="Times New Roman"/>
              </a:rPr>
              <a:t>resurfacing and </a:t>
            </a:r>
            <a:r>
              <a:rPr sz="1200" dirty="0">
                <a:latin typeface="Times New Roman"/>
                <a:cs typeface="Times New Roman"/>
              </a:rPr>
              <a:t>curbing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adopt </a:t>
            </a:r>
            <a:r>
              <a:rPr sz="1200" dirty="0">
                <a:latin typeface="Times New Roman"/>
                <a:cs typeface="Times New Roman"/>
              </a:rPr>
              <a:t>By-  </a:t>
            </a:r>
            <a:r>
              <a:rPr sz="1200" spc="-5" dirty="0">
                <a:latin typeface="Times New Roman"/>
                <a:cs typeface="Times New Roman"/>
              </a:rPr>
              <a:t>laws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carry </a:t>
            </a:r>
            <a:r>
              <a:rPr sz="1200" dirty="0">
                <a:latin typeface="Times New Roman"/>
                <a:cs typeface="Times New Roman"/>
              </a:rPr>
              <a:t>out the provisions of this </a:t>
            </a:r>
            <a:r>
              <a:rPr sz="1200" spc="-5" dirty="0">
                <a:latin typeface="Times New Roman"/>
                <a:cs typeface="Times New Roman"/>
              </a:rPr>
              <a:t>act.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0800" marR="5334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Section 2</a:t>
            </a:r>
            <a:r>
              <a:rPr sz="1200" spc="-5" dirty="0">
                <a:latin typeface="Times New Roman"/>
                <a:cs typeface="Times New Roman"/>
              </a:rPr>
              <a:t>: Notwithstanding any general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special law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contrary,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 may borrow, </a:t>
            </a:r>
            <a:r>
              <a:rPr sz="1200" dirty="0">
                <a:latin typeface="Times New Roman"/>
                <a:cs typeface="Times New Roman"/>
              </a:rPr>
              <a:t>from time to </a:t>
            </a:r>
            <a:r>
              <a:rPr sz="1200" spc="-5" dirty="0">
                <a:latin typeface="Times New Roman"/>
                <a:cs typeface="Times New Roman"/>
              </a:rPr>
              <a:t>time, such </a:t>
            </a:r>
            <a:r>
              <a:rPr sz="1200" dirty="0">
                <a:latin typeface="Times New Roman"/>
                <a:cs typeface="Times New Roman"/>
              </a:rPr>
              <a:t>sums </a:t>
            </a:r>
            <a:r>
              <a:rPr sz="1200" spc="-5" dirty="0">
                <a:latin typeface="Times New Roman"/>
                <a:cs typeface="Times New Roman"/>
              </a:rPr>
              <a:t>as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necessary </a:t>
            </a:r>
            <a:r>
              <a:rPr sz="1200" dirty="0">
                <a:latin typeface="Times New Roman"/>
                <a:cs typeface="Times New Roman"/>
              </a:rPr>
              <a:t>for the purpose of </a:t>
            </a:r>
            <a:r>
              <a:rPr sz="1200" spc="-5" dirty="0">
                <a:latin typeface="Times New Roman"/>
                <a:cs typeface="Times New Roman"/>
              </a:rPr>
              <a:t>making such  permanent repairs </a:t>
            </a:r>
            <a:r>
              <a:rPr sz="1200" dirty="0">
                <a:latin typeface="Times New Roman"/>
                <a:cs typeface="Times New Roman"/>
              </a:rPr>
              <a:t>to private </a:t>
            </a:r>
            <a:r>
              <a:rPr sz="1200" spc="-5" dirty="0">
                <a:latin typeface="Times New Roman"/>
                <a:cs typeface="Times New Roman"/>
              </a:rPr>
              <a:t>ways within </a:t>
            </a:r>
            <a:r>
              <a:rPr sz="1200" dirty="0">
                <a:latin typeface="Times New Roman"/>
                <a:cs typeface="Times New Roman"/>
              </a:rPr>
              <a:t>the Town. </a:t>
            </a:r>
            <a:r>
              <a:rPr sz="1200" spc="-5" dirty="0">
                <a:latin typeface="Times New Roman"/>
                <a:cs typeface="Times New Roman"/>
              </a:rPr>
              <a:t>Each authorized </a:t>
            </a:r>
            <a:r>
              <a:rPr sz="1200" dirty="0">
                <a:latin typeface="Times New Roman"/>
                <a:cs typeface="Times New Roman"/>
              </a:rPr>
              <a:t>issue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payable  within </a:t>
            </a:r>
            <a:r>
              <a:rPr sz="1200" dirty="0">
                <a:latin typeface="Times New Roman"/>
                <a:cs typeface="Times New Roman"/>
              </a:rPr>
              <a:t>20 </a:t>
            </a:r>
            <a:r>
              <a:rPr sz="1200" spc="-5" dirty="0">
                <a:latin typeface="Times New Roman"/>
                <a:cs typeface="Times New Roman"/>
              </a:rPr>
              <a:t>years from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date. Indebtedness incurred under </a:t>
            </a:r>
            <a:r>
              <a:rPr sz="1200" dirty="0">
                <a:latin typeface="Times New Roman"/>
                <a:cs typeface="Times New Roman"/>
              </a:rPr>
              <a:t>this act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not be </a:t>
            </a:r>
            <a:r>
              <a:rPr sz="1200" spc="-5" dirty="0">
                <a:latin typeface="Times New Roman"/>
                <a:cs typeface="Times New Roman"/>
              </a:rPr>
              <a:t>included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determining </a:t>
            </a:r>
            <a:r>
              <a:rPr sz="1200" dirty="0">
                <a:latin typeface="Times New Roman"/>
                <a:cs typeface="Times New Roman"/>
              </a:rPr>
              <a:t>the limit of </a:t>
            </a:r>
            <a:r>
              <a:rPr sz="1200" spc="-5" dirty="0">
                <a:latin typeface="Times New Roman"/>
                <a:cs typeface="Times New Roman"/>
              </a:rPr>
              <a:t>indebtedness </a:t>
            </a:r>
            <a:r>
              <a:rPr sz="1200" dirty="0">
                <a:latin typeface="Times New Roman"/>
                <a:cs typeface="Times New Roman"/>
              </a:rPr>
              <a:t>of the Town </a:t>
            </a:r>
            <a:r>
              <a:rPr sz="1200" spc="-5" dirty="0">
                <a:latin typeface="Times New Roman"/>
                <a:cs typeface="Times New Roman"/>
              </a:rPr>
              <a:t>under section </a:t>
            </a:r>
            <a:r>
              <a:rPr sz="1200" dirty="0">
                <a:latin typeface="Times New Roman"/>
                <a:cs typeface="Times New Roman"/>
              </a:rPr>
              <a:t>10 of Chapter 44 of the </a:t>
            </a:r>
            <a:r>
              <a:rPr sz="1200" spc="-5" dirty="0">
                <a:latin typeface="Times New Roman"/>
                <a:cs typeface="Times New Roman"/>
              </a:rPr>
              <a:t>General  Laws and except as </a:t>
            </a:r>
            <a:r>
              <a:rPr sz="1200" dirty="0">
                <a:latin typeface="Times New Roman"/>
                <a:cs typeface="Times New Roman"/>
              </a:rPr>
              <a:t>provided in this </a:t>
            </a:r>
            <a:r>
              <a:rPr sz="1200" spc="-5" dirty="0">
                <a:latin typeface="Times New Roman"/>
                <a:cs typeface="Times New Roman"/>
              </a:rPr>
              <a:t>act shall otherwise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subject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said chapter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44.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0800" marR="2730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Section 3</a:t>
            </a:r>
            <a:r>
              <a:rPr sz="1200" spc="-5" dirty="0">
                <a:latin typeface="Times New Roman"/>
                <a:cs typeface="Times New Roman"/>
              </a:rPr>
              <a:t>: Any By-laws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Templeton </a:t>
            </a:r>
            <a:r>
              <a:rPr sz="1200" spc="-5" dirty="0">
                <a:latin typeface="Times New Roman"/>
                <a:cs typeface="Times New Roman"/>
              </a:rPr>
              <a:t>adopted under </a:t>
            </a:r>
            <a:r>
              <a:rPr sz="1200" dirty="0">
                <a:latin typeface="Times New Roman"/>
                <a:cs typeface="Times New Roman"/>
              </a:rPr>
              <a:t>the authority of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shall  provide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cost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repairs and borrowing authorized </a:t>
            </a:r>
            <a:r>
              <a:rPr sz="1200" dirty="0">
                <a:latin typeface="Times New Roman"/>
                <a:cs typeface="Times New Roman"/>
              </a:rPr>
              <a:t>by this </a:t>
            </a:r>
            <a:r>
              <a:rPr sz="1200" spc="-5" dirty="0">
                <a:latin typeface="Times New Roman"/>
                <a:cs typeface="Times New Roman"/>
              </a:rPr>
              <a:t>act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5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apportioned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and  among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benefitted </a:t>
            </a:r>
            <a:r>
              <a:rPr sz="1200" dirty="0">
                <a:latin typeface="Times New Roman"/>
                <a:cs typeface="Times New Roman"/>
              </a:rPr>
              <a:t>property </a:t>
            </a:r>
            <a:r>
              <a:rPr sz="1200" spc="-5" dirty="0">
                <a:latin typeface="Times New Roman"/>
                <a:cs typeface="Times New Roman"/>
              </a:rPr>
              <a:t>owners along </a:t>
            </a:r>
            <a:r>
              <a:rPr sz="1200" dirty="0">
                <a:latin typeface="Times New Roman"/>
                <a:cs typeface="Times New Roman"/>
              </a:rPr>
              <a:t>the road so </a:t>
            </a:r>
            <a:r>
              <a:rPr sz="1200" spc="-5" dirty="0">
                <a:latin typeface="Times New Roman"/>
                <a:cs typeface="Times New Roman"/>
              </a:rPr>
              <a:t>repaired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betterment pursuant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80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General Laws. The </a:t>
            </a:r>
            <a:r>
              <a:rPr sz="1200" dirty="0">
                <a:latin typeface="Times New Roman"/>
                <a:cs typeface="Times New Roman"/>
              </a:rPr>
              <a:t>board of selectmen 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shall set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number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years </a:t>
            </a:r>
            <a:r>
              <a:rPr sz="1200" dirty="0">
                <a:latin typeface="Times New Roman"/>
                <a:cs typeface="Times New Roman"/>
              </a:rPr>
              <a:t>a betterment </a:t>
            </a:r>
            <a:r>
              <a:rPr sz="1200" spc="-5" dirty="0">
                <a:latin typeface="Times New Roman"/>
                <a:cs typeface="Times New Roman"/>
              </a:rPr>
              <a:t>will be assessed.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accept settlement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cash for the  full amount </a:t>
            </a:r>
            <a:r>
              <a:rPr sz="1200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apportioned within </a:t>
            </a:r>
            <a:r>
              <a:rPr sz="1200" dirty="0">
                <a:latin typeface="Times New Roman"/>
                <a:cs typeface="Times New Roman"/>
              </a:rPr>
              <a:t>30 </a:t>
            </a:r>
            <a:r>
              <a:rPr sz="1200" spc="-5" dirty="0">
                <a:latin typeface="Times New Roman"/>
                <a:cs typeface="Times New Roman"/>
              </a:rPr>
              <a:t>days </a:t>
            </a:r>
            <a:r>
              <a:rPr sz="1200" dirty="0">
                <a:latin typeface="Times New Roman"/>
                <a:cs typeface="Times New Roman"/>
              </a:rPr>
              <a:t>or shall bill the </a:t>
            </a:r>
            <a:r>
              <a:rPr sz="1200" spc="-5" dirty="0">
                <a:latin typeface="Times New Roman"/>
                <a:cs typeface="Times New Roman"/>
              </a:rPr>
              <a:t>property owner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total cost </a:t>
            </a:r>
            <a:r>
              <a:rPr sz="1200" dirty="0">
                <a:latin typeface="Times New Roman"/>
                <a:cs typeface="Times New Roman"/>
              </a:rPr>
              <a:t>to be  </a:t>
            </a:r>
            <a:r>
              <a:rPr sz="1200" spc="-5" dirty="0">
                <a:latin typeface="Times New Roman"/>
                <a:cs typeface="Times New Roman"/>
              </a:rPr>
              <a:t>divided over </a:t>
            </a:r>
            <a:r>
              <a:rPr sz="1200" dirty="0">
                <a:latin typeface="Times New Roman"/>
                <a:cs typeface="Times New Roman"/>
              </a:rPr>
              <a:t>a period of </a:t>
            </a:r>
            <a:r>
              <a:rPr sz="1200" spc="-5" dirty="0">
                <a:latin typeface="Times New Roman"/>
                <a:cs typeface="Times New Roman"/>
              </a:rPr>
              <a:t>years established </a:t>
            </a:r>
            <a:r>
              <a:rPr sz="1200" dirty="0">
                <a:latin typeface="Times New Roman"/>
                <a:cs typeface="Times New Roman"/>
              </a:rPr>
              <a:t>pursuant to this </a:t>
            </a:r>
            <a:r>
              <a:rPr sz="1200" spc="-5" dirty="0">
                <a:latin typeface="Times New Roman"/>
                <a:cs typeface="Times New Roman"/>
              </a:rPr>
              <a:t>section with interest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computed at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rate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per cent </a:t>
            </a:r>
            <a:r>
              <a:rPr sz="1200" dirty="0">
                <a:latin typeface="Times New Roman"/>
                <a:cs typeface="Times New Roman"/>
              </a:rPr>
              <a:t>above the </a:t>
            </a:r>
            <a:r>
              <a:rPr sz="1200" spc="-5" dirty="0">
                <a:latin typeface="Times New Roman"/>
                <a:cs typeface="Times New Roman"/>
              </a:rPr>
              <a:t>rate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interest </a:t>
            </a:r>
            <a:r>
              <a:rPr sz="1200" dirty="0">
                <a:latin typeface="Times New Roman"/>
                <a:cs typeface="Times New Roman"/>
              </a:rPr>
              <a:t>charged to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funds </a:t>
            </a:r>
            <a:r>
              <a:rPr sz="1200" spc="-5" dirty="0">
                <a:latin typeface="Times New Roman"/>
                <a:cs typeface="Times New Roman"/>
              </a:rPr>
              <a:t>borrowed </a:t>
            </a:r>
            <a:r>
              <a:rPr sz="1200" dirty="0">
                <a:latin typeface="Times New Roman"/>
                <a:cs typeface="Times New Roman"/>
              </a:rPr>
              <a:t>by the  </a:t>
            </a:r>
            <a:r>
              <a:rPr sz="1200" spc="-5" dirty="0">
                <a:latin typeface="Times New Roman"/>
                <a:cs typeface="Times New Roman"/>
              </a:rPr>
              <a:t>Town for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purpose. 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</a:t>
            </a:r>
            <a:r>
              <a:rPr sz="1200" dirty="0">
                <a:latin typeface="Times New Roman"/>
                <a:cs typeface="Times New Roman"/>
              </a:rPr>
              <a:t>use other </a:t>
            </a:r>
            <a:r>
              <a:rPr sz="1200" spc="-5" dirty="0">
                <a:latin typeface="Times New Roman"/>
                <a:cs typeface="Times New Roman"/>
              </a:rPr>
              <a:t>sources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funding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repairs, such as  cash,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shall recover the apportioned betterment </a:t>
            </a:r>
            <a:r>
              <a:rPr sz="1200" dirty="0">
                <a:latin typeface="Times New Roman"/>
                <a:cs typeface="Times New Roman"/>
              </a:rPr>
              <a:t>at a </a:t>
            </a:r>
            <a:r>
              <a:rPr sz="1200" spc="-5" dirty="0">
                <a:latin typeface="Times New Roman"/>
                <a:cs typeface="Times New Roman"/>
              </a:rPr>
              <a:t>rate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five percent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outstanding  balance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betterment </a:t>
            </a:r>
            <a:r>
              <a:rPr sz="1200" dirty="0">
                <a:latin typeface="Times New Roman"/>
                <a:cs typeface="Times New Roman"/>
              </a:rPr>
              <a:t>if not </a:t>
            </a:r>
            <a:r>
              <a:rPr sz="1200" spc="-5" dirty="0">
                <a:latin typeface="Times New Roman"/>
                <a:cs typeface="Times New Roman"/>
              </a:rPr>
              <a:t>paid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assessed owner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full. The </a:t>
            </a:r>
            <a:r>
              <a:rPr sz="1200" dirty="0">
                <a:latin typeface="Times New Roman"/>
                <a:cs typeface="Times New Roman"/>
              </a:rPr>
              <a:t>Town </a:t>
            </a:r>
            <a:r>
              <a:rPr sz="1200" spc="-5" dirty="0">
                <a:latin typeface="Times New Roman"/>
                <a:cs typeface="Times New Roman"/>
              </a:rPr>
              <a:t>shall record  appropriate orders </a:t>
            </a:r>
            <a:r>
              <a:rPr sz="1200" dirty="0">
                <a:latin typeface="Times New Roman"/>
                <a:cs typeface="Times New Roman"/>
              </a:rPr>
              <a:t>to secure </a:t>
            </a:r>
            <a:r>
              <a:rPr sz="1200" spc="-5" dirty="0">
                <a:latin typeface="Times New Roman"/>
                <a:cs typeface="Times New Roman"/>
              </a:rPr>
              <a:t>payment </a:t>
            </a:r>
            <a:r>
              <a:rPr sz="1200" dirty="0">
                <a:latin typeface="Times New Roman"/>
                <a:cs typeface="Times New Roman"/>
              </a:rPr>
              <a:t>in the same </a:t>
            </a:r>
            <a:r>
              <a:rPr sz="1200" spc="-5" dirty="0">
                <a:latin typeface="Times New Roman"/>
                <a:cs typeface="Times New Roman"/>
              </a:rPr>
              <a:t>manner as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acquires </a:t>
            </a:r>
            <a:r>
              <a:rPr sz="1200" dirty="0">
                <a:latin typeface="Times New Roman"/>
                <a:cs typeface="Times New Roman"/>
              </a:rPr>
              <a:t>a lien </a:t>
            </a:r>
            <a:r>
              <a:rPr sz="1200" spc="-5" dirty="0">
                <a:latin typeface="Times New Roman"/>
                <a:cs typeface="Times New Roman"/>
              </a:rPr>
              <a:t>for betterment  assessment pursuant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chapter</a:t>
            </a:r>
            <a:r>
              <a:rPr sz="1200" dirty="0">
                <a:latin typeface="Times New Roman"/>
                <a:cs typeface="Times New Roman"/>
              </a:rPr>
              <a:t> 80.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0800" marR="2476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Section 4</a:t>
            </a:r>
            <a:r>
              <a:rPr sz="1200" spc="-5" dirty="0">
                <a:latin typeface="Times New Roman"/>
                <a:cs typeface="Times New Roman"/>
              </a:rPr>
              <a:t>: The Town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establish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fund, which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treasurer shall keep separate and  apart from all other monies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and </a:t>
            </a:r>
            <a:r>
              <a:rPr sz="1200" dirty="0">
                <a:latin typeface="Times New Roman"/>
                <a:cs typeface="Times New Roman"/>
              </a:rPr>
              <a:t>into which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deposited </a:t>
            </a:r>
            <a:r>
              <a:rPr sz="1200" dirty="0">
                <a:latin typeface="Times New Roman"/>
                <a:cs typeface="Times New Roman"/>
              </a:rPr>
              <a:t>all </a:t>
            </a:r>
            <a:r>
              <a:rPr sz="1200" spc="-5" dirty="0">
                <a:latin typeface="Times New Roman"/>
                <a:cs typeface="Times New Roman"/>
              </a:rPr>
              <a:t>water, sewer, </a:t>
            </a:r>
            <a:r>
              <a:rPr sz="1200" dirty="0">
                <a:latin typeface="Times New Roman"/>
                <a:cs typeface="Times New Roman"/>
              </a:rPr>
              <a:t>road  </a:t>
            </a:r>
            <a:r>
              <a:rPr sz="1200" spc="-5" dirty="0">
                <a:latin typeface="Times New Roman"/>
                <a:cs typeface="Times New Roman"/>
              </a:rPr>
              <a:t>and sidewalk betterment payments, and payments for temporary </a:t>
            </a:r>
            <a:r>
              <a:rPr sz="1200" dirty="0">
                <a:latin typeface="Times New Roman"/>
                <a:cs typeface="Times New Roman"/>
              </a:rPr>
              <a:t>or permanent </a:t>
            </a:r>
            <a:r>
              <a:rPr sz="1200" spc="-5" dirty="0">
                <a:latin typeface="Times New Roman"/>
                <a:cs typeface="Times New Roman"/>
              </a:rPr>
              <a:t>repairs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private  ways, received </a:t>
            </a:r>
            <a:r>
              <a:rPr sz="1200" dirty="0">
                <a:latin typeface="Times New Roman"/>
                <a:cs typeface="Times New Roman"/>
              </a:rPr>
              <a:t>by the Town </a:t>
            </a:r>
            <a:r>
              <a:rPr sz="1200" spc="-5" dirty="0">
                <a:latin typeface="Times New Roman"/>
                <a:cs typeface="Times New Roman"/>
              </a:rPr>
              <a:t>for any </a:t>
            </a:r>
            <a:r>
              <a:rPr sz="1200" dirty="0">
                <a:latin typeface="Times New Roman"/>
                <a:cs typeface="Times New Roman"/>
              </a:rPr>
              <a:t>such </a:t>
            </a:r>
            <a:r>
              <a:rPr sz="1200" spc="-5" dirty="0">
                <a:latin typeface="Times New Roman"/>
                <a:cs typeface="Times New Roman"/>
              </a:rPr>
              <a:t>betterment made after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effective date </a:t>
            </a:r>
            <a:r>
              <a:rPr sz="1200" dirty="0">
                <a:latin typeface="Times New Roman"/>
                <a:cs typeface="Times New Roman"/>
              </a:rPr>
              <a:t>of this act. </a:t>
            </a:r>
            <a:r>
              <a:rPr sz="1200" spc="-5" dirty="0">
                <a:latin typeface="Times New Roman"/>
                <a:cs typeface="Times New Roman"/>
              </a:rPr>
              <a:t>The  town treasurer may </a:t>
            </a:r>
            <a:r>
              <a:rPr sz="1200" dirty="0">
                <a:latin typeface="Times New Roman"/>
                <a:cs typeface="Times New Roman"/>
              </a:rPr>
              <a:t>invest </a:t>
            </a:r>
            <a:r>
              <a:rPr sz="1200" spc="-5" dirty="0">
                <a:latin typeface="Times New Roman"/>
                <a:cs typeface="Times New Roman"/>
              </a:rPr>
              <a:t>such funds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manner prescribed </a:t>
            </a:r>
            <a:r>
              <a:rPr sz="1200" dirty="0">
                <a:latin typeface="Times New Roman"/>
                <a:cs typeface="Times New Roman"/>
              </a:rPr>
              <a:t>in sections 54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55 of </a:t>
            </a:r>
            <a:r>
              <a:rPr sz="1200" spc="-5" dirty="0">
                <a:latin typeface="Times New Roman"/>
                <a:cs typeface="Times New Roman"/>
              </a:rPr>
              <a:t>said  chapter </a:t>
            </a:r>
            <a:r>
              <a:rPr sz="1200" dirty="0">
                <a:latin typeface="Times New Roman"/>
                <a:cs typeface="Times New Roman"/>
              </a:rPr>
              <a:t>44. Any </a:t>
            </a:r>
            <a:r>
              <a:rPr sz="1200" spc="-5" dirty="0">
                <a:latin typeface="Times New Roman"/>
                <a:cs typeface="Times New Roman"/>
              </a:rPr>
              <a:t>interest earned thereon </a:t>
            </a:r>
            <a:r>
              <a:rPr sz="1200" dirty="0">
                <a:latin typeface="Times New Roman"/>
                <a:cs typeface="Times New Roman"/>
              </a:rPr>
              <a:t>shall be </a:t>
            </a:r>
            <a:r>
              <a:rPr sz="1200" spc="-5" dirty="0">
                <a:latin typeface="Times New Roman"/>
                <a:cs typeface="Times New Roman"/>
              </a:rPr>
              <a:t>credited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become part of the </a:t>
            </a:r>
            <a:r>
              <a:rPr sz="1200" spc="-5" dirty="0">
                <a:latin typeface="Times New Roman"/>
                <a:cs typeface="Times New Roman"/>
              </a:rPr>
              <a:t>fund. The  principal and income earned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fund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available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expenditure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selectmen without further appropriation, </a:t>
            </a:r>
            <a:r>
              <a:rPr sz="1200" dirty="0">
                <a:latin typeface="Times New Roman"/>
                <a:cs typeface="Times New Roman"/>
              </a:rPr>
              <a:t>including to </a:t>
            </a:r>
            <a:r>
              <a:rPr sz="1200" spc="-5" dirty="0">
                <a:latin typeface="Times New Roman"/>
                <a:cs typeface="Times New Roman"/>
              </a:rPr>
              <a:t>make debt service </a:t>
            </a:r>
            <a:r>
              <a:rPr sz="1200" dirty="0">
                <a:latin typeface="Times New Roman"/>
                <a:cs typeface="Times New Roman"/>
              </a:rPr>
              <a:t>payments </a:t>
            </a:r>
            <a:r>
              <a:rPr sz="1200" spc="-5" dirty="0">
                <a:latin typeface="Times New Roman"/>
                <a:cs typeface="Times New Roman"/>
              </a:rPr>
              <a:t>and any direct  and indirect costs </a:t>
            </a:r>
            <a:r>
              <a:rPr sz="1200" dirty="0">
                <a:latin typeface="Times New Roman"/>
                <a:cs typeface="Times New Roman"/>
              </a:rPr>
              <a:t>associated </a:t>
            </a:r>
            <a:r>
              <a:rPr sz="1200" spc="-5" dirty="0">
                <a:latin typeface="Times New Roman"/>
                <a:cs typeface="Times New Roman"/>
              </a:rPr>
              <a:t>with incurring debt, </a:t>
            </a:r>
            <a:r>
              <a:rPr sz="1200" dirty="0">
                <a:latin typeface="Times New Roman"/>
                <a:cs typeface="Times New Roman"/>
              </a:rPr>
              <a:t>for the </a:t>
            </a:r>
            <a:r>
              <a:rPr sz="1200" spc="-5" dirty="0">
                <a:latin typeface="Times New Roman"/>
                <a:cs typeface="Times New Roman"/>
              </a:rPr>
              <a:t>repairs </a:t>
            </a:r>
            <a:r>
              <a:rPr sz="1200" dirty="0">
                <a:latin typeface="Times New Roman"/>
                <a:cs typeface="Times New Roman"/>
              </a:rPr>
              <a:t>of private </a:t>
            </a:r>
            <a:r>
              <a:rPr sz="1200" spc="-5" dirty="0">
                <a:latin typeface="Times New Roman"/>
                <a:cs typeface="Times New Roman"/>
              </a:rPr>
              <a:t>ways under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Town  By-law adopted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conformance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6N of </a:t>
            </a:r>
            <a:r>
              <a:rPr sz="1200" spc="-5" dirty="0">
                <a:latin typeface="Times New Roman"/>
                <a:cs typeface="Times New Roman"/>
              </a:rPr>
              <a:t>Chapter forty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General Laws, for  acceptance and improvement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private </a:t>
            </a:r>
            <a:r>
              <a:rPr sz="1200" dirty="0">
                <a:latin typeface="Times New Roman"/>
                <a:cs typeface="Times New Roman"/>
              </a:rPr>
              <a:t>ways, which </a:t>
            </a:r>
            <a:r>
              <a:rPr sz="1200" spc="-5" dirty="0">
                <a:latin typeface="Times New Roman"/>
                <a:cs typeface="Times New Roman"/>
              </a:rPr>
              <a:t>improvements shall </a:t>
            </a:r>
            <a:r>
              <a:rPr sz="1200" dirty="0">
                <a:latin typeface="Times New Roman"/>
                <a:cs typeface="Times New Roman"/>
              </a:rPr>
              <a:t>be done in </a:t>
            </a:r>
            <a:r>
              <a:rPr sz="1200" spc="-5" dirty="0">
                <a:latin typeface="Times New Roman"/>
                <a:cs typeface="Times New Roman"/>
              </a:rPr>
              <a:t>accordance  with chapter </a:t>
            </a:r>
            <a:r>
              <a:rPr sz="1200" dirty="0">
                <a:latin typeface="Times New Roman"/>
                <a:cs typeface="Times New Roman"/>
              </a:rPr>
              <a:t>80 of the </a:t>
            </a:r>
            <a:r>
              <a:rPr sz="1200" spc="-5" dirty="0">
                <a:latin typeface="Times New Roman"/>
                <a:cs typeface="Times New Roman"/>
              </a:rPr>
              <a:t>General Laws, and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other water, sewer, road, and sidewalk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betterments.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b="1" spc="-5" dirty="0">
                <a:latin typeface="Times New Roman"/>
                <a:cs typeface="Times New Roman"/>
              </a:rPr>
              <a:t>Section 5</a:t>
            </a:r>
            <a:r>
              <a:rPr sz="1200" spc="-5" dirty="0">
                <a:latin typeface="Times New Roman"/>
                <a:cs typeface="Times New Roman"/>
              </a:rPr>
              <a:t>: This act shall take effect </a:t>
            </a:r>
            <a:r>
              <a:rPr sz="1200" dirty="0">
                <a:latin typeface="Times New Roman"/>
                <a:cs typeface="Times New Roman"/>
              </a:rPr>
              <a:t>upon its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passage.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377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Provided however, </a:t>
            </a:r>
            <a:r>
              <a:rPr sz="1200" dirty="0">
                <a:latin typeface="Times New Roman"/>
                <a:cs typeface="Times New Roman"/>
              </a:rPr>
              <a:t>that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may indicate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receptive </a:t>
            </a:r>
            <a:r>
              <a:rPr sz="1200" dirty="0">
                <a:latin typeface="Times New Roman"/>
                <a:cs typeface="Times New Roman"/>
              </a:rPr>
              <a:t>to minor  </a:t>
            </a:r>
            <a:r>
              <a:rPr sz="1200" spc="-5" dirty="0">
                <a:latin typeface="Times New Roman"/>
                <a:cs typeface="Times New Roman"/>
              </a:rPr>
              <a:t>changes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wording and grammar provided </a:t>
            </a:r>
            <a:r>
              <a:rPr sz="1200" dirty="0">
                <a:latin typeface="Times New Roman"/>
                <a:cs typeface="Times New Roman"/>
              </a:rPr>
              <a:t>it does not </a:t>
            </a:r>
            <a:r>
              <a:rPr sz="1200" spc="-5" dirty="0">
                <a:latin typeface="Times New Roman"/>
                <a:cs typeface="Times New Roman"/>
              </a:rPr>
              <a:t>substantially alter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intent and purpose  </a:t>
            </a:r>
            <a:r>
              <a:rPr sz="1200" dirty="0">
                <a:latin typeface="Times New Roman"/>
                <a:cs typeface="Times New Roman"/>
              </a:rPr>
              <a:t>of the sought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legislation.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Defeated/October </a:t>
            </a:r>
            <a:r>
              <a:rPr sz="1200" b="1" dirty="0">
                <a:latin typeface="Times New Roman"/>
                <a:cs typeface="Times New Roman"/>
              </a:rPr>
              <a:t>18</a:t>
            </a:r>
            <a:r>
              <a:rPr sz="1200" b="1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8:01pm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903">
        <p14:prism isContent="1" isInverted="1"/>
      </p:transition>
    </mc:Choice>
    <mc:Fallback xmlns="">
      <p:transition spd="slow" advTm="903"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115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63600" y="746252"/>
            <a:ext cx="6012180" cy="23114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2065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5: </a:t>
            </a:r>
            <a:r>
              <a:rPr sz="1200" b="1" spc="-5" dirty="0">
                <a:latin typeface="Times New Roman"/>
                <a:cs typeface="Times New Roman"/>
              </a:rPr>
              <a:t>Adoption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MGL Ch. </a:t>
            </a:r>
            <a:r>
              <a:rPr sz="1200" b="1" dirty="0">
                <a:latin typeface="Times New Roman"/>
                <a:cs typeface="Times New Roman"/>
              </a:rPr>
              <a:t>80 §13B </a:t>
            </a:r>
            <a:r>
              <a:rPr sz="1200" b="1" spc="-5" dirty="0">
                <a:latin typeface="Times New Roman"/>
                <a:cs typeface="Times New Roman"/>
              </a:rPr>
              <a:t>Re: Defer Repayment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Certain Betterment  </a:t>
            </a:r>
            <a:r>
              <a:rPr sz="1200" b="1" dirty="0">
                <a:latin typeface="Times New Roman"/>
                <a:cs typeface="Times New Roman"/>
              </a:rPr>
              <a:t>Liens</a:t>
            </a:r>
            <a:endParaRPr sz="1200">
              <a:latin typeface="Times New Roman"/>
              <a:cs typeface="Times New Roman"/>
            </a:endParaRPr>
          </a:p>
          <a:p>
            <a:pPr marL="50800" marR="177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adopt MGL Chapter </a:t>
            </a:r>
            <a:r>
              <a:rPr sz="1200" dirty="0">
                <a:latin typeface="Times New Roman"/>
                <a:cs typeface="Times New Roman"/>
              </a:rPr>
              <a:t>80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13B, </a:t>
            </a:r>
            <a:r>
              <a:rPr sz="1200" spc="-5" dirty="0">
                <a:latin typeface="Times New Roman"/>
                <a:cs typeface="Times New Roman"/>
              </a:rPr>
              <a:t>which provides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conditions under which certain persons </a:t>
            </a:r>
            <a:r>
              <a:rPr sz="1200" dirty="0">
                <a:latin typeface="Times New Roman"/>
                <a:cs typeface="Times New Roman"/>
              </a:rPr>
              <a:t>over the age of 65 </a:t>
            </a:r>
            <a:r>
              <a:rPr sz="1200" spc="-5" dirty="0">
                <a:latin typeface="Times New Roman"/>
                <a:cs typeface="Times New Roman"/>
              </a:rPr>
              <a:t>may defer </a:t>
            </a:r>
            <a:r>
              <a:rPr sz="1200" dirty="0">
                <a:latin typeface="Times New Roman"/>
                <a:cs typeface="Times New Roman"/>
              </a:rPr>
              <a:t>betterment </a:t>
            </a:r>
            <a:r>
              <a:rPr sz="1200" spc="-5" dirty="0">
                <a:latin typeface="Times New Roman"/>
                <a:cs typeface="Times New Roman"/>
              </a:rPr>
              <a:t>charges </a:t>
            </a:r>
            <a:r>
              <a:rPr sz="1200" dirty="0">
                <a:latin typeface="Times New Roman"/>
                <a:cs typeface="Times New Roman"/>
              </a:rPr>
              <a:t>levied  </a:t>
            </a:r>
            <a:r>
              <a:rPr sz="1200" spc="-5" dirty="0">
                <a:latin typeface="Times New Roman"/>
                <a:cs typeface="Times New Roman"/>
              </a:rPr>
              <a:t>against their owner-occupied property </a:t>
            </a:r>
            <a:r>
              <a:rPr sz="1200" dirty="0">
                <a:latin typeface="Times New Roman"/>
                <a:cs typeface="Times New Roman"/>
              </a:rPr>
              <a:t>until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time </a:t>
            </a:r>
            <a:r>
              <a:rPr sz="1200" spc="-5" dirty="0">
                <a:latin typeface="Times New Roman"/>
                <a:cs typeface="Times New Roman"/>
              </a:rPr>
              <a:t>as they choose </a:t>
            </a:r>
            <a:r>
              <a:rPr sz="1200" dirty="0">
                <a:latin typeface="Times New Roman"/>
                <a:cs typeface="Times New Roman"/>
              </a:rPr>
              <a:t>to pay the </a:t>
            </a:r>
            <a:r>
              <a:rPr sz="1200" spc="-5" dirty="0">
                <a:latin typeface="Times New Roman"/>
                <a:cs typeface="Times New Roman"/>
              </a:rPr>
              <a:t>betterment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sell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property subject </a:t>
            </a:r>
            <a:r>
              <a:rPr sz="1200" dirty="0">
                <a:latin typeface="Times New Roman"/>
                <a:cs typeface="Times New Roman"/>
              </a:rPr>
              <a:t>to the</a:t>
            </a:r>
            <a:r>
              <a:rPr sz="1200" spc="-5" dirty="0">
                <a:latin typeface="Times New Roman"/>
                <a:cs typeface="Times New Roman"/>
              </a:rPr>
              <a:t> betterment.</a:t>
            </a:r>
            <a:endParaRPr sz="1200">
              <a:latin typeface="Times New Roman"/>
              <a:cs typeface="Times New Roman"/>
            </a:endParaRPr>
          </a:p>
          <a:p>
            <a:pPr marL="50165" marR="352806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 thereto.  </a:t>
            </a: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50800" marR="1971039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Pass Over Article </a:t>
            </a:r>
            <a:r>
              <a:rPr sz="1200" b="1" dirty="0">
                <a:latin typeface="Times New Roman"/>
                <a:cs typeface="Times New Roman"/>
              </a:rPr>
              <a:t>5  </a:t>
            </a:r>
            <a:r>
              <a:rPr sz="1200" b="1" spc="-5" dirty="0">
                <a:latin typeface="Times New Roman"/>
                <a:cs typeface="Times New Roman"/>
              </a:rPr>
              <a:t>Passed Unanimously/October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8:05pm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3550411"/>
            <a:ext cx="5965825" cy="5990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6: </a:t>
            </a:r>
            <a:r>
              <a:rPr sz="1200" b="1" spc="-5" dirty="0">
                <a:latin typeface="Times New Roman"/>
                <a:cs typeface="Times New Roman"/>
              </a:rPr>
              <a:t>Amend By-Laws Re: Employment Contracts </a:t>
            </a:r>
            <a:r>
              <a:rPr sz="1200" b="1" dirty="0">
                <a:latin typeface="Times New Roman"/>
                <a:cs typeface="Times New Roman"/>
              </a:rPr>
              <a:t>for Department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Heads</a:t>
            </a:r>
            <a:endParaRPr sz="1200">
              <a:latin typeface="Times New Roman"/>
              <a:cs typeface="Times New Roman"/>
            </a:endParaRPr>
          </a:p>
          <a:p>
            <a:pPr marL="12700" marR="4178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enact </a:t>
            </a:r>
            <a:r>
              <a:rPr sz="1200" dirty="0">
                <a:latin typeface="Times New Roman"/>
                <a:cs typeface="Times New Roman"/>
              </a:rPr>
              <a:t>a Section </a:t>
            </a:r>
            <a:r>
              <a:rPr sz="1200" spc="-5" dirty="0">
                <a:latin typeface="Times New Roman"/>
                <a:cs typeface="Times New Roman"/>
              </a:rPr>
              <a:t>LVIII </a:t>
            </a:r>
            <a:r>
              <a:rPr sz="1200" dirty="0">
                <a:latin typeface="Times New Roman"/>
                <a:cs typeface="Times New Roman"/>
              </a:rPr>
              <a:t>to its </a:t>
            </a:r>
            <a:r>
              <a:rPr sz="1200" spc="-5" dirty="0">
                <a:latin typeface="Times New Roman"/>
                <a:cs typeface="Times New Roman"/>
              </a:rPr>
              <a:t>General By-Laws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entitled  “Employment Contracts” and read 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Town Administrator may negotiate and execute an employment contract for </a:t>
            </a:r>
            <a:r>
              <a:rPr sz="1200" dirty="0">
                <a:latin typeface="Times New Roman"/>
                <a:cs typeface="Times New Roman"/>
              </a:rPr>
              <a:t>a period of time  not to </a:t>
            </a:r>
            <a:r>
              <a:rPr sz="1200" spc="-5" dirty="0">
                <a:latin typeface="Times New Roman"/>
                <a:cs typeface="Times New Roman"/>
              </a:rPr>
              <a:t>exceed </a:t>
            </a:r>
            <a:r>
              <a:rPr sz="1200" dirty="0">
                <a:latin typeface="Times New Roman"/>
                <a:cs typeface="Times New Roman"/>
              </a:rPr>
              <a:t>three </a:t>
            </a:r>
            <a:r>
              <a:rPr sz="1200" spc="-5" dirty="0">
                <a:latin typeface="Times New Roman"/>
                <a:cs typeface="Times New Roman"/>
              </a:rPr>
              <a:t>years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provide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performance standards, salary, fringe benefits, and  other conditions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employment, including </a:t>
            </a:r>
            <a:r>
              <a:rPr sz="1200" dirty="0">
                <a:latin typeface="Times New Roman"/>
                <a:cs typeface="Times New Roman"/>
              </a:rPr>
              <a:t>but not </a:t>
            </a:r>
            <a:r>
              <a:rPr sz="1200" spc="-5" dirty="0">
                <a:latin typeface="Times New Roman"/>
                <a:cs typeface="Times New Roman"/>
              </a:rPr>
              <a:t>limited </a:t>
            </a:r>
            <a:r>
              <a:rPr sz="1200" dirty="0">
                <a:latin typeface="Times New Roman"/>
                <a:cs typeface="Times New Roman"/>
              </a:rPr>
              <a:t>to, </a:t>
            </a:r>
            <a:r>
              <a:rPr sz="1200" spc="-5" dirty="0">
                <a:latin typeface="Times New Roman"/>
                <a:cs typeface="Times New Roman"/>
              </a:rPr>
              <a:t>severance </a:t>
            </a:r>
            <a:r>
              <a:rPr sz="1200" dirty="0">
                <a:latin typeface="Times New Roman"/>
                <a:cs typeface="Times New Roman"/>
              </a:rPr>
              <a:t>pay, </a:t>
            </a:r>
            <a:r>
              <a:rPr sz="1200" spc="-5" dirty="0">
                <a:latin typeface="Times New Roman"/>
                <a:cs typeface="Times New Roman"/>
              </a:rPr>
              <a:t>relocation expenses,  reimbursement for expenses incurred </a:t>
            </a:r>
            <a:r>
              <a:rPr sz="1200" dirty="0">
                <a:latin typeface="Times New Roman"/>
                <a:cs typeface="Times New Roman"/>
              </a:rPr>
              <a:t>in the performance of </a:t>
            </a:r>
            <a:r>
              <a:rPr sz="1200" spc="-5" dirty="0">
                <a:latin typeface="Times New Roman"/>
                <a:cs typeface="Times New Roman"/>
              </a:rPr>
              <a:t>duties </a:t>
            </a:r>
            <a:r>
              <a:rPr sz="1200" dirty="0">
                <a:latin typeface="Times New Roman"/>
                <a:cs typeface="Times New Roman"/>
              </a:rPr>
              <a:t>of office, </a:t>
            </a:r>
            <a:r>
              <a:rPr sz="1200" spc="-5" dirty="0">
                <a:latin typeface="Times New Roman"/>
                <a:cs typeface="Times New Roman"/>
              </a:rPr>
              <a:t>liability insurance,  performance standards,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leave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department </a:t>
            </a:r>
            <a:r>
              <a:rPr sz="1200" spc="-5" dirty="0">
                <a:latin typeface="Times New Roman"/>
                <a:cs typeface="Times New Roman"/>
              </a:rPr>
              <a:t>heads. Such employment contract </a:t>
            </a:r>
            <a:r>
              <a:rPr sz="1200" dirty="0">
                <a:latin typeface="Times New Roman"/>
                <a:cs typeface="Times New Roman"/>
              </a:rPr>
              <a:t>shall be  </a:t>
            </a:r>
            <a:r>
              <a:rPr sz="1200" spc="-5" dirty="0">
                <a:latin typeface="Times New Roman"/>
                <a:cs typeface="Times New Roman"/>
              </a:rPr>
              <a:t>subject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action and shall prevail over any conflicting provisions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 town personnel by-law, </a:t>
            </a:r>
            <a:r>
              <a:rPr sz="1200" dirty="0">
                <a:latin typeface="Times New Roman"/>
                <a:cs typeface="Times New Roman"/>
              </a:rPr>
              <a:t>rule, 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regulation.</a:t>
            </a:r>
            <a:endParaRPr sz="1200">
              <a:latin typeface="Times New Roman"/>
              <a:cs typeface="Times New Roman"/>
            </a:endParaRPr>
          </a:p>
          <a:p>
            <a:pPr marL="12700" marR="3519804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 thereto.  </a:t>
            </a: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21209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A motion </a:t>
            </a:r>
            <a:r>
              <a:rPr sz="1200" spc="-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duly </a:t>
            </a:r>
            <a:r>
              <a:rPr sz="1200" spc="-5" dirty="0">
                <a:latin typeface="Times New Roman"/>
                <a:cs typeface="Times New Roman"/>
              </a:rPr>
              <a:t>made and 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enact </a:t>
            </a:r>
            <a:r>
              <a:rPr sz="1200" dirty="0">
                <a:latin typeface="Times New Roman"/>
                <a:cs typeface="Times New Roman"/>
              </a:rPr>
              <a:t>a Section </a:t>
            </a:r>
            <a:r>
              <a:rPr sz="1200" spc="-5" dirty="0">
                <a:latin typeface="Times New Roman"/>
                <a:cs typeface="Times New Roman"/>
              </a:rPr>
              <a:t>LVIII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Town’s  General By-Laws </a:t>
            </a:r>
            <a:r>
              <a:rPr sz="1200" dirty="0">
                <a:latin typeface="Times New Roman"/>
                <a:cs typeface="Times New Roman"/>
              </a:rPr>
              <a:t>to be entitled </a:t>
            </a:r>
            <a:r>
              <a:rPr sz="1200" spc="-5" dirty="0">
                <a:latin typeface="Times New Roman"/>
                <a:cs typeface="Times New Roman"/>
              </a:rPr>
              <a:t>“Employment Contracts” and read 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Town Administrator may negotiate and execute an employment contract for </a:t>
            </a:r>
            <a:r>
              <a:rPr sz="1200" dirty="0">
                <a:latin typeface="Times New Roman"/>
                <a:cs typeface="Times New Roman"/>
              </a:rPr>
              <a:t>a period of time  not to </a:t>
            </a:r>
            <a:r>
              <a:rPr sz="1200" spc="-5" dirty="0">
                <a:latin typeface="Times New Roman"/>
                <a:cs typeface="Times New Roman"/>
              </a:rPr>
              <a:t>exceed </a:t>
            </a:r>
            <a:r>
              <a:rPr sz="1200" dirty="0">
                <a:latin typeface="Times New Roman"/>
                <a:cs typeface="Times New Roman"/>
              </a:rPr>
              <a:t>three </a:t>
            </a:r>
            <a:r>
              <a:rPr sz="1200" spc="-5" dirty="0">
                <a:latin typeface="Times New Roman"/>
                <a:cs typeface="Times New Roman"/>
              </a:rPr>
              <a:t>years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provide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performance standards, salary, fringe benefits, and  other conditions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employment, including </a:t>
            </a:r>
            <a:r>
              <a:rPr sz="1200" dirty="0">
                <a:latin typeface="Times New Roman"/>
                <a:cs typeface="Times New Roman"/>
              </a:rPr>
              <a:t>but not </a:t>
            </a:r>
            <a:r>
              <a:rPr sz="1200" spc="-5" dirty="0">
                <a:latin typeface="Times New Roman"/>
                <a:cs typeface="Times New Roman"/>
              </a:rPr>
              <a:t>limited </a:t>
            </a:r>
            <a:r>
              <a:rPr sz="1200" dirty="0">
                <a:latin typeface="Times New Roman"/>
                <a:cs typeface="Times New Roman"/>
              </a:rPr>
              <a:t>to, </a:t>
            </a:r>
            <a:r>
              <a:rPr sz="1200" spc="-5" dirty="0">
                <a:latin typeface="Times New Roman"/>
                <a:cs typeface="Times New Roman"/>
              </a:rPr>
              <a:t>severance </a:t>
            </a:r>
            <a:r>
              <a:rPr sz="1200" dirty="0">
                <a:latin typeface="Times New Roman"/>
                <a:cs typeface="Times New Roman"/>
              </a:rPr>
              <a:t>pay, </a:t>
            </a:r>
            <a:r>
              <a:rPr sz="1200" spc="-5" dirty="0">
                <a:latin typeface="Times New Roman"/>
                <a:cs typeface="Times New Roman"/>
              </a:rPr>
              <a:t>relocation expenses,  reimbursement for expenses incurred </a:t>
            </a:r>
            <a:r>
              <a:rPr sz="1200" dirty="0">
                <a:latin typeface="Times New Roman"/>
                <a:cs typeface="Times New Roman"/>
              </a:rPr>
              <a:t>in the performance of </a:t>
            </a:r>
            <a:r>
              <a:rPr sz="1200" spc="-5" dirty="0">
                <a:latin typeface="Times New Roman"/>
                <a:cs typeface="Times New Roman"/>
              </a:rPr>
              <a:t>duties </a:t>
            </a:r>
            <a:r>
              <a:rPr sz="1200" dirty="0">
                <a:latin typeface="Times New Roman"/>
                <a:cs typeface="Times New Roman"/>
              </a:rPr>
              <a:t>of office, </a:t>
            </a:r>
            <a:r>
              <a:rPr sz="1200" spc="-5" dirty="0">
                <a:latin typeface="Times New Roman"/>
                <a:cs typeface="Times New Roman"/>
              </a:rPr>
              <a:t>liability insurance,  performance standards,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leave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department </a:t>
            </a:r>
            <a:r>
              <a:rPr sz="1200" spc="-5" dirty="0">
                <a:latin typeface="Times New Roman"/>
                <a:cs typeface="Times New Roman"/>
              </a:rPr>
              <a:t>heads. Such employment contract </a:t>
            </a:r>
            <a:r>
              <a:rPr sz="1200" dirty="0">
                <a:latin typeface="Times New Roman"/>
                <a:cs typeface="Times New Roman"/>
              </a:rPr>
              <a:t>shall be  </a:t>
            </a:r>
            <a:r>
              <a:rPr sz="1200" spc="-5" dirty="0">
                <a:latin typeface="Times New Roman"/>
                <a:cs typeface="Times New Roman"/>
              </a:rPr>
              <a:t>subject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action and shall prevail over any conflicting provisions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 town personnel by-law, </a:t>
            </a:r>
            <a:r>
              <a:rPr sz="1200" dirty="0">
                <a:latin typeface="Times New Roman"/>
                <a:cs typeface="Times New Roman"/>
              </a:rPr>
              <a:t>rule, 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regulation.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41465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An amended motion </a:t>
            </a:r>
            <a:r>
              <a:rPr sz="1200" spc="-10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duly </a:t>
            </a:r>
            <a:r>
              <a:rPr sz="1200" spc="-5" dirty="0">
                <a:latin typeface="Times New Roman"/>
                <a:cs typeface="Times New Roman"/>
              </a:rPr>
              <a:t>made and </a:t>
            </a:r>
            <a:r>
              <a:rPr sz="1200" dirty="0">
                <a:latin typeface="Times New Roman"/>
                <a:cs typeface="Times New Roman"/>
              </a:rPr>
              <a:t>seconded to </a:t>
            </a:r>
            <a:r>
              <a:rPr sz="1200" spc="-5" dirty="0">
                <a:latin typeface="Times New Roman"/>
                <a:cs typeface="Times New Roman"/>
              </a:rPr>
              <a:t>enact </a:t>
            </a:r>
            <a:r>
              <a:rPr sz="1200" dirty="0">
                <a:latin typeface="Times New Roman"/>
                <a:cs typeface="Times New Roman"/>
              </a:rPr>
              <a:t>a Section </a:t>
            </a:r>
            <a:r>
              <a:rPr sz="1200" spc="-5" dirty="0">
                <a:latin typeface="Times New Roman"/>
                <a:cs typeface="Times New Roman"/>
              </a:rPr>
              <a:t>LVIII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Town’s  General By-Laws </a:t>
            </a:r>
            <a:r>
              <a:rPr sz="1200" dirty="0">
                <a:latin typeface="Times New Roman"/>
                <a:cs typeface="Times New Roman"/>
              </a:rPr>
              <a:t>to be entitled </a:t>
            </a:r>
            <a:r>
              <a:rPr sz="1200" spc="-5" dirty="0">
                <a:latin typeface="Times New Roman"/>
                <a:cs typeface="Times New Roman"/>
              </a:rPr>
              <a:t>“Employment Contracts” and read 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5080">
              <a:lnSpc>
                <a:spcPct val="95600"/>
              </a:lnSpc>
            </a:pPr>
            <a:r>
              <a:rPr sz="1200" spc="-5" dirty="0">
                <a:latin typeface="Times New Roman"/>
                <a:cs typeface="Times New Roman"/>
              </a:rPr>
              <a:t>The Town Administrator may negotiate and execute an employment contract for </a:t>
            </a:r>
            <a:r>
              <a:rPr sz="1200" dirty="0">
                <a:latin typeface="Times New Roman"/>
                <a:cs typeface="Times New Roman"/>
              </a:rPr>
              <a:t>a period of time  not to </a:t>
            </a:r>
            <a:r>
              <a:rPr sz="1200" spc="-5" dirty="0">
                <a:latin typeface="Times New Roman"/>
                <a:cs typeface="Times New Roman"/>
              </a:rPr>
              <a:t>exceed </a:t>
            </a:r>
            <a:r>
              <a:rPr sz="1200" dirty="0">
                <a:latin typeface="Times New Roman"/>
                <a:cs typeface="Times New Roman"/>
              </a:rPr>
              <a:t>three </a:t>
            </a:r>
            <a:r>
              <a:rPr sz="1200" spc="-5" dirty="0">
                <a:latin typeface="Times New Roman"/>
                <a:cs typeface="Times New Roman"/>
              </a:rPr>
              <a:t>years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provide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performance standards, salary, fringe benefits, and  other conditions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employment, including </a:t>
            </a:r>
            <a:r>
              <a:rPr sz="1200" dirty="0">
                <a:latin typeface="Times New Roman"/>
                <a:cs typeface="Times New Roman"/>
              </a:rPr>
              <a:t>but not </a:t>
            </a:r>
            <a:r>
              <a:rPr sz="1200" spc="-5" dirty="0">
                <a:latin typeface="Times New Roman"/>
                <a:cs typeface="Times New Roman"/>
              </a:rPr>
              <a:t>limited </a:t>
            </a:r>
            <a:r>
              <a:rPr sz="1200" dirty="0">
                <a:latin typeface="Times New Roman"/>
                <a:cs typeface="Times New Roman"/>
              </a:rPr>
              <a:t>to, </a:t>
            </a:r>
            <a:r>
              <a:rPr sz="1200" spc="-5" dirty="0">
                <a:latin typeface="Times New Roman"/>
                <a:cs typeface="Times New Roman"/>
              </a:rPr>
              <a:t>severance </a:t>
            </a:r>
            <a:r>
              <a:rPr sz="1200" dirty="0">
                <a:latin typeface="Times New Roman"/>
                <a:cs typeface="Times New Roman"/>
              </a:rPr>
              <a:t>pay, </a:t>
            </a:r>
            <a:r>
              <a:rPr sz="1200" spc="-5" dirty="0">
                <a:latin typeface="Times New Roman"/>
                <a:cs typeface="Times New Roman"/>
              </a:rPr>
              <a:t>relocation expenses,  reimbursement for expenses incurred </a:t>
            </a:r>
            <a:r>
              <a:rPr sz="1200" dirty="0">
                <a:latin typeface="Times New Roman"/>
                <a:cs typeface="Times New Roman"/>
              </a:rPr>
              <a:t>in the performance of </a:t>
            </a:r>
            <a:r>
              <a:rPr sz="1200" spc="-5" dirty="0">
                <a:latin typeface="Times New Roman"/>
                <a:cs typeface="Times New Roman"/>
              </a:rPr>
              <a:t>duties </a:t>
            </a:r>
            <a:r>
              <a:rPr sz="1200" dirty="0">
                <a:latin typeface="Times New Roman"/>
                <a:cs typeface="Times New Roman"/>
              </a:rPr>
              <a:t>of office, </a:t>
            </a:r>
            <a:r>
              <a:rPr sz="1200" spc="-5" dirty="0">
                <a:latin typeface="Times New Roman"/>
                <a:cs typeface="Times New Roman"/>
              </a:rPr>
              <a:t>liability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insurance,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785">
        <p14:prism isContent="1" isInverted="1"/>
      </p:transition>
    </mc:Choice>
    <mc:Fallback xmlns="">
      <p:transition spd="slow" advTm="785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901700" y="9349062"/>
            <a:ext cx="43560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byl</a:t>
            </a:r>
            <a:r>
              <a:rPr sz="1200" spc="-5" dirty="0">
                <a:latin typeface="Times New Roman"/>
                <a:cs typeface="Times New Roman"/>
              </a:rPr>
              <a:t>aw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116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63600" y="395731"/>
            <a:ext cx="6027420" cy="1785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performance standards,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leave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department </a:t>
            </a:r>
            <a:r>
              <a:rPr sz="1200" spc="-5" dirty="0">
                <a:latin typeface="Times New Roman"/>
                <a:cs typeface="Times New Roman"/>
              </a:rPr>
              <a:t>heads. </a:t>
            </a:r>
            <a:r>
              <a:rPr sz="1200" b="1" i="1" dirty="0">
                <a:latin typeface="Times New Roman"/>
                <a:cs typeface="Times New Roman"/>
              </a:rPr>
              <a:t>For all </a:t>
            </a:r>
            <a:r>
              <a:rPr sz="1200" b="1" i="1" spc="-5" dirty="0">
                <a:latin typeface="Times New Roman"/>
                <a:cs typeface="Times New Roman"/>
              </a:rPr>
              <a:t>department heads, excepting  </a:t>
            </a:r>
            <a:r>
              <a:rPr sz="1200" b="1" i="1" dirty="0">
                <a:latin typeface="Times New Roman"/>
                <a:cs typeface="Times New Roman"/>
              </a:rPr>
              <a:t>any </a:t>
            </a:r>
            <a:r>
              <a:rPr sz="1200" b="1" i="1" spc="-5" dirty="0">
                <a:latin typeface="Times New Roman"/>
                <a:cs typeface="Times New Roman"/>
              </a:rPr>
              <a:t>department head whose department </a:t>
            </a:r>
            <a:r>
              <a:rPr sz="1200" b="1" i="1" dirty="0">
                <a:latin typeface="Times New Roman"/>
                <a:cs typeface="Times New Roman"/>
              </a:rPr>
              <a:t>is </a:t>
            </a:r>
            <a:r>
              <a:rPr sz="1200" b="1" i="1" spc="-5" dirty="0">
                <a:latin typeface="Times New Roman"/>
                <a:cs typeface="Times New Roman"/>
              </a:rPr>
              <a:t>controlled </a:t>
            </a:r>
            <a:r>
              <a:rPr sz="1200" b="1" i="1" dirty="0">
                <a:latin typeface="Times New Roman"/>
                <a:cs typeface="Times New Roman"/>
              </a:rPr>
              <a:t>by an </a:t>
            </a:r>
            <a:r>
              <a:rPr sz="1200" b="1" i="1" spc="-5" dirty="0">
                <a:latin typeface="Times New Roman"/>
                <a:cs typeface="Times New Roman"/>
              </a:rPr>
              <a:t>elected </a:t>
            </a:r>
            <a:r>
              <a:rPr sz="1200" b="1" i="1" dirty="0">
                <a:latin typeface="Times New Roman"/>
                <a:cs typeface="Times New Roman"/>
              </a:rPr>
              <a:t>board. For any </a:t>
            </a:r>
            <a:r>
              <a:rPr sz="1200" b="1" i="1" spc="-5" dirty="0">
                <a:latin typeface="Times New Roman"/>
                <a:cs typeface="Times New Roman"/>
              </a:rPr>
              <a:t>department  controlled </a:t>
            </a:r>
            <a:r>
              <a:rPr sz="1200" b="1" i="1" dirty="0">
                <a:latin typeface="Times New Roman"/>
                <a:cs typeface="Times New Roman"/>
              </a:rPr>
              <a:t>by an </a:t>
            </a:r>
            <a:r>
              <a:rPr sz="1200" b="1" i="1" spc="-5" dirty="0">
                <a:latin typeface="Times New Roman"/>
                <a:cs typeface="Times New Roman"/>
              </a:rPr>
              <a:t>elected </a:t>
            </a:r>
            <a:r>
              <a:rPr sz="1200" b="1" i="1" dirty="0">
                <a:latin typeface="Times New Roman"/>
                <a:cs typeface="Times New Roman"/>
              </a:rPr>
              <a:t>board, the </a:t>
            </a:r>
            <a:r>
              <a:rPr sz="1200" b="1" i="1" spc="-5" dirty="0">
                <a:latin typeface="Times New Roman"/>
                <a:cs typeface="Times New Roman"/>
              </a:rPr>
              <a:t>Town Administrator </a:t>
            </a:r>
            <a:r>
              <a:rPr sz="1200" b="1" i="1" dirty="0">
                <a:latin typeface="Times New Roman"/>
                <a:cs typeface="Times New Roman"/>
              </a:rPr>
              <a:t>may only </a:t>
            </a:r>
            <a:r>
              <a:rPr sz="1200" b="1" i="1" spc="-5" dirty="0">
                <a:latin typeface="Times New Roman"/>
                <a:cs typeface="Times New Roman"/>
              </a:rPr>
              <a:t>act </a:t>
            </a:r>
            <a:r>
              <a:rPr sz="1200" b="1" i="1" dirty="0">
                <a:latin typeface="Times New Roman"/>
                <a:cs typeface="Times New Roman"/>
              </a:rPr>
              <a:t>as </a:t>
            </a:r>
            <a:r>
              <a:rPr sz="1200" b="1" i="1" spc="-5" dirty="0">
                <a:latin typeface="Times New Roman"/>
                <a:cs typeface="Times New Roman"/>
              </a:rPr>
              <a:t>described </a:t>
            </a:r>
            <a:r>
              <a:rPr sz="1200" b="1" i="1" dirty="0">
                <a:latin typeface="Times New Roman"/>
                <a:cs typeface="Times New Roman"/>
              </a:rPr>
              <a:t>above if the  </a:t>
            </a:r>
            <a:r>
              <a:rPr sz="1200" b="1" i="1" spc="-5" dirty="0">
                <a:latin typeface="Times New Roman"/>
                <a:cs typeface="Times New Roman"/>
              </a:rPr>
              <a:t>controlling </a:t>
            </a:r>
            <a:r>
              <a:rPr sz="1200" b="1" i="1" dirty="0">
                <a:latin typeface="Times New Roman"/>
                <a:cs typeface="Times New Roman"/>
              </a:rPr>
              <a:t>board </a:t>
            </a:r>
            <a:r>
              <a:rPr sz="1200" b="1" i="1" spc="-5" dirty="0">
                <a:latin typeface="Times New Roman"/>
                <a:cs typeface="Times New Roman"/>
              </a:rPr>
              <a:t>for said department first authorizes </a:t>
            </a:r>
            <a:r>
              <a:rPr sz="1200" b="1" i="1" dirty="0">
                <a:latin typeface="Times New Roman"/>
                <a:cs typeface="Times New Roman"/>
              </a:rPr>
              <a:t>the </a:t>
            </a:r>
            <a:r>
              <a:rPr sz="1200" b="1" i="1" spc="-5" dirty="0">
                <a:latin typeface="Times New Roman"/>
                <a:cs typeface="Times New Roman"/>
              </a:rPr>
              <a:t>Town Administrator </a:t>
            </a:r>
            <a:r>
              <a:rPr sz="1200" b="1" i="1" dirty="0">
                <a:latin typeface="Times New Roman"/>
                <a:cs typeface="Times New Roman"/>
              </a:rPr>
              <a:t>to </a:t>
            </a:r>
            <a:r>
              <a:rPr sz="1200" b="1" i="1" spc="-5" dirty="0">
                <a:latin typeface="Times New Roman"/>
                <a:cs typeface="Times New Roman"/>
              </a:rPr>
              <a:t>act. </a:t>
            </a:r>
            <a:r>
              <a:rPr sz="1200" spc="-5" dirty="0">
                <a:latin typeface="Times New Roman"/>
                <a:cs typeface="Times New Roman"/>
              </a:rPr>
              <a:t>Such  employment contract </a:t>
            </a:r>
            <a:r>
              <a:rPr sz="1200" dirty="0">
                <a:latin typeface="Times New Roman"/>
                <a:cs typeface="Times New Roman"/>
              </a:rPr>
              <a:t>shall be </a:t>
            </a:r>
            <a:r>
              <a:rPr sz="1200" spc="-5" dirty="0">
                <a:latin typeface="Times New Roman"/>
                <a:cs typeface="Times New Roman"/>
              </a:rPr>
              <a:t>subject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b="1" i="1" dirty="0">
                <a:latin typeface="Times New Roman"/>
                <a:cs typeface="Times New Roman"/>
              </a:rPr>
              <a:t>the </a:t>
            </a:r>
            <a:r>
              <a:rPr sz="1200" b="1" i="1" spc="-5" dirty="0">
                <a:latin typeface="Times New Roman"/>
                <a:cs typeface="Times New Roman"/>
              </a:rPr>
              <a:t>controlling board’s </a:t>
            </a:r>
            <a:r>
              <a:rPr sz="1200" spc="-5" dirty="0">
                <a:latin typeface="Times New Roman"/>
                <a:cs typeface="Times New Roman"/>
              </a:rPr>
              <a:t>action and shall prevail over any  conflicting provisions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town personnel </a:t>
            </a:r>
            <a:r>
              <a:rPr sz="1200" dirty="0">
                <a:latin typeface="Times New Roman"/>
                <a:cs typeface="Times New Roman"/>
              </a:rPr>
              <a:t>by-law, </a:t>
            </a:r>
            <a:r>
              <a:rPr sz="1200" spc="-5" dirty="0">
                <a:latin typeface="Times New Roman"/>
                <a:cs typeface="Times New Roman"/>
              </a:rPr>
              <a:t>rule,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regulation.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Defeated/October </a:t>
            </a:r>
            <a:r>
              <a:rPr sz="1200" b="1" dirty="0">
                <a:latin typeface="Times New Roman"/>
                <a:cs typeface="Times New Roman"/>
              </a:rPr>
              <a:t>18</a:t>
            </a:r>
            <a:r>
              <a:rPr sz="1200" b="1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8:36pm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Main Motion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Defeated/October </a:t>
            </a:r>
            <a:r>
              <a:rPr sz="1200" b="1" dirty="0">
                <a:latin typeface="Times New Roman"/>
                <a:cs typeface="Times New Roman"/>
              </a:rPr>
              <a:t>18</a:t>
            </a:r>
            <a:r>
              <a:rPr sz="1200" b="1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8:39pm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2674111"/>
            <a:ext cx="5939155" cy="6692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7: </a:t>
            </a:r>
            <a:r>
              <a:rPr sz="1200" b="1" spc="-5" dirty="0">
                <a:latin typeface="Times New Roman"/>
                <a:cs typeface="Times New Roman"/>
              </a:rPr>
              <a:t>Amend By-Laws Re: </a:t>
            </a:r>
            <a:r>
              <a:rPr sz="1200" b="1" dirty="0">
                <a:latin typeface="Times New Roman"/>
                <a:cs typeface="Times New Roman"/>
              </a:rPr>
              <a:t>Animal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Control</a:t>
            </a:r>
            <a:endParaRPr sz="1200">
              <a:latin typeface="Times New Roman"/>
              <a:cs typeface="Times New Roman"/>
            </a:endParaRPr>
          </a:p>
          <a:p>
            <a:pPr marL="12700" marR="2857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amend Town By-laws Article XVIII Restraining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Dogs, </a:t>
            </a:r>
            <a:r>
              <a:rPr sz="1200" dirty="0">
                <a:latin typeface="Times New Roman"/>
                <a:cs typeface="Times New Roman"/>
              </a:rPr>
              <a:t>by  </a:t>
            </a:r>
            <a:r>
              <a:rPr sz="1200" spc="-5" dirty="0">
                <a:latin typeface="Times New Roman"/>
                <a:cs typeface="Times New Roman"/>
              </a:rPr>
              <a:t>deleting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Article </a:t>
            </a:r>
            <a:r>
              <a:rPr sz="1200" dirty="0">
                <a:latin typeface="Times New Roman"/>
                <a:cs typeface="Times New Roman"/>
              </a:rPr>
              <a:t>in its </a:t>
            </a:r>
            <a:r>
              <a:rPr sz="1200" spc="-5" dirty="0">
                <a:latin typeface="Times New Roman"/>
                <a:cs typeface="Times New Roman"/>
              </a:rPr>
              <a:t>entirety and replacing </a:t>
            </a:r>
            <a:r>
              <a:rPr sz="1200" dirty="0">
                <a:latin typeface="Times New Roman"/>
                <a:cs typeface="Times New Roman"/>
              </a:rPr>
              <a:t>it to </a:t>
            </a:r>
            <a:r>
              <a:rPr sz="1200" spc="-5" dirty="0">
                <a:latin typeface="Times New Roman"/>
                <a:cs typeface="Times New Roman"/>
              </a:rPr>
              <a:t>read 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28575" algn="ct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ARTICLE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XVIII</a:t>
            </a:r>
            <a:endParaRPr sz="1200">
              <a:latin typeface="Times New Roman"/>
              <a:cs typeface="Times New Roman"/>
            </a:endParaRPr>
          </a:p>
          <a:p>
            <a:pPr marL="26670" algn="ct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DOG CONTROL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LICENSING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Purpose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206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Pursuant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authority set forth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136A </a:t>
            </a:r>
            <a:r>
              <a:rPr sz="1200" spc="-5" dirty="0">
                <a:latin typeface="Times New Roman"/>
                <a:cs typeface="Times New Roman"/>
              </a:rPr>
              <a:t>through </a:t>
            </a:r>
            <a:r>
              <a:rPr sz="1200" dirty="0">
                <a:latin typeface="Times New Roman"/>
                <a:cs typeface="Times New Roman"/>
              </a:rPr>
              <a:t>174E of the  </a:t>
            </a:r>
            <a:r>
              <a:rPr sz="1200" spc="-5" dirty="0">
                <a:latin typeface="Times New Roman"/>
                <a:cs typeface="Times New Roman"/>
              </a:rPr>
              <a:t>General Laws and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relevant statutes and regulations issues </a:t>
            </a:r>
            <a:r>
              <a:rPr sz="1200" dirty="0">
                <a:latin typeface="Times New Roman"/>
                <a:cs typeface="Times New Roman"/>
              </a:rPr>
              <a:t>pursuant </a:t>
            </a:r>
            <a:r>
              <a:rPr sz="1200" spc="-5" dirty="0">
                <a:latin typeface="Times New Roman"/>
                <a:cs typeface="Times New Roman"/>
              </a:rPr>
              <a:t>thereto,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following requirements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adopted for </a:t>
            </a:r>
            <a:r>
              <a:rPr sz="1200" dirty="0">
                <a:latin typeface="Times New Roman"/>
                <a:cs typeface="Times New Roman"/>
              </a:rPr>
              <a:t>the regulation of dogs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Templeton.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Definition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Terms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993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The definitions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words and </a:t>
            </a:r>
            <a:r>
              <a:rPr sz="1200" dirty="0">
                <a:latin typeface="Times New Roman"/>
                <a:cs typeface="Times New Roman"/>
              </a:rPr>
              <a:t>terms </a:t>
            </a:r>
            <a:r>
              <a:rPr sz="1200" spc="-5" dirty="0">
                <a:latin typeface="Times New Roman"/>
                <a:cs typeface="Times New Roman"/>
              </a:rPr>
              <a:t>set forth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Section 136A of the  </a:t>
            </a:r>
            <a:r>
              <a:rPr sz="1200" spc="-5" dirty="0">
                <a:latin typeface="Times New Roman"/>
                <a:cs typeface="Times New Roman"/>
              </a:rPr>
              <a:t>General Laws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incorporated </a:t>
            </a:r>
            <a:r>
              <a:rPr sz="1200" dirty="0">
                <a:latin typeface="Times New Roman"/>
                <a:cs typeface="Times New Roman"/>
              </a:rPr>
              <a:t>into this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133, </a:t>
            </a:r>
            <a:r>
              <a:rPr sz="1200" spc="-5" dirty="0">
                <a:latin typeface="Times New Roman"/>
                <a:cs typeface="Times New Roman"/>
              </a:rPr>
              <a:t>Animal Control Bylaw, and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applicable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interpretation thereof.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addition, unless context clearly indicates otherwise,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following words and terms, as used </a:t>
            </a:r>
            <a:r>
              <a:rPr sz="1200" dirty="0">
                <a:latin typeface="Times New Roman"/>
                <a:cs typeface="Times New Roman"/>
              </a:rPr>
              <a:t>in this </a:t>
            </a:r>
            <a:r>
              <a:rPr sz="1200" spc="-5" dirty="0">
                <a:latin typeface="Times New Roman"/>
                <a:cs typeface="Times New Roman"/>
              </a:rPr>
              <a:t>bylaw, shall have </a:t>
            </a:r>
            <a:r>
              <a:rPr sz="1200" dirty="0">
                <a:latin typeface="Times New Roman"/>
                <a:cs typeface="Times New Roman"/>
              </a:rPr>
              <a:t>the following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meanings: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9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DOG UNDER CONTROL: </a:t>
            </a:r>
            <a:r>
              <a:rPr sz="1200" dirty="0">
                <a:latin typeface="Times New Roman"/>
                <a:cs typeface="Times New Roman"/>
              </a:rPr>
              <a:t>A dog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(1) physically controlled </a:t>
            </a:r>
            <a:r>
              <a:rPr sz="1200" dirty="0">
                <a:latin typeface="Times New Roman"/>
                <a:cs typeface="Times New Roman"/>
              </a:rPr>
              <a:t>by a person by </a:t>
            </a:r>
            <a:r>
              <a:rPr sz="1200" spc="-5" dirty="0">
                <a:latin typeface="Times New Roman"/>
                <a:cs typeface="Times New Roman"/>
              </a:rPr>
              <a:t>means </a:t>
            </a:r>
            <a:r>
              <a:rPr sz="1200" dirty="0">
                <a:latin typeface="Times New Roman"/>
                <a:cs typeface="Times New Roman"/>
              </a:rPr>
              <a:t>of a  </a:t>
            </a:r>
            <a:r>
              <a:rPr sz="1200" spc="-5" dirty="0">
                <a:latin typeface="Times New Roman"/>
                <a:cs typeface="Times New Roman"/>
              </a:rPr>
              <a:t>leash, cord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chain held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person, </a:t>
            </a:r>
            <a:r>
              <a:rPr sz="1200" dirty="0">
                <a:latin typeface="Times New Roman"/>
                <a:cs typeface="Times New Roman"/>
              </a:rPr>
              <a:t>or (2) a dog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contained within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physical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electric  fence;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(3) </a:t>
            </a:r>
            <a:r>
              <a:rPr sz="1200" dirty="0">
                <a:latin typeface="Times New Roman"/>
                <a:cs typeface="Times New Roman"/>
              </a:rPr>
              <a:t>a dog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at all times within </a:t>
            </a:r>
            <a:r>
              <a:rPr sz="1200" dirty="0">
                <a:latin typeface="Times New Roman"/>
                <a:cs typeface="Times New Roman"/>
              </a:rPr>
              <a:t>sight of </a:t>
            </a:r>
            <a:r>
              <a:rPr sz="1200" spc="-5" dirty="0">
                <a:latin typeface="Times New Roman"/>
                <a:cs typeface="Times New Roman"/>
              </a:rPr>
              <a:t>their person,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actively monitored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that  person, and that at all times immediately responds </a:t>
            </a:r>
            <a:r>
              <a:rPr sz="1200" dirty="0">
                <a:latin typeface="Times New Roman"/>
                <a:cs typeface="Times New Roman"/>
              </a:rPr>
              <a:t>to a </a:t>
            </a:r>
            <a:r>
              <a:rPr sz="1200" spc="-5" dirty="0">
                <a:latin typeface="Times New Roman"/>
                <a:cs typeface="Times New Roman"/>
              </a:rPr>
              <a:t>recall command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their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RUNNING AT LARGE: </a:t>
            </a:r>
            <a:r>
              <a:rPr sz="1200" dirty="0">
                <a:latin typeface="Times New Roman"/>
                <a:cs typeface="Times New Roman"/>
              </a:rPr>
              <a:t>A dog is </a:t>
            </a:r>
            <a:r>
              <a:rPr sz="1200" spc="-5" dirty="0">
                <a:latin typeface="Times New Roman"/>
                <a:cs typeface="Times New Roman"/>
              </a:rPr>
              <a:t>running at large </a:t>
            </a:r>
            <a:r>
              <a:rPr sz="1200" dirty="0">
                <a:latin typeface="Times New Roman"/>
                <a:cs typeface="Times New Roman"/>
              </a:rPr>
              <a:t>if it is not on the </a:t>
            </a:r>
            <a:r>
              <a:rPr sz="1200" spc="-5" dirty="0">
                <a:latin typeface="Times New Roman"/>
                <a:cs typeface="Times New Roman"/>
              </a:rPr>
              <a:t>private property </a:t>
            </a:r>
            <a:r>
              <a:rPr sz="1200" dirty="0">
                <a:latin typeface="Times New Roman"/>
                <a:cs typeface="Times New Roman"/>
              </a:rPr>
              <a:t>of its owner  or </a:t>
            </a:r>
            <a:r>
              <a:rPr sz="1200" spc="-5" dirty="0">
                <a:latin typeface="Times New Roman"/>
                <a:cs typeface="Times New Roman"/>
              </a:rPr>
              <a:t>keeper, </a:t>
            </a:r>
            <a:r>
              <a:rPr sz="1200" dirty="0">
                <a:latin typeface="Times New Roman"/>
                <a:cs typeface="Times New Roman"/>
              </a:rPr>
              <a:t>or on private </a:t>
            </a:r>
            <a:r>
              <a:rPr sz="1200" spc="-5" dirty="0">
                <a:latin typeface="Times New Roman"/>
                <a:cs typeface="Times New Roman"/>
              </a:rPr>
              <a:t>property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express permission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that property’s owner </a:t>
            </a:r>
            <a:r>
              <a:rPr sz="1200" dirty="0">
                <a:latin typeface="Times New Roman"/>
                <a:cs typeface="Times New Roman"/>
              </a:rPr>
              <a:t>or is  </a:t>
            </a:r>
            <a:r>
              <a:rPr sz="1200" spc="-5" dirty="0">
                <a:latin typeface="Times New Roman"/>
                <a:cs typeface="Times New Roman"/>
              </a:rPr>
              <a:t>otherwise </a:t>
            </a:r>
            <a:r>
              <a:rPr sz="1200" dirty="0">
                <a:latin typeface="Times New Roman"/>
                <a:cs typeface="Times New Roman"/>
              </a:rPr>
              <a:t>not a </a:t>
            </a:r>
            <a:r>
              <a:rPr sz="1200" spc="-5" dirty="0">
                <a:latin typeface="Times New Roman"/>
                <a:cs typeface="Times New Roman"/>
              </a:rPr>
              <a:t>Dog </a:t>
            </a:r>
            <a:r>
              <a:rPr sz="1200" dirty="0">
                <a:latin typeface="Times New Roman"/>
                <a:cs typeface="Times New Roman"/>
              </a:rPr>
              <a:t>Under </a:t>
            </a:r>
            <a:r>
              <a:rPr sz="1200" spc="-5" dirty="0">
                <a:latin typeface="Times New Roman"/>
                <a:cs typeface="Times New Roman"/>
              </a:rPr>
              <a:t>Control as defined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Responsibility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Dog Owner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or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Keeper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9207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(a) No </a:t>
            </a:r>
            <a:r>
              <a:rPr sz="1200" dirty="0">
                <a:latin typeface="Times New Roman"/>
                <a:cs typeface="Times New Roman"/>
              </a:rPr>
              <a:t>dog owner 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dirty="0">
                <a:latin typeface="Times New Roman"/>
                <a:cs typeface="Times New Roman"/>
              </a:rPr>
              <a:t>shall permit the dog to </a:t>
            </a:r>
            <a:r>
              <a:rPr sz="1200" spc="-5" dirty="0">
                <a:latin typeface="Times New Roman"/>
                <a:cs typeface="Times New Roman"/>
              </a:rPr>
              <a:t>become </a:t>
            </a:r>
            <a:r>
              <a:rPr sz="1200" dirty="0">
                <a:latin typeface="Times New Roman"/>
                <a:cs typeface="Times New Roman"/>
              </a:rPr>
              <a:t>or remain a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 or a </a:t>
            </a:r>
            <a:r>
              <a:rPr sz="1200" spc="-5" dirty="0">
                <a:latin typeface="Times New Roman"/>
                <a:cs typeface="Times New Roman"/>
              </a:rPr>
              <a:t>dangerous </a:t>
            </a:r>
            <a:r>
              <a:rPr sz="1200" dirty="0">
                <a:latin typeface="Times New Roman"/>
                <a:cs typeface="Times New Roman"/>
              </a:rPr>
              <a:t>dog,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those </a:t>
            </a:r>
            <a:r>
              <a:rPr sz="1200" spc="-5" dirty="0">
                <a:latin typeface="Times New Roman"/>
                <a:cs typeface="Times New Roman"/>
              </a:rPr>
              <a:t>terms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defined and used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 Sections 136A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157  of the </a:t>
            </a:r>
            <a:r>
              <a:rPr sz="1200" spc="-5" dirty="0">
                <a:latin typeface="Times New Roman"/>
                <a:cs typeface="Times New Roman"/>
              </a:rPr>
              <a:t>General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Laws.</a:t>
            </a:r>
            <a:endParaRPr sz="1200">
              <a:latin typeface="Times New Roman"/>
              <a:cs typeface="Times New Roman"/>
            </a:endParaRPr>
          </a:p>
          <a:p>
            <a:pPr marL="12700" marR="6350">
              <a:lnSpc>
                <a:spcPts val="1380"/>
              </a:lnSpc>
              <a:buAutoNum type="alphaLcParenBoth" startAt="2"/>
              <a:tabLst>
                <a:tab pos="227965" algn="l"/>
              </a:tabLst>
            </a:pPr>
            <a:r>
              <a:rPr sz="1200" spc="-5" dirty="0">
                <a:latin typeface="Times New Roman"/>
                <a:cs typeface="Times New Roman"/>
              </a:rPr>
              <a:t>Every </a:t>
            </a:r>
            <a:r>
              <a:rPr sz="1200" dirty="0">
                <a:latin typeface="Times New Roman"/>
                <a:cs typeface="Times New Roman"/>
              </a:rPr>
              <a:t>dog owner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dirty="0">
                <a:latin typeface="Times New Roman"/>
                <a:cs typeface="Times New Roman"/>
              </a:rPr>
              <a:t>shall be responsible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expeditiously </a:t>
            </a:r>
            <a:r>
              <a:rPr sz="1200" spc="-5" dirty="0">
                <a:latin typeface="Times New Roman"/>
                <a:cs typeface="Times New Roman"/>
              </a:rPr>
              <a:t>removing any feces that </a:t>
            </a:r>
            <a:r>
              <a:rPr sz="1200" dirty="0">
                <a:latin typeface="Times New Roman"/>
                <a:cs typeface="Times New Roman"/>
              </a:rPr>
              <a:t>the  dog </a:t>
            </a:r>
            <a:r>
              <a:rPr sz="1200" spc="-5" dirty="0">
                <a:latin typeface="Times New Roman"/>
                <a:cs typeface="Times New Roman"/>
              </a:rPr>
              <a:t>deposits anywhere except </a:t>
            </a:r>
            <a:r>
              <a:rPr sz="1200" dirty="0">
                <a:latin typeface="Times New Roman"/>
                <a:cs typeface="Times New Roman"/>
              </a:rPr>
              <a:t>on its </a:t>
            </a:r>
            <a:r>
              <a:rPr sz="1200" spc="-5" dirty="0">
                <a:latin typeface="Times New Roman"/>
                <a:cs typeface="Times New Roman"/>
              </a:rPr>
              <a:t>owner’s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keeper’s private property, </a:t>
            </a:r>
            <a:r>
              <a:rPr sz="1200" dirty="0">
                <a:latin typeface="Times New Roman"/>
                <a:cs typeface="Times New Roman"/>
              </a:rPr>
              <a:t>or on </a:t>
            </a:r>
            <a:r>
              <a:rPr sz="1200" spc="-5" dirty="0">
                <a:latin typeface="Times New Roman"/>
                <a:cs typeface="Times New Roman"/>
              </a:rPr>
              <a:t>other private  property with </a:t>
            </a:r>
            <a:r>
              <a:rPr sz="1200" dirty="0">
                <a:latin typeface="Times New Roman"/>
                <a:cs typeface="Times New Roman"/>
              </a:rPr>
              <a:t>the property </a:t>
            </a:r>
            <a:r>
              <a:rPr sz="1200" spc="-5" dirty="0">
                <a:latin typeface="Times New Roman"/>
                <a:cs typeface="Times New Roman"/>
              </a:rPr>
              <a:t>owner’s</a:t>
            </a:r>
            <a:r>
              <a:rPr sz="1200" dirty="0">
                <a:latin typeface="Times New Roman"/>
                <a:cs typeface="Times New Roman"/>
              </a:rPr>
              <a:t> permission.</a:t>
            </a:r>
            <a:endParaRPr sz="1200">
              <a:latin typeface="Times New Roman"/>
              <a:cs typeface="Times New Roman"/>
            </a:endParaRPr>
          </a:p>
          <a:p>
            <a:pPr marL="218440" indent="-205740">
              <a:lnSpc>
                <a:spcPts val="1345"/>
              </a:lnSpc>
              <a:buAutoNum type="alphaLcParenBoth" startAt="2"/>
              <a:tabLst>
                <a:tab pos="21844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owner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 shall annually license </a:t>
            </a:r>
            <a:r>
              <a:rPr sz="1200" dirty="0">
                <a:latin typeface="Times New Roman"/>
                <a:cs typeface="Times New Roman"/>
              </a:rPr>
              <a:t>his/her dog in </a:t>
            </a:r>
            <a:r>
              <a:rPr sz="1200" spc="-5" dirty="0">
                <a:latin typeface="Times New Roman"/>
                <a:cs typeface="Times New Roman"/>
              </a:rPr>
              <a:t>accordance </a:t>
            </a:r>
            <a:r>
              <a:rPr sz="1200" dirty="0">
                <a:latin typeface="Times New Roman"/>
                <a:cs typeface="Times New Roman"/>
              </a:rPr>
              <a:t>with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5 of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58">
        <p14:prism isContent="1" isInverted="1"/>
      </p:transition>
    </mc:Choice>
    <mc:Fallback xmlns="">
      <p:transition spd="slow" advTm="658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583578" y="9549342"/>
            <a:ext cx="6057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570992"/>
            <a:ext cx="5953760" cy="8970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Control Provisions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806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dogs </a:t>
            </a:r>
            <a:r>
              <a:rPr sz="1200" spc="-5" dirty="0">
                <a:latin typeface="Times New Roman"/>
                <a:cs typeface="Times New Roman"/>
              </a:rPr>
              <a:t>owned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kept within </a:t>
            </a:r>
            <a:r>
              <a:rPr sz="1200" dirty="0">
                <a:latin typeface="Times New Roman"/>
                <a:cs typeface="Times New Roman"/>
              </a:rPr>
              <a:t>the Town of </a:t>
            </a:r>
            <a:r>
              <a:rPr sz="1200" spc="-5" dirty="0">
                <a:latin typeface="Times New Roman"/>
                <a:cs typeface="Times New Roman"/>
              </a:rPr>
              <a:t>Templeton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placed </a:t>
            </a:r>
            <a:r>
              <a:rPr sz="1200" dirty="0">
                <a:latin typeface="Times New Roman"/>
                <a:cs typeface="Times New Roman"/>
              </a:rPr>
              <a:t>under </a:t>
            </a:r>
            <a:r>
              <a:rPr sz="1200" spc="-5" dirty="0">
                <a:latin typeface="Times New Roman"/>
                <a:cs typeface="Times New Roman"/>
              </a:rPr>
              <a:t>restraint  and controlled from </a:t>
            </a:r>
            <a:r>
              <a:rPr sz="1200" dirty="0">
                <a:latin typeface="Times New Roman"/>
                <a:cs typeface="Times New Roman"/>
              </a:rPr>
              <a:t>going </a:t>
            </a:r>
            <a:r>
              <a:rPr sz="1200" spc="-5" dirty="0">
                <a:latin typeface="Times New Roman"/>
                <a:cs typeface="Times New Roman"/>
              </a:rPr>
              <a:t>at large </a:t>
            </a:r>
            <a:r>
              <a:rPr sz="1200" dirty="0">
                <a:latin typeface="Times New Roman"/>
                <a:cs typeface="Times New Roman"/>
              </a:rPr>
              <a:t>by the owner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thereof.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Licenses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14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(a)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140, Section 137 of the </a:t>
            </a:r>
            <a:r>
              <a:rPr sz="1200" spc="-5" dirty="0">
                <a:latin typeface="Times New Roman"/>
                <a:cs typeface="Times New Roman"/>
              </a:rPr>
              <a:t>General Laws, </a:t>
            </a:r>
            <a:r>
              <a:rPr sz="1200" dirty="0">
                <a:latin typeface="Times New Roman"/>
                <a:cs typeface="Times New Roman"/>
              </a:rPr>
              <a:t>the owner or 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dog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cause </a:t>
            </a:r>
            <a:r>
              <a:rPr sz="1200" dirty="0">
                <a:latin typeface="Times New Roman"/>
                <a:cs typeface="Times New Roman"/>
              </a:rPr>
              <a:t>the dog to be </a:t>
            </a:r>
            <a:r>
              <a:rPr sz="1200" spc="-5" dirty="0">
                <a:latin typeface="Times New Roman"/>
                <a:cs typeface="Times New Roman"/>
              </a:rPr>
              <a:t>initially licensed when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attains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age  </a:t>
            </a:r>
            <a:r>
              <a:rPr sz="1200" dirty="0">
                <a:latin typeface="Times New Roman"/>
                <a:cs typeface="Times New Roman"/>
              </a:rPr>
              <a:t>of six months </a:t>
            </a:r>
            <a:r>
              <a:rPr sz="1200" spc="-5" dirty="0">
                <a:latin typeface="Times New Roman"/>
                <a:cs typeface="Times New Roman"/>
              </a:rPr>
              <a:t>and annually thereafter. Proof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currently valid rabies </a:t>
            </a:r>
            <a:r>
              <a:rPr sz="1200" dirty="0">
                <a:latin typeface="Times New Roman"/>
                <a:cs typeface="Times New Roman"/>
              </a:rPr>
              <a:t>vaccination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required </a:t>
            </a:r>
            <a:r>
              <a:rPr sz="1200" dirty="0">
                <a:latin typeface="Times New Roman"/>
                <a:cs typeface="Times New Roman"/>
              </a:rPr>
              <a:t>prior to the </a:t>
            </a:r>
            <a:r>
              <a:rPr sz="1200" spc="-5" dirty="0">
                <a:latin typeface="Times New Roman"/>
                <a:cs typeface="Times New Roman"/>
              </a:rPr>
              <a:t>issuance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license.</a:t>
            </a:r>
            <a:endParaRPr sz="1200">
              <a:latin typeface="Times New Roman"/>
              <a:cs typeface="Times New Roman"/>
            </a:endParaRPr>
          </a:p>
          <a:p>
            <a:pPr marL="469900" indent="-457200">
              <a:lnSpc>
                <a:spcPts val="1315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annual licensing </a:t>
            </a:r>
            <a:r>
              <a:rPr sz="1200" dirty="0">
                <a:latin typeface="Times New Roman"/>
                <a:cs typeface="Times New Roman"/>
              </a:rPr>
              <a:t>date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January </a:t>
            </a:r>
            <a:r>
              <a:rPr sz="1200" dirty="0">
                <a:latin typeface="Times New Roman"/>
                <a:cs typeface="Times New Roman"/>
              </a:rPr>
              <a:t>1st of </a:t>
            </a:r>
            <a:r>
              <a:rPr sz="1200" spc="-5" dirty="0">
                <a:latin typeface="Times New Roman"/>
                <a:cs typeface="Times New Roman"/>
              </a:rPr>
              <a:t>any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 marL="12700" marR="40005">
              <a:lnSpc>
                <a:spcPts val="1380"/>
              </a:lnSpc>
              <a:spcBef>
                <a:spcPts val="65"/>
              </a:spcBef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Town Clerk shall, </a:t>
            </a:r>
            <a:r>
              <a:rPr sz="1200" dirty="0">
                <a:latin typeface="Times New Roman"/>
                <a:cs typeface="Times New Roman"/>
              </a:rPr>
              <a:t>pursuant 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40, Section 22F of the </a:t>
            </a:r>
            <a:r>
              <a:rPr sz="1200" spc="-5" dirty="0">
                <a:latin typeface="Times New Roman"/>
                <a:cs typeface="Times New Roman"/>
              </a:rPr>
              <a:t>General Laws, from  </a:t>
            </a:r>
            <a:r>
              <a:rPr sz="1200" dirty="0">
                <a:latin typeface="Times New Roman"/>
                <a:cs typeface="Times New Roman"/>
              </a:rPr>
              <a:t>time to time </a:t>
            </a:r>
            <a:r>
              <a:rPr sz="1200" spc="-5" dirty="0">
                <a:latin typeface="Times New Roman"/>
                <a:cs typeface="Times New Roman"/>
              </a:rPr>
              <a:t>fix reasonable annual fees </a:t>
            </a:r>
            <a:r>
              <a:rPr sz="1200" dirty="0">
                <a:latin typeface="Times New Roman"/>
                <a:cs typeface="Times New Roman"/>
              </a:rPr>
              <a:t>to be charged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issuance of </a:t>
            </a:r>
            <a:r>
              <a:rPr sz="1200" spc="-5" dirty="0">
                <a:latin typeface="Times New Roman"/>
                <a:cs typeface="Times New Roman"/>
              </a:rPr>
              <a:t>licenses for </a:t>
            </a:r>
            <a:r>
              <a:rPr sz="1200" dirty="0">
                <a:latin typeface="Times New Roman"/>
                <a:cs typeface="Times New Roman"/>
              </a:rPr>
              <a:t>dogs.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adoption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these By-laws,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annual licensing </a:t>
            </a:r>
            <a:r>
              <a:rPr sz="1200" dirty="0">
                <a:latin typeface="Times New Roman"/>
                <a:cs typeface="Times New Roman"/>
              </a:rPr>
              <a:t>fee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fixed at </a:t>
            </a:r>
            <a:r>
              <a:rPr sz="1200" dirty="0">
                <a:latin typeface="Times New Roman"/>
                <a:cs typeface="Times New Roman"/>
              </a:rPr>
              <a:t>$15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spayed/neutered 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$20 </a:t>
            </a:r>
            <a:r>
              <a:rPr sz="1200" spc="-5" dirty="0">
                <a:latin typeface="Times New Roman"/>
                <a:cs typeface="Times New Roman"/>
              </a:rPr>
              <a:t>for an </a:t>
            </a:r>
            <a:r>
              <a:rPr sz="1200" dirty="0">
                <a:latin typeface="Times New Roman"/>
                <a:cs typeface="Times New Roman"/>
              </a:rPr>
              <a:t>intact dog. </a:t>
            </a:r>
            <a:r>
              <a:rPr sz="1200" spc="-5" dirty="0">
                <a:latin typeface="Times New Roman"/>
                <a:cs typeface="Times New Roman"/>
              </a:rPr>
              <a:t>These fees shall </a:t>
            </a:r>
            <a:r>
              <a:rPr sz="1200" dirty="0">
                <a:latin typeface="Times New Roman"/>
                <a:cs typeface="Times New Roman"/>
              </a:rPr>
              <a:t>not be </a:t>
            </a:r>
            <a:r>
              <a:rPr sz="1200" spc="-5" dirty="0">
                <a:latin typeface="Times New Roman"/>
                <a:cs typeface="Times New Roman"/>
              </a:rPr>
              <a:t>increased without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majority </a:t>
            </a:r>
            <a:r>
              <a:rPr sz="1200" dirty="0">
                <a:latin typeface="Times New Roman"/>
                <a:cs typeface="Times New Roman"/>
              </a:rPr>
              <a:t>vote of the  </a:t>
            </a:r>
            <a:r>
              <a:rPr sz="1200" spc="-5" dirty="0">
                <a:latin typeface="Times New Roman"/>
                <a:cs typeface="Times New Roman"/>
              </a:rPr>
              <a:t>voters present at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town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meeting.</a:t>
            </a:r>
            <a:endParaRPr sz="1200">
              <a:latin typeface="Times New Roman"/>
              <a:cs typeface="Times New Roman"/>
            </a:endParaRPr>
          </a:p>
          <a:p>
            <a:pPr marL="12700" marR="215265">
              <a:lnSpc>
                <a:spcPts val="1380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Town Clerk shall, </a:t>
            </a:r>
            <a:r>
              <a:rPr sz="1200" dirty="0">
                <a:latin typeface="Times New Roman"/>
                <a:cs typeface="Times New Roman"/>
              </a:rPr>
              <a:t>pursuant 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40, Section 22F of the </a:t>
            </a:r>
            <a:r>
              <a:rPr sz="1200" spc="-5" dirty="0">
                <a:latin typeface="Times New Roman"/>
                <a:cs typeface="Times New Roman"/>
              </a:rPr>
              <a:t>General Laws, from  </a:t>
            </a:r>
            <a:r>
              <a:rPr sz="1200" dirty="0">
                <a:latin typeface="Times New Roman"/>
                <a:cs typeface="Times New Roman"/>
              </a:rPr>
              <a:t>time to time </a:t>
            </a:r>
            <a:r>
              <a:rPr sz="1200" spc="-5" dirty="0">
                <a:latin typeface="Times New Roman"/>
                <a:cs typeface="Times New Roman"/>
              </a:rPr>
              <a:t>fix reasonable annual fees </a:t>
            </a:r>
            <a:r>
              <a:rPr sz="1200" dirty="0">
                <a:latin typeface="Times New Roman"/>
                <a:cs typeface="Times New Roman"/>
              </a:rPr>
              <a:t>to be charged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issuance of </a:t>
            </a:r>
            <a:r>
              <a:rPr sz="1200" spc="-5" dirty="0">
                <a:latin typeface="Times New Roman"/>
                <a:cs typeface="Times New Roman"/>
              </a:rPr>
              <a:t>licenses for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kennels.</a:t>
            </a:r>
            <a:endParaRPr sz="1200">
              <a:latin typeface="Times New Roman"/>
              <a:cs typeface="Times New Roman"/>
            </a:endParaRPr>
          </a:p>
          <a:p>
            <a:pPr marL="469900" indent="-457200">
              <a:lnSpc>
                <a:spcPts val="1315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Town Clerk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responsible for </a:t>
            </a:r>
            <a:r>
              <a:rPr sz="1200" dirty="0">
                <a:latin typeface="Times New Roman"/>
                <a:cs typeface="Times New Roman"/>
              </a:rPr>
              <a:t>the issuance of </a:t>
            </a:r>
            <a:r>
              <a:rPr sz="1200" spc="-5" dirty="0">
                <a:latin typeface="Times New Roman"/>
                <a:cs typeface="Times New Roman"/>
              </a:rPr>
              <a:t>all licenses related </a:t>
            </a:r>
            <a:r>
              <a:rPr sz="1200" dirty="0">
                <a:latin typeface="Times New Roman"/>
                <a:cs typeface="Times New Roman"/>
              </a:rPr>
              <a:t>to this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bylaw.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Any person who </a:t>
            </a:r>
            <a:r>
              <a:rPr sz="1200" dirty="0">
                <a:latin typeface="Times New Roman"/>
                <a:cs typeface="Times New Roman"/>
              </a:rPr>
              <a:t>is the owner or keeper of a dog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Templeton, and who fails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license said </a:t>
            </a:r>
            <a:r>
              <a:rPr sz="1200" dirty="0">
                <a:latin typeface="Times New Roman"/>
                <a:cs typeface="Times New Roman"/>
              </a:rPr>
              <a:t>dog by April 1st of </a:t>
            </a:r>
            <a:r>
              <a:rPr sz="1200" spc="-5" dirty="0">
                <a:latin typeface="Times New Roman"/>
                <a:cs typeface="Times New Roman"/>
              </a:rPr>
              <a:t>any year, </a:t>
            </a:r>
            <a:r>
              <a:rPr sz="1200" dirty="0">
                <a:latin typeface="Times New Roman"/>
                <a:cs typeface="Times New Roman"/>
              </a:rPr>
              <a:t>shall be </a:t>
            </a:r>
            <a:r>
              <a:rPr sz="1200" spc="-5" dirty="0">
                <a:latin typeface="Times New Roman"/>
                <a:cs typeface="Times New Roman"/>
              </a:rPr>
              <a:t>subject </a:t>
            </a:r>
            <a:r>
              <a:rPr sz="1200" dirty="0">
                <a:latin typeface="Times New Roman"/>
                <a:cs typeface="Times New Roman"/>
              </a:rPr>
              <a:t>to a </a:t>
            </a:r>
            <a:r>
              <a:rPr sz="1200" spc="-5" dirty="0">
                <a:latin typeface="Times New Roman"/>
                <a:cs typeface="Times New Roman"/>
              </a:rPr>
              <a:t>late fee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twenty-five dollars  ($25.00)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payable,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addition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license fee. The </a:t>
            </a:r>
            <a:r>
              <a:rPr sz="1200" dirty="0">
                <a:latin typeface="Times New Roman"/>
                <a:cs typeface="Times New Roman"/>
              </a:rPr>
              <a:t>license fee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late fee(s) </a:t>
            </a:r>
            <a:r>
              <a:rPr sz="1200" dirty="0">
                <a:latin typeface="Times New Roman"/>
                <a:cs typeface="Times New Roman"/>
              </a:rPr>
              <a:t>may be  </a:t>
            </a:r>
            <a:r>
              <a:rPr sz="1200" spc="-5" dirty="0">
                <a:latin typeface="Times New Roman"/>
                <a:cs typeface="Times New Roman"/>
              </a:rPr>
              <a:t>secured </a:t>
            </a:r>
            <a:r>
              <a:rPr sz="1200" dirty="0">
                <a:latin typeface="Times New Roman"/>
                <a:cs typeface="Times New Roman"/>
              </a:rPr>
              <a:t>through the imposition of a </a:t>
            </a:r>
            <a:r>
              <a:rPr sz="1200" spc="-5" dirty="0">
                <a:latin typeface="Times New Roman"/>
                <a:cs typeface="Times New Roman"/>
              </a:rPr>
              <a:t>municipal charges lien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any property standing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name  </a:t>
            </a:r>
            <a:r>
              <a:rPr sz="1200" dirty="0">
                <a:latin typeface="Times New Roman"/>
                <a:cs typeface="Times New Roman"/>
              </a:rPr>
              <a:t>of the dog </a:t>
            </a:r>
            <a:r>
              <a:rPr sz="1200" spc="-5" dirty="0">
                <a:latin typeface="Times New Roman"/>
                <a:cs typeface="Times New Roman"/>
              </a:rPr>
              <a:t>owner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keeper, </a:t>
            </a:r>
            <a:r>
              <a:rPr sz="1200" spc="-5" dirty="0">
                <a:latin typeface="Times New Roman"/>
                <a:cs typeface="Times New Roman"/>
              </a:rPr>
              <a:t>pursuant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40,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58 of the </a:t>
            </a:r>
            <a:r>
              <a:rPr sz="1200" spc="-5" dirty="0">
                <a:latin typeface="Times New Roman"/>
                <a:cs typeface="Times New Roman"/>
              </a:rPr>
              <a:t>General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Laws.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Violations and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Penalties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143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(a) The failure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owner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dog or </a:t>
            </a:r>
            <a:r>
              <a:rPr sz="1200" spc="-5" dirty="0">
                <a:latin typeface="Times New Roman"/>
                <a:cs typeface="Times New Roman"/>
              </a:rPr>
              <a:t>pet </a:t>
            </a:r>
            <a:r>
              <a:rPr sz="1200" dirty="0">
                <a:latin typeface="Times New Roman"/>
                <a:cs typeface="Times New Roman"/>
              </a:rPr>
              <a:t>to comply </a:t>
            </a:r>
            <a:r>
              <a:rPr sz="1200" spc="-5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bylaw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with any order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Animal </a:t>
            </a:r>
            <a:r>
              <a:rPr sz="1200" spc="-5" dirty="0">
                <a:latin typeface="Times New Roman"/>
                <a:cs typeface="Times New Roman"/>
              </a:rPr>
              <a:t>Control Officer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shall be a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 this</a:t>
            </a:r>
            <a:r>
              <a:rPr sz="1200" spc="-5" dirty="0">
                <a:latin typeface="Times New Roman"/>
                <a:cs typeface="Times New Roman"/>
              </a:rPr>
              <a:t> bylaw.</a:t>
            </a:r>
            <a:endParaRPr sz="1200">
              <a:latin typeface="Times New Roman"/>
              <a:cs typeface="Times New Roman"/>
            </a:endParaRPr>
          </a:p>
          <a:p>
            <a:pPr marL="12700" marR="59055">
              <a:lnSpc>
                <a:spcPts val="1380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failure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owner 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dog to comply </a:t>
            </a:r>
            <a:r>
              <a:rPr sz="1200" spc="-5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registration and license  requirements </a:t>
            </a:r>
            <a:r>
              <a:rPr sz="1200" dirty="0">
                <a:latin typeface="Times New Roman"/>
                <a:cs typeface="Times New Roman"/>
              </a:rPr>
              <a:t>provided in this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133 of the </a:t>
            </a:r>
            <a:r>
              <a:rPr sz="1200" spc="-5" dirty="0">
                <a:latin typeface="Times New Roman"/>
                <a:cs typeface="Times New Roman"/>
              </a:rPr>
              <a:t>By-laws and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136A  </a:t>
            </a:r>
            <a:r>
              <a:rPr sz="1200" spc="-5" dirty="0">
                <a:latin typeface="Times New Roman"/>
                <a:cs typeface="Times New Roman"/>
              </a:rPr>
              <a:t>through </a:t>
            </a:r>
            <a:r>
              <a:rPr sz="1200" dirty="0">
                <a:latin typeface="Times New Roman"/>
                <a:cs typeface="Times New Roman"/>
              </a:rPr>
              <a:t>174E of the </a:t>
            </a:r>
            <a:r>
              <a:rPr sz="1200" spc="-5" dirty="0">
                <a:latin typeface="Times New Roman"/>
                <a:cs typeface="Times New Roman"/>
              </a:rPr>
              <a:t>General Laws, shall </a:t>
            </a:r>
            <a:r>
              <a:rPr sz="1200" dirty="0">
                <a:latin typeface="Times New Roman"/>
                <a:cs typeface="Times New Roman"/>
              </a:rPr>
              <a:t>be a violation of this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bylaw.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2"/>
            </a:pPr>
            <a:endParaRPr sz="1200">
              <a:latin typeface="Times New Roman"/>
              <a:cs typeface="Times New Roman"/>
            </a:endParaRPr>
          </a:p>
          <a:p>
            <a:pPr marL="12700" marR="30480">
              <a:lnSpc>
                <a:spcPts val="1380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addition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any other remedy provided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law,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Section 133-6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By-laws may 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enforced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Animal Control Officer,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police officer </a:t>
            </a:r>
            <a:r>
              <a:rPr sz="1200" dirty="0">
                <a:latin typeface="Times New Roman"/>
                <a:cs typeface="Times New Roman"/>
              </a:rPr>
              <a:t>of the Town, or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Selectmen, through any means available </a:t>
            </a:r>
            <a:r>
              <a:rPr sz="1200" dirty="0">
                <a:latin typeface="Times New Roman"/>
                <a:cs typeface="Times New Roman"/>
              </a:rPr>
              <a:t>in law or </a:t>
            </a:r>
            <a:r>
              <a:rPr sz="1200" spc="-5" dirty="0">
                <a:latin typeface="Times New Roman"/>
                <a:cs typeface="Times New Roman"/>
              </a:rPr>
              <a:t>equity, including </a:t>
            </a:r>
            <a:r>
              <a:rPr sz="1200" dirty="0">
                <a:latin typeface="Times New Roman"/>
                <a:cs typeface="Times New Roman"/>
              </a:rPr>
              <a:t>but not </a:t>
            </a:r>
            <a:r>
              <a:rPr sz="1200" spc="-5" dirty="0">
                <a:latin typeface="Times New Roman"/>
                <a:cs typeface="Times New Roman"/>
              </a:rPr>
              <a:t>limited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criminal  indictment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40,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21 of the </a:t>
            </a:r>
            <a:r>
              <a:rPr sz="1200" spc="-5" dirty="0">
                <a:latin typeface="Times New Roman"/>
                <a:cs typeface="Times New Roman"/>
              </a:rPr>
              <a:t>General Laws, noncriminal  </a:t>
            </a:r>
            <a:r>
              <a:rPr sz="1200" dirty="0">
                <a:latin typeface="Times New Roman"/>
                <a:cs typeface="Times New Roman"/>
              </a:rPr>
              <a:t>disposition 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40,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21D of the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Laws </a:t>
            </a:r>
            <a:r>
              <a:rPr sz="1200" spc="-5" dirty="0">
                <a:latin typeface="Times New Roman"/>
                <a:cs typeface="Times New Roman"/>
              </a:rPr>
              <a:t>and Section 133-14 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these By-laws entitled “Non-criminal Disposition”, and,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instances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a 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or dangerous dog </a:t>
            </a:r>
            <a:r>
              <a:rPr sz="1200" spc="-5" dirty="0">
                <a:latin typeface="Times New Roman"/>
                <a:cs typeface="Times New Roman"/>
              </a:rPr>
              <a:t>order issued </a:t>
            </a:r>
            <a:r>
              <a:rPr sz="1200" dirty="0">
                <a:latin typeface="Times New Roman"/>
                <a:cs typeface="Times New Roman"/>
              </a:rPr>
              <a:t>pursuant 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Section 157 of the </a:t>
            </a:r>
            <a:r>
              <a:rPr sz="1200" spc="-5" dirty="0">
                <a:latin typeface="Times New Roman"/>
                <a:cs typeface="Times New Roman"/>
              </a:rPr>
              <a:t>General  Laws,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157A of the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Laws, </a:t>
            </a:r>
            <a:r>
              <a:rPr sz="1200" spc="-5" dirty="0">
                <a:latin typeface="Times New Roman"/>
                <a:cs typeface="Times New Roman"/>
              </a:rPr>
              <a:t>as may be amended  from </a:t>
            </a:r>
            <a:r>
              <a:rPr sz="1200" dirty="0">
                <a:latin typeface="Times New Roman"/>
                <a:cs typeface="Times New Roman"/>
              </a:rPr>
              <a:t>time to</a:t>
            </a:r>
            <a:r>
              <a:rPr sz="1200" spc="-5" dirty="0">
                <a:latin typeface="Times New Roman"/>
                <a:cs typeface="Times New Roman"/>
              </a:rPr>
              <a:t> time.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2"/>
            </a:pPr>
            <a:endParaRPr sz="1200">
              <a:latin typeface="Times New Roman"/>
              <a:cs typeface="Times New Roman"/>
            </a:endParaRPr>
          </a:p>
          <a:p>
            <a:pPr marL="12700" marR="375920">
              <a:lnSpc>
                <a:spcPts val="1380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When enforced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</a:t>
            </a:r>
            <a:r>
              <a:rPr sz="1200" dirty="0">
                <a:latin typeface="Times New Roman"/>
                <a:cs typeface="Times New Roman"/>
              </a:rPr>
              <a:t>Chapter 40, Section 21 of the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Laws, the  </a:t>
            </a:r>
            <a:r>
              <a:rPr sz="1200" spc="-5" dirty="0">
                <a:latin typeface="Times New Roman"/>
                <a:cs typeface="Times New Roman"/>
              </a:rPr>
              <a:t>maximum penalty shall </a:t>
            </a:r>
            <a:r>
              <a:rPr sz="1200" dirty="0">
                <a:latin typeface="Times New Roman"/>
                <a:cs typeface="Times New Roman"/>
              </a:rPr>
              <a:t>be $300 </a:t>
            </a:r>
            <a:r>
              <a:rPr sz="1200" spc="-5" dirty="0">
                <a:latin typeface="Times New Roman"/>
                <a:cs typeface="Times New Roman"/>
              </a:rPr>
              <a:t>and each day </a:t>
            </a:r>
            <a:r>
              <a:rPr sz="1200" dirty="0">
                <a:latin typeface="Times New Roman"/>
                <a:cs typeface="Times New Roman"/>
              </a:rPr>
              <a:t>a violation </a:t>
            </a:r>
            <a:r>
              <a:rPr sz="1200" spc="-5" dirty="0">
                <a:latin typeface="Times New Roman"/>
                <a:cs typeface="Times New Roman"/>
              </a:rPr>
              <a:t>exists shall constitute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separate  violation.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imes New Roman"/>
              <a:buAutoNum type="alphaLcParenBoth" startAt="2"/>
            </a:pPr>
            <a:endParaRPr sz="1200">
              <a:latin typeface="Times New Roman"/>
              <a:cs typeface="Times New Roman"/>
            </a:endParaRPr>
          </a:p>
          <a:p>
            <a:pPr marL="12700" marR="161925">
              <a:lnSpc>
                <a:spcPts val="1370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When enforced </a:t>
            </a:r>
            <a:r>
              <a:rPr sz="1200" dirty="0">
                <a:latin typeface="Times New Roman"/>
                <a:cs typeface="Times New Roman"/>
              </a:rPr>
              <a:t>by the Animal </a:t>
            </a:r>
            <a:r>
              <a:rPr sz="1200" spc="-5" dirty="0">
                <a:latin typeface="Times New Roman"/>
                <a:cs typeface="Times New Roman"/>
              </a:rPr>
              <a:t>Control Officer </a:t>
            </a:r>
            <a:r>
              <a:rPr sz="1200" dirty="0">
                <a:latin typeface="Times New Roman"/>
                <a:cs typeface="Times New Roman"/>
              </a:rPr>
              <a:t>or the </a:t>
            </a:r>
            <a:r>
              <a:rPr sz="1200" spc="-5" dirty="0">
                <a:latin typeface="Times New Roman"/>
                <a:cs typeface="Times New Roman"/>
              </a:rPr>
              <a:t>police officer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through  non-criminal </a:t>
            </a:r>
            <a:r>
              <a:rPr sz="1200" dirty="0">
                <a:latin typeface="Times New Roman"/>
                <a:cs typeface="Times New Roman"/>
              </a:rPr>
              <a:t>disposition, the </a:t>
            </a:r>
            <a:r>
              <a:rPr sz="1200" spc="-5" dirty="0">
                <a:latin typeface="Times New Roman"/>
                <a:cs typeface="Times New Roman"/>
              </a:rPr>
              <a:t>penalties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03">
        <p14:prism isContent="1" isInverted="1"/>
      </p:transition>
    </mc:Choice>
    <mc:Fallback xmlns="">
      <p:transition spd="slow" advTm="603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118</a:t>
            </a: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1339850" y="625686"/>
          <a:ext cx="3112135" cy="5192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57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47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FIRST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OFFENSE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SECOND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OFFENSE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THIRD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OFFENSE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901700" y="1297431"/>
            <a:ext cx="5967730" cy="82689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5557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(f) 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or </a:t>
            </a:r>
            <a:r>
              <a:rPr sz="1200" spc="-5" dirty="0">
                <a:latin typeface="Times New Roman"/>
                <a:cs typeface="Times New Roman"/>
              </a:rPr>
              <a:t>Dangerous Dog Order: An </a:t>
            </a:r>
            <a:r>
              <a:rPr sz="1200" dirty="0">
                <a:latin typeface="Times New Roman"/>
                <a:cs typeface="Times New Roman"/>
              </a:rPr>
              <a:t>owner 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dirty="0">
                <a:latin typeface="Times New Roman"/>
                <a:cs typeface="Times New Roman"/>
              </a:rPr>
              <a:t>of a dog </a:t>
            </a:r>
            <a:r>
              <a:rPr sz="1200" spc="-5" dirty="0">
                <a:latin typeface="Times New Roman"/>
                <a:cs typeface="Times New Roman"/>
              </a:rPr>
              <a:t>who  fails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comply with an order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district court issued pursuant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157A of the </a:t>
            </a:r>
            <a:r>
              <a:rPr sz="1200" spc="-5" dirty="0">
                <a:latin typeface="Times New Roman"/>
                <a:cs typeface="Times New Roman"/>
              </a:rPr>
              <a:t>General Laws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punished as provided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that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statute.</a:t>
            </a:r>
            <a:endParaRPr sz="1200">
              <a:latin typeface="Times New Roman"/>
              <a:cs typeface="Times New Roman"/>
            </a:endParaRPr>
          </a:p>
          <a:p>
            <a:pPr marL="12700" marR="4509135">
              <a:lnSpc>
                <a:spcPts val="2760"/>
              </a:lnSpc>
              <a:spcBef>
                <a:spcPts val="275"/>
              </a:spcBef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Animal Control Officer </a:t>
            </a:r>
            <a:r>
              <a:rPr sz="1200" spc="-5" dirty="0">
                <a:latin typeface="Times New Roman"/>
                <a:cs typeface="Times New Roman"/>
              </a:rPr>
              <a:t> Section </a:t>
            </a:r>
            <a:r>
              <a:rPr sz="1200" dirty="0">
                <a:latin typeface="Times New Roman"/>
                <a:cs typeface="Times New Roman"/>
              </a:rPr>
              <a:t>7.</a:t>
            </a:r>
            <a:endParaRPr sz="1200">
              <a:latin typeface="Times New Roman"/>
              <a:cs typeface="Times New Roman"/>
            </a:endParaRPr>
          </a:p>
          <a:p>
            <a:pPr marL="12700" marR="187960">
              <a:lnSpc>
                <a:spcPts val="1380"/>
              </a:lnSpc>
              <a:spcBef>
                <a:spcPts val="1105"/>
              </a:spcBef>
              <a:buAutoNum type="alphaLcParenBoth"/>
              <a:tabLst>
                <a:tab pos="446405" algn="l"/>
                <a:tab pos="44704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Board of </a:t>
            </a:r>
            <a:r>
              <a:rPr sz="1200" spc="-5" dirty="0">
                <a:latin typeface="Times New Roman"/>
                <a:cs typeface="Times New Roman"/>
              </a:rPr>
              <a:t>Selectmen shall appoint an </a:t>
            </a:r>
            <a:r>
              <a:rPr sz="1200" dirty="0">
                <a:latin typeface="Times New Roman"/>
                <a:cs typeface="Times New Roman"/>
              </a:rPr>
              <a:t>Animal </a:t>
            </a:r>
            <a:r>
              <a:rPr sz="1200" spc="-5" dirty="0">
                <a:latin typeface="Times New Roman"/>
                <a:cs typeface="Times New Roman"/>
              </a:rPr>
              <a:t>Control Officer </a:t>
            </a:r>
            <a:r>
              <a:rPr sz="1200" dirty="0">
                <a:latin typeface="Times New Roman"/>
                <a:cs typeface="Times New Roman"/>
              </a:rPr>
              <a:t>pursuant to </a:t>
            </a:r>
            <a:r>
              <a:rPr sz="1200" spc="-5" dirty="0">
                <a:latin typeface="Times New Roman"/>
                <a:cs typeface="Times New Roman"/>
              </a:rPr>
              <a:t>Chapter 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151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151A of the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Laws. </a:t>
            </a:r>
            <a:r>
              <a:rPr sz="1200" spc="-5" dirty="0">
                <a:latin typeface="Times New Roman"/>
                <a:cs typeface="Times New Roman"/>
              </a:rPr>
              <a:t>The Animal Control Officer’s duties </a:t>
            </a:r>
            <a:r>
              <a:rPr sz="1200" dirty="0">
                <a:latin typeface="Times New Roman"/>
                <a:cs typeface="Times New Roman"/>
              </a:rPr>
              <a:t>shall  </a:t>
            </a:r>
            <a:r>
              <a:rPr sz="1200" spc="-5" dirty="0">
                <a:latin typeface="Times New Roman"/>
                <a:cs typeface="Times New Roman"/>
              </a:rPr>
              <a:t>include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enforcement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Templeton’s Animal Control Bylaw, Section </a:t>
            </a:r>
            <a:r>
              <a:rPr sz="1200" dirty="0">
                <a:latin typeface="Times New Roman"/>
                <a:cs typeface="Times New Roman"/>
              </a:rPr>
              <a:t>133, </a:t>
            </a:r>
            <a:r>
              <a:rPr sz="1200" spc="-5" dirty="0">
                <a:latin typeface="Times New Roman"/>
                <a:cs typeface="Times New Roman"/>
              </a:rPr>
              <a:t>and  all applicable provisions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136A </a:t>
            </a:r>
            <a:r>
              <a:rPr sz="1200" spc="-5" dirty="0">
                <a:latin typeface="Times New Roman"/>
                <a:cs typeface="Times New Roman"/>
              </a:rPr>
              <a:t>through </a:t>
            </a:r>
            <a:r>
              <a:rPr sz="1200" dirty="0">
                <a:latin typeface="Times New Roman"/>
                <a:cs typeface="Times New Roman"/>
              </a:rPr>
              <a:t>174E of the </a:t>
            </a:r>
            <a:r>
              <a:rPr sz="1200" spc="-5" dirty="0">
                <a:latin typeface="Times New Roman"/>
                <a:cs typeface="Times New Roman"/>
              </a:rPr>
              <a:t>General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Laws.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buAutoNum type="alphaLcParenBoth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Animal Control Officer shall </a:t>
            </a:r>
            <a:r>
              <a:rPr sz="1200" dirty="0">
                <a:latin typeface="Times New Roman"/>
                <a:cs typeface="Times New Roman"/>
              </a:rPr>
              <a:t>make a </a:t>
            </a:r>
            <a:r>
              <a:rPr sz="1200" spc="-5" dirty="0">
                <a:latin typeface="Times New Roman"/>
                <a:cs typeface="Times New Roman"/>
              </a:rPr>
              <a:t>written record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and investigate all complaints  arising 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pertaining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violations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provision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bylaw, Section </a:t>
            </a:r>
            <a:r>
              <a:rPr sz="1200" dirty="0">
                <a:latin typeface="Times New Roman"/>
                <a:cs typeface="Times New Roman"/>
              </a:rPr>
              <a:t>133, or to  </a:t>
            </a:r>
            <a:r>
              <a:rPr sz="1200" spc="-5" dirty="0">
                <a:latin typeface="Times New Roman"/>
                <a:cs typeface="Times New Roman"/>
              </a:rPr>
              <a:t>violations pertaining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136A </a:t>
            </a:r>
            <a:r>
              <a:rPr sz="1200" spc="-5" dirty="0">
                <a:latin typeface="Times New Roman"/>
                <a:cs typeface="Times New Roman"/>
              </a:rPr>
              <a:t>through </a:t>
            </a:r>
            <a:r>
              <a:rPr sz="1200" dirty="0">
                <a:latin typeface="Times New Roman"/>
                <a:cs typeface="Times New Roman"/>
              </a:rPr>
              <a:t>174 of the </a:t>
            </a:r>
            <a:r>
              <a:rPr sz="1200" spc="-5" dirty="0">
                <a:latin typeface="Times New Roman"/>
                <a:cs typeface="Times New Roman"/>
              </a:rPr>
              <a:t>General Laws and any  relevant state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local </a:t>
            </a:r>
            <a:r>
              <a:rPr sz="1200" dirty="0">
                <a:latin typeface="Times New Roman"/>
                <a:cs typeface="Times New Roman"/>
              </a:rPr>
              <a:t>regulations. </a:t>
            </a:r>
            <a:r>
              <a:rPr sz="1200" spc="-5" dirty="0">
                <a:latin typeface="Times New Roman"/>
                <a:cs typeface="Times New Roman"/>
              </a:rPr>
              <a:t>The Animal Control Officer shall report </a:t>
            </a:r>
            <a:r>
              <a:rPr sz="1200" dirty="0">
                <a:latin typeface="Times New Roman"/>
                <a:cs typeface="Times New Roman"/>
              </a:rPr>
              <a:t>his or </a:t>
            </a:r>
            <a:r>
              <a:rPr sz="1200" spc="-5" dirty="0">
                <a:latin typeface="Times New Roman"/>
                <a:cs typeface="Times New Roman"/>
              </a:rPr>
              <a:t>her findings </a:t>
            </a:r>
            <a:r>
              <a:rPr sz="1200" dirty="0">
                <a:latin typeface="Times New Roman"/>
                <a:cs typeface="Times New Roman"/>
              </a:rPr>
              <a:t>to 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Selectmen.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2700" marR="85725">
              <a:lnSpc>
                <a:spcPts val="1380"/>
              </a:lnSpc>
              <a:buAutoNum type="alphaLcParenBoth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Animal Control Officer shall </a:t>
            </a:r>
            <a:r>
              <a:rPr sz="1200" dirty="0">
                <a:latin typeface="Times New Roman"/>
                <a:cs typeface="Times New Roman"/>
              </a:rPr>
              <a:t>keep </a:t>
            </a:r>
            <a:r>
              <a:rPr sz="1200" spc="-5" dirty="0">
                <a:latin typeface="Times New Roman"/>
                <a:cs typeface="Times New Roman"/>
              </a:rPr>
              <a:t>accurate, detailed records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confinement and  </a:t>
            </a:r>
            <a:r>
              <a:rPr sz="1200" dirty="0">
                <a:latin typeface="Times New Roman"/>
                <a:cs typeface="Times New Roman"/>
              </a:rPr>
              <a:t>disposition of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dogs </a:t>
            </a:r>
            <a:r>
              <a:rPr sz="1200" spc="-5" dirty="0">
                <a:latin typeface="Times New Roman"/>
                <a:cs typeface="Times New Roman"/>
              </a:rPr>
              <a:t>held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custody, all </a:t>
            </a:r>
            <a:r>
              <a:rPr sz="1200" dirty="0">
                <a:latin typeface="Times New Roman"/>
                <a:cs typeface="Times New Roman"/>
              </a:rPr>
              <a:t>bite </a:t>
            </a:r>
            <a:r>
              <a:rPr sz="1200" spc="-5" dirty="0">
                <a:latin typeface="Times New Roman"/>
                <a:cs typeface="Times New Roman"/>
              </a:rPr>
              <a:t>cases reported, and </a:t>
            </a:r>
            <a:r>
              <a:rPr sz="1200" dirty="0">
                <a:latin typeface="Times New Roman"/>
                <a:cs typeface="Times New Roman"/>
              </a:rPr>
              <a:t>the results of </a:t>
            </a:r>
            <a:r>
              <a:rPr sz="1200" spc="-5" dirty="0">
                <a:latin typeface="Times New Roman"/>
                <a:cs typeface="Times New Roman"/>
              </a:rPr>
              <a:t>investigations.  The Animal Control Officer shall maintain </a:t>
            </a:r>
            <a:r>
              <a:rPr sz="1200" dirty="0">
                <a:latin typeface="Times New Roman"/>
                <a:cs typeface="Times New Roman"/>
              </a:rPr>
              <a:t>a telephone log of </a:t>
            </a:r>
            <a:r>
              <a:rPr sz="1200" spc="-5" dirty="0">
                <a:latin typeface="Times New Roman"/>
                <a:cs typeface="Times New Roman"/>
              </a:rPr>
              <a:t>all calls received regarding </a:t>
            </a:r>
            <a:r>
              <a:rPr sz="1200" dirty="0">
                <a:latin typeface="Times New Roman"/>
                <a:cs typeface="Times New Roman"/>
              </a:rPr>
              <a:t>dogs 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submit a </a:t>
            </a:r>
            <a:r>
              <a:rPr sz="1200" spc="-5" dirty="0">
                <a:latin typeface="Times New Roman"/>
                <a:cs typeface="Times New Roman"/>
              </a:rPr>
              <a:t>quarterly </a:t>
            </a:r>
            <a:r>
              <a:rPr sz="1200" dirty="0">
                <a:latin typeface="Times New Roman"/>
                <a:cs typeface="Times New Roman"/>
              </a:rPr>
              <a:t>report </a:t>
            </a:r>
            <a:r>
              <a:rPr sz="1200" spc="-5" dirty="0">
                <a:latin typeface="Times New Roman"/>
                <a:cs typeface="Times New Roman"/>
              </a:rPr>
              <a:t>summarizing </a:t>
            </a:r>
            <a:r>
              <a:rPr sz="1200" dirty="0">
                <a:latin typeface="Times New Roman"/>
                <a:cs typeface="Times New Roman"/>
              </a:rPr>
              <a:t>the log to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Selectmen.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2700" marR="24765">
              <a:lnSpc>
                <a:spcPts val="1380"/>
              </a:lnSpc>
              <a:buAutoNum type="alphaLcParenBoth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Issuance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Temporary </a:t>
            </a:r>
            <a:r>
              <a:rPr sz="1200" dirty="0">
                <a:latin typeface="Times New Roman"/>
                <a:cs typeface="Times New Roman"/>
              </a:rPr>
              <a:t>Restraint </a:t>
            </a:r>
            <a:r>
              <a:rPr sz="1200" spc="-5" dirty="0">
                <a:latin typeface="Times New Roman"/>
                <a:cs typeface="Times New Roman"/>
              </a:rPr>
              <a:t>Orders: The </a:t>
            </a:r>
            <a:r>
              <a:rPr sz="1200" dirty="0">
                <a:latin typeface="Times New Roman"/>
                <a:cs typeface="Times New Roman"/>
              </a:rPr>
              <a:t>Animal </a:t>
            </a:r>
            <a:r>
              <a:rPr sz="1200" spc="-5" dirty="0">
                <a:latin typeface="Times New Roman"/>
                <a:cs typeface="Times New Roman"/>
              </a:rPr>
              <a:t>Control Officer may </a:t>
            </a:r>
            <a:r>
              <a:rPr sz="1200" dirty="0">
                <a:latin typeface="Times New Roman"/>
                <a:cs typeface="Times New Roman"/>
              </a:rPr>
              <a:t>issue a  </a:t>
            </a:r>
            <a:r>
              <a:rPr sz="1200" spc="-5" dirty="0">
                <a:latin typeface="Times New Roman"/>
                <a:cs typeface="Times New Roman"/>
              </a:rPr>
              <a:t>Temporary Restraint Order </a:t>
            </a:r>
            <a:r>
              <a:rPr sz="1200" dirty="0">
                <a:latin typeface="Times New Roman"/>
                <a:cs typeface="Times New Roman"/>
              </a:rPr>
              <a:t>to the owner 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alleged </a:t>
            </a:r>
            <a:r>
              <a:rPr sz="1200" dirty="0">
                <a:latin typeface="Times New Roman"/>
                <a:cs typeface="Times New Roman"/>
              </a:rPr>
              <a:t>to be a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 or a </a:t>
            </a:r>
            <a:r>
              <a:rPr sz="1200" spc="-5" dirty="0">
                <a:latin typeface="Times New Roman"/>
                <a:cs typeface="Times New Roman"/>
              </a:rPr>
              <a:t>dangerous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spc="5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awaiting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decision </a:t>
            </a:r>
            <a:r>
              <a:rPr sz="1200" dirty="0">
                <a:latin typeface="Times New Roman"/>
                <a:cs typeface="Times New Roman"/>
              </a:rPr>
              <a:t>under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8. A </a:t>
            </a:r>
            <a:r>
              <a:rPr sz="1200" spc="-5" dirty="0">
                <a:latin typeface="Times New Roman"/>
                <a:cs typeface="Times New Roman"/>
              </a:rPr>
              <a:t>Temporary Restraint Order  shall </a:t>
            </a:r>
            <a:r>
              <a:rPr sz="1200" dirty="0">
                <a:latin typeface="Times New Roman"/>
                <a:cs typeface="Times New Roman"/>
              </a:rPr>
              <a:t>be in </a:t>
            </a:r>
            <a:r>
              <a:rPr sz="1200" spc="-5" dirty="0">
                <a:latin typeface="Times New Roman"/>
                <a:cs typeface="Times New Roman"/>
              </a:rPr>
              <a:t>force for </a:t>
            </a:r>
            <a:r>
              <a:rPr sz="1200" dirty="0">
                <a:latin typeface="Times New Roman"/>
                <a:cs typeface="Times New Roman"/>
              </a:rPr>
              <a:t>no more </a:t>
            </a:r>
            <a:r>
              <a:rPr sz="1200" spc="-5" dirty="0">
                <a:latin typeface="Times New Roman"/>
                <a:cs typeface="Times New Roman"/>
              </a:rPr>
              <a:t>than thirty (30) </a:t>
            </a:r>
            <a:r>
              <a:rPr sz="1200" dirty="0">
                <a:latin typeface="Times New Roman"/>
                <a:cs typeface="Times New Roman"/>
              </a:rPr>
              <a:t>days </a:t>
            </a:r>
            <a:r>
              <a:rPr sz="1200" spc="-5" dirty="0">
                <a:latin typeface="Times New Roman"/>
                <a:cs typeface="Times New Roman"/>
              </a:rPr>
              <a:t>unless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Animal Control Officer renews </a:t>
            </a:r>
            <a:r>
              <a:rPr sz="1200" dirty="0">
                <a:latin typeface="Times New Roman"/>
                <a:cs typeface="Times New Roman"/>
              </a:rPr>
              <a:t>it in  </a:t>
            </a:r>
            <a:r>
              <a:rPr sz="1200" spc="-5" dirty="0">
                <a:latin typeface="Times New Roman"/>
                <a:cs typeface="Times New Roman"/>
              </a:rPr>
              <a:t>writing for subsequent </a:t>
            </a:r>
            <a:r>
              <a:rPr sz="1200" dirty="0">
                <a:latin typeface="Times New Roman"/>
                <a:cs typeface="Times New Roman"/>
              </a:rPr>
              <a:t>thirty </a:t>
            </a:r>
            <a:r>
              <a:rPr sz="1200" spc="-5" dirty="0">
                <a:latin typeface="Times New Roman"/>
                <a:cs typeface="Times New Roman"/>
              </a:rPr>
              <a:t>(30) day </a:t>
            </a:r>
            <a:r>
              <a:rPr sz="1200" dirty="0">
                <a:latin typeface="Times New Roman"/>
                <a:cs typeface="Times New Roman"/>
              </a:rPr>
              <a:t>period. </a:t>
            </a:r>
            <a:r>
              <a:rPr sz="1200" spc="-5" dirty="0">
                <a:latin typeface="Times New Roman"/>
                <a:cs typeface="Times New Roman"/>
              </a:rPr>
              <a:t>The Animal Control Officer may rescind </a:t>
            </a:r>
            <a:r>
              <a:rPr sz="1200" dirty="0">
                <a:latin typeface="Times New Roman"/>
                <a:cs typeface="Times New Roman"/>
              </a:rPr>
              <a:t>or stop  </a:t>
            </a:r>
            <a:r>
              <a:rPr sz="1200" spc="-5" dirty="0">
                <a:latin typeface="Times New Roman"/>
                <a:cs typeface="Times New Roman"/>
              </a:rPr>
              <a:t>renewing </a:t>
            </a:r>
            <a:r>
              <a:rPr sz="1200" dirty="0">
                <a:latin typeface="Times New Roman"/>
                <a:cs typeface="Times New Roman"/>
              </a:rPr>
              <a:t>the order </a:t>
            </a:r>
            <a:r>
              <a:rPr sz="1200" spc="-5" dirty="0">
                <a:latin typeface="Times New Roman"/>
                <a:cs typeface="Times New Roman"/>
              </a:rPr>
              <a:t>when,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Animal Control Officer’s judgment, restraint </a:t>
            </a:r>
            <a:r>
              <a:rPr sz="1200" dirty="0">
                <a:latin typeface="Times New Roman"/>
                <a:cs typeface="Times New Roman"/>
              </a:rPr>
              <a:t>is no </a:t>
            </a:r>
            <a:r>
              <a:rPr sz="1200" spc="-5" dirty="0">
                <a:latin typeface="Times New Roman"/>
                <a:cs typeface="Times New Roman"/>
              </a:rPr>
              <a:t>longer  required.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Animal Control Officer’s </a:t>
            </a:r>
            <a:r>
              <a:rPr sz="1200" dirty="0">
                <a:latin typeface="Times New Roman"/>
                <a:cs typeface="Times New Roman"/>
              </a:rPr>
              <a:t>order shall </a:t>
            </a:r>
            <a:r>
              <a:rPr sz="1200" spc="-5" dirty="0">
                <a:latin typeface="Times New Roman"/>
                <a:cs typeface="Times New Roman"/>
              </a:rPr>
              <a:t>expire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receipt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decision from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dangerous dog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hearing.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2700" marR="200025">
              <a:lnSpc>
                <a:spcPts val="1380"/>
              </a:lnSpc>
              <a:buAutoNum type="alphaLcParenBoth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Animal Control Officer may </a:t>
            </a:r>
            <a:r>
              <a:rPr sz="1200" dirty="0">
                <a:latin typeface="Times New Roman"/>
                <a:cs typeface="Times New Roman"/>
              </a:rPr>
              <a:t>make arrangements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temporary </a:t>
            </a:r>
            <a:r>
              <a:rPr sz="1200" dirty="0">
                <a:latin typeface="Times New Roman"/>
                <a:cs typeface="Times New Roman"/>
              </a:rPr>
              <a:t>housing of </a:t>
            </a:r>
            <a:r>
              <a:rPr sz="1200" spc="-5" dirty="0">
                <a:latin typeface="Times New Roman"/>
                <a:cs typeface="Times New Roman"/>
              </a:rPr>
              <a:t>any 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-5" dirty="0">
                <a:latin typeface="Times New Roman"/>
                <a:cs typeface="Times New Roman"/>
              </a:rPr>
              <a:t>that requires such </a:t>
            </a:r>
            <a:r>
              <a:rPr sz="1200" dirty="0">
                <a:latin typeface="Times New Roman"/>
                <a:cs typeface="Times New Roman"/>
              </a:rPr>
              <a:t>temporary housing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may issue </a:t>
            </a:r>
            <a:r>
              <a:rPr sz="1200" spc="-5" dirty="0">
                <a:latin typeface="Times New Roman"/>
                <a:cs typeface="Times New Roman"/>
              </a:rPr>
              <a:t>an Order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Temporary Confinement  authorizing such temporary </a:t>
            </a:r>
            <a:r>
              <a:rPr sz="1200" dirty="0">
                <a:latin typeface="Times New Roman"/>
                <a:cs typeface="Times New Roman"/>
              </a:rPr>
              <a:t>housing. </a:t>
            </a: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housing </a:t>
            </a:r>
            <a:r>
              <a:rPr sz="1200" spc="-5" dirty="0">
                <a:latin typeface="Times New Roman"/>
                <a:cs typeface="Times New Roman"/>
              </a:rPr>
              <a:t>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at local veterinary clinics,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dog  </a:t>
            </a:r>
            <a:r>
              <a:rPr sz="1200" spc="-5" dirty="0">
                <a:latin typeface="Times New Roman"/>
                <a:cs typeface="Times New Roman"/>
              </a:rPr>
              <a:t>kennels 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neighboring towns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dog </a:t>
            </a:r>
            <a:r>
              <a:rPr sz="1200" spc="-5" dirty="0">
                <a:latin typeface="Times New Roman"/>
                <a:cs typeface="Times New Roman"/>
              </a:rPr>
              <a:t>owner’s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keeper’s  expense.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2700" marR="177800">
              <a:lnSpc>
                <a:spcPts val="1380"/>
              </a:lnSpc>
              <a:buAutoNum type="alphaLcParenBoth"/>
              <a:tabLst>
                <a:tab pos="469265" algn="l"/>
                <a:tab pos="469900" algn="l"/>
              </a:tabLst>
            </a:pPr>
            <a:r>
              <a:rPr sz="1200" spc="-1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the duty of the </a:t>
            </a:r>
            <a:r>
              <a:rPr sz="1200" spc="-5" dirty="0">
                <a:latin typeface="Times New Roman"/>
                <a:cs typeface="Times New Roman"/>
              </a:rPr>
              <a:t>Animal Control Officer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apprehend any </a:t>
            </a:r>
            <a:r>
              <a:rPr sz="1200" dirty="0">
                <a:latin typeface="Times New Roman"/>
                <a:cs typeface="Times New Roman"/>
              </a:rPr>
              <a:t>dog found to be in 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6 of this </a:t>
            </a:r>
            <a:r>
              <a:rPr sz="1200" spc="-5" dirty="0">
                <a:latin typeface="Times New Roman"/>
                <a:cs typeface="Times New Roman"/>
              </a:rPr>
              <a:t>bylaw and </a:t>
            </a:r>
            <a:r>
              <a:rPr sz="1200" dirty="0">
                <a:latin typeface="Times New Roman"/>
                <a:cs typeface="Times New Roman"/>
              </a:rPr>
              <a:t>to impound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dog in a </a:t>
            </a:r>
            <a:r>
              <a:rPr sz="1200" spc="-5" dirty="0">
                <a:latin typeface="Times New Roman"/>
                <a:cs typeface="Times New Roman"/>
              </a:rPr>
              <a:t>suitable </a:t>
            </a:r>
            <a:r>
              <a:rPr sz="1200" dirty="0">
                <a:latin typeface="Times New Roman"/>
                <a:cs typeface="Times New Roman"/>
              </a:rPr>
              <a:t>place or to order the  </a:t>
            </a:r>
            <a:r>
              <a:rPr sz="1200" spc="-5" dirty="0">
                <a:latin typeface="Times New Roman"/>
                <a:cs typeface="Times New Roman"/>
              </a:rPr>
              <a:t>owner </a:t>
            </a:r>
            <a:r>
              <a:rPr sz="1200" dirty="0">
                <a:latin typeface="Times New Roman"/>
                <a:cs typeface="Times New Roman"/>
              </a:rPr>
              <a:t>or keeper </a:t>
            </a:r>
            <a:r>
              <a:rPr sz="1200" spc="-5" dirty="0">
                <a:latin typeface="Times New Roman"/>
                <a:cs typeface="Times New Roman"/>
              </a:rPr>
              <a:t>thereof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restrain such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AutoNum type="alphaLcParenBoth"/>
            </a:pPr>
            <a:endParaRPr sz="1150">
              <a:latin typeface="Times New Roman"/>
              <a:cs typeface="Times New Roman"/>
            </a:endParaRPr>
          </a:p>
          <a:p>
            <a:pPr marL="12700" marR="97155">
              <a:lnSpc>
                <a:spcPct val="95600"/>
              </a:lnSpc>
              <a:buAutoNum type="alphaLcParenBoth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Animal Control Officer </a:t>
            </a:r>
            <a:r>
              <a:rPr sz="1200" dirty="0">
                <a:latin typeface="Times New Roman"/>
                <a:cs typeface="Times New Roman"/>
              </a:rPr>
              <a:t>impounds a dog found in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7 or </a:t>
            </a:r>
            <a:r>
              <a:rPr sz="1200" spc="-5" dirty="0">
                <a:latin typeface="Times New Roman"/>
                <a:cs typeface="Times New Roman"/>
              </a:rPr>
              <a:t>issues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Order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Temporary Confinement pursuant </a:t>
            </a:r>
            <a:r>
              <a:rPr sz="1200" dirty="0">
                <a:latin typeface="Times New Roman"/>
                <a:cs typeface="Times New Roman"/>
              </a:rPr>
              <a:t>to Section 7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 dog </a:t>
            </a:r>
            <a:r>
              <a:rPr sz="1200" spc="-5" dirty="0">
                <a:latin typeface="Times New Roman"/>
                <a:cs typeface="Times New Roman"/>
              </a:rPr>
              <a:t>owner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 does </a:t>
            </a:r>
            <a:r>
              <a:rPr sz="1200" dirty="0">
                <a:latin typeface="Times New Roman"/>
                <a:cs typeface="Times New Roman"/>
              </a:rPr>
              <a:t>not  </a:t>
            </a:r>
            <a:r>
              <a:rPr sz="1200" spc="-5" dirty="0">
                <a:latin typeface="Times New Roman"/>
                <a:cs typeface="Times New Roman"/>
              </a:rPr>
              <a:t>pay all fees directly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kennel, veterinary clinic, </a:t>
            </a:r>
            <a:r>
              <a:rPr sz="1200" dirty="0">
                <a:latin typeface="Times New Roman"/>
                <a:cs typeface="Times New Roman"/>
              </a:rPr>
              <a:t>or dog </a:t>
            </a:r>
            <a:r>
              <a:rPr sz="1200" spc="-5" dirty="0">
                <a:latin typeface="Times New Roman"/>
                <a:cs typeface="Times New Roman"/>
              </a:rPr>
              <a:t>boarding facility, then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dog’s  owner </a:t>
            </a:r>
            <a:r>
              <a:rPr sz="1200" dirty="0">
                <a:latin typeface="Times New Roman"/>
                <a:cs typeface="Times New Roman"/>
              </a:rPr>
              <a:t>or keeper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required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reimburse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for any expenses incurred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housing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03">
        <p14:prism isContent="1" isInverted="1"/>
      </p:transition>
    </mc:Choice>
    <mc:Fallback xmlns="">
      <p:transition spd="slow" advTm="603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119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914390" cy="45897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dog. </a:t>
            </a:r>
            <a:r>
              <a:rPr sz="1200" spc="-5" dirty="0">
                <a:latin typeface="Times New Roman"/>
                <a:cs typeface="Times New Roman"/>
              </a:rPr>
              <a:t>If </a:t>
            </a:r>
            <a:r>
              <a:rPr sz="1200" dirty="0">
                <a:latin typeface="Times New Roman"/>
                <a:cs typeface="Times New Roman"/>
              </a:rPr>
              <a:t>the dog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been licensed as required pursuant </a:t>
            </a:r>
            <a:r>
              <a:rPr sz="1200" dirty="0">
                <a:latin typeface="Times New Roman"/>
                <a:cs typeface="Times New Roman"/>
              </a:rPr>
              <a:t>to this </a:t>
            </a:r>
            <a:r>
              <a:rPr sz="1200" spc="-5" dirty="0">
                <a:latin typeface="Times New Roman"/>
                <a:cs typeface="Times New Roman"/>
              </a:rPr>
              <a:t>bylaw,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owner </a:t>
            </a:r>
            <a:r>
              <a:rPr sz="1200" dirty="0">
                <a:latin typeface="Times New Roman"/>
                <a:cs typeface="Times New Roman"/>
              </a:rPr>
              <a:t>or keeper  </a:t>
            </a:r>
            <a:r>
              <a:rPr sz="1200" spc="-5" dirty="0">
                <a:latin typeface="Times New Roman"/>
                <a:cs typeface="Times New Roman"/>
              </a:rPr>
              <a:t>shall immediately apply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Clerk </a:t>
            </a:r>
            <a:r>
              <a:rPr sz="1200" dirty="0">
                <a:latin typeface="Times New Roman"/>
                <a:cs typeface="Times New Roman"/>
              </a:rPr>
              <a:t>to obtain a </a:t>
            </a:r>
            <a:r>
              <a:rPr sz="1200" spc="-5" dirty="0">
                <a:latin typeface="Times New Roman"/>
                <a:cs typeface="Times New Roman"/>
              </a:rPr>
              <a:t>license, </a:t>
            </a:r>
            <a:r>
              <a:rPr sz="1200" dirty="0">
                <a:latin typeface="Times New Roman"/>
                <a:cs typeface="Times New Roman"/>
              </a:rPr>
              <a:t>submit </a:t>
            </a:r>
            <a:r>
              <a:rPr sz="1200" spc="-5" dirty="0">
                <a:latin typeface="Times New Roman"/>
                <a:cs typeface="Times New Roman"/>
              </a:rPr>
              <a:t>payment for </a:t>
            </a:r>
            <a:r>
              <a:rPr sz="1200" dirty="0">
                <a:latin typeface="Times New Roman"/>
                <a:cs typeface="Times New Roman"/>
              </a:rPr>
              <a:t>the license  </a:t>
            </a:r>
            <a:r>
              <a:rPr sz="1200" spc="-5" dirty="0">
                <a:latin typeface="Times New Roman"/>
                <a:cs typeface="Times New Roman"/>
              </a:rPr>
              <a:t>fee, and </a:t>
            </a:r>
            <a:r>
              <a:rPr sz="1200" dirty="0">
                <a:latin typeface="Times New Roman"/>
                <a:cs typeface="Times New Roman"/>
              </a:rPr>
              <a:t>pay </a:t>
            </a:r>
            <a:r>
              <a:rPr sz="1200" spc="-5" dirty="0">
                <a:latin typeface="Times New Roman"/>
                <a:cs typeface="Times New Roman"/>
              </a:rPr>
              <a:t>any applicable late fees, and said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not be </a:t>
            </a:r>
            <a:r>
              <a:rPr sz="1200" spc="-5" dirty="0">
                <a:latin typeface="Times New Roman"/>
                <a:cs typeface="Times New Roman"/>
              </a:rPr>
              <a:t>released </a:t>
            </a:r>
            <a:r>
              <a:rPr sz="1200" dirty="0">
                <a:latin typeface="Times New Roman"/>
                <a:cs typeface="Times New Roman"/>
              </a:rPr>
              <a:t>from </a:t>
            </a:r>
            <a:r>
              <a:rPr sz="1200" spc="-5" dirty="0">
                <a:latin typeface="Times New Roman"/>
                <a:cs typeface="Times New Roman"/>
              </a:rPr>
              <a:t>confinement unless  and </a:t>
            </a:r>
            <a:r>
              <a:rPr sz="1200" dirty="0">
                <a:latin typeface="Times New Roman"/>
                <a:cs typeface="Times New Roman"/>
              </a:rPr>
              <a:t>until the </a:t>
            </a:r>
            <a:r>
              <a:rPr sz="1200" spc="-5" dirty="0">
                <a:latin typeface="Times New Roman"/>
                <a:cs typeface="Times New Roman"/>
              </a:rPr>
              <a:t>issuance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valid license, which </a:t>
            </a:r>
            <a:r>
              <a:rPr sz="1200" dirty="0">
                <a:latin typeface="Times New Roman"/>
                <a:cs typeface="Times New Roman"/>
              </a:rPr>
              <a:t>shall not be </a:t>
            </a:r>
            <a:r>
              <a:rPr sz="1200" spc="-5" dirty="0">
                <a:latin typeface="Times New Roman"/>
                <a:cs typeface="Times New Roman"/>
              </a:rPr>
              <a:t>unreasonably delayed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withheld.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1430">
              <a:lnSpc>
                <a:spcPts val="1380"/>
              </a:lnSpc>
              <a:tabLst>
                <a:tab pos="469265" algn="l"/>
              </a:tabLst>
            </a:pPr>
            <a:r>
              <a:rPr sz="1200" spc="-5" dirty="0">
                <a:latin typeface="Times New Roman"/>
                <a:cs typeface="Times New Roman"/>
              </a:rPr>
              <a:t>(h)	The Animal Control Officer shall,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matters </a:t>
            </a:r>
            <a:r>
              <a:rPr sz="1200" dirty="0">
                <a:latin typeface="Times New Roman"/>
                <a:cs typeface="Times New Roman"/>
              </a:rPr>
              <a:t>of impoundment or </a:t>
            </a:r>
            <a:r>
              <a:rPr sz="1200" spc="-5" dirty="0">
                <a:latin typeface="Times New Roman"/>
                <a:cs typeface="Times New Roman"/>
              </a:rPr>
              <a:t>confinement,  impoundment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confinement fees, and redemption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impounded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confined animals, carry </a:t>
            </a:r>
            <a:r>
              <a:rPr sz="1200" dirty="0">
                <a:latin typeface="Times New Roman"/>
                <a:cs typeface="Times New Roman"/>
              </a:rPr>
              <a:t>out  </a:t>
            </a:r>
            <a:r>
              <a:rPr sz="1200" spc="-5" dirty="0">
                <a:latin typeface="Times New Roman"/>
                <a:cs typeface="Times New Roman"/>
              </a:rPr>
              <a:t>his/her duties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140, Sections 151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151A of the </a:t>
            </a:r>
            <a:r>
              <a:rPr sz="1200" spc="-5" dirty="0">
                <a:latin typeface="Times New Roman"/>
                <a:cs typeface="Times New Roman"/>
              </a:rPr>
              <a:t>General Laws, and  any amendments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Board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Selectmen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 Serve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as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the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Hearing</a:t>
            </a:r>
            <a:r>
              <a:rPr sz="1200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Authority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587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Any person </a:t>
            </a:r>
            <a:r>
              <a:rPr sz="1200" dirty="0">
                <a:latin typeface="Times New Roman"/>
                <a:cs typeface="Times New Roman"/>
              </a:rPr>
              <a:t>may </a:t>
            </a:r>
            <a:r>
              <a:rPr sz="1200" spc="-5" dirty="0">
                <a:latin typeface="Times New Roman"/>
                <a:cs typeface="Times New Roman"/>
              </a:rPr>
              <a:t>file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complaint </a:t>
            </a:r>
            <a:r>
              <a:rPr sz="1200" dirty="0">
                <a:latin typeface="Times New Roman"/>
                <a:cs typeface="Times New Roman"/>
              </a:rPr>
              <a:t>in writing to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that </a:t>
            </a:r>
            <a:r>
              <a:rPr sz="1200" dirty="0">
                <a:latin typeface="Times New Roman"/>
                <a:cs typeface="Times New Roman"/>
              </a:rPr>
              <a:t>a dog  </a:t>
            </a:r>
            <a:r>
              <a:rPr sz="1200" spc="-5" dirty="0">
                <a:latin typeface="Times New Roman"/>
                <a:cs typeface="Times New Roman"/>
              </a:rPr>
              <a:t>owned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kept </a:t>
            </a:r>
            <a:r>
              <a:rPr sz="1200" dirty="0">
                <a:latin typeface="Times New Roman"/>
                <a:cs typeface="Times New Roman"/>
              </a:rPr>
              <a:t>in the Town is a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dangerous </a:t>
            </a:r>
            <a:r>
              <a:rPr sz="1200" dirty="0">
                <a:latin typeface="Times New Roman"/>
                <a:cs typeface="Times New Roman"/>
              </a:rPr>
              <a:t>dog. </a:t>
            </a:r>
            <a:r>
              <a:rPr sz="1200" spc="-5" dirty="0">
                <a:latin typeface="Times New Roman"/>
                <a:cs typeface="Times New Roman"/>
              </a:rPr>
              <a:t>All such complaints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investigated and </a:t>
            </a:r>
            <a:r>
              <a:rPr sz="1200" dirty="0">
                <a:latin typeface="Times New Roman"/>
                <a:cs typeface="Times New Roman"/>
              </a:rPr>
              <a:t>addressed 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157 of the </a:t>
            </a:r>
            <a:r>
              <a:rPr sz="1200" spc="-5" dirty="0">
                <a:latin typeface="Times New Roman"/>
                <a:cs typeface="Times New Roman"/>
              </a:rPr>
              <a:t>General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Laws.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Disposition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Funds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524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sums </a:t>
            </a:r>
            <a:r>
              <a:rPr sz="1200" spc="-5" dirty="0">
                <a:latin typeface="Times New Roman"/>
                <a:cs typeface="Times New Roman"/>
              </a:rPr>
              <a:t>collected </a:t>
            </a:r>
            <a:r>
              <a:rPr sz="1200" dirty="0">
                <a:latin typeface="Times New Roman"/>
                <a:cs typeface="Times New Roman"/>
              </a:rPr>
              <a:t>pursuant to this </a:t>
            </a:r>
            <a:r>
              <a:rPr sz="1200" spc="-5" dirty="0">
                <a:latin typeface="Times New Roman"/>
                <a:cs typeface="Times New Roman"/>
              </a:rPr>
              <a:t>bylaw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accounted for and paid over </a:t>
            </a:r>
            <a:r>
              <a:rPr sz="1200" dirty="0">
                <a:latin typeface="Times New Roman"/>
                <a:cs typeface="Times New Roman"/>
              </a:rPr>
              <a:t>to the  </a:t>
            </a:r>
            <a:r>
              <a:rPr sz="1200" spc="-5" dirty="0">
                <a:latin typeface="Times New Roman"/>
                <a:cs typeface="Times New Roman"/>
              </a:rPr>
              <a:t>Town Treasurer.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Severability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3251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event </a:t>
            </a:r>
            <a:r>
              <a:rPr sz="1200" dirty="0">
                <a:latin typeface="Times New Roman"/>
                <a:cs typeface="Times New Roman"/>
              </a:rPr>
              <a:t>that the </a:t>
            </a:r>
            <a:r>
              <a:rPr sz="1200" spc="-5" dirty="0">
                <a:latin typeface="Times New Roman"/>
                <a:cs typeface="Times New Roman"/>
              </a:rPr>
              <a:t>Massachusetts Attorney General </a:t>
            </a:r>
            <a:r>
              <a:rPr sz="1200" dirty="0">
                <a:latin typeface="Times New Roman"/>
                <a:cs typeface="Times New Roman"/>
              </a:rPr>
              <a:t>or a </a:t>
            </a:r>
            <a:r>
              <a:rPr sz="1200" spc="-5" dirty="0">
                <a:latin typeface="Times New Roman"/>
                <a:cs typeface="Times New Roman"/>
              </a:rPr>
              <a:t>court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competent  jurisdiction deems any </a:t>
            </a:r>
            <a:r>
              <a:rPr sz="1200" dirty="0">
                <a:latin typeface="Times New Roman"/>
                <a:cs typeface="Times New Roman"/>
              </a:rPr>
              <a:t>provision or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bylaw invalid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unenforceable, all other  provisions shall remain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full force and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effect.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5478271"/>
            <a:ext cx="5903595" cy="3888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Disposal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Animal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Waste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850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5" dirty="0">
                <a:latin typeface="Times New Roman"/>
                <a:cs typeface="Times New Roman"/>
              </a:rPr>
              <a:t>The purpose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bylaw </a:t>
            </a:r>
            <a:r>
              <a:rPr sz="1200" dirty="0">
                <a:latin typeface="Times New Roman"/>
                <a:cs typeface="Times New Roman"/>
              </a:rPr>
              <a:t>is to </a:t>
            </a:r>
            <a:r>
              <a:rPr sz="1200" spc="-5" dirty="0">
                <a:latin typeface="Times New Roman"/>
                <a:cs typeface="Times New Roman"/>
              </a:rPr>
              <a:t>promote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sanitary environment, free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unintended  contamination through contact with animal waste for all Templeton </a:t>
            </a:r>
            <a:r>
              <a:rPr sz="1200" dirty="0">
                <a:latin typeface="Times New Roman"/>
                <a:cs typeface="Times New Roman"/>
              </a:rPr>
              <a:t>residents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nonresidents.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Removal 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5" dirty="0">
                <a:latin typeface="Times New Roman"/>
                <a:cs typeface="Times New Roman"/>
              </a:rPr>
              <a:t>(a) The </a:t>
            </a:r>
            <a:r>
              <a:rPr sz="1200" dirty="0">
                <a:latin typeface="Times New Roman"/>
                <a:cs typeface="Times New Roman"/>
              </a:rPr>
              <a:t>owner, </a:t>
            </a:r>
            <a:r>
              <a:rPr sz="1200" spc="-5" dirty="0">
                <a:latin typeface="Times New Roman"/>
                <a:cs typeface="Times New Roman"/>
              </a:rPr>
              <a:t>keeper,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person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control </a:t>
            </a:r>
            <a:r>
              <a:rPr sz="1200" dirty="0">
                <a:latin typeface="Times New Roman"/>
                <a:cs typeface="Times New Roman"/>
              </a:rPr>
              <a:t>of a dog, or other </a:t>
            </a:r>
            <a:r>
              <a:rPr sz="1200" spc="-5" dirty="0">
                <a:latin typeface="Times New Roman"/>
                <a:cs typeface="Times New Roman"/>
              </a:rPr>
              <a:t>animal,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responsible for </a:t>
            </a:r>
            <a:r>
              <a:rPr sz="1200" dirty="0">
                <a:latin typeface="Times New Roman"/>
                <a:cs typeface="Times New Roman"/>
              </a:rPr>
              <a:t>the prompt </a:t>
            </a:r>
            <a:r>
              <a:rPr sz="1200" spc="-5" dirty="0">
                <a:latin typeface="Times New Roman"/>
                <a:cs typeface="Times New Roman"/>
              </a:rPr>
              <a:t>removal and </a:t>
            </a:r>
            <a:r>
              <a:rPr sz="1200" dirty="0">
                <a:latin typeface="Times New Roman"/>
                <a:cs typeface="Times New Roman"/>
              </a:rPr>
              <a:t>proper disposal of </a:t>
            </a:r>
            <a:r>
              <a:rPr sz="1200" spc="-5" dirty="0">
                <a:latin typeface="Times New Roman"/>
                <a:cs typeface="Times New Roman"/>
              </a:rPr>
              <a:t>any feces </a:t>
            </a:r>
            <a:r>
              <a:rPr sz="1200" dirty="0">
                <a:latin typeface="Times New Roman"/>
                <a:cs typeface="Times New Roman"/>
              </a:rPr>
              <a:t>deposited by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dog, or  </a:t>
            </a:r>
            <a:r>
              <a:rPr sz="1200" spc="-5" dirty="0">
                <a:latin typeface="Times New Roman"/>
                <a:cs typeface="Times New Roman"/>
              </a:rPr>
              <a:t>other animal,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ways, such as </a:t>
            </a:r>
            <a:r>
              <a:rPr sz="1200" dirty="0">
                <a:latin typeface="Times New Roman"/>
                <a:cs typeface="Times New Roman"/>
              </a:rPr>
              <a:t>streets, </a:t>
            </a:r>
            <a:r>
              <a:rPr sz="1200" spc="-5" dirty="0">
                <a:latin typeface="Times New Roman"/>
                <a:cs typeface="Times New Roman"/>
              </a:rPr>
              <a:t>roads, avenues, lanes, circles, highways,  paths, sidewalks, trails, </a:t>
            </a:r>
            <a:r>
              <a:rPr sz="1200" dirty="0">
                <a:latin typeface="Times New Roman"/>
                <a:cs typeface="Times New Roman"/>
              </a:rPr>
              <a:t>etc... or upon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public land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10 </a:t>
            </a:r>
            <a:r>
              <a:rPr sz="1200" spc="-5" dirty="0">
                <a:latin typeface="Times New Roman"/>
                <a:cs typeface="Times New Roman"/>
              </a:rPr>
              <a:t>feet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ways </a:t>
            </a:r>
            <a:r>
              <a:rPr sz="1200" dirty="0">
                <a:latin typeface="Times New Roman"/>
                <a:cs typeface="Times New Roman"/>
              </a:rPr>
              <a:t>or upon 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land designated as parks, playgrounds, cemeteries, school yards, </a:t>
            </a:r>
            <a:r>
              <a:rPr sz="1200" dirty="0">
                <a:latin typeface="Times New Roman"/>
                <a:cs typeface="Times New Roman"/>
              </a:rPr>
              <a:t>golf </a:t>
            </a:r>
            <a:r>
              <a:rPr sz="1200" spc="-5" dirty="0">
                <a:latin typeface="Times New Roman"/>
                <a:cs typeface="Times New Roman"/>
              </a:rPr>
              <a:t>courses,  recreation areas,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municipal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government </a:t>
            </a:r>
            <a:r>
              <a:rPr sz="1200" dirty="0">
                <a:latin typeface="Times New Roman"/>
                <a:cs typeface="Times New Roman"/>
              </a:rPr>
              <a:t>building </a:t>
            </a:r>
            <a:r>
              <a:rPr sz="1200" spc="-5" dirty="0">
                <a:latin typeface="Times New Roman"/>
                <a:cs typeface="Times New Roman"/>
              </a:rPr>
              <a:t>and/or grounds, all within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Templeton, as well as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property </a:t>
            </a:r>
            <a:r>
              <a:rPr sz="1200" dirty="0">
                <a:latin typeface="Times New Roman"/>
                <a:cs typeface="Times New Roman"/>
              </a:rPr>
              <a:t>public or </a:t>
            </a:r>
            <a:r>
              <a:rPr sz="1200" spc="-5" dirty="0">
                <a:latin typeface="Times New Roman"/>
                <a:cs typeface="Times New Roman"/>
              </a:rPr>
              <a:t>private and neither </a:t>
            </a:r>
            <a:r>
              <a:rPr sz="1200" dirty="0">
                <a:latin typeface="Times New Roman"/>
                <a:cs typeface="Times New Roman"/>
              </a:rPr>
              <a:t>owned nor </a:t>
            </a:r>
            <a:r>
              <a:rPr sz="1200" spc="-5" dirty="0">
                <a:latin typeface="Times New Roman"/>
                <a:cs typeface="Times New Roman"/>
              </a:rPr>
              <a:t>occupied </a:t>
            </a:r>
            <a:r>
              <a:rPr sz="1200" dirty="0">
                <a:latin typeface="Times New Roman"/>
                <a:cs typeface="Times New Roman"/>
              </a:rPr>
              <a:t>by  </a:t>
            </a:r>
            <a:r>
              <a:rPr sz="1200" spc="-5" dirty="0">
                <a:latin typeface="Times New Roman"/>
                <a:cs typeface="Times New Roman"/>
              </a:rPr>
              <a:t>said person. Furthermore,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persons who owns, </a:t>
            </a:r>
            <a:r>
              <a:rPr sz="1200" dirty="0">
                <a:latin typeface="Times New Roman"/>
                <a:cs typeface="Times New Roman"/>
              </a:rPr>
              <a:t>possess, or </a:t>
            </a:r>
            <a:r>
              <a:rPr sz="1200" spc="-5" dirty="0">
                <a:latin typeface="Times New Roman"/>
                <a:cs typeface="Times New Roman"/>
              </a:rPr>
              <a:t>control such </a:t>
            </a:r>
            <a:r>
              <a:rPr sz="1200" dirty="0">
                <a:latin typeface="Times New Roman"/>
                <a:cs typeface="Times New Roman"/>
              </a:rPr>
              <a:t>dog, or </a:t>
            </a:r>
            <a:r>
              <a:rPr sz="1200" spc="-5" dirty="0">
                <a:latin typeface="Times New Roman"/>
                <a:cs typeface="Times New Roman"/>
              </a:rPr>
              <a:t>other animal,  shall appear with such </a:t>
            </a:r>
            <a:r>
              <a:rPr sz="1200" dirty="0">
                <a:latin typeface="Times New Roman"/>
                <a:cs typeface="Times New Roman"/>
              </a:rPr>
              <a:t>dog, or </a:t>
            </a:r>
            <a:r>
              <a:rPr sz="1200" spc="-5" dirty="0">
                <a:latin typeface="Times New Roman"/>
                <a:cs typeface="Times New Roman"/>
              </a:rPr>
              <a:t>other animal, </a:t>
            </a:r>
            <a:r>
              <a:rPr sz="1200" dirty="0">
                <a:latin typeface="Times New Roman"/>
                <a:cs typeface="Times New Roman"/>
              </a:rPr>
              <a:t>on any of the </a:t>
            </a:r>
            <a:r>
              <a:rPr sz="1200" spc="-5" dirty="0">
                <a:latin typeface="Times New Roman"/>
                <a:cs typeface="Times New Roman"/>
              </a:rPr>
              <a:t>aforementioned areas without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means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removal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such animal feces left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dog, or </a:t>
            </a:r>
            <a:r>
              <a:rPr sz="1200" spc="-5" dirty="0">
                <a:latin typeface="Times New Roman"/>
                <a:cs typeface="Times New Roman"/>
              </a:rPr>
              <a:t>other animal. Additionally,  disposal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animal feces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Town trash receptacles, </a:t>
            </a:r>
            <a:r>
              <a:rPr sz="1200" dirty="0">
                <a:latin typeface="Times New Roman"/>
                <a:cs typeface="Times New Roman"/>
              </a:rPr>
              <a:t>or in </a:t>
            </a:r>
            <a:r>
              <a:rPr sz="1200" spc="-5" dirty="0">
                <a:latin typeface="Times New Roman"/>
                <a:cs typeface="Times New Roman"/>
              </a:rPr>
              <a:t>storm drains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prohibited.</a:t>
            </a:r>
            <a:endParaRPr sz="1200">
              <a:latin typeface="Times New Roman"/>
              <a:cs typeface="Times New Roman"/>
            </a:endParaRPr>
          </a:p>
          <a:p>
            <a:pPr marL="12700" marR="135255">
              <a:lnSpc>
                <a:spcPts val="1380"/>
              </a:lnSpc>
              <a:tabLst>
                <a:tab pos="469265" algn="l"/>
              </a:tabLst>
            </a:pPr>
            <a:r>
              <a:rPr sz="1200" spc="-5" dirty="0">
                <a:latin typeface="Times New Roman"/>
                <a:cs typeface="Times New Roman"/>
              </a:rPr>
              <a:t>(b)	For </a:t>
            </a:r>
            <a:r>
              <a:rPr sz="1200" dirty="0">
                <a:latin typeface="Times New Roman"/>
                <a:cs typeface="Times New Roman"/>
              </a:rPr>
              <a:t>the purposes of this </a:t>
            </a:r>
            <a:r>
              <a:rPr sz="1200" spc="-5" dirty="0">
                <a:latin typeface="Times New Roman"/>
                <a:cs typeface="Times New Roman"/>
              </a:rPr>
              <a:t>chapter, </a:t>
            </a:r>
            <a:r>
              <a:rPr sz="1200" dirty="0">
                <a:latin typeface="Times New Roman"/>
                <a:cs typeface="Times New Roman"/>
              </a:rPr>
              <a:t>the means of </a:t>
            </a:r>
            <a:r>
              <a:rPr sz="1200" spc="-5" dirty="0">
                <a:latin typeface="Times New Roman"/>
                <a:cs typeface="Times New Roman"/>
              </a:rPr>
              <a:t>removal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tool, </a:t>
            </a:r>
            <a:r>
              <a:rPr sz="1200" spc="-5" dirty="0">
                <a:latin typeface="Times New Roman"/>
                <a:cs typeface="Times New Roman"/>
              </a:rPr>
              <a:t>implement,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device carried for </a:t>
            </a:r>
            <a:r>
              <a:rPr sz="1200" dirty="0">
                <a:latin typeface="Times New Roman"/>
                <a:cs typeface="Times New Roman"/>
              </a:rPr>
              <a:t>the purpose of </a:t>
            </a:r>
            <a:r>
              <a:rPr sz="1200" spc="-5" dirty="0">
                <a:latin typeface="Times New Roman"/>
                <a:cs typeface="Times New Roman"/>
              </a:rPr>
              <a:t>removal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containment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such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feces.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Applicability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76">
        <p14:prism isContent="1" isInverted="1"/>
      </p:transition>
    </mc:Choice>
    <mc:Fallback xmlns="">
      <p:transition spd="slow" advTm="676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54480" y="5484888"/>
            <a:ext cx="4599431" cy="390295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466850" y="9448800"/>
            <a:ext cx="4774565" cy="0"/>
          </a:xfrm>
          <a:custGeom>
            <a:avLst/>
            <a:gdLst/>
            <a:ahLst/>
            <a:cxnLst/>
            <a:rect l="l" t="t" r="r" b="b"/>
            <a:pathLst>
              <a:path w="4774565">
                <a:moveTo>
                  <a:pt x="0" y="0"/>
                </a:moveTo>
                <a:lnTo>
                  <a:pt x="4774552" y="0"/>
                </a:lnTo>
              </a:path>
            </a:pathLst>
          </a:custGeom>
          <a:ln w="5333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93519" y="5450840"/>
            <a:ext cx="0" cy="3971290"/>
          </a:xfrm>
          <a:custGeom>
            <a:avLst/>
            <a:gdLst/>
            <a:ahLst/>
            <a:cxnLst/>
            <a:rect l="l" t="t" r="r" b="b"/>
            <a:pathLst>
              <a:path h="3971290">
                <a:moveTo>
                  <a:pt x="0" y="0"/>
                </a:moveTo>
                <a:lnTo>
                  <a:pt x="0" y="3971290"/>
                </a:lnTo>
              </a:path>
            </a:pathLst>
          </a:custGeom>
          <a:ln w="5334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466850" y="5424170"/>
            <a:ext cx="4774565" cy="0"/>
          </a:xfrm>
          <a:custGeom>
            <a:avLst/>
            <a:gdLst/>
            <a:ahLst/>
            <a:cxnLst/>
            <a:rect l="l" t="t" r="r" b="b"/>
            <a:pathLst>
              <a:path w="4774565">
                <a:moveTo>
                  <a:pt x="0" y="0"/>
                </a:moveTo>
                <a:lnTo>
                  <a:pt x="4774552" y="0"/>
                </a:lnTo>
              </a:path>
            </a:pathLst>
          </a:custGeom>
          <a:ln w="5333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214732" y="5450547"/>
            <a:ext cx="0" cy="3971925"/>
          </a:xfrm>
          <a:custGeom>
            <a:avLst/>
            <a:gdLst/>
            <a:ahLst/>
            <a:cxnLst/>
            <a:rect l="l" t="t" r="r" b="b"/>
            <a:pathLst>
              <a:path h="3971925">
                <a:moveTo>
                  <a:pt x="0" y="0"/>
                </a:moveTo>
                <a:lnTo>
                  <a:pt x="0" y="3971925"/>
                </a:lnTo>
              </a:path>
            </a:pathLst>
          </a:custGeom>
          <a:ln w="5334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37969" y="9395459"/>
            <a:ext cx="4632325" cy="0"/>
          </a:xfrm>
          <a:custGeom>
            <a:avLst/>
            <a:gdLst/>
            <a:ahLst/>
            <a:cxnLst/>
            <a:rect l="l" t="t" r="r" b="b"/>
            <a:pathLst>
              <a:path w="4632325">
                <a:moveTo>
                  <a:pt x="0" y="0"/>
                </a:moveTo>
                <a:lnTo>
                  <a:pt x="4632312" y="0"/>
                </a:lnTo>
              </a:path>
            </a:pathLst>
          </a:custGeom>
          <a:ln w="1778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546860" y="5486400"/>
            <a:ext cx="0" cy="3900170"/>
          </a:xfrm>
          <a:custGeom>
            <a:avLst/>
            <a:gdLst/>
            <a:ahLst/>
            <a:cxnLst/>
            <a:rect l="l" t="t" r="r" b="b"/>
            <a:pathLst>
              <a:path h="3900170">
                <a:moveTo>
                  <a:pt x="0" y="0"/>
                </a:moveTo>
                <a:lnTo>
                  <a:pt x="0" y="3900170"/>
                </a:lnTo>
              </a:path>
            </a:pathLst>
          </a:custGeom>
          <a:ln w="1778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37969" y="5477509"/>
            <a:ext cx="4632325" cy="0"/>
          </a:xfrm>
          <a:custGeom>
            <a:avLst/>
            <a:gdLst/>
            <a:ahLst/>
            <a:cxnLst/>
            <a:rect l="l" t="t" r="r" b="b"/>
            <a:pathLst>
              <a:path w="4632325">
                <a:moveTo>
                  <a:pt x="0" y="0"/>
                </a:moveTo>
                <a:lnTo>
                  <a:pt x="4632312" y="0"/>
                </a:lnTo>
              </a:path>
            </a:pathLst>
          </a:custGeom>
          <a:ln w="1778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61385" y="5486107"/>
            <a:ext cx="0" cy="3900804"/>
          </a:xfrm>
          <a:custGeom>
            <a:avLst/>
            <a:gdLst/>
            <a:ahLst/>
            <a:cxnLst/>
            <a:rect l="l" t="t" r="r" b="b"/>
            <a:pathLst>
              <a:path h="3900804">
                <a:moveTo>
                  <a:pt x="0" y="0"/>
                </a:moveTo>
                <a:lnTo>
                  <a:pt x="0" y="3900804"/>
                </a:lnTo>
              </a:path>
            </a:pathLst>
          </a:custGeom>
          <a:ln w="1779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901700" y="395731"/>
            <a:ext cx="5866765" cy="3291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079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mills 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assembly line), rather, “Industry” could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mean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hard work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tenacious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effort.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believe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is the kind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activity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Meeting 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calling for. Rather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than sinking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tax  revenue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problems,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forward with infrastructure renewal and cease endless debate.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strong and resilient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continue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improve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several key  areas: fiscal practices,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collaboratives, community and citizen engagement,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public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safety commitment, infrastructure and services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support,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strengthening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municipal</a:t>
            </a:r>
            <a:r>
              <a:rPr sz="1200" spc="1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teams.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1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Thank </a:t>
            </a:r>
            <a:r>
              <a:rPr sz="1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You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82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 would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like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acknowledge that all accomplishments were efforts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community. 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DPW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workers who are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working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keep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roads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drivable to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Police,  Fire, and EMS departments who allow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sleep well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night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knowing we are safe,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our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Hall personnel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who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have committed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outstanding progress and exceptional work. We  certainly want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extend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giant thank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you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volunteers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serving on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Boards and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Commissions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give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so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freely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their time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help promote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safer, friendlier, and happy  community. Thank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you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 for helping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move</a:t>
            </a:r>
            <a:r>
              <a:rPr sz="12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forward.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Submitted,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200" i="1" dirty="0">
                <a:solidFill>
                  <a:srgbClr val="231F20"/>
                </a:solidFill>
                <a:latin typeface="Times New Roman"/>
                <a:cs typeface="Times New Roman"/>
              </a:rPr>
              <a:t>Your </a:t>
            </a: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200" i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621678" y="95366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12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01700" y="3882644"/>
            <a:ext cx="14014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Michael Currie,</a:t>
            </a:r>
            <a:r>
              <a:rPr sz="1200" i="1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31F20"/>
                </a:solidFill>
                <a:latin typeface="Times New Roman"/>
                <a:cs typeface="Times New Roman"/>
              </a:rPr>
              <a:t>Chair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187675" y="3882644"/>
            <a:ext cx="15024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Diane Haley,</a:t>
            </a:r>
            <a:r>
              <a:rPr sz="1200" i="1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ViceChair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01700" y="4286503"/>
            <a:ext cx="3669029" cy="612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298065" algn="l"/>
              </a:tabLst>
            </a:pP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Julie</a:t>
            </a:r>
            <a:r>
              <a:rPr sz="1200" i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Richard,</a:t>
            </a:r>
            <a:r>
              <a:rPr sz="12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Clerk	Terry Griffis,</a:t>
            </a:r>
            <a:r>
              <a:rPr sz="1200" i="1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500">
              <a:latin typeface="Times New Roman"/>
              <a:cs typeface="Times New Roman"/>
            </a:endParaRPr>
          </a:p>
          <a:p>
            <a:pPr marL="1117600">
              <a:lnSpc>
                <a:spcPct val="100000"/>
              </a:lnSpc>
            </a:pP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Jeff Bennett,</a:t>
            </a:r>
            <a:r>
              <a:rPr sz="12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Tm="1206">
        <p15:prstTrans prst="curtains"/>
      </p:transition>
    </mc:Choice>
    <mc:Fallback xmlns="">
      <p:transition spd="slow" advTm="1206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120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882005" cy="1785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778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13. </a:t>
            </a:r>
            <a:r>
              <a:rPr sz="1200" spc="-5" dirty="0">
                <a:latin typeface="Times New Roman"/>
                <a:cs typeface="Times New Roman"/>
              </a:rPr>
              <a:t>This Article shall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apply </a:t>
            </a:r>
            <a:r>
              <a:rPr sz="1200" dirty="0">
                <a:latin typeface="Times New Roman"/>
                <a:cs typeface="Times New Roman"/>
              </a:rPr>
              <a:t>to a </a:t>
            </a:r>
            <a:r>
              <a:rPr sz="1200" spc="-5" dirty="0">
                <a:latin typeface="Times New Roman"/>
                <a:cs typeface="Times New Roman"/>
              </a:rPr>
              <a:t>physically challenged </a:t>
            </a:r>
            <a:r>
              <a:rPr sz="1200" dirty="0">
                <a:latin typeface="Times New Roman"/>
                <a:cs typeface="Times New Roman"/>
              </a:rPr>
              <a:t>person in sole </a:t>
            </a:r>
            <a:r>
              <a:rPr sz="1200" spc="-5" dirty="0">
                <a:latin typeface="Times New Roman"/>
                <a:cs typeface="Times New Roman"/>
              </a:rPr>
              <a:t>custody </a:t>
            </a:r>
            <a:r>
              <a:rPr sz="1200" dirty="0">
                <a:latin typeface="Times New Roman"/>
                <a:cs typeface="Times New Roman"/>
              </a:rPr>
              <a:t>of a  dog, or </a:t>
            </a:r>
            <a:r>
              <a:rPr sz="1200" spc="-5" dirty="0">
                <a:latin typeface="Times New Roman"/>
                <a:cs typeface="Times New Roman"/>
              </a:rPr>
              <a:t>other animal,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any individual </a:t>
            </a:r>
            <a:r>
              <a:rPr sz="1200" dirty="0">
                <a:latin typeface="Times New Roman"/>
                <a:cs typeface="Times New Roman"/>
              </a:rPr>
              <a:t>using a </a:t>
            </a:r>
            <a:r>
              <a:rPr sz="1200" spc="-5" dirty="0">
                <a:latin typeface="Times New Roman"/>
                <a:cs typeface="Times New Roman"/>
              </a:rPr>
              <a:t>guide/service </a:t>
            </a:r>
            <a:r>
              <a:rPr sz="1200" dirty="0">
                <a:latin typeface="Times New Roman"/>
                <a:cs typeface="Times New Roman"/>
              </a:rPr>
              <a:t>dog.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Enforcement, violations, and</a:t>
            </a:r>
            <a:r>
              <a:rPr sz="1200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penalties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2635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14. </a:t>
            </a:r>
            <a:r>
              <a:rPr sz="1200" spc="-5" dirty="0">
                <a:latin typeface="Times New Roman"/>
                <a:cs typeface="Times New Roman"/>
              </a:rPr>
              <a:t>(a) Enforcement shall </a:t>
            </a:r>
            <a:r>
              <a:rPr sz="1200" dirty="0">
                <a:latin typeface="Times New Roman"/>
                <a:cs typeface="Times New Roman"/>
              </a:rPr>
              <a:t>be by the </a:t>
            </a:r>
            <a:r>
              <a:rPr sz="1200" spc="-5" dirty="0">
                <a:latin typeface="Times New Roman"/>
                <a:cs typeface="Times New Roman"/>
              </a:rPr>
              <a:t>Animal Control Officer, </a:t>
            </a:r>
            <a:r>
              <a:rPr sz="1200" dirty="0">
                <a:latin typeface="Times New Roman"/>
                <a:cs typeface="Times New Roman"/>
              </a:rPr>
              <a:t>Board of </a:t>
            </a:r>
            <a:r>
              <a:rPr sz="1200" spc="-5" dirty="0">
                <a:latin typeface="Times New Roman"/>
                <a:cs typeface="Times New Roman"/>
              </a:rPr>
              <a:t>Health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 other </a:t>
            </a:r>
            <a:r>
              <a:rPr sz="1200" dirty="0">
                <a:latin typeface="Times New Roman"/>
                <a:cs typeface="Times New Roman"/>
              </a:rPr>
              <a:t>duly </a:t>
            </a:r>
            <a:r>
              <a:rPr sz="1200" spc="-5" dirty="0">
                <a:latin typeface="Times New Roman"/>
                <a:cs typeface="Times New Roman"/>
              </a:rPr>
              <a:t>appointed law enforcement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officer.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tabLst>
                <a:tab pos="469265" algn="l"/>
              </a:tabLst>
            </a:pPr>
            <a:r>
              <a:rPr sz="1200" spc="-5" dirty="0">
                <a:latin typeface="Times New Roman"/>
                <a:cs typeface="Times New Roman"/>
              </a:rPr>
              <a:t>(b)	Penalty for violation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bylaw will </a:t>
            </a:r>
            <a:r>
              <a:rPr sz="1200" dirty="0">
                <a:latin typeface="Times New Roman"/>
                <a:cs typeface="Times New Roman"/>
              </a:rPr>
              <a:t>be by </a:t>
            </a:r>
            <a:r>
              <a:rPr sz="1200" spc="-5" dirty="0">
                <a:latin typeface="Times New Roman"/>
                <a:cs typeface="Times New Roman"/>
              </a:rPr>
              <a:t>non-criminal </a:t>
            </a:r>
            <a:r>
              <a:rPr sz="1200" dirty="0">
                <a:latin typeface="Times New Roman"/>
                <a:cs typeface="Times New Roman"/>
              </a:rPr>
              <a:t>disposition </a:t>
            </a:r>
            <a:r>
              <a:rPr sz="1200" spc="-5" dirty="0">
                <a:latin typeface="Times New Roman"/>
                <a:cs typeface="Times New Roman"/>
              </a:rPr>
              <a:t>pursuant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MGL,  Chapter </a:t>
            </a:r>
            <a:r>
              <a:rPr sz="1200" dirty="0">
                <a:latin typeface="Times New Roman"/>
                <a:cs typeface="Times New Roman"/>
              </a:rPr>
              <a:t>240,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21D.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purpose of this </a:t>
            </a:r>
            <a:r>
              <a:rPr sz="1200" spc="-5" dirty="0">
                <a:latin typeface="Times New Roman"/>
                <a:cs typeface="Times New Roman"/>
              </a:rPr>
              <a:t>bylaw,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penalty </a:t>
            </a:r>
            <a:r>
              <a:rPr sz="1200" dirty="0">
                <a:latin typeface="Times New Roman"/>
                <a:cs typeface="Times New Roman"/>
              </a:rPr>
              <a:t>to apply in the </a:t>
            </a:r>
            <a:r>
              <a:rPr sz="1200" spc="-5" dirty="0">
                <a:latin typeface="Times New Roman"/>
                <a:cs typeface="Times New Roman"/>
              </a:rPr>
              <a:t>event </a:t>
            </a:r>
            <a:r>
              <a:rPr sz="1200" dirty="0">
                <a:latin typeface="Times New Roman"/>
                <a:cs typeface="Times New Roman"/>
              </a:rPr>
              <a:t>of a  </a:t>
            </a:r>
            <a:r>
              <a:rPr sz="1200" spc="-5" dirty="0">
                <a:latin typeface="Times New Roman"/>
                <a:cs typeface="Times New Roman"/>
              </a:rPr>
              <a:t>violation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8900" y="2148331"/>
            <a:ext cx="3099435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77101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FIRST OFFENSE  SECOND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OFFENSE  THIRD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OFFENSE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FOURTH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ANY SUBSEQUENT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OFFENSE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559300" y="2148331"/>
            <a:ext cx="558800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$25.00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$50.00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$100.00</a:t>
            </a:r>
            <a:endParaRPr sz="1200">
              <a:latin typeface="Times New Roman"/>
              <a:cs typeface="Times New Roman"/>
            </a:endParaRPr>
          </a:p>
          <a:p>
            <a:pPr marL="5016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$200.00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00" y="2849371"/>
            <a:ext cx="5939155" cy="6167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704850">
              <a:lnSpc>
                <a:spcPts val="1380"/>
              </a:lnSpc>
              <a:spcBef>
                <a:spcPts val="195"/>
              </a:spcBef>
              <a:tabLst>
                <a:tab pos="469265" algn="l"/>
              </a:tabLst>
            </a:pPr>
            <a:r>
              <a:rPr sz="1200" spc="-5" dirty="0">
                <a:latin typeface="Times New Roman"/>
                <a:cs typeface="Times New Roman"/>
              </a:rPr>
              <a:t>(c)	Each occurrence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violation on </a:t>
            </a:r>
            <a:r>
              <a:rPr sz="1200" spc="-5" dirty="0">
                <a:latin typeface="Times New Roman"/>
                <a:cs typeface="Times New Roman"/>
              </a:rPr>
              <a:t>any day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deemed </a:t>
            </a:r>
            <a:r>
              <a:rPr sz="1200" dirty="0">
                <a:latin typeface="Times New Roman"/>
                <a:cs typeface="Times New Roman"/>
              </a:rPr>
              <a:t>a separate </a:t>
            </a:r>
            <a:r>
              <a:rPr sz="1200" spc="-5" dirty="0">
                <a:latin typeface="Times New Roman"/>
                <a:cs typeface="Times New Roman"/>
              </a:rPr>
              <a:t>offense.  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 marL="12700" marR="349313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2597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amend Town By-laws Article XVIII  Restraining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Dogs,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deleting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Article </a:t>
            </a:r>
            <a:r>
              <a:rPr sz="1200" dirty="0">
                <a:latin typeface="Times New Roman"/>
                <a:cs typeface="Times New Roman"/>
              </a:rPr>
              <a:t>in its </a:t>
            </a:r>
            <a:r>
              <a:rPr sz="1200" spc="-5" dirty="0">
                <a:latin typeface="Times New Roman"/>
                <a:cs typeface="Times New Roman"/>
              </a:rPr>
              <a:t>entirety and replacing </a:t>
            </a:r>
            <a:r>
              <a:rPr sz="1200" dirty="0">
                <a:latin typeface="Times New Roman"/>
                <a:cs typeface="Times New Roman"/>
              </a:rPr>
              <a:t>it to </a:t>
            </a:r>
            <a:r>
              <a:rPr sz="1200" spc="-5" dirty="0">
                <a:latin typeface="Times New Roman"/>
                <a:cs typeface="Times New Roman"/>
              </a:rPr>
              <a:t>read 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28575" algn="ct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ARTICLE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XVIII</a:t>
            </a:r>
            <a:endParaRPr sz="1200">
              <a:latin typeface="Times New Roman"/>
              <a:cs typeface="Times New Roman"/>
            </a:endParaRPr>
          </a:p>
          <a:p>
            <a:pPr marL="26670" algn="ct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DOG CONTROL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LICENSING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Purpose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206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Pursuant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authority set forth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136A </a:t>
            </a:r>
            <a:r>
              <a:rPr sz="1200" spc="-5" dirty="0">
                <a:latin typeface="Times New Roman"/>
                <a:cs typeface="Times New Roman"/>
              </a:rPr>
              <a:t>through </a:t>
            </a:r>
            <a:r>
              <a:rPr sz="1200" dirty="0">
                <a:latin typeface="Times New Roman"/>
                <a:cs typeface="Times New Roman"/>
              </a:rPr>
              <a:t>174E of the  </a:t>
            </a:r>
            <a:r>
              <a:rPr sz="1200" spc="-5" dirty="0">
                <a:latin typeface="Times New Roman"/>
                <a:cs typeface="Times New Roman"/>
              </a:rPr>
              <a:t>General Laws and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relevant statutes and regulations issues </a:t>
            </a:r>
            <a:r>
              <a:rPr sz="1200" dirty="0">
                <a:latin typeface="Times New Roman"/>
                <a:cs typeface="Times New Roman"/>
              </a:rPr>
              <a:t>pursuant </a:t>
            </a:r>
            <a:r>
              <a:rPr sz="1200" spc="-5" dirty="0">
                <a:latin typeface="Times New Roman"/>
                <a:cs typeface="Times New Roman"/>
              </a:rPr>
              <a:t>thereto,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following requirements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adopted for </a:t>
            </a:r>
            <a:r>
              <a:rPr sz="1200" dirty="0">
                <a:latin typeface="Times New Roman"/>
                <a:cs typeface="Times New Roman"/>
              </a:rPr>
              <a:t>the regulation of dogs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Templeton.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Definition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Terms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987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The definitions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words and </a:t>
            </a:r>
            <a:r>
              <a:rPr sz="1200" dirty="0">
                <a:latin typeface="Times New Roman"/>
                <a:cs typeface="Times New Roman"/>
              </a:rPr>
              <a:t>terms </a:t>
            </a:r>
            <a:r>
              <a:rPr sz="1200" spc="-5" dirty="0">
                <a:latin typeface="Times New Roman"/>
                <a:cs typeface="Times New Roman"/>
              </a:rPr>
              <a:t>set forth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Section 136A of the  </a:t>
            </a:r>
            <a:r>
              <a:rPr sz="1200" spc="-5" dirty="0">
                <a:latin typeface="Times New Roman"/>
                <a:cs typeface="Times New Roman"/>
              </a:rPr>
              <a:t>General Laws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incorporated </a:t>
            </a:r>
            <a:r>
              <a:rPr sz="1200" dirty="0">
                <a:latin typeface="Times New Roman"/>
                <a:cs typeface="Times New Roman"/>
              </a:rPr>
              <a:t>into this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133, </a:t>
            </a:r>
            <a:r>
              <a:rPr sz="1200" spc="-5" dirty="0">
                <a:latin typeface="Times New Roman"/>
                <a:cs typeface="Times New Roman"/>
              </a:rPr>
              <a:t>Animal Control Bylaw, and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applicable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interpretation thereof.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addition, unless context clearly indicates otherwise,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following words and terms, as used </a:t>
            </a:r>
            <a:r>
              <a:rPr sz="1200" dirty="0">
                <a:latin typeface="Times New Roman"/>
                <a:cs typeface="Times New Roman"/>
              </a:rPr>
              <a:t>in this </a:t>
            </a:r>
            <a:r>
              <a:rPr sz="1200" spc="-5" dirty="0">
                <a:latin typeface="Times New Roman"/>
                <a:cs typeface="Times New Roman"/>
              </a:rPr>
              <a:t>bylaw, shall have </a:t>
            </a:r>
            <a:r>
              <a:rPr sz="1200" dirty="0">
                <a:latin typeface="Times New Roman"/>
                <a:cs typeface="Times New Roman"/>
              </a:rPr>
              <a:t>the following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meanings: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76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DOG UNDER CONTROL: </a:t>
            </a:r>
            <a:r>
              <a:rPr sz="1200" dirty="0">
                <a:latin typeface="Times New Roman"/>
                <a:cs typeface="Times New Roman"/>
              </a:rPr>
              <a:t>A dog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(1) physically controlled </a:t>
            </a:r>
            <a:r>
              <a:rPr sz="1200" dirty="0">
                <a:latin typeface="Times New Roman"/>
                <a:cs typeface="Times New Roman"/>
              </a:rPr>
              <a:t>by a person by </a:t>
            </a:r>
            <a:r>
              <a:rPr sz="1200" spc="-5" dirty="0">
                <a:latin typeface="Times New Roman"/>
                <a:cs typeface="Times New Roman"/>
              </a:rPr>
              <a:t>means </a:t>
            </a:r>
            <a:r>
              <a:rPr sz="1200" dirty="0">
                <a:latin typeface="Times New Roman"/>
                <a:cs typeface="Times New Roman"/>
              </a:rPr>
              <a:t>of a  </a:t>
            </a:r>
            <a:r>
              <a:rPr sz="1200" spc="-5" dirty="0">
                <a:latin typeface="Times New Roman"/>
                <a:cs typeface="Times New Roman"/>
              </a:rPr>
              <a:t>leash, cord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chain held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person, </a:t>
            </a:r>
            <a:r>
              <a:rPr sz="1200" dirty="0">
                <a:latin typeface="Times New Roman"/>
                <a:cs typeface="Times New Roman"/>
              </a:rPr>
              <a:t>or (2) a dog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contained within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physical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electric  fence;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(3) </a:t>
            </a:r>
            <a:r>
              <a:rPr sz="1200" dirty="0">
                <a:latin typeface="Times New Roman"/>
                <a:cs typeface="Times New Roman"/>
              </a:rPr>
              <a:t>a dog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at all times within </a:t>
            </a:r>
            <a:r>
              <a:rPr sz="1200" dirty="0">
                <a:latin typeface="Times New Roman"/>
                <a:cs typeface="Times New Roman"/>
              </a:rPr>
              <a:t>sight of </a:t>
            </a:r>
            <a:r>
              <a:rPr sz="1200" spc="-5" dirty="0">
                <a:latin typeface="Times New Roman"/>
                <a:cs typeface="Times New Roman"/>
              </a:rPr>
              <a:t>their person,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actively monitored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that  person, and that at all times immediately responds </a:t>
            </a:r>
            <a:r>
              <a:rPr sz="1200" dirty="0">
                <a:latin typeface="Times New Roman"/>
                <a:cs typeface="Times New Roman"/>
              </a:rPr>
              <a:t>to a </a:t>
            </a:r>
            <a:r>
              <a:rPr sz="1200" spc="-5" dirty="0">
                <a:latin typeface="Times New Roman"/>
                <a:cs typeface="Times New Roman"/>
              </a:rPr>
              <a:t>recall command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their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RUNNING AT LARGE: </a:t>
            </a:r>
            <a:r>
              <a:rPr sz="1200" dirty="0">
                <a:latin typeface="Times New Roman"/>
                <a:cs typeface="Times New Roman"/>
              </a:rPr>
              <a:t>A dog is </a:t>
            </a:r>
            <a:r>
              <a:rPr sz="1200" spc="-5" dirty="0">
                <a:latin typeface="Times New Roman"/>
                <a:cs typeface="Times New Roman"/>
              </a:rPr>
              <a:t>running at large </a:t>
            </a:r>
            <a:r>
              <a:rPr sz="1200" dirty="0">
                <a:latin typeface="Times New Roman"/>
                <a:cs typeface="Times New Roman"/>
              </a:rPr>
              <a:t>if it is not on the </a:t>
            </a:r>
            <a:r>
              <a:rPr sz="1200" spc="-5" dirty="0">
                <a:latin typeface="Times New Roman"/>
                <a:cs typeface="Times New Roman"/>
              </a:rPr>
              <a:t>private property </a:t>
            </a:r>
            <a:r>
              <a:rPr sz="1200" dirty="0">
                <a:latin typeface="Times New Roman"/>
                <a:cs typeface="Times New Roman"/>
              </a:rPr>
              <a:t>of its owner  or </a:t>
            </a:r>
            <a:r>
              <a:rPr sz="1200" spc="-5" dirty="0">
                <a:latin typeface="Times New Roman"/>
                <a:cs typeface="Times New Roman"/>
              </a:rPr>
              <a:t>keeper, </a:t>
            </a:r>
            <a:r>
              <a:rPr sz="1200" dirty="0">
                <a:latin typeface="Times New Roman"/>
                <a:cs typeface="Times New Roman"/>
              </a:rPr>
              <a:t>or on private </a:t>
            </a:r>
            <a:r>
              <a:rPr sz="1200" spc="-5" dirty="0">
                <a:latin typeface="Times New Roman"/>
                <a:cs typeface="Times New Roman"/>
              </a:rPr>
              <a:t>property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express permission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that property’s owner </a:t>
            </a:r>
            <a:r>
              <a:rPr sz="1200" dirty="0">
                <a:latin typeface="Times New Roman"/>
                <a:cs typeface="Times New Roman"/>
              </a:rPr>
              <a:t>or is  </a:t>
            </a:r>
            <a:r>
              <a:rPr sz="1200" spc="-5" dirty="0">
                <a:latin typeface="Times New Roman"/>
                <a:cs typeface="Times New Roman"/>
              </a:rPr>
              <a:t>otherwise </a:t>
            </a:r>
            <a:r>
              <a:rPr sz="1200" dirty="0">
                <a:latin typeface="Times New Roman"/>
                <a:cs typeface="Times New Roman"/>
              </a:rPr>
              <a:t>not a </a:t>
            </a:r>
            <a:r>
              <a:rPr sz="1200" spc="-5" dirty="0">
                <a:latin typeface="Times New Roman"/>
                <a:cs typeface="Times New Roman"/>
              </a:rPr>
              <a:t>Dog </a:t>
            </a:r>
            <a:r>
              <a:rPr sz="1200" dirty="0">
                <a:latin typeface="Times New Roman"/>
                <a:cs typeface="Times New Roman"/>
              </a:rPr>
              <a:t>Under </a:t>
            </a:r>
            <a:r>
              <a:rPr sz="1200" spc="-5" dirty="0">
                <a:latin typeface="Times New Roman"/>
                <a:cs typeface="Times New Roman"/>
              </a:rPr>
              <a:t>Control as defined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Responsibility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Dog Owner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or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Keeper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75">
        <p14:prism isContent="1" isInverted="1"/>
      </p:transition>
    </mc:Choice>
    <mc:Fallback xmlns="">
      <p:transition spd="slow" advTm="675">
        <p:fade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121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953760" cy="89712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066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(a) No </a:t>
            </a:r>
            <a:r>
              <a:rPr sz="1200" dirty="0">
                <a:latin typeface="Times New Roman"/>
                <a:cs typeface="Times New Roman"/>
              </a:rPr>
              <a:t>dog owner 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dirty="0">
                <a:latin typeface="Times New Roman"/>
                <a:cs typeface="Times New Roman"/>
              </a:rPr>
              <a:t>shall permit the dog to </a:t>
            </a:r>
            <a:r>
              <a:rPr sz="1200" spc="-5" dirty="0">
                <a:latin typeface="Times New Roman"/>
                <a:cs typeface="Times New Roman"/>
              </a:rPr>
              <a:t>become </a:t>
            </a:r>
            <a:r>
              <a:rPr sz="1200" dirty="0">
                <a:latin typeface="Times New Roman"/>
                <a:cs typeface="Times New Roman"/>
              </a:rPr>
              <a:t>or remain a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 or a </a:t>
            </a:r>
            <a:r>
              <a:rPr sz="1200" spc="-5" dirty="0">
                <a:latin typeface="Times New Roman"/>
                <a:cs typeface="Times New Roman"/>
              </a:rPr>
              <a:t>dangerous </a:t>
            </a:r>
            <a:r>
              <a:rPr sz="1200" dirty="0">
                <a:latin typeface="Times New Roman"/>
                <a:cs typeface="Times New Roman"/>
              </a:rPr>
              <a:t>dog,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those </a:t>
            </a:r>
            <a:r>
              <a:rPr sz="1200" spc="-5" dirty="0">
                <a:latin typeface="Times New Roman"/>
                <a:cs typeface="Times New Roman"/>
              </a:rPr>
              <a:t>terms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defined and used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 Sections 136A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157  of the </a:t>
            </a:r>
            <a:r>
              <a:rPr sz="1200" spc="-5" dirty="0">
                <a:latin typeface="Times New Roman"/>
                <a:cs typeface="Times New Roman"/>
              </a:rPr>
              <a:t>General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Laws.</a:t>
            </a:r>
            <a:endParaRPr sz="1200">
              <a:latin typeface="Times New Roman"/>
              <a:cs typeface="Times New Roman"/>
            </a:endParaRPr>
          </a:p>
          <a:p>
            <a:pPr marL="12700" marR="20955">
              <a:lnSpc>
                <a:spcPts val="1380"/>
              </a:lnSpc>
              <a:buAutoNum type="alphaLcParenBoth" startAt="2"/>
              <a:tabLst>
                <a:tab pos="227965" algn="l"/>
              </a:tabLst>
            </a:pPr>
            <a:r>
              <a:rPr sz="1200" spc="-5" dirty="0">
                <a:latin typeface="Times New Roman"/>
                <a:cs typeface="Times New Roman"/>
              </a:rPr>
              <a:t>Every </a:t>
            </a:r>
            <a:r>
              <a:rPr sz="1200" dirty="0">
                <a:latin typeface="Times New Roman"/>
                <a:cs typeface="Times New Roman"/>
              </a:rPr>
              <a:t>dog owner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dirty="0">
                <a:latin typeface="Times New Roman"/>
                <a:cs typeface="Times New Roman"/>
              </a:rPr>
              <a:t>shall be responsible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expeditiously </a:t>
            </a:r>
            <a:r>
              <a:rPr sz="1200" spc="-5" dirty="0">
                <a:latin typeface="Times New Roman"/>
                <a:cs typeface="Times New Roman"/>
              </a:rPr>
              <a:t>removing any feces that </a:t>
            </a:r>
            <a:r>
              <a:rPr sz="1200" dirty="0">
                <a:latin typeface="Times New Roman"/>
                <a:cs typeface="Times New Roman"/>
              </a:rPr>
              <a:t>the  dog </a:t>
            </a:r>
            <a:r>
              <a:rPr sz="1200" spc="-5" dirty="0">
                <a:latin typeface="Times New Roman"/>
                <a:cs typeface="Times New Roman"/>
              </a:rPr>
              <a:t>deposits anywhere except </a:t>
            </a:r>
            <a:r>
              <a:rPr sz="1200" dirty="0">
                <a:latin typeface="Times New Roman"/>
                <a:cs typeface="Times New Roman"/>
              </a:rPr>
              <a:t>on its </a:t>
            </a:r>
            <a:r>
              <a:rPr sz="1200" spc="-5" dirty="0">
                <a:latin typeface="Times New Roman"/>
                <a:cs typeface="Times New Roman"/>
              </a:rPr>
              <a:t>owner’s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keeper’s private property, </a:t>
            </a:r>
            <a:r>
              <a:rPr sz="1200" dirty="0">
                <a:latin typeface="Times New Roman"/>
                <a:cs typeface="Times New Roman"/>
              </a:rPr>
              <a:t>or on </a:t>
            </a:r>
            <a:r>
              <a:rPr sz="1200" spc="-5" dirty="0">
                <a:latin typeface="Times New Roman"/>
                <a:cs typeface="Times New Roman"/>
              </a:rPr>
              <a:t>other private  property with </a:t>
            </a:r>
            <a:r>
              <a:rPr sz="1200" dirty="0">
                <a:latin typeface="Times New Roman"/>
                <a:cs typeface="Times New Roman"/>
              </a:rPr>
              <a:t>the property </a:t>
            </a:r>
            <a:r>
              <a:rPr sz="1200" spc="-5" dirty="0">
                <a:latin typeface="Times New Roman"/>
                <a:cs typeface="Times New Roman"/>
              </a:rPr>
              <a:t>owner’s</a:t>
            </a:r>
            <a:r>
              <a:rPr sz="1200" dirty="0">
                <a:latin typeface="Times New Roman"/>
                <a:cs typeface="Times New Roman"/>
              </a:rPr>
              <a:t> permission.</a:t>
            </a:r>
            <a:endParaRPr sz="1200">
              <a:latin typeface="Times New Roman"/>
              <a:cs typeface="Times New Roman"/>
            </a:endParaRPr>
          </a:p>
          <a:p>
            <a:pPr marL="12700" marR="167640">
              <a:lnSpc>
                <a:spcPts val="1380"/>
              </a:lnSpc>
              <a:buAutoNum type="alphaLcParenBoth" startAt="2"/>
              <a:tabLst>
                <a:tab pos="21844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owner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 shall annually license </a:t>
            </a:r>
            <a:r>
              <a:rPr sz="1200" dirty="0">
                <a:latin typeface="Times New Roman"/>
                <a:cs typeface="Times New Roman"/>
              </a:rPr>
              <a:t>his/her dog in </a:t>
            </a:r>
            <a:r>
              <a:rPr sz="1200" spc="-5" dirty="0">
                <a:latin typeface="Times New Roman"/>
                <a:cs typeface="Times New Roman"/>
              </a:rPr>
              <a:t>accordance </a:t>
            </a:r>
            <a:r>
              <a:rPr sz="1200" dirty="0">
                <a:latin typeface="Times New Roman"/>
                <a:cs typeface="Times New Roman"/>
              </a:rPr>
              <a:t>with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5 of this  </a:t>
            </a:r>
            <a:r>
              <a:rPr sz="1200" spc="-5" dirty="0">
                <a:latin typeface="Times New Roman"/>
                <a:cs typeface="Times New Roman"/>
              </a:rPr>
              <a:t>bylaw.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Control Provisions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8064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dogs </a:t>
            </a:r>
            <a:r>
              <a:rPr sz="1200" spc="-5" dirty="0">
                <a:latin typeface="Times New Roman"/>
                <a:cs typeface="Times New Roman"/>
              </a:rPr>
              <a:t>owned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kept within </a:t>
            </a:r>
            <a:r>
              <a:rPr sz="1200" dirty="0">
                <a:latin typeface="Times New Roman"/>
                <a:cs typeface="Times New Roman"/>
              </a:rPr>
              <a:t>the Town of </a:t>
            </a:r>
            <a:r>
              <a:rPr sz="1200" spc="-5" dirty="0">
                <a:latin typeface="Times New Roman"/>
                <a:cs typeface="Times New Roman"/>
              </a:rPr>
              <a:t>Templeton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placed </a:t>
            </a:r>
            <a:r>
              <a:rPr sz="1200" dirty="0">
                <a:latin typeface="Times New Roman"/>
                <a:cs typeface="Times New Roman"/>
              </a:rPr>
              <a:t>under </a:t>
            </a:r>
            <a:r>
              <a:rPr sz="1200" spc="-5" dirty="0">
                <a:latin typeface="Times New Roman"/>
                <a:cs typeface="Times New Roman"/>
              </a:rPr>
              <a:t>restraint  and controlled from </a:t>
            </a:r>
            <a:r>
              <a:rPr sz="1200" dirty="0">
                <a:latin typeface="Times New Roman"/>
                <a:cs typeface="Times New Roman"/>
              </a:rPr>
              <a:t>going </a:t>
            </a:r>
            <a:r>
              <a:rPr sz="1200" spc="-5" dirty="0">
                <a:latin typeface="Times New Roman"/>
                <a:cs typeface="Times New Roman"/>
              </a:rPr>
              <a:t>at large </a:t>
            </a:r>
            <a:r>
              <a:rPr sz="1200" dirty="0">
                <a:latin typeface="Times New Roman"/>
                <a:cs typeface="Times New Roman"/>
              </a:rPr>
              <a:t>by the owner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thereof.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Licenses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14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(a)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140, Section 137 of the </a:t>
            </a:r>
            <a:r>
              <a:rPr sz="1200" spc="-5" dirty="0">
                <a:latin typeface="Times New Roman"/>
                <a:cs typeface="Times New Roman"/>
              </a:rPr>
              <a:t>General Laws, </a:t>
            </a:r>
            <a:r>
              <a:rPr sz="1200" dirty="0">
                <a:latin typeface="Times New Roman"/>
                <a:cs typeface="Times New Roman"/>
              </a:rPr>
              <a:t>the owner or 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dog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cause </a:t>
            </a:r>
            <a:r>
              <a:rPr sz="1200" dirty="0">
                <a:latin typeface="Times New Roman"/>
                <a:cs typeface="Times New Roman"/>
              </a:rPr>
              <a:t>the dog to be </a:t>
            </a:r>
            <a:r>
              <a:rPr sz="1200" spc="-5" dirty="0">
                <a:latin typeface="Times New Roman"/>
                <a:cs typeface="Times New Roman"/>
              </a:rPr>
              <a:t>initially licensed when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attains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age  </a:t>
            </a:r>
            <a:r>
              <a:rPr sz="1200" dirty="0">
                <a:latin typeface="Times New Roman"/>
                <a:cs typeface="Times New Roman"/>
              </a:rPr>
              <a:t>of six months </a:t>
            </a:r>
            <a:r>
              <a:rPr sz="1200" spc="-5" dirty="0">
                <a:latin typeface="Times New Roman"/>
                <a:cs typeface="Times New Roman"/>
              </a:rPr>
              <a:t>and annually thereafter. Proof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currently valid rabies </a:t>
            </a:r>
            <a:r>
              <a:rPr sz="1200" dirty="0">
                <a:latin typeface="Times New Roman"/>
                <a:cs typeface="Times New Roman"/>
              </a:rPr>
              <a:t>vaccination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required </a:t>
            </a:r>
            <a:r>
              <a:rPr sz="1200" dirty="0">
                <a:latin typeface="Times New Roman"/>
                <a:cs typeface="Times New Roman"/>
              </a:rPr>
              <a:t>prior to the </a:t>
            </a:r>
            <a:r>
              <a:rPr sz="1200" spc="-5" dirty="0">
                <a:latin typeface="Times New Roman"/>
                <a:cs typeface="Times New Roman"/>
              </a:rPr>
              <a:t>issuance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license.</a:t>
            </a:r>
            <a:endParaRPr sz="1200">
              <a:latin typeface="Times New Roman"/>
              <a:cs typeface="Times New Roman"/>
            </a:endParaRPr>
          </a:p>
          <a:p>
            <a:pPr marL="469900" indent="-457200">
              <a:lnSpc>
                <a:spcPts val="1315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annual licensing </a:t>
            </a:r>
            <a:r>
              <a:rPr sz="1200" dirty="0">
                <a:latin typeface="Times New Roman"/>
                <a:cs typeface="Times New Roman"/>
              </a:rPr>
              <a:t>date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January </a:t>
            </a:r>
            <a:r>
              <a:rPr sz="1200" dirty="0">
                <a:latin typeface="Times New Roman"/>
                <a:cs typeface="Times New Roman"/>
              </a:rPr>
              <a:t>1st of </a:t>
            </a:r>
            <a:r>
              <a:rPr sz="1200" spc="-5" dirty="0">
                <a:latin typeface="Times New Roman"/>
                <a:cs typeface="Times New Roman"/>
              </a:rPr>
              <a:t>any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 marL="12700" marR="40005">
              <a:lnSpc>
                <a:spcPts val="1380"/>
              </a:lnSpc>
              <a:spcBef>
                <a:spcPts val="65"/>
              </a:spcBef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Town Clerk shall, </a:t>
            </a:r>
            <a:r>
              <a:rPr sz="1200" dirty="0">
                <a:latin typeface="Times New Roman"/>
                <a:cs typeface="Times New Roman"/>
              </a:rPr>
              <a:t>pursuant 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40, Section 22F of the </a:t>
            </a:r>
            <a:r>
              <a:rPr sz="1200" spc="-5" dirty="0">
                <a:latin typeface="Times New Roman"/>
                <a:cs typeface="Times New Roman"/>
              </a:rPr>
              <a:t>General Laws, from  </a:t>
            </a:r>
            <a:r>
              <a:rPr sz="1200" dirty="0">
                <a:latin typeface="Times New Roman"/>
                <a:cs typeface="Times New Roman"/>
              </a:rPr>
              <a:t>time to time </a:t>
            </a:r>
            <a:r>
              <a:rPr sz="1200" spc="-5" dirty="0">
                <a:latin typeface="Times New Roman"/>
                <a:cs typeface="Times New Roman"/>
              </a:rPr>
              <a:t>fix reasonable annual fees </a:t>
            </a:r>
            <a:r>
              <a:rPr sz="1200" dirty="0">
                <a:latin typeface="Times New Roman"/>
                <a:cs typeface="Times New Roman"/>
              </a:rPr>
              <a:t>to be charged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issuance of </a:t>
            </a:r>
            <a:r>
              <a:rPr sz="1200" spc="-5" dirty="0">
                <a:latin typeface="Times New Roman"/>
                <a:cs typeface="Times New Roman"/>
              </a:rPr>
              <a:t>licenses for </a:t>
            </a:r>
            <a:r>
              <a:rPr sz="1200" dirty="0">
                <a:latin typeface="Times New Roman"/>
                <a:cs typeface="Times New Roman"/>
              </a:rPr>
              <a:t>dogs.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adoption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these By-laws,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annual licensing </a:t>
            </a:r>
            <a:r>
              <a:rPr sz="1200" dirty="0">
                <a:latin typeface="Times New Roman"/>
                <a:cs typeface="Times New Roman"/>
              </a:rPr>
              <a:t>fee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fixed at </a:t>
            </a:r>
            <a:r>
              <a:rPr sz="1200" dirty="0">
                <a:latin typeface="Times New Roman"/>
                <a:cs typeface="Times New Roman"/>
              </a:rPr>
              <a:t>$15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spayed/neutered 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$20 </a:t>
            </a:r>
            <a:r>
              <a:rPr sz="1200" spc="-5" dirty="0">
                <a:latin typeface="Times New Roman"/>
                <a:cs typeface="Times New Roman"/>
              </a:rPr>
              <a:t>for an </a:t>
            </a:r>
            <a:r>
              <a:rPr sz="1200" dirty="0">
                <a:latin typeface="Times New Roman"/>
                <a:cs typeface="Times New Roman"/>
              </a:rPr>
              <a:t>intact dog. </a:t>
            </a:r>
            <a:r>
              <a:rPr sz="1200" spc="-5" dirty="0">
                <a:latin typeface="Times New Roman"/>
                <a:cs typeface="Times New Roman"/>
              </a:rPr>
              <a:t>These fees shall </a:t>
            </a:r>
            <a:r>
              <a:rPr sz="1200" dirty="0">
                <a:latin typeface="Times New Roman"/>
                <a:cs typeface="Times New Roman"/>
              </a:rPr>
              <a:t>not be </a:t>
            </a:r>
            <a:r>
              <a:rPr sz="1200" spc="-5" dirty="0">
                <a:latin typeface="Times New Roman"/>
                <a:cs typeface="Times New Roman"/>
              </a:rPr>
              <a:t>increased without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majority </a:t>
            </a:r>
            <a:r>
              <a:rPr sz="1200" dirty="0">
                <a:latin typeface="Times New Roman"/>
                <a:cs typeface="Times New Roman"/>
              </a:rPr>
              <a:t>vote of the  </a:t>
            </a:r>
            <a:r>
              <a:rPr sz="1200" spc="-5" dirty="0">
                <a:latin typeface="Times New Roman"/>
                <a:cs typeface="Times New Roman"/>
              </a:rPr>
              <a:t>voters present at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town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meeting.</a:t>
            </a:r>
            <a:endParaRPr sz="1200">
              <a:latin typeface="Times New Roman"/>
              <a:cs typeface="Times New Roman"/>
            </a:endParaRPr>
          </a:p>
          <a:p>
            <a:pPr marL="12700" marR="215265">
              <a:lnSpc>
                <a:spcPts val="1380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Town Clerk shall, </a:t>
            </a:r>
            <a:r>
              <a:rPr sz="1200" dirty="0">
                <a:latin typeface="Times New Roman"/>
                <a:cs typeface="Times New Roman"/>
              </a:rPr>
              <a:t>pursuant 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40, Section 22F of the </a:t>
            </a:r>
            <a:r>
              <a:rPr sz="1200" spc="-5" dirty="0">
                <a:latin typeface="Times New Roman"/>
                <a:cs typeface="Times New Roman"/>
              </a:rPr>
              <a:t>General Laws, from  </a:t>
            </a:r>
            <a:r>
              <a:rPr sz="1200" dirty="0">
                <a:latin typeface="Times New Roman"/>
                <a:cs typeface="Times New Roman"/>
              </a:rPr>
              <a:t>time to time </a:t>
            </a:r>
            <a:r>
              <a:rPr sz="1200" spc="-5" dirty="0">
                <a:latin typeface="Times New Roman"/>
                <a:cs typeface="Times New Roman"/>
              </a:rPr>
              <a:t>fix reasonable annual fees </a:t>
            </a:r>
            <a:r>
              <a:rPr sz="1200" dirty="0">
                <a:latin typeface="Times New Roman"/>
                <a:cs typeface="Times New Roman"/>
              </a:rPr>
              <a:t>to be charged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issuance of </a:t>
            </a:r>
            <a:r>
              <a:rPr sz="1200" spc="-5" dirty="0">
                <a:latin typeface="Times New Roman"/>
                <a:cs typeface="Times New Roman"/>
              </a:rPr>
              <a:t>licenses for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kennels.</a:t>
            </a:r>
            <a:endParaRPr sz="1200">
              <a:latin typeface="Times New Roman"/>
              <a:cs typeface="Times New Roman"/>
            </a:endParaRPr>
          </a:p>
          <a:p>
            <a:pPr marL="469900" indent="-457200">
              <a:lnSpc>
                <a:spcPts val="1315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Town Clerk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responsible for </a:t>
            </a:r>
            <a:r>
              <a:rPr sz="1200" dirty="0">
                <a:latin typeface="Times New Roman"/>
                <a:cs typeface="Times New Roman"/>
              </a:rPr>
              <a:t>the issuance of </a:t>
            </a:r>
            <a:r>
              <a:rPr sz="1200" spc="-5" dirty="0">
                <a:latin typeface="Times New Roman"/>
                <a:cs typeface="Times New Roman"/>
              </a:rPr>
              <a:t>all licenses related </a:t>
            </a:r>
            <a:r>
              <a:rPr sz="1200" dirty="0">
                <a:latin typeface="Times New Roman"/>
                <a:cs typeface="Times New Roman"/>
              </a:rPr>
              <a:t>to this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bylaw.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Any person who </a:t>
            </a:r>
            <a:r>
              <a:rPr sz="1200" dirty="0">
                <a:latin typeface="Times New Roman"/>
                <a:cs typeface="Times New Roman"/>
              </a:rPr>
              <a:t>is the owner or keeper of a dog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Templeton, and who fails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license said </a:t>
            </a:r>
            <a:r>
              <a:rPr sz="1200" dirty="0">
                <a:latin typeface="Times New Roman"/>
                <a:cs typeface="Times New Roman"/>
              </a:rPr>
              <a:t>dog by April 1st of </a:t>
            </a:r>
            <a:r>
              <a:rPr sz="1200" spc="-5" dirty="0">
                <a:latin typeface="Times New Roman"/>
                <a:cs typeface="Times New Roman"/>
              </a:rPr>
              <a:t>any year, </a:t>
            </a:r>
            <a:r>
              <a:rPr sz="1200" dirty="0">
                <a:latin typeface="Times New Roman"/>
                <a:cs typeface="Times New Roman"/>
              </a:rPr>
              <a:t>shall be </a:t>
            </a:r>
            <a:r>
              <a:rPr sz="1200" spc="-5" dirty="0">
                <a:latin typeface="Times New Roman"/>
                <a:cs typeface="Times New Roman"/>
              </a:rPr>
              <a:t>subject </a:t>
            </a:r>
            <a:r>
              <a:rPr sz="1200" dirty="0">
                <a:latin typeface="Times New Roman"/>
                <a:cs typeface="Times New Roman"/>
              </a:rPr>
              <a:t>to a </a:t>
            </a:r>
            <a:r>
              <a:rPr sz="1200" spc="-5" dirty="0">
                <a:latin typeface="Times New Roman"/>
                <a:cs typeface="Times New Roman"/>
              </a:rPr>
              <a:t>late fee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twenty-five dollars  ($25.00)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payable,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addition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license fee. The </a:t>
            </a:r>
            <a:r>
              <a:rPr sz="1200" dirty="0">
                <a:latin typeface="Times New Roman"/>
                <a:cs typeface="Times New Roman"/>
              </a:rPr>
              <a:t>license fee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late fee(s) </a:t>
            </a:r>
            <a:r>
              <a:rPr sz="1200" dirty="0">
                <a:latin typeface="Times New Roman"/>
                <a:cs typeface="Times New Roman"/>
              </a:rPr>
              <a:t>may be  </a:t>
            </a:r>
            <a:r>
              <a:rPr sz="1200" spc="-5" dirty="0">
                <a:latin typeface="Times New Roman"/>
                <a:cs typeface="Times New Roman"/>
              </a:rPr>
              <a:t>secured </a:t>
            </a:r>
            <a:r>
              <a:rPr sz="1200" dirty="0">
                <a:latin typeface="Times New Roman"/>
                <a:cs typeface="Times New Roman"/>
              </a:rPr>
              <a:t>through the imposition of a </a:t>
            </a:r>
            <a:r>
              <a:rPr sz="1200" spc="-5" dirty="0">
                <a:latin typeface="Times New Roman"/>
                <a:cs typeface="Times New Roman"/>
              </a:rPr>
              <a:t>municipal charges lien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any property standing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name  </a:t>
            </a:r>
            <a:r>
              <a:rPr sz="1200" dirty="0">
                <a:latin typeface="Times New Roman"/>
                <a:cs typeface="Times New Roman"/>
              </a:rPr>
              <a:t>of the dog </a:t>
            </a:r>
            <a:r>
              <a:rPr sz="1200" spc="-5" dirty="0">
                <a:latin typeface="Times New Roman"/>
                <a:cs typeface="Times New Roman"/>
              </a:rPr>
              <a:t>owner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keeper, </a:t>
            </a:r>
            <a:r>
              <a:rPr sz="1200" spc="-5" dirty="0">
                <a:latin typeface="Times New Roman"/>
                <a:cs typeface="Times New Roman"/>
              </a:rPr>
              <a:t>pursuant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40,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58 of the </a:t>
            </a:r>
            <a:r>
              <a:rPr sz="1200" spc="-5" dirty="0">
                <a:latin typeface="Times New Roman"/>
                <a:cs typeface="Times New Roman"/>
              </a:rPr>
              <a:t>General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Laws.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Violations and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Penalties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143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(a) The failure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owner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dog or </a:t>
            </a:r>
            <a:r>
              <a:rPr sz="1200" spc="-5" dirty="0">
                <a:latin typeface="Times New Roman"/>
                <a:cs typeface="Times New Roman"/>
              </a:rPr>
              <a:t>pet </a:t>
            </a:r>
            <a:r>
              <a:rPr sz="1200" dirty="0">
                <a:latin typeface="Times New Roman"/>
                <a:cs typeface="Times New Roman"/>
              </a:rPr>
              <a:t>to comply </a:t>
            </a:r>
            <a:r>
              <a:rPr sz="1200" spc="-5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bylaw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with any order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Animal </a:t>
            </a:r>
            <a:r>
              <a:rPr sz="1200" spc="-5" dirty="0">
                <a:latin typeface="Times New Roman"/>
                <a:cs typeface="Times New Roman"/>
              </a:rPr>
              <a:t>Control Officer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shall be a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 this</a:t>
            </a:r>
            <a:r>
              <a:rPr sz="1200" spc="-5" dirty="0">
                <a:latin typeface="Times New Roman"/>
                <a:cs typeface="Times New Roman"/>
              </a:rPr>
              <a:t> bylaw.</a:t>
            </a:r>
            <a:endParaRPr sz="1200">
              <a:latin typeface="Times New Roman"/>
              <a:cs typeface="Times New Roman"/>
            </a:endParaRPr>
          </a:p>
          <a:p>
            <a:pPr marL="12700" marR="59055">
              <a:lnSpc>
                <a:spcPts val="1380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failure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owner 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dog to comply </a:t>
            </a:r>
            <a:r>
              <a:rPr sz="1200" spc="-5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registration and license  requirements </a:t>
            </a:r>
            <a:r>
              <a:rPr sz="1200" dirty="0">
                <a:latin typeface="Times New Roman"/>
                <a:cs typeface="Times New Roman"/>
              </a:rPr>
              <a:t>provided in this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133 of the </a:t>
            </a:r>
            <a:r>
              <a:rPr sz="1200" spc="-5" dirty="0">
                <a:latin typeface="Times New Roman"/>
                <a:cs typeface="Times New Roman"/>
              </a:rPr>
              <a:t>By-laws and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136A  </a:t>
            </a:r>
            <a:r>
              <a:rPr sz="1200" spc="-5" dirty="0">
                <a:latin typeface="Times New Roman"/>
                <a:cs typeface="Times New Roman"/>
              </a:rPr>
              <a:t>through </a:t>
            </a:r>
            <a:r>
              <a:rPr sz="1200" dirty="0">
                <a:latin typeface="Times New Roman"/>
                <a:cs typeface="Times New Roman"/>
              </a:rPr>
              <a:t>174E of the </a:t>
            </a:r>
            <a:r>
              <a:rPr sz="1200" spc="-5" dirty="0">
                <a:latin typeface="Times New Roman"/>
                <a:cs typeface="Times New Roman"/>
              </a:rPr>
              <a:t>General Laws, shall </a:t>
            </a:r>
            <a:r>
              <a:rPr sz="1200" dirty="0">
                <a:latin typeface="Times New Roman"/>
                <a:cs typeface="Times New Roman"/>
              </a:rPr>
              <a:t>be a violation of this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bylaw.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2"/>
            </a:pPr>
            <a:endParaRPr sz="1200">
              <a:latin typeface="Times New Roman"/>
              <a:cs typeface="Times New Roman"/>
            </a:endParaRPr>
          </a:p>
          <a:p>
            <a:pPr marL="12700" marR="30480">
              <a:lnSpc>
                <a:spcPts val="1380"/>
              </a:lnSpc>
              <a:buAutoNum type="alphaLcParenBoth" startAt="2"/>
              <a:tabLst>
                <a:tab pos="469265" algn="l"/>
                <a:tab pos="469900" algn="l"/>
              </a:tabLst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addition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any other remedy provided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law,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Section 133-6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By-laws may 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enforced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Animal Control Officer,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police officer </a:t>
            </a:r>
            <a:r>
              <a:rPr sz="1200" dirty="0">
                <a:latin typeface="Times New Roman"/>
                <a:cs typeface="Times New Roman"/>
              </a:rPr>
              <a:t>of the Town, or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Selectmen, through any means available </a:t>
            </a:r>
            <a:r>
              <a:rPr sz="1200" dirty="0">
                <a:latin typeface="Times New Roman"/>
                <a:cs typeface="Times New Roman"/>
              </a:rPr>
              <a:t>in law or </a:t>
            </a:r>
            <a:r>
              <a:rPr sz="1200" spc="-5" dirty="0">
                <a:latin typeface="Times New Roman"/>
                <a:cs typeface="Times New Roman"/>
              </a:rPr>
              <a:t>equity, including </a:t>
            </a:r>
            <a:r>
              <a:rPr sz="1200" dirty="0">
                <a:latin typeface="Times New Roman"/>
                <a:cs typeface="Times New Roman"/>
              </a:rPr>
              <a:t>but not </a:t>
            </a:r>
            <a:r>
              <a:rPr sz="1200" spc="-5" dirty="0">
                <a:latin typeface="Times New Roman"/>
                <a:cs typeface="Times New Roman"/>
              </a:rPr>
              <a:t>limited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criminal  indictment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40,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21 of the </a:t>
            </a:r>
            <a:r>
              <a:rPr sz="1200" spc="-5" dirty="0">
                <a:latin typeface="Times New Roman"/>
                <a:cs typeface="Times New Roman"/>
              </a:rPr>
              <a:t>General Laws, noncriminal  </a:t>
            </a:r>
            <a:r>
              <a:rPr sz="1200" dirty="0">
                <a:latin typeface="Times New Roman"/>
                <a:cs typeface="Times New Roman"/>
              </a:rPr>
              <a:t>disposition 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40,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21D of the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Laws </a:t>
            </a:r>
            <a:r>
              <a:rPr sz="1200" spc="-5" dirty="0">
                <a:latin typeface="Times New Roman"/>
                <a:cs typeface="Times New Roman"/>
              </a:rPr>
              <a:t>and Section 133-14 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these By-laws entitled “Non-criminal Disposition”, and,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instances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a 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or dangerous dog </a:t>
            </a:r>
            <a:r>
              <a:rPr sz="1200" spc="-5" dirty="0">
                <a:latin typeface="Times New Roman"/>
                <a:cs typeface="Times New Roman"/>
              </a:rPr>
              <a:t>order issued </a:t>
            </a:r>
            <a:r>
              <a:rPr sz="1200" dirty="0">
                <a:latin typeface="Times New Roman"/>
                <a:cs typeface="Times New Roman"/>
              </a:rPr>
              <a:t>pursuant 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Section 157 of 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General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701">
        <p14:prism isContent="1" isInverted="1"/>
      </p:transition>
    </mc:Choice>
    <mc:Fallback xmlns="">
      <p:transition spd="slow" advTm="701">
        <p:fade/>
      </p:transition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122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831840" cy="1610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Laws,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157A of the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Laws, </a:t>
            </a:r>
            <a:r>
              <a:rPr sz="1200" spc="-5" dirty="0">
                <a:latin typeface="Times New Roman"/>
                <a:cs typeface="Times New Roman"/>
              </a:rPr>
              <a:t>as may be amended  from </a:t>
            </a:r>
            <a:r>
              <a:rPr sz="1200" dirty="0">
                <a:latin typeface="Times New Roman"/>
                <a:cs typeface="Times New Roman"/>
              </a:rPr>
              <a:t>time to</a:t>
            </a:r>
            <a:r>
              <a:rPr sz="1200" spc="-5" dirty="0">
                <a:latin typeface="Times New Roman"/>
                <a:cs typeface="Times New Roman"/>
              </a:rPr>
              <a:t> time.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54000">
              <a:lnSpc>
                <a:spcPts val="1380"/>
              </a:lnSpc>
              <a:buAutoNum type="alphaLcParenBoth" startAt="4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When enforced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</a:t>
            </a:r>
            <a:r>
              <a:rPr sz="1200" dirty="0">
                <a:latin typeface="Times New Roman"/>
                <a:cs typeface="Times New Roman"/>
              </a:rPr>
              <a:t>Chapter 40, Section 21 of the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Laws, the  </a:t>
            </a:r>
            <a:r>
              <a:rPr sz="1200" spc="-5" dirty="0">
                <a:latin typeface="Times New Roman"/>
                <a:cs typeface="Times New Roman"/>
              </a:rPr>
              <a:t>maximum penalty shall </a:t>
            </a:r>
            <a:r>
              <a:rPr sz="1200" dirty="0">
                <a:latin typeface="Times New Roman"/>
                <a:cs typeface="Times New Roman"/>
              </a:rPr>
              <a:t>be $300 </a:t>
            </a:r>
            <a:r>
              <a:rPr sz="1200" spc="-5" dirty="0">
                <a:latin typeface="Times New Roman"/>
                <a:cs typeface="Times New Roman"/>
              </a:rPr>
              <a:t>and each day </a:t>
            </a:r>
            <a:r>
              <a:rPr sz="1200" dirty="0">
                <a:latin typeface="Times New Roman"/>
                <a:cs typeface="Times New Roman"/>
              </a:rPr>
              <a:t>a violation </a:t>
            </a:r>
            <a:r>
              <a:rPr sz="1200" spc="-5" dirty="0">
                <a:latin typeface="Times New Roman"/>
                <a:cs typeface="Times New Roman"/>
              </a:rPr>
              <a:t>exists shall constitute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separate  violation.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4"/>
            </a:pPr>
            <a:endParaRPr sz="1200">
              <a:latin typeface="Times New Roman"/>
              <a:cs typeface="Times New Roman"/>
            </a:endParaRPr>
          </a:p>
          <a:p>
            <a:pPr marL="12700" marR="40005">
              <a:lnSpc>
                <a:spcPts val="1380"/>
              </a:lnSpc>
              <a:buAutoNum type="alphaLcParenBoth" startAt="4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When enforced </a:t>
            </a:r>
            <a:r>
              <a:rPr sz="1200" dirty="0">
                <a:latin typeface="Times New Roman"/>
                <a:cs typeface="Times New Roman"/>
              </a:rPr>
              <a:t>by the Animal </a:t>
            </a:r>
            <a:r>
              <a:rPr sz="1200" spc="-5" dirty="0">
                <a:latin typeface="Times New Roman"/>
                <a:cs typeface="Times New Roman"/>
              </a:rPr>
              <a:t>Control Officer </a:t>
            </a:r>
            <a:r>
              <a:rPr sz="1200" dirty="0">
                <a:latin typeface="Times New Roman"/>
                <a:cs typeface="Times New Roman"/>
              </a:rPr>
              <a:t>or the </a:t>
            </a:r>
            <a:r>
              <a:rPr sz="1200" spc="-5" dirty="0">
                <a:latin typeface="Times New Roman"/>
                <a:cs typeface="Times New Roman"/>
              </a:rPr>
              <a:t>police officer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through  non-criminal </a:t>
            </a:r>
            <a:r>
              <a:rPr sz="1200" dirty="0">
                <a:latin typeface="Times New Roman"/>
                <a:cs typeface="Times New Roman"/>
              </a:rPr>
              <a:t>disposition, the </a:t>
            </a:r>
            <a:r>
              <a:rPr sz="1200" spc="-5" dirty="0">
                <a:latin typeface="Times New Roman"/>
                <a:cs typeface="Times New Roman"/>
              </a:rPr>
              <a:t>penalties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1339850" y="2177626"/>
          <a:ext cx="3112135" cy="5192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57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47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FIRST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OFFENSE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SECOND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OFFENSE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THIRD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OFFENSE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901700" y="2849371"/>
            <a:ext cx="5967730" cy="669163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5557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(f) 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or </a:t>
            </a:r>
            <a:r>
              <a:rPr sz="1200" spc="-5" dirty="0">
                <a:latin typeface="Times New Roman"/>
                <a:cs typeface="Times New Roman"/>
              </a:rPr>
              <a:t>Dangerous Dog Order: An </a:t>
            </a:r>
            <a:r>
              <a:rPr sz="1200" dirty="0">
                <a:latin typeface="Times New Roman"/>
                <a:cs typeface="Times New Roman"/>
              </a:rPr>
              <a:t>owner 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dirty="0">
                <a:latin typeface="Times New Roman"/>
                <a:cs typeface="Times New Roman"/>
              </a:rPr>
              <a:t>of a dog </a:t>
            </a:r>
            <a:r>
              <a:rPr sz="1200" spc="-5" dirty="0">
                <a:latin typeface="Times New Roman"/>
                <a:cs typeface="Times New Roman"/>
              </a:rPr>
              <a:t>who  fails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comply with an order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district court issued pursuant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157A of the </a:t>
            </a:r>
            <a:r>
              <a:rPr sz="1200" spc="-5" dirty="0">
                <a:latin typeface="Times New Roman"/>
                <a:cs typeface="Times New Roman"/>
              </a:rPr>
              <a:t>General Laws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punished as provided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that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statute.</a:t>
            </a:r>
            <a:endParaRPr sz="1200">
              <a:latin typeface="Times New Roman"/>
              <a:cs typeface="Times New Roman"/>
            </a:endParaRPr>
          </a:p>
          <a:p>
            <a:pPr marL="12700" marR="4509135">
              <a:lnSpc>
                <a:spcPts val="2760"/>
              </a:lnSpc>
              <a:spcBef>
                <a:spcPts val="275"/>
              </a:spcBef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Animal Control Officer </a:t>
            </a:r>
            <a:r>
              <a:rPr sz="1200" spc="-5" dirty="0">
                <a:latin typeface="Times New Roman"/>
                <a:cs typeface="Times New Roman"/>
              </a:rPr>
              <a:t> Section </a:t>
            </a:r>
            <a:r>
              <a:rPr sz="1200" dirty="0">
                <a:latin typeface="Times New Roman"/>
                <a:cs typeface="Times New Roman"/>
              </a:rPr>
              <a:t>7.</a:t>
            </a:r>
            <a:endParaRPr sz="1200">
              <a:latin typeface="Times New Roman"/>
              <a:cs typeface="Times New Roman"/>
            </a:endParaRPr>
          </a:p>
          <a:p>
            <a:pPr marL="12700" marR="187960">
              <a:lnSpc>
                <a:spcPts val="1380"/>
              </a:lnSpc>
              <a:spcBef>
                <a:spcPts val="1105"/>
              </a:spcBef>
              <a:buAutoNum type="alphaLcParenBoth"/>
              <a:tabLst>
                <a:tab pos="446405" algn="l"/>
                <a:tab pos="44704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Board of </a:t>
            </a:r>
            <a:r>
              <a:rPr sz="1200" spc="-5" dirty="0">
                <a:latin typeface="Times New Roman"/>
                <a:cs typeface="Times New Roman"/>
              </a:rPr>
              <a:t>Selectmen shall appoint an </a:t>
            </a:r>
            <a:r>
              <a:rPr sz="1200" dirty="0">
                <a:latin typeface="Times New Roman"/>
                <a:cs typeface="Times New Roman"/>
              </a:rPr>
              <a:t>Animal </a:t>
            </a:r>
            <a:r>
              <a:rPr sz="1200" spc="-5" dirty="0">
                <a:latin typeface="Times New Roman"/>
                <a:cs typeface="Times New Roman"/>
              </a:rPr>
              <a:t>Control Officer </a:t>
            </a:r>
            <a:r>
              <a:rPr sz="1200" dirty="0">
                <a:latin typeface="Times New Roman"/>
                <a:cs typeface="Times New Roman"/>
              </a:rPr>
              <a:t>pursuant to </a:t>
            </a:r>
            <a:r>
              <a:rPr sz="1200" spc="-5" dirty="0">
                <a:latin typeface="Times New Roman"/>
                <a:cs typeface="Times New Roman"/>
              </a:rPr>
              <a:t>Chapter 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151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151A of the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Laws. </a:t>
            </a:r>
            <a:r>
              <a:rPr sz="1200" spc="-5" dirty="0">
                <a:latin typeface="Times New Roman"/>
                <a:cs typeface="Times New Roman"/>
              </a:rPr>
              <a:t>The Animal Control Officer’s duties </a:t>
            </a:r>
            <a:r>
              <a:rPr sz="1200" dirty="0">
                <a:latin typeface="Times New Roman"/>
                <a:cs typeface="Times New Roman"/>
              </a:rPr>
              <a:t>shall  </a:t>
            </a:r>
            <a:r>
              <a:rPr sz="1200" spc="-5" dirty="0">
                <a:latin typeface="Times New Roman"/>
                <a:cs typeface="Times New Roman"/>
              </a:rPr>
              <a:t>include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enforcement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Templeton’s Animal Control Bylaw, Section </a:t>
            </a:r>
            <a:r>
              <a:rPr sz="1200" dirty="0">
                <a:latin typeface="Times New Roman"/>
                <a:cs typeface="Times New Roman"/>
              </a:rPr>
              <a:t>133, </a:t>
            </a:r>
            <a:r>
              <a:rPr sz="1200" spc="-5" dirty="0">
                <a:latin typeface="Times New Roman"/>
                <a:cs typeface="Times New Roman"/>
              </a:rPr>
              <a:t>and  all applicable provisions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136A </a:t>
            </a:r>
            <a:r>
              <a:rPr sz="1200" spc="-5" dirty="0">
                <a:latin typeface="Times New Roman"/>
                <a:cs typeface="Times New Roman"/>
              </a:rPr>
              <a:t>through </a:t>
            </a:r>
            <a:r>
              <a:rPr sz="1200" dirty="0">
                <a:latin typeface="Times New Roman"/>
                <a:cs typeface="Times New Roman"/>
              </a:rPr>
              <a:t>174E of the </a:t>
            </a:r>
            <a:r>
              <a:rPr sz="1200" spc="-5" dirty="0">
                <a:latin typeface="Times New Roman"/>
                <a:cs typeface="Times New Roman"/>
              </a:rPr>
              <a:t>General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Laws.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buAutoNum type="alphaLcParenBoth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Animal Control Officer shall </a:t>
            </a:r>
            <a:r>
              <a:rPr sz="1200" dirty="0">
                <a:latin typeface="Times New Roman"/>
                <a:cs typeface="Times New Roman"/>
              </a:rPr>
              <a:t>make a </a:t>
            </a:r>
            <a:r>
              <a:rPr sz="1200" spc="-5" dirty="0">
                <a:latin typeface="Times New Roman"/>
                <a:cs typeface="Times New Roman"/>
              </a:rPr>
              <a:t>written record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and investigate all complaints  arising 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pertaining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violations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provision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bylaw, Section </a:t>
            </a:r>
            <a:r>
              <a:rPr sz="1200" dirty="0">
                <a:latin typeface="Times New Roman"/>
                <a:cs typeface="Times New Roman"/>
              </a:rPr>
              <a:t>133, or to  </a:t>
            </a:r>
            <a:r>
              <a:rPr sz="1200" spc="-5" dirty="0">
                <a:latin typeface="Times New Roman"/>
                <a:cs typeface="Times New Roman"/>
              </a:rPr>
              <a:t>violations pertaining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136A </a:t>
            </a:r>
            <a:r>
              <a:rPr sz="1200" spc="-5" dirty="0">
                <a:latin typeface="Times New Roman"/>
                <a:cs typeface="Times New Roman"/>
              </a:rPr>
              <a:t>through </a:t>
            </a:r>
            <a:r>
              <a:rPr sz="1200" dirty="0">
                <a:latin typeface="Times New Roman"/>
                <a:cs typeface="Times New Roman"/>
              </a:rPr>
              <a:t>174 of the </a:t>
            </a:r>
            <a:r>
              <a:rPr sz="1200" spc="-5" dirty="0">
                <a:latin typeface="Times New Roman"/>
                <a:cs typeface="Times New Roman"/>
              </a:rPr>
              <a:t>General Laws and any  relevant state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local </a:t>
            </a:r>
            <a:r>
              <a:rPr sz="1200" dirty="0">
                <a:latin typeface="Times New Roman"/>
                <a:cs typeface="Times New Roman"/>
              </a:rPr>
              <a:t>regulations. </a:t>
            </a:r>
            <a:r>
              <a:rPr sz="1200" spc="-5" dirty="0">
                <a:latin typeface="Times New Roman"/>
                <a:cs typeface="Times New Roman"/>
              </a:rPr>
              <a:t>The Animal Control Officer shall report </a:t>
            </a:r>
            <a:r>
              <a:rPr sz="1200" dirty="0">
                <a:latin typeface="Times New Roman"/>
                <a:cs typeface="Times New Roman"/>
              </a:rPr>
              <a:t>his or </a:t>
            </a:r>
            <a:r>
              <a:rPr sz="1200" spc="-5" dirty="0">
                <a:latin typeface="Times New Roman"/>
                <a:cs typeface="Times New Roman"/>
              </a:rPr>
              <a:t>her findings </a:t>
            </a:r>
            <a:r>
              <a:rPr sz="1200" dirty="0">
                <a:latin typeface="Times New Roman"/>
                <a:cs typeface="Times New Roman"/>
              </a:rPr>
              <a:t>to 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Selectmen.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2700" marR="85090">
              <a:lnSpc>
                <a:spcPts val="1380"/>
              </a:lnSpc>
              <a:buAutoNum type="alphaLcParenBoth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Animal Control Officer shall </a:t>
            </a:r>
            <a:r>
              <a:rPr sz="1200" dirty="0">
                <a:latin typeface="Times New Roman"/>
                <a:cs typeface="Times New Roman"/>
              </a:rPr>
              <a:t>keep </a:t>
            </a:r>
            <a:r>
              <a:rPr sz="1200" spc="-5" dirty="0">
                <a:latin typeface="Times New Roman"/>
                <a:cs typeface="Times New Roman"/>
              </a:rPr>
              <a:t>accurate, detailed records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confinement and  </a:t>
            </a:r>
            <a:r>
              <a:rPr sz="1200" dirty="0">
                <a:latin typeface="Times New Roman"/>
                <a:cs typeface="Times New Roman"/>
              </a:rPr>
              <a:t>disposition of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dogs </a:t>
            </a:r>
            <a:r>
              <a:rPr sz="1200" spc="-5" dirty="0">
                <a:latin typeface="Times New Roman"/>
                <a:cs typeface="Times New Roman"/>
              </a:rPr>
              <a:t>held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custody, all </a:t>
            </a:r>
            <a:r>
              <a:rPr sz="1200" dirty="0">
                <a:latin typeface="Times New Roman"/>
                <a:cs typeface="Times New Roman"/>
              </a:rPr>
              <a:t>bite </a:t>
            </a:r>
            <a:r>
              <a:rPr sz="1200" spc="-5" dirty="0">
                <a:latin typeface="Times New Roman"/>
                <a:cs typeface="Times New Roman"/>
              </a:rPr>
              <a:t>cases reported, and </a:t>
            </a:r>
            <a:r>
              <a:rPr sz="1200" dirty="0">
                <a:latin typeface="Times New Roman"/>
                <a:cs typeface="Times New Roman"/>
              </a:rPr>
              <a:t>the results of </a:t>
            </a:r>
            <a:r>
              <a:rPr sz="1200" spc="-5" dirty="0">
                <a:latin typeface="Times New Roman"/>
                <a:cs typeface="Times New Roman"/>
              </a:rPr>
              <a:t>investigations.  The Animal Control Officer shall maintain </a:t>
            </a:r>
            <a:r>
              <a:rPr sz="1200" dirty="0">
                <a:latin typeface="Times New Roman"/>
                <a:cs typeface="Times New Roman"/>
              </a:rPr>
              <a:t>a telephone log of </a:t>
            </a:r>
            <a:r>
              <a:rPr sz="1200" spc="-5" dirty="0">
                <a:latin typeface="Times New Roman"/>
                <a:cs typeface="Times New Roman"/>
              </a:rPr>
              <a:t>all calls received regarding </a:t>
            </a:r>
            <a:r>
              <a:rPr sz="1200" dirty="0">
                <a:latin typeface="Times New Roman"/>
                <a:cs typeface="Times New Roman"/>
              </a:rPr>
              <a:t>dogs 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submit a </a:t>
            </a:r>
            <a:r>
              <a:rPr sz="1200" spc="-5" dirty="0">
                <a:latin typeface="Times New Roman"/>
                <a:cs typeface="Times New Roman"/>
              </a:rPr>
              <a:t>quarterly </a:t>
            </a:r>
            <a:r>
              <a:rPr sz="1200" dirty="0">
                <a:latin typeface="Times New Roman"/>
                <a:cs typeface="Times New Roman"/>
              </a:rPr>
              <a:t>report </a:t>
            </a:r>
            <a:r>
              <a:rPr sz="1200" spc="-5" dirty="0">
                <a:latin typeface="Times New Roman"/>
                <a:cs typeface="Times New Roman"/>
              </a:rPr>
              <a:t>summarizing </a:t>
            </a:r>
            <a:r>
              <a:rPr sz="1200" dirty="0">
                <a:latin typeface="Times New Roman"/>
                <a:cs typeface="Times New Roman"/>
              </a:rPr>
              <a:t>the log to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Selectmen.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2700" marR="24765">
              <a:lnSpc>
                <a:spcPts val="1380"/>
              </a:lnSpc>
              <a:buAutoNum type="alphaLcParenBoth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Issuance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Temporary </a:t>
            </a:r>
            <a:r>
              <a:rPr sz="1200" dirty="0">
                <a:latin typeface="Times New Roman"/>
                <a:cs typeface="Times New Roman"/>
              </a:rPr>
              <a:t>Restraint </a:t>
            </a:r>
            <a:r>
              <a:rPr sz="1200" spc="-5" dirty="0">
                <a:latin typeface="Times New Roman"/>
                <a:cs typeface="Times New Roman"/>
              </a:rPr>
              <a:t>Orders: The </a:t>
            </a:r>
            <a:r>
              <a:rPr sz="1200" dirty="0">
                <a:latin typeface="Times New Roman"/>
                <a:cs typeface="Times New Roman"/>
              </a:rPr>
              <a:t>Animal </a:t>
            </a:r>
            <a:r>
              <a:rPr sz="1200" spc="-5" dirty="0">
                <a:latin typeface="Times New Roman"/>
                <a:cs typeface="Times New Roman"/>
              </a:rPr>
              <a:t>Control Officer may </a:t>
            </a:r>
            <a:r>
              <a:rPr sz="1200" dirty="0">
                <a:latin typeface="Times New Roman"/>
                <a:cs typeface="Times New Roman"/>
              </a:rPr>
              <a:t>issue a  </a:t>
            </a:r>
            <a:r>
              <a:rPr sz="1200" spc="-5" dirty="0">
                <a:latin typeface="Times New Roman"/>
                <a:cs typeface="Times New Roman"/>
              </a:rPr>
              <a:t>Temporary Restraint Order </a:t>
            </a:r>
            <a:r>
              <a:rPr sz="1200" dirty="0">
                <a:latin typeface="Times New Roman"/>
                <a:cs typeface="Times New Roman"/>
              </a:rPr>
              <a:t>to the owner or </a:t>
            </a:r>
            <a:r>
              <a:rPr sz="1200" spc="-5" dirty="0">
                <a:latin typeface="Times New Roman"/>
                <a:cs typeface="Times New Roman"/>
              </a:rPr>
              <a:t>keeper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alleged </a:t>
            </a:r>
            <a:r>
              <a:rPr sz="1200" dirty="0">
                <a:latin typeface="Times New Roman"/>
                <a:cs typeface="Times New Roman"/>
              </a:rPr>
              <a:t>to be a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 or a </a:t>
            </a:r>
            <a:r>
              <a:rPr sz="1200" spc="-5" dirty="0">
                <a:latin typeface="Times New Roman"/>
                <a:cs typeface="Times New Roman"/>
              </a:rPr>
              <a:t>dangerous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spc="5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awaiting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decision </a:t>
            </a:r>
            <a:r>
              <a:rPr sz="1200" dirty="0">
                <a:latin typeface="Times New Roman"/>
                <a:cs typeface="Times New Roman"/>
              </a:rPr>
              <a:t>under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8. A </a:t>
            </a:r>
            <a:r>
              <a:rPr sz="1200" spc="-5" dirty="0">
                <a:latin typeface="Times New Roman"/>
                <a:cs typeface="Times New Roman"/>
              </a:rPr>
              <a:t>Temporary Restraint Order  shall </a:t>
            </a:r>
            <a:r>
              <a:rPr sz="1200" dirty="0">
                <a:latin typeface="Times New Roman"/>
                <a:cs typeface="Times New Roman"/>
              </a:rPr>
              <a:t>be in </a:t>
            </a:r>
            <a:r>
              <a:rPr sz="1200" spc="-5" dirty="0">
                <a:latin typeface="Times New Roman"/>
                <a:cs typeface="Times New Roman"/>
              </a:rPr>
              <a:t>force for </a:t>
            </a:r>
            <a:r>
              <a:rPr sz="1200" dirty="0">
                <a:latin typeface="Times New Roman"/>
                <a:cs typeface="Times New Roman"/>
              </a:rPr>
              <a:t>no more </a:t>
            </a:r>
            <a:r>
              <a:rPr sz="1200" spc="-5" dirty="0">
                <a:latin typeface="Times New Roman"/>
                <a:cs typeface="Times New Roman"/>
              </a:rPr>
              <a:t>than thirty (30) </a:t>
            </a:r>
            <a:r>
              <a:rPr sz="1200" dirty="0">
                <a:latin typeface="Times New Roman"/>
                <a:cs typeface="Times New Roman"/>
              </a:rPr>
              <a:t>days </a:t>
            </a:r>
            <a:r>
              <a:rPr sz="1200" spc="-5" dirty="0">
                <a:latin typeface="Times New Roman"/>
                <a:cs typeface="Times New Roman"/>
              </a:rPr>
              <a:t>unless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Animal Control Officer renews </a:t>
            </a:r>
            <a:r>
              <a:rPr sz="1200" dirty="0">
                <a:latin typeface="Times New Roman"/>
                <a:cs typeface="Times New Roman"/>
              </a:rPr>
              <a:t>it in  </a:t>
            </a:r>
            <a:r>
              <a:rPr sz="1200" spc="-5" dirty="0">
                <a:latin typeface="Times New Roman"/>
                <a:cs typeface="Times New Roman"/>
              </a:rPr>
              <a:t>writing for subsequent </a:t>
            </a:r>
            <a:r>
              <a:rPr sz="1200" dirty="0">
                <a:latin typeface="Times New Roman"/>
                <a:cs typeface="Times New Roman"/>
              </a:rPr>
              <a:t>thirty </a:t>
            </a:r>
            <a:r>
              <a:rPr sz="1200" spc="-5" dirty="0">
                <a:latin typeface="Times New Roman"/>
                <a:cs typeface="Times New Roman"/>
              </a:rPr>
              <a:t>(30) day </a:t>
            </a:r>
            <a:r>
              <a:rPr sz="1200" dirty="0">
                <a:latin typeface="Times New Roman"/>
                <a:cs typeface="Times New Roman"/>
              </a:rPr>
              <a:t>period. </a:t>
            </a:r>
            <a:r>
              <a:rPr sz="1200" spc="-5" dirty="0">
                <a:latin typeface="Times New Roman"/>
                <a:cs typeface="Times New Roman"/>
              </a:rPr>
              <a:t>The Animal Control Officer may rescind </a:t>
            </a:r>
            <a:r>
              <a:rPr sz="1200" dirty="0">
                <a:latin typeface="Times New Roman"/>
                <a:cs typeface="Times New Roman"/>
              </a:rPr>
              <a:t>or stop  </a:t>
            </a:r>
            <a:r>
              <a:rPr sz="1200" spc="-5" dirty="0">
                <a:latin typeface="Times New Roman"/>
                <a:cs typeface="Times New Roman"/>
              </a:rPr>
              <a:t>renewing </a:t>
            </a:r>
            <a:r>
              <a:rPr sz="1200" dirty="0">
                <a:latin typeface="Times New Roman"/>
                <a:cs typeface="Times New Roman"/>
              </a:rPr>
              <a:t>the order </a:t>
            </a:r>
            <a:r>
              <a:rPr sz="1200" spc="-5" dirty="0">
                <a:latin typeface="Times New Roman"/>
                <a:cs typeface="Times New Roman"/>
              </a:rPr>
              <a:t>when,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Animal Control Officer’s judgment, restraint </a:t>
            </a:r>
            <a:r>
              <a:rPr sz="1200" dirty="0">
                <a:latin typeface="Times New Roman"/>
                <a:cs typeface="Times New Roman"/>
              </a:rPr>
              <a:t>is no </a:t>
            </a:r>
            <a:r>
              <a:rPr sz="1200" spc="-5" dirty="0">
                <a:latin typeface="Times New Roman"/>
                <a:cs typeface="Times New Roman"/>
              </a:rPr>
              <a:t>longer  required.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Animal Control Officer’s </a:t>
            </a:r>
            <a:r>
              <a:rPr sz="1200" dirty="0">
                <a:latin typeface="Times New Roman"/>
                <a:cs typeface="Times New Roman"/>
              </a:rPr>
              <a:t>order shall </a:t>
            </a:r>
            <a:r>
              <a:rPr sz="1200" spc="-5" dirty="0">
                <a:latin typeface="Times New Roman"/>
                <a:cs typeface="Times New Roman"/>
              </a:rPr>
              <a:t>expire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receipt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decision from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dangerous dog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hearing.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AutoNum type="alphaLcParenBoth"/>
            </a:pPr>
            <a:endParaRPr sz="1150">
              <a:latin typeface="Times New Roman"/>
              <a:cs typeface="Times New Roman"/>
            </a:endParaRPr>
          </a:p>
          <a:p>
            <a:pPr marL="12700" marR="200025">
              <a:lnSpc>
                <a:spcPct val="95600"/>
              </a:lnSpc>
              <a:buAutoNum type="alphaLcParenBoth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Animal Control Officer may </a:t>
            </a:r>
            <a:r>
              <a:rPr sz="1200" dirty="0">
                <a:latin typeface="Times New Roman"/>
                <a:cs typeface="Times New Roman"/>
              </a:rPr>
              <a:t>make arrangements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temporary </a:t>
            </a:r>
            <a:r>
              <a:rPr sz="1200" dirty="0">
                <a:latin typeface="Times New Roman"/>
                <a:cs typeface="Times New Roman"/>
              </a:rPr>
              <a:t>housing of </a:t>
            </a:r>
            <a:r>
              <a:rPr sz="1200" spc="-5" dirty="0">
                <a:latin typeface="Times New Roman"/>
                <a:cs typeface="Times New Roman"/>
              </a:rPr>
              <a:t>any 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-5" dirty="0">
                <a:latin typeface="Times New Roman"/>
                <a:cs typeface="Times New Roman"/>
              </a:rPr>
              <a:t>that requires such </a:t>
            </a:r>
            <a:r>
              <a:rPr sz="1200" dirty="0">
                <a:latin typeface="Times New Roman"/>
                <a:cs typeface="Times New Roman"/>
              </a:rPr>
              <a:t>temporary housing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may issue </a:t>
            </a:r>
            <a:r>
              <a:rPr sz="1200" spc="-5" dirty="0">
                <a:latin typeface="Times New Roman"/>
                <a:cs typeface="Times New Roman"/>
              </a:rPr>
              <a:t>an Order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Temporary Confinement  authorizing such temporary </a:t>
            </a:r>
            <a:r>
              <a:rPr sz="1200" dirty="0">
                <a:latin typeface="Times New Roman"/>
                <a:cs typeface="Times New Roman"/>
              </a:rPr>
              <a:t>housing. </a:t>
            </a: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housing </a:t>
            </a:r>
            <a:r>
              <a:rPr sz="1200" spc="-5" dirty="0">
                <a:latin typeface="Times New Roman"/>
                <a:cs typeface="Times New Roman"/>
              </a:rPr>
              <a:t>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at local veterinary clinics,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dog  </a:t>
            </a:r>
            <a:r>
              <a:rPr sz="1200" spc="-5" dirty="0">
                <a:latin typeface="Times New Roman"/>
                <a:cs typeface="Times New Roman"/>
              </a:rPr>
              <a:t>kennels 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neighboring towns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dog </a:t>
            </a:r>
            <a:r>
              <a:rPr sz="1200" spc="-5" dirty="0">
                <a:latin typeface="Times New Roman"/>
                <a:cs typeface="Times New Roman"/>
              </a:rPr>
              <a:t>owner’s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keeper’s  expense.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906">
        <p14:prism isContent="1" isInverted="1"/>
      </p:transition>
    </mc:Choice>
    <mc:Fallback xmlns="">
      <p:transition spd="slow" advTm="906">
        <p:fade/>
      </p:transition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123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570992"/>
            <a:ext cx="5914390" cy="897001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25095">
              <a:lnSpc>
                <a:spcPts val="1380"/>
              </a:lnSpc>
              <a:spcBef>
                <a:spcPts val="195"/>
              </a:spcBef>
              <a:buAutoNum type="alphaLcParenBoth" startAt="6"/>
              <a:tabLst>
                <a:tab pos="469265" algn="l"/>
                <a:tab pos="469900" algn="l"/>
              </a:tabLst>
            </a:pPr>
            <a:r>
              <a:rPr sz="1200" spc="-1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the duty of the </a:t>
            </a:r>
            <a:r>
              <a:rPr sz="1200" spc="-5" dirty="0">
                <a:latin typeface="Times New Roman"/>
                <a:cs typeface="Times New Roman"/>
              </a:rPr>
              <a:t>Animal Control Officer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apprehend any </a:t>
            </a:r>
            <a:r>
              <a:rPr sz="1200" dirty="0">
                <a:latin typeface="Times New Roman"/>
                <a:cs typeface="Times New Roman"/>
              </a:rPr>
              <a:t>dog found to be in 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6 of this </a:t>
            </a:r>
            <a:r>
              <a:rPr sz="1200" spc="-5" dirty="0">
                <a:latin typeface="Times New Roman"/>
                <a:cs typeface="Times New Roman"/>
              </a:rPr>
              <a:t>bylaw and </a:t>
            </a:r>
            <a:r>
              <a:rPr sz="1200" dirty="0">
                <a:latin typeface="Times New Roman"/>
                <a:cs typeface="Times New Roman"/>
              </a:rPr>
              <a:t>to impound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dog in a </a:t>
            </a:r>
            <a:r>
              <a:rPr sz="1200" spc="-5" dirty="0">
                <a:latin typeface="Times New Roman"/>
                <a:cs typeface="Times New Roman"/>
              </a:rPr>
              <a:t>suitable </a:t>
            </a:r>
            <a:r>
              <a:rPr sz="1200" dirty="0">
                <a:latin typeface="Times New Roman"/>
                <a:cs typeface="Times New Roman"/>
              </a:rPr>
              <a:t>place or to order the  </a:t>
            </a:r>
            <a:r>
              <a:rPr sz="1200" spc="-5" dirty="0">
                <a:latin typeface="Times New Roman"/>
                <a:cs typeface="Times New Roman"/>
              </a:rPr>
              <a:t>owner </a:t>
            </a:r>
            <a:r>
              <a:rPr sz="1200" dirty="0">
                <a:latin typeface="Times New Roman"/>
                <a:cs typeface="Times New Roman"/>
              </a:rPr>
              <a:t>or keeper </a:t>
            </a:r>
            <a:r>
              <a:rPr sz="1200" spc="-5" dirty="0">
                <a:latin typeface="Times New Roman"/>
                <a:cs typeface="Times New Roman"/>
              </a:rPr>
              <a:t>thereof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restrain such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6"/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buAutoNum type="alphaLcParenBoth" startAt="6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Animal Control Officer </a:t>
            </a:r>
            <a:r>
              <a:rPr sz="1200" dirty="0">
                <a:latin typeface="Times New Roman"/>
                <a:cs typeface="Times New Roman"/>
              </a:rPr>
              <a:t>impounds a dog found in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7 or </a:t>
            </a:r>
            <a:r>
              <a:rPr sz="1200" spc="-5" dirty="0">
                <a:latin typeface="Times New Roman"/>
                <a:cs typeface="Times New Roman"/>
              </a:rPr>
              <a:t>issues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Order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Temporary Confinement pursuant </a:t>
            </a:r>
            <a:r>
              <a:rPr sz="1200" dirty="0">
                <a:latin typeface="Times New Roman"/>
                <a:cs typeface="Times New Roman"/>
              </a:rPr>
              <a:t>to Section 7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 dog </a:t>
            </a:r>
            <a:r>
              <a:rPr sz="1200" spc="-5" dirty="0">
                <a:latin typeface="Times New Roman"/>
                <a:cs typeface="Times New Roman"/>
              </a:rPr>
              <a:t>owner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keeper does </a:t>
            </a:r>
            <a:r>
              <a:rPr sz="1200" dirty="0">
                <a:latin typeface="Times New Roman"/>
                <a:cs typeface="Times New Roman"/>
              </a:rPr>
              <a:t>not  </a:t>
            </a:r>
            <a:r>
              <a:rPr sz="1200" spc="-5" dirty="0">
                <a:latin typeface="Times New Roman"/>
                <a:cs typeface="Times New Roman"/>
              </a:rPr>
              <a:t>pay all fees directly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kennel, veterinary clinic, </a:t>
            </a:r>
            <a:r>
              <a:rPr sz="1200" dirty="0">
                <a:latin typeface="Times New Roman"/>
                <a:cs typeface="Times New Roman"/>
              </a:rPr>
              <a:t>or dog </a:t>
            </a:r>
            <a:r>
              <a:rPr sz="1200" spc="-5" dirty="0">
                <a:latin typeface="Times New Roman"/>
                <a:cs typeface="Times New Roman"/>
              </a:rPr>
              <a:t>boarding facility, then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dog’s  owner </a:t>
            </a:r>
            <a:r>
              <a:rPr sz="1200" dirty="0">
                <a:latin typeface="Times New Roman"/>
                <a:cs typeface="Times New Roman"/>
              </a:rPr>
              <a:t>or keeper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required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reimburse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for any expenses incurred </a:t>
            </a:r>
            <a:r>
              <a:rPr sz="1200" dirty="0">
                <a:latin typeface="Times New Roman"/>
                <a:cs typeface="Times New Roman"/>
              </a:rPr>
              <a:t>in housing 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dog. </a:t>
            </a:r>
            <a:r>
              <a:rPr sz="1200" spc="-5" dirty="0">
                <a:latin typeface="Times New Roman"/>
                <a:cs typeface="Times New Roman"/>
              </a:rPr>
              <a:t>If </a:t>
            </a:r>
            <a:r>
              <a:rPr sz="1200" dirty="0">
                <a:latin typeface="Times New Roman"/>
                <a:cs typeface="Times New Roman"/>
              </a:rPr>
              <a:t>the dog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been licensed as required pursuant </a:t>
            </a:r>
            <a:r>
              <a:rPr sz="1200" dirty="0">
                <a:latin typeface="Times New Roman"/>
                <a:cs typeface="Times New Roman"/>
              </a:rPr>
              <a:t>to this </a:t>
            </a:r>
            <a:r>
              <a:rPr sz="1200" spc="-5" dirty="0">
                <a:latin typeface="Times New Roman"/>
                <a:cs typeface="Times New Roman"/>
              </a:rPr>
              <a:t>bylaw,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owner </a:t>
            </a:r>
            <a:r>
              <a:rPr sz="1200" dirty="0">
                <a:latin typeface="Times New Roman"/>
                <a:cs typeface="Times New Roman"/>
              </a:rPr>
              <a:t>or keeper  </a:t>
            </a:r>
            <a:r>
              <a:rPr sz="1200" spc="-5" dirty="0">
                <a:latin typeface="Times New Roman"/>
                <a:cs typeface="Times New Roman"/>
              </a:rPr>
              <a:t>shall immediately apply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Clerk </a:t>
            </a:r>
            <a:r>
              <a:rPr sz="1200" dirty="0">
                <a:latin typeface="Times New Roman"/>
                <a:cs typeface="Times New Roman"/>
              </a:rPr>
              <a:t>to obtain a </a:t>
            </a:r>
            <a:r>
              <a:rPr sz="1200" spc="-5" dirty="0">
                <a:latin typeface="Times New Roman"/>
                <a:cs typeface="Times New Roman"/>
              </a:rPr>
              <a:t>license, </a:t>
            </a:r>
            <a:r>
              <a:rPr sz="1200" dirty="0">
                <a:latin typeface="Times New Roman"/>
                <a:cs typeface="Times New Roman"/>
              </a:rPr>
              <a:t>submit </a:t>
            </a:r>
            <a:r>
              <a:rPr sz="1200" spc="-5" dirty="0">
                <a:latin typeface="Times New Roman"/>
                <a:cs typeface="Times New Roman"/>
              </a:rPr>
              <a:t>payment for </a:t>
            </a:r>
            <a:r>
              <a:rPr sz="1200" dirty="0">
                <a:latin typeface="Times New Roman"/>
                <a:cs typeface="Times New Roman"/>
              </a:rPr>
              <a:t>the license  </a:t>
            </a:r>
            <a:r>
              <a:rPr sz="1200" spc="-5" dirty="0">
                <a:latin typeface="Times New Roman"/>
                <a:cs typeface="Times New Roman"/>
              </a:rPr>
              <a:t>fee, and </a:t>
            </a:r>
            <a:r>
              <a:rPr sz="1200" dirty="0">
                <a:latin typeface="Times New Roman"/>
                <a:cs typeface="Times New Roman"/>
              </a:rPr>
              <a:t>pay </a:t>
            </a:r>
            <a:r>
              <a:rPr sz="1200" spc="-5" dirty="0">
                <a:latin typeface="Times New Roman"/>
                <a:cs typeface="Times New Roman"/>
              </a:rPr>
              <a:t>any applicable late fees, and said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not be </a:t>
            </a:r>
            <a:r>
              <a:rPr sz="1200" spc="-5" dirty="0">
                <a:latin typeface="Times New Roman"/>
                <a:cs typeface="Times New Roman"/>
              </a:rPr>
              <a:t>released </a:t>
            </a:r>
            <a:r>
              <a:rPr sz="1200" dirty="0">
                <a:latin typeface="Times New Roman"/>
                <a:cs typeface="Times New Roman"/>
              </a:rPr>
              <a:t>from </a:t>
            </a:r>
            <a:r>
              <a:rPr sz="1200" spc="-5" dirty="0">
                <a:latin typeface="Times New Roman"/>
                <a:cs typeface="Times New Roman"/>
              </a:rPr>
              <a:t>confinement unless  and </a:t>
            </a:r>
            <a:r>
              <a:rPr sz="1200" dirty="0">
                <a:latin typeface="Times New Roman"/>
                <a:cs typeface="Times New Roman"/>
              </a:rPr>
              <a:t>until the </a:t>
            </a:r>
            <a:r>
              <a:rPr sz="1200" spc="-5" dirty="0">
                <a:latin typeface="Times New Roman"/>
                <a:cs typeface="Times New Roman"/>
              </a:rPr>
              <a:t>issuance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valid license, which </a:t>
            </a:r>
            <a:r>
              <a:rPr sz="1200" dirty="0">
                <a:latin typeface="Times New Roman"/>
                <a:cs typeface="Times New Roman"/>
              </a:rPr>
              <a:t>shall not be </a:t>
            </a:r>
            <a:r>
              <a:rPr sz="1200" spc="-5" dirty="0">
                <a:latin typeface="Times New Roman"/>
                <a:cs typeface="Times New Roman"/>
              </a:rPr>
              <a:t>unreasonably delayed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withheld.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6"/>
            </a:pPr>
            <a:endParaRPr sz="1200">
              <a:latin typeface="Times New Roman"/>
              <a:cs typeface="Times New Roman"/>
            </a:endParaRPr>
          </a:p>
          <a:p>
            <a:pPr marL="12700" marR="11430">
              <a:lnSpc>
                <a:spcPts val="1380"/>
              </a:lnSpc>
              <a:buAutoNum type="alphaLcParenBoth" startAt="6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Animal Control Officer shall,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matters </a:t>
            </a:r>
            <a:r>
              <a:rPr sz="1200" dirty="0">
                <a:latin typeface="Times New Roman"/>
                <a:cs typeface="Times New Roman"/>
              </a:rPr>
              <a:t>of impoundment or </a:t>
            </a:r>
            <a:r>
              <a:rPr sz="1200" spc="-5" dirty="0">
                <a:latin typeface="Times New Roman"/>
                <a:cs typeface="Times New Roman"/>
              </a:rPr>
              <a:t>confinement,  impoundment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confinement fees, and redemption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impounded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confined animals, carry </a:t>
            </a:r>
            <a:r>
              <a:rPr sz="1200" dirty="0">
                <a:latin typeface="Times New Roman"/>
                <a:cs typeface="Times New Roman"/>
              </a:rPr>
              <a:t>out  </a:t>
            </a:r>
            <a:r>
              <a:rPr sz="1200" spc="-5" dirty="0">
                <a:latin typeface="Times New Roman"/>
                <a:cs typeface="Times New Roman"/>
              </a:rPr>
              <a:t>his/her duties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140, Sections 151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151A of the </a:t>
            </a:r>
            <a:r>
              <a:rPr sz="1200" spc="-5" dirty="0">
                <a:latin typeface="Times New Roman"/>
                <a:cs typeface="Times New Roman"/>
              </a:rPr>
              <a:t>General Laws, and  any amendments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Board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Selectmen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 Serve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as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the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Hearing</a:t>
            </a:r>
            <a:r>
              <a:rPr sz="1200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Authority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587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Any person </a:t>
            </a:r>
            <a:r>
              <a:rPr sz="1200" dirty="0">
                <a:latin typeface="Times New Roman"/>
                <a:cs typeface="Times New Roman"/>
              </a:rPr>
              <a:t>may </a:t>
            </a:r>
            <a:r>
              <a:rPr sz="1200" spc="-5" dirty="0">
                <a:latin typeface="Times New Roman"/>
                <a:cs typeface="Times New Roman"/>
              </a:rPr>
              <a:t>file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complaint </a:t>
            </a:r>
            <a:r>
              <a:rPr sz="1200" dirty="0">
                <a:latin typeface="Times New Roman"/>
                <a:cs typeface="Times New Roman"/>
              </a:rPr>
              <a:t>in writing to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that </a:t>
            </a:r>
            <a:r>
              <a:rPr sz="1200" dirty="0">
                <a:latin typeface="Times New Roman"/>
                <a:cs typeface="Times New Roman"/>
              </a:rPr>
              <a:t>a dog  </a:t>
            </a:r>
            <a:r>
              <a:rPr sz="1200" spc="-5" dirty="0">
                <a:latin typeface="Times New Roman"/>
                <a:cs typeface="Times New Roman"/>
              </a:rPr>
              <a:t>owned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kept </a:t>
            </a:r>
            <a:r>
              <a:rPr sz="1200" dirty="0">
                <a:latin typeface="Times New Roman"/>
                <a:cs typeface="Times New Roman"/>
              </a:rPr>
              <a:t>in the Town is a </a:t>
            </a:r>
            <a:r>
              <a:rPr sz="1200" spc="-5" dirty="0">
                <a:latin typeface="Times New Roman"/>
                <a:cs typeface="Times New Roman"/>
              </a:rPr>
              <a:t>nuisance </a:t>
            </a:r>
            <a:r>
              <a:rPr sz="1200" dirty="0">
                <a:latin typeface="Times New Roman"/>
                <a:cs typeface="Times New Roman"/>
              </a:rPr>
              <a:t>dog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dangerous </a:t>
            </a:r>
            <a:r>
              <a:rPr sz="1200" dirty="0">
                <a:latin typeface="Times New Roman"/>
                <a:cs typeface="Times New Roman"/>
              </a:rPr>
              <a:t>dog. </a:t>
            </a:r>
            <a:r>
              <a:rPr sz="1200" spc="-5" dirty="0">
                <a:latin typeface="Times New Roman"/>
                <a:cs typeface="Times New Roman"/>
              </a:rPr>
              <a:t>All such complaints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investigated and </a:t>
            </a:r>
            <a:r>
              <a:rPr sz="1200" dirty="0">
                <a:latin typeface="Times New Roman"/>
                <a:cs typeface="Times New Roman"/>
              </a:rPr>
              <a:t>addressed in </a:t>
            </a:r>
            <a:r>
              <a:rPr sz="1200" spc="-5" dirty="0">
                <a:latin typeface="Times New Roman"/>
                <a:cs typeface="Times New Roman"/>
              </a:rPr>
              <a:t>accordance with Chapter </a:t>
            </a:r>
            <a:r>
              <a:rPr sz="1200" dirty="0">
                <a:latin typeface="Times New Roman"/>
                <a:cs typeface="Times New Roman"/>
              </a:rPr>
              <a:t>140,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157 of the </a:t>
            </a:r>
            <a:r>
              <a:rPr sz="1200" spc="-5" dirty="0">
                <a:latin typeface="Times New Roman"/>
                <a:cs typeface="Times New Roman"/>
              </a:rPr>
              <a:t>General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Laws.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Disposition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Funds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524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sums </a:t>
            </a:r>
            <a:r>
              <a:rPr sz="1200" spc="-5" dirty="0">
                <a:latin typeface="Times New Roman"/>
                <a:cs typeface="Times New Roman"/>
              </a:rPr>
              <a:t>collected </a:t>
            </a:r>
            <a:r>
              <a:rPr sz="1200" dirty="0">
                <a:latin typeface="Times New Roman"/>
                <a:cs typeface="Times New Roman"/>
              </a:rPr>
              <a:t>pursuant to this </a:t>
            </a:r>
            <a:r>
              <a:rPr sz="1200" spc="-5" dirty="0">
                <a:latin typeface="Times New Roman"/>
                <a:cs typeface="Times New Roman"/>
              </a:rPr>
              <a:t>bylaw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accounted for and paid over </a:t>
            </a:r>
            <a:r>
              <a:rPr sz="1200" dirty="0">
                <a:latin typeface="Times New Roman"/>
                <a:cs typeface="Times New Roman"/>
              </a:rPr>
              <a:t>to the  </a:t>
            </a:r>
            <a:r>
              <a:rPr sz="1200" spc="-5" dirty="0">
                <a:latin typeface="Times New Roman"/>
                <a:cs typeface="Times New Roman"/>
              </a:rPr>
              <a:t>Town Treasurer.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Severability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3251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event </a:t>
            </a:r>
            <a:r>
              <a:rPr sz="1200" dirty="0">
                <a:latin typeface="Times New Roman"/>
                <a:cs typeface="Times New Roman"/>
              </a:rPr>
              <a:t>that the </a:t>
            </a:r>
            <a:r>
              <a:rPr sz="1200" spc="-5" dirty="0">
                <a:latin typeface="Times New Roman"/>
                <a:cs typeface="Times New Roman"/>
              </a:rPr>
              <a:t>Massachusetts Attorney General </a:t>
            </a:r>
            <a:r>
              <a:rPr sz="1200" dirty="0">
                <a:latin typeface="Times New Roman"/>
                <a:cs typeface="Times New Roman"/>
              </a:rPr>
              <a:t>or a </a:t>
            </a:r>
            <a:r>
              <a:rPr sz="1200" spc="-5" dirty="0">
                <a:latin typeface="Times New Roman"/>
                <a:cs typeface="Times New Roman"/>
              </a:rPr>
              <a:t>court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competent  jurisdiction deems any </a:t>
            </a:r>
            <a:r>
              <a:rPr sz="1200" dirty="0">
                <a:latin typeface="Times New Roman"/>
                <a:cs typeface="Times New Roman"/>
              </a:rPr>
              <a:t>provision or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bylaw invalid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unenforceable, all other  provisions shall remain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full force and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effect.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Disposal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Animal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Waste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952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5" dirty="0">
                <a:latin typeface="Times New Roman"/>
                <a:cs typeface="Times New Roman"/>
              </a:rPr>
              <a:t>The purpose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bylaw </a:t>
            </a:r>
            <a:r>
              <a:rPr sz="1200" dirty="0">
                <a:latin typeface="Times New Roman"/>
                <a:cs typeface="Times New Roman"/>
              </a:rPr>
              <a:t>is to </a:t>
            </a:r>
            <a:r>
              <a:rPr sz="1200" spc="-5" dirty="0">
                <a:latin typeface="Times New Roman"/>
                <a:cs typeface="Times New Roman"/>
              </a:rPr>
              <a:t>promote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sanitary environment, free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unintended  contamination through contact with animal waste for all Templeton </a:t>
            </a:r>
            <a:r>
              <a:rPr sz="1200" dirty="0">
                <a:latin typeface="Times New Roman"/>
                <a:cs typeface="Times New Roman"/>
              </a:rPr>
              <a:t>residents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nonresidents.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Removal 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5875">
              <a:lnSpc>
                <a:spcPct val="9570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5" dirty="0">
                <a:latin typeface="Times New Roman"/>
                <a:cs typeface="Times New Roman"/>
              </a:rPr>
              <a:t>(a) The </a:t>
            </a:r>
            <a:r>
              <a:rPr sz="1200" dirty="0">
                <a:latin typeface="Times New Roman"/>
                <a:cs typeface="Times New Roman"/>
              </a:rPr>
              <a:t>owner, </a:t>
            </a:r>
            <a:r>
              <a:rPr sz="1200" spc="-5" dirty="0">
                <a:latin typeface="Times New Roman"/>
                <a:cs typeface="Times New Roman"/>
              </a:rPr>
              <a:t>keeper,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person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control </a:t>
            </a:r>
            <a:r>
              <a:rPr sz="1200" dirty="0">
                <a:latin typeface="Times New Roman"/>
                <a:cs typeface="Times New Roman"/>
              </a:rPr>
              <a:t>of a dog, or other </a:t>
            </a:r>
            <a:r>
              <a:rPr sz="1200" spc="-5" dirty="0">
                <a:latin typeface="Times New Roman"/>
                <a:cs typeface="Times New Roman"/>
              </a:rPr>
              <a:t>animal,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responsible for </a:t>
            </a:r>
            <a:r>
              <a:rPr sz="1200" dirty="0">
                <a:latin typeface="Times New Roman"/>
                <a:cs typeface="Times New Roman"/>
              </a:rPr>
              <a:t>the prompt </a:t>
            </a:r>
            <a:r>
              <a:rPr sz="1200" spc="-5" dirty="0">
                <a:latin typeface="Times New Roman"/>
                <a:cs typeface="Times New Roman"/>
              </a:rPr>
              <a:t>removal and </a:t>
            </a:r>
            <a:r>
              <a:rPr sz="1200" dirty="0">
                <a:latin typeface="Times New Roman"/>
                <a:cs typeface="Times New Roman"/>
              </a:rPr>
              <a:t>proper disposal of </a:t>
            </a:r>
            <a:r>
              <a:rPr sz="1200" spc="-5" dirty="0">
                <a:latin typeface="Times New Roman"/>
                <a:cs typeface="Times New Roman"/>
              </a:rPr>
              <a:t>any feces </a:t>
            </a:r>
            <a:r>
              <a:rPr sz="1200" dirty="0">
                <a:latin typeface="Times New Roman"/>
                <a:cs typeface="Times New Roman"/>
              </a:rPr>
              <a:t>deposited by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dog, or  </a:t>
            </a:r>
            <a:r>
              <a:rPr sz="1200" spc="-5" dirty="0">
                <a:latin typeface="Times New Roman"/>
                <a:cs typeface="Times New Roman"/>
              </a:rPr>
              <a:t>other animal,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ways, such as </a:t>
            </a:r>
            <a:r>
              <a:rPr sz="1200" dirty="0">
                <a:latin typeface="Times New Roman"/>
                <a:cs typeface="Times New Roman"/>
              </a:rPr>
              <a:t>streets, </a:t>
            </a:r>
            <a:r>
              <a:rPr sz="1200" spc="-5" dirty="0">
                <a:latin typeface="Times New Roman"/>
                <a:cs typeface="Times New Roman"/>
              </a:rPr>
              <a:t>roads, avenues, lanes, circles, highways,  paths, sidewalks, trails, </a:t>
            </a:r>
            <a:r>
              <a:rPr sz="1200" dirty="0">
                <a:latin typeface="Times New Roman"/>
                <a:cs typeface="Times New Roman"/>
              </a:rPr>
              <a:t>etc... or upon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public land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10 </a:t>
            </a:r>
            <a:r>
              <a:rPr sz="1200" spc="-5" dirty="0">
                <a:latin typeface="Times New Roman"/>
                <a:cs typeface="Times New Roman"/>
              </a:rPr>
              <a:t>feet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ways </a:t>
            </a:r>
            <a:r>
              <a:rPr sz="1200" dirty="0">
                <a:latin typeface="Times New Roman"/>
                <a:cs typeface="Times New Roman"/>
              </a:rPr>
              <a:t>or upon 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land designated as parks, playgrounds, cemeteries, school yards, </a:t>
            </a:r>
            <a:r>
              <a:rPr sz="1200" dirty="0">
                <a:latin typeface="Times New Roman"/>
                <a:cs typeface="Times New Roman"/>
              </a:rPr>
              <a:t>golf </a:t>
            </a:r>
            <a:r>
              <a:rPr sz="1200" spc="-5" dirty="0">
                <a:latin typeface="Times New Roman"/>
                <a:cs typeface="Times New Roman"/>
              </a:rPr>
              <a:t>courses,  recreation areas,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municipal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government </a:t>
            </a:r>
            <a:r>
              <a:rPr sz="1200" dirty="0">
                <a:latin typeface="Times New Roman"/>
                <a:cs typeface="Times New Roman"/>
              </a:rPr>
              <a:t>building </a:t>
            </a:r>
            <a:r>
              <a:rPr sz="1200" spc="-5" dirty="0">
                <a:latin typeface="Times New Roman"/>
                <a:cs typeface="Times New Roman"/>
              </a:rPr>
              <a:t>and/or grounds, all within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Templeton, as well as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property </a:t>
            </a:r>
            <a:r>
              <a:rPr sz="1200" dirty="0">
                <a:latin typeface="Times New Roman"/>
                <a:cs typeface="Times New Roman"/>
              </a:rPr>
              <a:t>public or </a:t>
            </a:r>
            <a:r>
              <a:rPr sz="1200" spc="-5" dirty="0">
                <a:latin typeface="Times New Roman"/>
                <a:cs typeface="Times New Roman"/>
              </a:rPr>
              <a:t>private and neither </a:t>
            </a:r>
            <a:r>
              <a:rPr sz="1200" dirty="0">
                <a:latin typeface="Times New Roman"/>
                <a:cs typeface="Times New Roman"/>
              </a:rPr>
              <a:t>owned nor </a:t>
            </a:r>
            <a:r>
              <a:rPr sz="1200" spc="-5" dirty="0">
                <a:latin typeface="Times New Roman"/>
                <a:cs typeface="Times New Roman"/>
              </a:rPr>
              <a:t>occupied </a:t>
            </a:r>
            <a:r>
              <a:rPr sz="1200" dirty="0">
                <a:latin typeface="Times New Roman"/>
                <a:cs typeface="Times New Roman"/>
              </a:rPr>
              <a:t>by  </a:t>
            </a:r>
            <a:r>
              <a:rPr sz="1200" spc="-5" dirty="0">
                <a:latin typeface="Times New Roman"/>
                <a:cs typeface="Times New Roman"/>
              </a:rPr>
              <a:t>said person. Furthermore,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persons who owns, </a:t>
            </a:r>
            <a:r>
              <a:rPr sz="1200" dirty="0">
                <a:latin typeface="Times New Roman"/>
                <a:cs typeface="Times New Roman"/>
              </a:rPr>
              <a:t>possess, or </a:t>
            </a:r>
            <a:r>
              <a:rPr sz="1200" spc="-5" dirty="0">
                <a:latin typeface="Times New Roman"/>
                <a:cs typeface="Times New Roman"/>
              </a:rPr>
              <a:t>control such </a:t>
            </a:r>
            <a:r>
              <a:rPr sz="1200" dirty="0">
                <a:latin typeface="Times New Roman"/>
                <a:cs typeface="Times New Roman"/>
              </a:rPr>
              <a:t>dog, or </a:t>
            </a:r>
            <a:r>
              <a:rPr sz="1200" spc="-5" dirty="0">
                <a:latin typeface="Times New Roman"/>
                <a:cs typeface="Times New Roman"/>
              </a:rPr>
              <a:t>other animal,  shall appear with such </a:t>
            </a:r>
            <a:r>
              <a:rPr sz="1200" dirty="0">
                <a:latin typeface="Times New Roman"/>
                <a:cs typeface="Times New Roman"/>
              </a:rPr>
              <a:t>dog, or </a:t>
            </a:r>
            <a:r>
              <a:rPr sz="1200" spc="-5" dirty="0">
                <a:latin typeface="Times New Roman"/>
                <a:cs typeface="Times New Roman"/>
              </a:rPr>
              <a:t>other animal, </a:t>
            </a:r>
            <a:r>
              <a:rPr sz="1200" dirty="0">
                <a:latin typeface="Times New Roman"/>
                <a:cs typeface="Times New Roman"/>
              </a:rPr>
              <a:t>on any of the </a:t>
            </a:r>
            <a:r>
              <a:rPr sz="1200" spc="-5" dirty="0">
                <a:latin typeface="Times New Roman"/>
                <a:cs typeface="Times New Roman"/>
              </a:rPr>
              <a:t>aforementioned areas without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07">
        <p14:prism isContent="1" isInverted="1"/>
      </p:transition>
    </mc:Choice>
    <mc:Fallback xmlns="">
      <p:transition spd="slow" advTm="607">
        <p:fade/>
      </p:transition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124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882005" cy="30124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3168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means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removal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such animal feces left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dog, or </a:t>
            </a:r>
            <a:r>
              <a:rPr sz="1200" spc="-5" dirty="0">
                <a:latin typeface="Times New Roman"/>
                <a:cs typeface="Times New Roman"/>
              </a:rPr>
              <a:t>other animal. Additionally,  disposal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animal feces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Town trash receptacles, </a:t>
            </a:r>
            <a:r>
              <a:rPr sz="1200" dirty="0">
                <a:latin typeface="Times New Roman"/>
                <a:cs typeface="Times New Roman"/>
              </a:rPr>
              <a:t>or in </a:t>
            </a:r>
            <a:r>
              <a:rPr sz="1200" spc="-5" dirty="0">
                <a:latin typeface="Times New Roman"/>
                <a:cs typeface="Times New Roman"/>
              </a:rPr>
              <a:t>storm drains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prohibited.</a:t>
            </a:r>
            <a:endParaRPr sz="1200">
              <a:latin typeface="Times New Roman"/>
              <a:cs typeface="Times New Roman"/>
            </a:endParaRPr>
          </a:p>
          <a:p>
            <a:pPr marL="12700" marR="114300">
              <a:lnSpc>
                <a:spcPts val="1380"/>
              </a:lnSpc>
              <a:tabLst>
                <a:tab pos="469265" algn="l"/>
              </a:tabLst>
            </a:pPr>
            <a:r>
              <a:rPr sz="1200" spc="-5" dirty="0">
                <a:latin typeface="Times New Roman"/>
                <a:cs typeface="Times New Roman"/>
              </a:rPr>
              <a:t>(b)	For </a:t>
            </a:r>
            <a:r>
              <a:rPr sz="1200" dirty="0">
                <a:latin typeface="Times New Roman"/>
                <a:cs typeface="Times New Roman"/>
              </a:rPr>
              <a:t>the purposes of this </a:t>
            </a:r>
            <a:r>
              <a:rPr sz="1200" spc="-5" dirty="0">
                <a:latin typeface="Times New Roman"/>
                <a:cs typeface="Times New Roman"/>
              </a:rPr>
              <a:t>chapter, </a:t>
            </a:r>
            <a:r>
              <a:rPr sz="1200" dirty="0">
                <a:latin typeface="Times New Roman"/>
                <a:cs typeface="Times New Roman"/>
              </a:rPr>
              <a:t>the means of </a:t>
            </a:r>
            <a:r>
              <a:rPr sz="1200" spc="-5" dirty="0">
                <a:latin typeface="Times New Roman"/>
                <a:cs typeface="Times New Roman"/>
              </a:rPr>
              <a:t>removal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tool, </a:t>
            </a:r>
            <a:r>
              <a:rPr sz="1200" spc="-5" dirty="0">
                <a:latin typeface="Times New Roman"/>
                <a:cs typeface="Times New Roman"/>
              </a:rPr>
              <a:t>implement,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device carried for </a:t>
            </a:r>
            <a:r>
              <a:rPr sz="1200" dirty="0">
                <a:latin typeface="Times New Roman"/>
                <a:cs typeface="Times New Roman"/>
              </a:rPr>
              <a:t>the purpose of </a:t>
            </a:r>
            <a:r>
              <a:rPr sz="1200" spc="-5" dirty="0">
                <a:latin typeface="Times New Roman"/>
                <a:cs typeface="Times New Roman"/>
              </a:rPr>
              <a:t>removal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containment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such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feces.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Applicability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77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13. </a:t>
            </a:r>
            <a:r>
              <a:rPr sz="1200" spc="-5" dirty="0">
                <a:latin typeface="Times New Roman"/>
                <a:cs typeface="Times New Roman"/>
              </a:rPr>
              <a:t>This Article shall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apply </a:t>
            </a:r>
            <a:r>
              <a:rPr sz="1200" dirty="0">
                <a:latin typeface="Times New Roman"/>
                <a:cs typeface="Times New Roman"/>
              </a:rPr>
              <a:t>to a </a:t>
            </a:r>
            <a:r>
              <a:rPr sz="1200" spc="-5" dirty="0">
                <a:latin typeface="Times New Roman"/>
                <a:cs typeface="Times New Roman"/>
              </a:rPr>
              <a:t>physically challenged </a:t>
            </a:r>
            <a:r>
              <a:rPr sz="1200" dirty="0">
                <a:latin typeface="Times New Roman"/>
                <a:cs typeface="Times New Roman"/>
              </a:rPr>
              <a:t>person in sole </a:t>
            </a:r>
            <a:r>
              <a:rPr sz="1200" spc="-5" dirty="0">
                <a:latin typeface="Times New Roman"/>
                <a:cs typeface="Times New Roman"/>
              </a:rPr>
              <a:t>custody </a:t>
            </a:r>
            <a:r>
              <a:rPr sz="1200" dirty="0">
                <a:latin typeface="Times New Roman"/>
                <a:cs typeface="Times New Roman"/>
              </a:rPr>
              <a:t>of a  dog, or </a:t>
            </a:r>
            <a:r>
              <a:rPr sz="1200" spc="-5" dirty="0">
                <a:latin typeface="Times New Roman"/>
                <a:cs typeface="Times New Roman"/>
              </a:rPr>
              <a:t>other animal,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any individual </a:t>
            </a:r>
            <a:r>
              <a:rPr sz="1200" dirty="0">
                <a:latin typeface="Times New Roman"/>
                <a:cs typeface="Times New Roman"/>
              </a:rPr>
              <a:t>using a </a:t>
            </a:r>
            <a:r>
              <a:rPr sz="1200" spc="-5" dirty="0">
                <a:latin typeface="Times New Roman"/>
                <a:cs typeface="Times New Roman"/>
              </a:rPr>
              <a:t>guide/service </a:t>
            </a:r>
            <a:r>
              <a:rPr sz="1200" dirty="0">
                <a:latin typeface="Times New Roman"/>
                <a:cs typeface="Times New Roman"/>
              </a:rPr>
              <a:t>dog.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Enforcement, violations, and</a:t>
            </a:r>
            <a:r>
              <a:rPr sz="1200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penalties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2635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14. </a:t>
            </a:r>
            <a:r>
              <a:rPr sz="1200" spc="-5" dirty="0">
                <a:latin typeface="Times New Roman"/>
                <a:cs typeface="Times New Roman"/>
              </a:rPr>
              <a:t>(a) Enforcement shall </a:t>
            </a:r>
            <a:r>
              <a:rPr sz="1200" dirty="0">
                <a:latin typeface="Times New Roman"/>
                <a:cs typeface="Times New Roman"/>
              </a:rPr>
              <a:t>be by the </a:t>
            </a:r>
            <a:r>
              <a:rPr sz="1200" spc="-5" dirty="0">
                <a:latin typeface="Times New Roman"/>
                <a:cs typeface="Times New Roman"/>
              </a:rPr>
              <a:t>Animal Control Officer, </a:t>
            </a:r>
            <a:r>
              <a:rPr sz="1200" dirty="0">
                <a:latin typeface="Times New Roman"/>
                <a:cs typeface="Times New Roman"/>
              </a:rPr>
              <a:t>Board of </a:t>
            </a:r>
            <a:r>
              <a:rPr sz="1200" spc="-5" dirty="0">
                <a:latin typeface="Times New Roman"/>
                <a:cs typeface="Times New Roman"/>
              </a:rPr>
              <a:t>Health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 other </a:t>
            </a:r>
            <a:r>
              <a:rPr sz="1200" dirty="0">
                <a:latin typeface="Times New Roman"/>
                <a:cs typeface="Times New Roman"/>
              </a:rPr>
              <a:t>duly </a:t>
            </a:r>
            <a:r>
              <a:rPr sz="1200" spc="-5" dirty="0">
                <a:latin typeface="Times New Roman"/>
                <a:cs typeface="Times New Roman"/>
              </a:rPr>
              <a:t>appointed law enforcement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officer.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tabLst>
                <a:tab pos="469265" algn="l"/>
              </a:tabLst>
            </a:pPr>
            <a:r>
              <a:rPr sz="1200" spc="-5" dirty="0">
                <a:latin typeface="Times New Roman"/>
                <a:cs typeface="Times New Roman"/>
              </a:rPr>
              <a:t>(b)	Penalty for violation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bylaw will </a:t>
            </a:r>
            <a:r>
              <a:rPr sz="1200" dirty="0">
                <a:latin typeface="Times New Roman"/>
                <a:cs typeface="Times New Roman"/>
              </a:rPr>
              <a:t>be by </a:t>
            </a:r>
            <a:r>
              <a:rPr sz="1200" spc="-5" dirty="0">
                <a:latin typeface="Times New Roman"/>
                <a:cs typeface="Times New Roman"/>
              </a:rPr>
              <a:t>non-criminal </a:t>
            </a:r>
            <a:r>
              <a:rPr sz="1200" dirty="0">
                <a:latin typeface="Times New Roman"/>
                <a:cs typeface="Times New Roman"/>
              </a:rPr>
              <a:t>disposition </a:t>
            </a:r>
            <a:r>
              <a:rPr sz="1200" spc="-5" dirty="0">
                <a:latin typeface="Times New Roman"/>
                <a:cs typeface="Times New Roman"/>
              </a:rPr>
              <a:t>pursuant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MGL,  Chapter </a:t>
            </a:r>
            <a:r>
              <a:rPr sz="1200" dirty="0">
                <a:latin typeface="Times New Roman"/>
                <a:cs typeface="Times New Roman"/>
              </a:rPr>
              <a:t>40, </a:t>
            </a:r>
            <a:r>
              <a:rPr sz="1200" spc="-5" dirty="0">
                <a:latin typeface="Times New Roman"/>
                <a:cs typeface="Times New Roman"/>
              </a:rPr>
              <a:t>Section 21D. For </a:t>
            </a:r>
            <a:r>
              <a:rPr sz="1200" dirty="0">
                <a:latin typeface="Times New Roman"/>
                <a:cs typeface="Times New Roman"/>
              </a:rPr>
              <a:t>the purpose of this </a:t>
            </a:r>
            <a:r>
              <a:rPr sz="1200" spc="-5" dirty="0">
                <a:latin typeface="Times New Roman"/>
                <a:cs typeface="Times New Roman"/>
              </a:rPr>
              <a:t>bylaw,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penalty </a:t>
            </a:r>
            <a:r>
              <a:rPr sz="1200" dirty="0">
                <a:latin typeface="Times New Roman"/>
                <a:cs typeface="Times New Roman"/>
              </a:rPr>
              <a:t>to apply in the </a:t>
            </a:r>
            <a:r>
              <a:rPr sz="1200" spc="-5" dirty="0">
                <a:latin typeface="Times New Roman"/>
                <a:cs typeface="Times New Roman"/>
              </a:rPr>
              <a:t>event </a:t>
            </a:r>
            <a:r>
              <a:rPr sz="1200" dirty="0">
                <a:latin typeface="Times New Roman"/>
                <a:cs typeface="Times New Roman"/>
              </a:rPr>
              <a:t>of a  </a:t>
            </a:r>
            <a:r>
              <a:rPr sz="1200" spc="-5" dirty="0">
                <a:latin typeface="Times New Roman"/>
                <a:cs typeface="Times New Roman"/>
              </a:rPr>
              <a:t>violation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16100" y="3375152"/>
            <a:ext cx="3099435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77101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FIRST OFFENSE  SECOND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OFFENSE  THIRD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OFFENSE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FOURTH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ANY SUBSEQUENT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OFFENSE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016500" y="3375152"/>
            <a:ext cx="558800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$25.00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$50.00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$100.00</a:t>
            </a:r>
            <a:endParaRPr sz="1200">
              <a:latin typeface="Times New Roman"/>
              <a:cs typeface="Times New Roman"/>
            </a:endParaRPr>
          </a:p>
          <a:p>
            <a:pPr marL="50165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$200.00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63600" y="4076191"/>
            <a:ext cx="528955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410"/>
              </a:lnSpc>
              <a:spcBef>
                <a:spcPts val="100"/>
              </a:spcBef>
              <a:tabLst>
                <a:tab pos="507365" algn="l"/>
              </a:tabLst>
            </a:pPr>
            <a:r>
              <a:rPr sz="1200" spc="-5" dirty="0">
                <a:latin typeface="Times New Roman"/>
                <a:cs typeface="Times New Roman"/>
              </a:rPr>
              <a:t>(c)	Each occurrence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violation on </a:t>
            </a:r>
            <a:r>
              <a:rPr sz="1200" spc="-5" dirty="0">
                <a:latin typeface="Times New Roman"/>
                <a:cs typeface="Times New Roman"/>
              </a:rPr>
              <a:t>any day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deemed </a:t>
            </a:r>
            <a:r>
              <a:rPr sz="1200" dirty="0">
                <a:latin typeface="Times New Roman"/>
                <a:cs typeface="Times New Roman"/>
              </a:rPr>
              <a:t>a separate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offense.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Passed/October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8:45pm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50900" y="4952491"/>
            <a:ext cx="6001385" cy="4239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8: </a:t>
            </a:r>
            <a:r>
              <a:rPr sz="1200" b="1" spc="-5" dirty="0">
                <a:latin typeface="Times New Roman"/>
                <a:cs typeface="Times New Roman"/>
              </a:rPr>
              <a:t>MART Dial </a:t>
            </a:r>
            <a:r>
              <a:rPr sz="1200" b="1" dirty="0">
                <a:latin typeface="Times New Roman"/>
                <a:cs typeface="Times New Roman"/>
              </a:rPr>
              <a:t>A </a:t>
            </a:r>
            <a:r>
              <a:rPr sz="1200" b="1" spc="-5" dirty="0">
                <a:latin typeface="Times New Roman"/>
                <a:cs typeface="Times New Roman"/>
              </a:rPr>
              <a:t>Ride Promotion</a:t>
            </a:r>
            <a:endParaRPr sz="1200">
              <a:latin typeface="Times New Roman"/>
              <a:cs typeface="Times New Roman"/>
            </a:endParaRPr>
          </a:p>
          <a:p>
            <a:pPr marL="63500" marR="304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Twelve Dollars and Thirty Cents </a:t>
            </a:r>
            <a:r>
              <a:rPr sz="1200" b="1" spc="-5" dirty="0">
                <a:latin typeface="Times New Roman"/>
                <a:cs typeface="Times New Roman"/>
              </a:rPr>
              <a:t>($12.30)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 account entitled MART Dial </a:t>
            </a:r>
            <a:r>
              <a:rPr sz="1200" dirty="0">
                <a:latin typeface="Times New Roman"/>
                <a:cs typeface="Times New Roman"/>
              </a:rPr>
              <a:t>A Ride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from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revenues received </a:t>
            </a:r>
            <a:r>
              <a:rPr sz="1200" dirty="0">
                <a:latin typeface="Times New Roman"/>
                <a:cs typeface="Times New Roman"/>
              </a:rPr>
              <a:t>from the </a:t>
            </a:r>
            <a:r>
              <a:rPr sz="1200" spc="-5" dirty="0">
                <a:latin typeface="Times New Roman"/>
                <a:cs typeface="Times New Roman"/>
              </a:rPr>
              <a:t>Transportation Network </a:t>
            </a:r>
            <a:r>
              <a:rPr sz="1200" dirty="0">
                <a:latin typeface="Times New Roman"/>
                <a:cs typeface="Times New Roman"/>
              </a:rPr>
              <a:t>Community </a:t>
            </a:r>
            <a:r>
              <a:rPr sz="1200" spc="-5" dirty="0">
                <a:latin typeface="Times New Roman"/>
                <a:cs typeface="Times New Roman"/>
              </a:rPr>
              <a:t>Fee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Assessment,</a:t>
            </a:r>
            <a:endParaRPr sz="1200">
              <a:latin typeface="Times New Roman"/>
              <a:cs typeface="Times New Roman"/>
            </a:endParaRPr>
          </a:p>
          <a:p>
            <a:pPr marL="62865" marR="350456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 thereto.  </a:t>
            </a: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63500" marR="1327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Twelve Dollars  and Thirty Cents </a:t>
            </a:r>
            <a:r>
              <a:rPr sz="1200" b="1" spc="-5" dirty="0">
                <a:latin typeface="Times New Roman"/>
                <a:cs typeface="Times New Roman"/>
              </a:rPr>
              <a:t>($12.30)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 account entitled MART Dial </a:t>
            </a:r>
            <a:r>
              <a:rPr sz="1200" dirty="0">
                <a:latin typeface="Times New Roman"/>
                <a:cs typeface="Times New Roman"/>
              </a:rPr>
              <a:t>A Ride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 appropriation </a:t>
            </a:r>
            <a:r>
              <a:rPr sz="1200" dirty="0">
                <a:latin typeface="Times New Roman"/>
                <a:cs typeface="Times New Roman"/>
              </a:rPr>
              <a:t>by a transfer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revenues received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Transportation Network  </a:t>
            </a:r>
            <a:r>
              <a:rPr sz="1200" dirty="0">
                <a:latin typeface="Times New Roman"/>
                <a:cs typeface="Times New Roman"/>
              </a:rPr>
              <a:t>Community </a:t>
            </a:r>
            <a:r>
              <a:rPr sz="1200" spc="-5" dirty="0">
                <a:latin typeface="Times New Roman"/>
                <a:cs typeface="Times New Roman"/>
              </a:rPr>
              <a:t>Fee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Assessment.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8:46pm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62865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9: </a:t>
            </a:r>
            <a:r>
              <a:rPr sz="1200" b="1" spc="-5" dirty="0">
                <a:latin typeface="Times New Roman"/>
                <a:cs typeface="Times New Roman"/>
              </a:rPr>
              <a:t>Stone Bridge Road Study</a:t>
            </a:r>
            <a:endParaRPr sz="1200">
              <a:latin typeface="Times New Roman"/>
              <a:cs typeface="Times New Roman"/>
            </a:endParaRPr>
          </a:p>
          <a:p>
            <a:pPr marL="63500" marR="889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Thousand Dollars and No Cents  </a:t>
            </a:r>
            <a:r>
              <a:rPr sz="1200" b="1" spc="-5" dirty="0">
                <a:latin typeface="Times New Roman"/>
                <a:cs typeface="Times New Roman"/>
              </a:rPr>
              <a:t>($50,000)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pay </a:t>
            </a:r>
            <a:r>
              <a:rPr sz="1200" dirty="0">
                <a:latin typeface="Times New Roman"/>
                <a:cs typeface="Times New Roman"/>
              </a:rPr>
              <a:t>the costs of a </a:t>
            </a:r>
            <a:r>
              <a:rPr sz="1200" spc="-5" dirty="0">
                <a:latin typeface="Times New Roman"/>
                <a:cs typeface="Times New Roman"/>
              </a:rPr>
              <a:t>Field </a:t>
            </a:r>
            <a:r>
              <a:rPr sz="1200" dirty="0">
                <a:latin typeface="Times New Roman"/>
                <a:cs typeface="Times New Roman"/>
              </a:rPr>
              <a:t>Data </a:t>
            </a:r>
            <a:r>
              <a:rPr sz="1200" spc="-5" dirty="0">
                <a:latin typeface="Times New Roman"/>
                <a:cs typeface="Times New Roman"/>
              </a:rPr>
              <a:t>Collection and Recommended </a:t>
            </a:r>
            <a:r>
              <a:rPr sz="1200" dirty="0">
                <a:latin typeface="Times New Roman"/>
                <a:cs typeface="Times New Roman"/>
              </a:rPr>
              <a:t>Replacement </a:t>
            </a:r>
            <a:r>
              <a:rPr sz="1200" spc="-5" dirty="0">
                <a:latin typeface="Times New Roman"/>
                <a:cs typeface="Times New Roman"/>
              </a:rPr>
              <a:t>Structure  </a:t>
            </a:r>
            <a:r>
              <a:rPr sz="1200" dirty="0">
                <a:latin typeface="Times New Roman"/>
                <a:cs typeface="Times New Roman"/>
              </a:rPr>
              <a:t>Study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</a:t>
            </a:r>
            <a:r>
              <a:rPr sz="1200" spc="-5" dirty="0">
                <a:latin typeface="Times New Roman"/>
                <a:cs typeface="Times New Roman"/>
              </a:rPr>
              <a:t>from certified free cash,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program funds </a:t>
            </a:r>
            <a:r>
              <a:rPr sz="1200" dirty="0">
                <a:latin typeface="Times New Roman"/>
                <a:cs typeface="Times New Roman"/>
              </a:rPr>
              <a:t>of the Community </a:t>
            </a:r>
            <a:r>
              <a:rPr sz="1200" spc="-5" dirty="0">
                <a:latin typeface="Times New Roman"/>
                <a:cs typeface="Times New Roman"/>
              </a:rPr>
              <a:t>Preservation Act,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combination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thereof,</a:t>
            </a:r>
            <a:endParaRPr sz="1200">
              <a:latin typeface="Times New Roman"/>
              <a:cs typeface="Times New Roman"/>
            </a:endParaRPr>
          </a:p>
          <a:p>
            <a:pPr marL="62865" marR="350456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 thereto.  </a:t>
            </a: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25">
        <p14:prism isContent="1" isInverted="1"/>
      </p:transition>
    </mc:Choice>
    <mc:Fallback xmlns="">
      <p:transition spd="slow" advTm="625">
        <p:fade/>
      </p:transition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125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38200" y="408431"/>
            <a:ext cx="6060440" cy="52908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129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Thousand  Dollars and No Cents </a:t>
            </a:r>
            <a:r>
              <a:rPr sz="1200" b="1" dirty="0">
                <a:latin typeface="Times New Roman"/>
                <a:cs typeface="Times New Roman"/>
              </a:rPr>
              <a:t>($50,000)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pay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Field </a:t>
            </a:r>
            <a:r>
              <a:rPr sz="1200" dirty="0">
                <a:latin typeface="Times New Roman"/>
                <a:cs typeface="Times New Roman"/>
              </a:rPr>
              <a:t>Data </a:t>
            </a:r>
            <a:r>
              <a:rPr sz="1200" spc="-5" dirty="0">
                <a:latin typeface="Times New Roman"/>
                <a:cs typeface="Times New Roman"/>
              </a:rPr>
              <a:t>Collection and Recommended  Replacement Structure </a:t>
            </a:r>
            <a:r>
              <a:rPr sz="1200" dirty="0">
                <a:latin typeface="Times New Roman"/>
                <a:cs typeface="Times New Roman"/>
              </a:rPr>
              <a:t>Study on the </a:t>
            </a:r>
            <a:r>
              <a:rPr sz="1200" spc="-5" dirty="0">
                <a:latin typeface="Times New Roman"/>
                <a:cs typeface="Times New Roman"/>
              </a:rPr>
              <a:t>so-called </a:t>
            </a:r>
            <a:r>
              <a:rPr sz="1200" dirty="0">
                <a:latin typeface="Times New Roman"/>
                <a:cs typeface="Times New Roman"/>
              </a:rPr>
              <a:t>Stone </a:t>
            </a:r>
            <a:r>
              <a:rPr sz="1200" spc="-5" dirty="0">
                <a:latin typeface="Times New Roman"/>
                <a:cs typeface="Times New Roman"/>
              </a:rPr>
              <a:t>Bridge 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</a:t>
            </a:r>
            <a:r>
              <a:rPr sz="1200" spc="-5" dirty="0">
                <a:latin typeface="Times New Roman"/>
                <a:cs typeface="Times New Roman"/>
              </a:rPr>
              <a:t>from certified </a:t>
            </a:r>
            <a:r>
              <a:rPr sz="1200" dirty="0">
                <a:latin typeface="Times New Roman"/>
                <a:cs typeface="Times New Roman"/>
              </a:rPr>
              <a:t>free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hand count, Y-22 N-16/October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9:11pm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10: </a:t>
            </a:r>
            <a:r>
              <a:rPr sz="1200" b="1" spc="-5" dirty="0">
                <a:latin typeface="Times New Roman"/>
                <a:cs typeface="Times New Roman"/>
              </a:rPr>
              <a:t>Fiscal </a:t>
            </a:r>
            <a:r>
              <a:rPr sz="1200" b="1" dirty="0">
                <a:latin typeface="Times New Roman"/>
                <a:cs typeface="Times New Roman"/>
              </a:rPr>
              <a:t>2019 </a:t>
            </a:r>
            <a:r>
              <a:rPr sz="1200" b="1" spc="-5" dirty="0">
                <a:latin typeface="Times New Roman"/>
                <a:cs typeface="Times New Roman"/>
              </a:rPr>
              <a:t>Cable Department Operating Budget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Supplement</a:t>
            </a:r>
            <a:endParaRPr sz="1200">
              <a:latin typeface="Times New Roman"/>
              <a:cs typeface="Times New Roman"/>
            </a:endParaRPr>
          </a:p>
          <a:p>
            <a:pPr marL="75565" marR="736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Five Thousand </a:t>
            </a:r>
            <a:r>
              <a:rPr sz="1200" b="1" dirty="0">
                <a:latin typeface="Times New Roman"/>
                <a:cs typeface="Times New Roman"/>
              </a:rPr>
              <a:t>($</a:t>
            </a:r>
            <a:r>
              <a:rPr sz="1100" b="1" dirty="0">
                <a:latin typeface="Times New Roman"/>
                <a:cs typeface="Times New Roman"/>
              </a:rPr>
              <a:t>55,000.00),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increase </a:t>
            </a:r>
            <a:r>
              <a:rPr sz="1200" dirty="0">
                <a:latin typeface="Times New Roman"/>
                <a:cs typeface="Times New Roman"/>
              </a:rPr>
              <a:t>the FY 2019 Cable </a:t>
            </a:r>
            <a:r>
              <a:rPr sz="1200" spc="-5" dirty="0">
                <a:latin typeface="Times New Roman"/>
                <a:cs typeface="Times New Roman"/>
              </a:rPr>
              <a:t>Department </a:t>
            </a:r>
            <a:r>
              <a:rPr sz="1200" dirty="0">
                <a:latin typeface="Times New Roman"/>
                <a:cs typeface="Times New Roman"/>
              </a:rPr>
              <a:t>budget by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to </a:t>
            </a:r>
            <a:r>
              <a:rPr sz="1200" spc="-5" dirty="0">
                <a:latin typeface="Times New Roman"/>
                <a:cs typeface="Times New Roman"/>
              </a:rPr>
              <a:t>total,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aggregate, </a:t>
            </a:r>
            <a:r>
              <a:rPr sz="1200" dirty="0">
                <a:latin typeface="Times New Roman"/>
                <a:cs typeface="Times New Roman"/>
              </a:rPr>
              <a:t>the sum of  </a:t>
            </a:r>
            <a:r>
              <a:rPr sz="1200" spc="-5" dirty="0">
                <a:latin typeface="Times New Roman"/>
                <a:cs typeface="Times New Roman"/>
              </a:rPr>
              <a:t>One Hundred Twenty </a:t>
            </a:r>
            <a:r>
              <a:rPr sz="1200" dirty="0">
                <a:latin typeface="Times New Roman"/>
                <a:cs typeface="Times New Roman"/>
              </a:rPr>
              <a:t>Eight </a:t>
            </a:r>
            <a:r>
              <a:rPr sz="1200" spc="-5" dirty="0">
                <a:latin typeface="Times New Roman"/>
                <a:cs typeface="Times New Roman"/>
              </a:rPr>
              <a:t>Thousand Dollars </a:t>
            </a:r>
            <a:r>
              <a:rPr sz="1200" dirty="0">
                <a:latin typeface="Times New Roman"/>
                <a:cs typeface="Times New Roman"/>
              </a:rPr>
              <a:t>One </a:t>
            </a:r>
            <a:r>
              <a:rPr sz="1200" spc="-5" dirty="0">
                <a:latin typeface="Times New Roman"/>
                <a:cs typeface="Times New Roman"/>
              </a:rPr>
              <a:t>Hundred </a:t>
            </a:r>
            <a:r>
              <a:rPr sz="1200" dirty="0">
                <a:latin typeface="Times New Roman"/>
                <a:cs typeface="Times New Roman"/>
              </a:rPr>
              <a:t>Seventy Seven </a:t>
            </a:r>
            <a:r>
              <a:rPr sz="1200" spc="-5" dirty="0">
                <a:latin typeface="Times New Roman"/>
                <a:cs typeface="Times New Roman"/>
              </a:rPr>
              <a:t>Dollars  </a:t>
            </a:r>
            <a:r>
              <a:rPr sz="1200" b="1" spc="-5" dirty="0">
                <a:latin typeface="Times New Roman"/>
                <a:cs typeface="Times New Roman"/>
              </a:rPr>
              <a:t>($128,177.00)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meet </a:t>
            </a:r>
            <a:r>
              <a:rPr sz="1200" spc="-5" dirty="0">
                <a:latin typeface="Times New Roman"/>
                <a:cs typeface="Times New Roman"/>
              </a:rPr>
              <a:t>said appropriation </a:t>
            </a:r>
            <a:r>
              <a:rPr sz="1200" dirty="0">
                <a:latin typeface="Times New Roman"/>
                <a:cs typeface="Times New Roman"/>
              </a:rPr>
              <a:t>from the </a:t>
            </a:r>
            <a:r>
              <a:rPr sz="1200" spc="-5" dirty="0">
                <a:latin typeface="Times New Roman"/>
                <a:cs typeface="Times New Roman"/>
              </a:rPr>
              <a:t>receipts and revenues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collected </a:t>
            </a:r>
            <a:r>
              <a:rPr sz="1200" dirty="0">
                <a:latin typeface="Times New Roman"/>
                <a:cs typeface="Times New Roman"/>
              </a:rPr>
              <a:t>on  the </a:t>
            </a:r>
            <a:r>
              <a:rPr sz="1200" spc="-5" dirty="0">
                <a:latin typeface="Times New Roman"/>
                <a:cs typeface="Times New Roman"/>
              </a:rPr>
              <a:t>behalf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Cable Department for </a:t>
            </a:r>
            <a:r>
              <a:rPr sz="1200" dirty="0">
                <a:latin typeface="Times New Roman"/>
                <a:cs typeface="Times New Roman"/>
              </a:rPr>
              <a:t>said </a:t>
            </a:r>
            <a:r>
              <a:rPr sz="1200" spc="-5" dirty="0">
                <a:latin typeface="Times New Roman"/>
                <a:cs typeface="Times New Roman"/>
              </a:rPr>
              <a:t>fiscal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year,</a:t>
            </a:r>
            <a:endParaRPr sz="1200">
              <a:latin typeface="Times New Roman"/>
              <a:cs typeface="Times New Roman"/>
            </a:endParaRPr>
          </a:p>
          <a:p>
            <a:pPr marL="75565" marR="355092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 thereto.  </a:t>
            </a: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75565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</a:t>
            </a:r>
            <a:r>
              <a:rPr sz="1200" dirty="0">
                <a:latin typeface="Times New Roman"/>
                <a:cs typeface="Times New Roman"/>
              </a:rPr>
              <a:t>Five  </a:t>
            </a:r>
            <a:r>
              <a:rPr sz="1200" spc="-5" dirty="0">
                <a:latin typeface="Times New Roman"/>
                <a:cs typeface="Times New Roman"/>
              </a:rPr>
              <a:t>Thousand Dollars </a:t>
            </a:r>
            <a:r>
              <a:rPr sz="1200" b="1" dirty="0">
                <a:latin typeface="Times New Roman"/>
                <a:cs typeface="Times New Roman"/>
              </a:rPr>
              <a:t>($55,000.00)</a:t>
            </a:r>
            <a:r>
              <a:rPr sz="1200" dirty="0">
                <a:latin typeface="Times New Roman"/>
                <a:cs typeface="Times New Roman"/>
              </a:rPr>
              <a:t>, to </a:t>
            </a:r>
            <a:r>
              <a:rPr sz="1200" spc="-5" dirty="0">
                <a:latin typeface="Times New Roman"/>
                <a:cs typeface="Times New Roman"/>
              </a:rPr>
              <a:t>increase </a:t>
            </a:r>
            <a:r>
              <a:rPr sz="1200" dirty="0">
                <a:latin typeface="Times New Roman"/>
                <a:cs typeface="Times New Roman"/>
              </a:rPr>
              <a:t>the FY 2019 </a:t>
            </a:r>
            <a:r>
              <a:rPr sz="1200" spc="-5" dirty="0">
                <a:latin typeface="Times New Roman"/>
                <a:cs typeface="Times New Roman"/>
              </a:rPr>
              <a:t>Cable Department budget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 to </a:t>
            </a:r>
            <a:r>
              <a:rPr sz="1200" spc="-5" dirty="0">
                <a:latin typeface="Times New Roman"/>
                <a:cs typeface="Times New Roman"/>
              </a:rPr>
              <a:t>total,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aggregate,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One Hundred Twenty Eight Thousand Dollars One Hundred  Seventy Seven Dollars </a:t>
            </a:r>
            <a:r>
              <a:rPr sz="1200" b="1" dirty="0">
                <a:latin typeface="Times New Roman"/>
                <a:cs typeface="Times New Roman"/>
              </a:rPr>
              <a:t>($128,177.00)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receipts and  revenues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5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collected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the behalf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Cable Department for said fiscal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9:13pm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75565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11: </a:t>
            </a:r>
            <a:r>
              <a:rPr sz="1200" b="1" spc="-5" dirty="0">
                <a:latin typeface="Times New Roman"/>
                <a:cs typeface="Times New Roman"/>
              </a:rPr>
              <a:t>Capital Budget</a:t>
            </a:r>
            <a:r>
              <a:rPr sz="1200" b="1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Supplements</a:t>
            </a:r>
            <a:endParaRPr sz="1200">
              <a:latin typeface="Times New Roman"/>
              <a:cs typeface="Times New Roman"/>
            </a:endParaRPr>
          </a:p>
          <a:p>
            <a:pPr marL="75565" marR="3587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One Hundred Seven Thousand Five  Hundred Dollars </a:t>
            </a:r>
            <a:r>
              <a:rPr sz="1200" b="1" dirty="0">
                <a:latin typeface="Times New Roman"/>
                <a:cs typeface="Times New Roman"/>
              </a:rPr>
              <a:t>($107,500) </a:t>
            </a:r>
            <a:r>
              <a:rPr sz="1200" spc="-5" dirty="0">
                <a:latin typeface="Times New Roman"/>
                <a:cs typeface="Times New Roman"/>
              </a:rPr>
              <a:t>for supplemental appropriations for </a:t>
            </a:r>
            <a:r>
              <a:rPr sz="1200" dirty="0">
                <a:latin typeface="Times New Roman"/>
                <a:cs typeface="Times New Roman"/>
              </a:rPr>
              <a:t>various </a:t>
            </a:r>
            <a:r>
              <a:rPr sz="1200" spc="-5" dirty="0">
                <a:latin typeface="Times New Roman"/>
                <a:cs typeface="Times New Roman"/>
              </a:rPr>
              <a:t>capital activities as  generally described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below: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6893052"/>
            <a:ext cx="5803265" cy="1610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8445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certified free cash.  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 marL="12700" marR="335724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One Hundred  Seven Thousand </a:t>
            </a:r>
            <a:r>
              <a:rPr sz="1200" dirty="0">
                <a:latin typeface="Times New Roman"/>
                <a:cs typeface="Times New Roman"/>
              </a:rPr>
              <a:t>Five </a:t>
            </a:r>
            <a:r>
              <a:rPr sz="1200" spc="-5" dirty="0">
                <a:latin typeface="Times New Roman"/>
                <a:cs typeface="Times New Roman"/>
              </a:rPr>
              <a:t>Hundred Dollars </a:t>
            </a:r>
            <a:r>
              <a:rPr sz="1200" b="1" dirty="0">
                <a:latin typeface="Times New Roman"/>
                <a:cs typeface="Times New Roman"/>
              </a:rPr>
              <a:t>($107,500) </a:t>
            </a:r>
            <a:r>
              <a:rPr sz="1200" spc="-5" dirty="0">
                <a:latin typeface="Times New Roman"/>
                <a:cs typeface="Times New Roman"/>
              </a:rPr>
              <a:t>for supplemental </a:t>
            </a:r>
            <a:r>
              <a:rPr sz="1200" dirty="0">
                <a:latin typeface="Times New Roman"/>
                <a:cs typeface="Times New Roman"/>
              </a:rPr>
              <a:t>appropriations </a:t>
            </a:r>
            <a:r>
              <a:rPr sz="1200" spc="-5" dirty="0">
                <a:latin typeface="Times New Roman"/>
                <a:cs typeface="Times New Roman"/>
              </a:rPr>
              <a:t>for various  capital activities as </a:t>
            </a:r>
            <a:r>
              <a:rPr sz="1200" dirty="0">
                <a:latin typeface="Times New Roman"/>
                <a:cs typeface="Times New Roman"/>
              </a:rPr>
              <a:t>generally </a:t>
            </a:r>
            <a:r>
              <a:rPr sz="1200" spc="-5" dirty="0">
                <a:latin typeface="Times New Roman"/>
                <a:cs typeface="Times New Roman"/>
              </a:rPr>
              <a:t>described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below: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61335" y="6024371"/>
            <a:ext cx="1883410" cy="62611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sz="1200" b="1" spc="-5" dirty="0">
                <a:latin typeface="Times New Roman"/>
                <a:cs typeface="Times New Roman"/>
              </a:rPr>
              <a:t>Department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200" spc="-5" dirty="0">
                <a:latin typeface="Times New Roman"/>
                <a:cs typeface="Times New Roman"/>
              </a:rPr>
              <a:t>Senior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Center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200" spc="-5" dirty="0">
                <a:latin typeface="Times New Roman"/>
                <a:cs typeface="Times New Roman"/>
              </a:rPr>
              <a:t>Templeton Center Fire Station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05020" y="6010655"/>
            <a:ext cx="596900" cy="652145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R="40005" algn="r">
              <a:lnSpc>
                <a:spcPct val="100000"/>
              </a:lnSpc>
              <a:spcBef>
                <a:spcPts val="340"/>
              </a:spcBef>
            </a:pPr>
            <a:r>
              <a:rPr sz="1200" b="1" spc="-5" dirty="0">
                <a:latin typeface="Times New Roman"/>
                <a:cs typeface="Times New Roman"/>
              </a:rPr>
              <a:t>A</a:t>
            </a:r>
            <a:r>
              <a:rPr sz="1200" b="1" spc="5" dirty="0">
                <a:latin typeface="Times New Roman"/>
                <a:cs typeface="Times New Roman"/>
              </a:rPr>
              <a:t>m</a:t>
            </a:r>
            <a:r>
              <a:rPr sz="1200" b="1" dirty="0">
                <a:latin typeface="Times New Roman"/>
                <a:cs typeface="Times New Roman"/>
              </a:rPr>
              <a:t>ount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240"/>
              </a:spcBef>
            </a:pPr>
            <a:r>
              <a:rPr sz="1200" dirty="0">
                <a:latin typeface="Times New Roman"/>
                <a:cs typeface="Times New Roman"/>
              </a:rPr>
              <a:t>$100,000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30"/>
              </a:spcBef>
            </a:pPr>
            <a:r>
              <a:rPr sz="1200" dirty="0">
                <a:latin typeface="Times New Roman"/>
                <a:cs typeface="Times New Roman"/>
              </a:rPr>
              <a:t>$7,500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561335" y="8653271"/>
            <a:ext cx="1883410" cy="62484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sz="1200" b="1" spc="-5" dirty="0">
                <a:latin typeface="Times New Roman"/>
                <a:cs typeface="Times New Roman"/>
              </a:rPr>
              <a:t>Department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200" spc="-5" dirty="0">
                <a:latin typeface="Times New Roman"/>
                <a:cs typeface="Times New Roman"/>
              </a:rPr>
              <a:t>Senior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Center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200" spc="-5" dirty="0">
                <a:latin typeface="Times New Roman"/>
                <a:cs typeface="Times New Roman"/>
              </a:rPr>
              <a:t>Templeton Center Fire Station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05020" y="8641080"/>
            <a:ext cx="596900" cy="65024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marR="40005" algn="r">
              <a:lnSpc>
                <a:spcPct val="100000"/>
              </a:lnSpc>
              <a:spcBef>
                <a:spcPts val="325"/>
              </a:spcBef>
            </a:pPr>
            <a:r>
              <a:rPr sz="1200" b="1" spc="-5" dirty="0">
                <a:latin typeface="Times New Roman"/>
                <a:cs typeface="Times New Roman"/>
              </a:rPr>
              <a:t>A</a:t>
            </a:r>
            <a:r>
              <a:rPr sz="1200" b="1" spc="5" dirty="0">
                <a:latin typeface="Times New Roman"/>
                <a:cs typeface="Times New Roman"/>
              </a:rPr>
              <a:t>m</a:t>
            </a:r>
            <a:r>
              <a:rPr sz="1200" b="1" dirty="0">
                <a:latin typeface="Times New Roman"/>
                <a:cs typeface="Times New Roman"/>
              </a:rPr>
              <a:t>ount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229"/>
              </a:spcBef>
            </a:pPr>
            <a:r>
              <a:rPr sz="1200" dirty="0">
                <a:latin typeface="Times New Roman"/>
                <a:cs typeface="Times New Roman"/>
              </a:rPr>
              <a:t>$100,000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45"/>
              </a:spcBef>
            </a:pPr>
            <a:r>
              <a:rPr sz="1200" dirty="0">
                <a:latin typeface="Times New Roman"/>
                <a:cs typeface="Times New Roman"/>
              </a:rPr>
              <a:t>$7,500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18">
        <p14:prism isContent="1" isInverted="1"/>
      </p:transition>
    </mc:Choice>
    <mc:Fallback xmlns="">
      <p:transition spd="slow" advTm="618">
        <p:fade/>
      </p:transition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126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76300" y="408431"/>
            <a:ext cx="501396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certified free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Passed/October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9:16pm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76300" y="5841491"/>
            <a:ext cx="501396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certified free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9:18pm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6717792"/>
            <a:ext cx="5843905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13: </a:t>
            </a:r>
            <a:r>
              <a:rPr sz="1200" b="1" spc="-5" dirty="0">
                <a:latin typeface="Times New Roman"/>
                <a:cs typeface="Times New Roman"/>
              </a:rPr>
              <a:t>Fiscal </a:t>
            </a:r>
            <a:r>
              <a:rPr sz="1200" b="1" dirty="0">
                <a:latin typeface="Times New Roman"/>
                <a:cs typeface="Times New Roman"/>
              </a:rPr>
              <a:t>2019 </a:t>
            </a:r>
            <a:r>
              <a:rPr sz="1200" b="1" spc="-5" dirty="0">
                <a:latin typeface="Times New Roman"/>
                <a:cs typeface="Times New Roman"/>
              </a:rPr>
              <a:t>General Fund Operating Budget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Supplements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Two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Five Hundred  Dollars </a:t>
            </a:r>
            <a:r>
              <a:rPr sz="1200" b="1" spc="-5" dirty="0">
                <a:latin typeface="Times New Roman"/>
                <a:cs typeface="Times New Roman"/>
              </a:rPr>
              <a:t>($52,500)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supplemental appropriations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2019 </a:t>
            </a:r>
            <a:r>
              <a:rPr sz="1200" spc="-5" dirty="0">
                <a:latin typeface="Times New Roman"/>
                <a:cs typeface="Times New Roman"/>
              </a:rPr>
              <a:t>Operating Budget as  follows: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2123185" y="7635578"/>
          <a:ext cx="2963542" cy="118070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789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62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883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77659">
                <a:tc>
                  <a:txBody>
                    <a:bodyPr/>
                    <a:lstStyle/>
                    <a:p>
                      <a:pPr marL="31750">
                        <a:lnSpc>
                          <a:spcPts val="130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ts val="13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Amount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2865" algn="ctr">
                        <a:lnSpc>
                          <a:spcPts val="130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Notes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Public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Works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Highway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$15,000</a:t>
                      </a:r>
                      <a:r>
                        <a:rPr sz="1200" baseline="312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 baseline="312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 marL="66675" algn="ctr">
                        <a:lnSpc>
                          <a:spcPts val="1380"/>
                        </a:lnSpc>
                        <a:spcBef>
                          <a:spcPts val="13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9644">
                <a:tc>
                  <a:txBody>
                    <a:bodyPr/>
                    <a:lstStyle/>
                    <a:p>
                      <a:pPr marL="31750">
                        <a:lnSpc>
                          <a:spcPts val="14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Fire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EMS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8265" algn="r">
                        <a:lnSpc>
                          <a:spcPts val="14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$5,000</a:t>
                      </a:r>
                      <a:r>
                        <a:rPr sz="1200" baseline="312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 baseline="312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 algn="ctr">
                        <a:lnSpc>
                          <a:spcPts val="1380"/>
                        </a:lnSpc>
                        <a:spcBef>
                          <a:spcPts val="9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1167">
                <a:tc>
                  <a:txBody>
                    <a:bodyPr/>
                    <a:lstStyle/>
                    <a:p>
                      <a:pPr marL="31750">
                        <a:lnSpc>
                          <a:spcPts val="14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Police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ts val="14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$22,500</a:t>
                      </a:r>
                      <a:r>
                        <a:rPr sz="1200" baseline="3125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 baseline="312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 algn="ctr">
                        <a:lnSpc>
                          <a:spcPts val="1380"/>
                        </a:lnSpc>
                        <a:spcBef>
                          <a:spcPts val="10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9644">
                <a:tc>
                  <a:txBody>
                    <a:bodyPr/>
                    <a:lstStyle/>
                    <a:p>
                      <a:pPr marL="31750">
                        <a:lnSpc>
                          <a:spcPts val="14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Selectmen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8265" algn="r">
                        <a:lnSpc>
                          <a:spcPts val="14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$5,000</a:t>
                      </a:r>
                      <a:r>
                        <a:rPr sz="1200" baseline="312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 baseline="312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 algn="ctr">
                        <a:lnSpc>
                          <a:spcPts val="1380"/>
                        </a:lnSpc>
                        <a:spcBef>
                          <a:spcPts val="9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6851">
                <a:tc>
                  <a:txBody>
                    <a:bodyPr/>
                    <a:lstStyle/>
                    <a:p>
                      <a:pPr marL="31750">
                        <a:lnSpc>
                          <a:spcPts val="1435"/>
                        </a:lnSpc>
                      </a:pP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IT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6995" algn="r">
                        <a:lnSpc>
                          <a:spcPts val="14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$5,000</a:t>
                      </a:r>
                      <a:r>
                        <a:rPr sz="1200" baseline="312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 baseline="312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 algn="ctr">
                        <a:lnSpc>
                          <a:spcPts val="1360"/>
                        </a:lnSpc>
                        <a:spcBef>
                          <a:spcPts val="9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901700" y="8968740"/>
            <a:ext cx="496316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certified free cash.  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Selectmen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1700" y="1284731"/>
            <a:ext cx="5669280" cy="9340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12: </a:t>
            </a:r>
            <a:r>
              <a:rPr sz="1200" b="1" spc="-5" dirty="0">
                <a:latin typeface="Times New Roman"/>
                <a:cs typeface="Times New Roman"/>
              </a:rPr>
              <a:t>Capital Budget</a:t>
            </a:r>
            <a:r>
              <a:rPr sz="1200" b="1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Appropriations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Thirty Seven Thousand Five Hundred  Dollars </a:t>
            </a:r>
            <a:r>
              <a:rPr sz="1200" b="1" spc="-5" dirty="0">
                <a:latin typeface="Times New Roman"/>
                <a:cs typeface="Times New Roman"/>
              </a:rPr>
              <a:t>($37,500.00)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various capital </a:t>
            </a:r>
            <a:r>
              <a:rPr sz="1200" dirty="0">
                <a:latin typeface="Times New Roman"/>
                <a:cs typeface="Times New Roman"/>
              </a:rPr>
              <a:t>appropriations </a:t>
            </a:r>
            <a:r>
              <a:rPr sz="1200" spc="-5" dirty="0">
                <a:latin typeface="Times New Roman"/>
                <a:cs typeface="Times New Roman"/>
              </a:rPr>
              <a:t>as generally </a:t>
            </a:r>
            <a:r>
              <a:rPr sz="1200" dirty="0">
                <a:latin typeface="Times New Roman"/>
                <a:cs typeface="Times New Roman"/>
              </a:rPr>
              <a:t>described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below: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50">
              <a:latin typeface="Times New Roman"/>
              <a:cs typeface="Times New Roman"/>
            </a:endParaRPr>
          </a:p>
          <a:p>
            <a:pPr marL="255270" algn="ctr">
              <a:lnSpc>
                <a:spcPct val="100000"/>
              </a:lnSpc>
              <a:spcBef>
                <a:spcPts val="5"/>
              </a:spcBef>
              <a:tabLst>
                <a:tab pos="229870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Department	</a:t>
            </a:r>
            <a:r>
              <a:rPr sz="1200" b="1" dirty="0">
                <a:latin typeface="Times New Roman"/>
                <a:cs typeface="Times New Roman"/>
              </a:rPr>
              <a:t>Amount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561335" y="2385059"/>
            <a:ext cx="1235710" cy="424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92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FY ’19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Revaluation  Town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81220" y="2397252"/>
            <a:ext cx="520700" cy="42481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sz="1200" dirty="0">
                <a:latin typeface="Times New Roman"/>
                <a:cs typeface="Times New Roman"/>
              </a:rPr>
              <a:t>$25,000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200" dirty="0">
                <a:latin typeface="Times New Roman"/>
                <a:cs typeface="Times New Roman"/>
              </a:rPr>
              <a:t>$12,500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1700" y="3037331"/>
            <a:ext cx="5670550" cy="19856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711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certified free cash.  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 marL="12700" marR="322453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Thirty Seven  Thousand Five Hundred Dollars </a:t>
            </a:r>
            <a:r>
              <a:rPr sz="1200" b="1" spc="-5" dirty="0">
                <a:latin typeface="Times New Roman"/>
                <a:cs typeface="Times New Roman"/>
              </a:rPr>
              <a:t>($37,500.00)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various capital </a:t>
            </a:r>
            <a:r>
              <a:rPr sz="1200" dirty="0">
                <a:latin typeface="Times New Roman"/>
                <a:cs typeface="Times New Roman"/>
              </a:rPr>
              <a:t>appropriations </a:t>
            </a:r>
            <a:r>
              <a:rPr sz="1200" spc="-5" dirty="0">
                <a:latin typeface="Times New Roman"/>
                <a:cs typeface="Times New Roman"/>
              </a:rPr>
              <a:t>as generally  described </a:t>
            </a:r>
            <a:r>
              <a:rPr sz="1200" dirty="0">
                <a:latin typeface="Times New Roman"/>
                <a:cs typeface="Times New Roman"/>
              </a:rPr>
              <a:t>below: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50">
              <a:latin typeface="Times New Roman"/>
              <a:cs typeface="Times New Roman"/>
            </a:endParaRPr>
          </a:p>
          <a:p>
            <a:pPr marL="254000" algn="ctr">
              <a:lnSpc>
                <a:spcPct val="100000"/>
              </a:lnSpc>
              <a:spcBef>
                <a:spcPts val="5"/>
              </a:spcBef>
              <a:tabLst>
                <a:tab pos="229743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Department	</a:t>
            </a:r>
            <a:r>
              <a:rPr sz="1200" b="1" dirty="0">
                <a:latin typeface="Times New Roman"/>
                <a:cs typeface="Times New Roman"/>
              </a:rPr>
              <a:t>Amount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561335" y="5186171"/>
            <a:ext cx="1235710" cy="4279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FY ’19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Revaluation  Town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81220" y="5201411"/>
            <a:ext cx="520700" cy="42481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sz="1200" dirty="0">
                <a:latin typeface="Times New Roman"/>
                <a:cs typeface="Times New Roman"/>
              </a:rPr>
              <a:t>$25,000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200" dirty="0">
                <a:latin typeface="Times New Roman"/>
                <a:cs typeface="Times New Roman"/>
              </a:rPr>
              <a:t>$12,500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566">
        <p14:prism isContent="1" isInverted="1"/>
      </p:transition>
    </mc:Choice>
    <mc:Fallback xmlns="">
      <p:transition spd="slow" advTm="566">
        <p:fade/>
      </p:transition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/>
          <p:nvPr/>
        </p:nvSpPr>
        <p:spPr>
          <a:xfrm>
            <a:off x="3583578" y="9549342"/>
            <a:ext cx="6057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838200" y="395731"/>
            <a:ext cx="5819775" cy="3012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775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[Note: </a:t>
            </a:r>
            <a:r>
              <a:rPr sz="1200" baseline="3125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To backfill expenses incurred </a:t>
            </a:r>
            <a:r>
              <a:rPr sz="1200" dirty="0">
                <a:latin typeface="Times New Roman"/>
                <a:cs typeface="Times New Roman"/>
              </a:rPr>
              <a:t>in responding to the Stone </a:t>
            </a:r>
            <a:r>
              <a:rPr sz="1200" spc="-5" dirty="0">
                <a:latin typeface="Times New Roman"/>
                <a:cs typeface="Times New Roman"/>
              </a:rPr>
              <a:t>Bridge Road  emergency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August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33400" marR="81280">
              <a:lnSpc>
                <a:spcPts val="1380"/>
              </a:lnSpc>
            </a:pPr>
            <a:r>
              <a:rPr sz="1200" baseline="3125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To cover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relocating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Police Station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and from </a:t>
            </a:r>
            <a:r>
              <a:rPr sz="1200" dirty="0">
                <a:latin typeface="Times New Roman"/>
                <a:cs typeface="Times New Roman"/>
              </a:rPr>
              <a:t>the Baldwinville </a:t>
            </a:r>
            <a:r>
              <a:rPr sz="1200" spc="-5" dirty="0">
                <a:latin typeface="Times New Roman"/>
                <a:cs typeface="Times New Roman"/>
              </a:rPr>
              <a:t>Fire  Station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onetime cost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sending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new </a:t>
            </a:r>
            <a:r>
              <a:rPr sz="1200" dirty="0">
                <a:latin typeface="Times New Roman"/>
                <a:cs typeface="Times New Roman"/>
              </a:rPr>
              <a:t>officer </a:t>
            </a:r>
            <a:r>
              <a:rPr sz="1200" spc="-5" dirty="0">
                <a:latin typeface="Times New Roman"/>
                <a:cs typeface="Times New Roman"/>
              </a:rPr>
              <a:t>recruit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police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academy.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baseline="31250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To cover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unanticipated legal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claims.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163830">
              <a:lnSpc>
                <a:spcPts val="1380"/>
              </a:lnSpc>
            </a:pPr>
            <a:r>
              <a:rPr sz="1200" baseline="31250" dirty="0">
                <a:latin typeface="Times New Roman"/>
                <a:cs typeface="Times New Roman"/>
              </a:rPr>
              <a:t>4 </a:t>
            </a:r>
            <a:r>
              <a:rPr sz="1200" spc="-5" dirty="0">
                <a:latin typeface="Times New Roman"/>
                <a:cs typeface="Times New Roman"/>
              </a:rPr>
              <a:t>To cover unanticipated excess costs </a:t>
            </a:r>
            <a:r>
              <a:rPr sz="1200" dirty="0">
                <a:latin typeface="Times New Roman"/>
                <a:cs typeface="Times New Roman"/>
              </a:rPr>
              <a:t>of deploying the </a:t>
            </a:r>
            <a:r>
              <a:rPr sz="1200" spc="-5" dirty="0">
                <a:latin typeface="Times New Roman"/>
                <a:cs typeface="Times New Roman"/>
              </a:rPr>
              <a:t>new Office </a:t>
            </a:r>
            <a:r>
              <a:rPr sz="1200" dirty="0">
                <a:latin typeface="Times New Roman"/>
                <a:cs typeface="Times New Roman"/>
              </a:rPr>
              <a:t>360 </a:t>
            </a:r>
            <a:r>
              <a:rPr sz="1200" spc="-5" dirty="0">
                <a:latin typeface="Times New Roman"/>
                <a:cs typeface="Times New Roman"/>
              </a:rPr>
              <a:t>software and  email program(s)]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76200" marR="304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Two  Thousand Five Hundred Dollars </a:t>
            </a:r>
            <a:r>
              <a:rPr sz="1200" b="1" spc="-5" dirty="0">
                <a:latin typeface="Times New Roman"/>
                <a:cs typeface="Times New Roman"/>
              </a:rPr>
              <a:t>($52,500)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supplemental appropriations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Fiscal Year  </a:t>
            </a:r>
            <a:r>
              <a:rPr sz="1200" dirty="0">
                <a:latin typeface="Times New Roman"/>
                <a:cs typeface="Times New Roman"/>
              </a:rPr>
              <a:t>2019 </a:t>
            </a:r>
            <a:r>
              <a:rPr sz="1200" spc="-5" dirty="0">
                <a:latin typeface="Times New Roman"/>
                <a:cs typeface="Times New Roman"/>
              </a:rPr>
              <a:t>Operating Budget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123185" y="3591898"/>
          <a:ext cx="2385694" cy="116851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789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67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4207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3655" algn="r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b="1" spc="5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ount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44">
                <a:tc>
                  <a:txBody>
                    <a:bodyPr/>
                    <a:lstStyle/>
                    <a:p>
                      <a:pPr marL="31750">
                        <a:lnSpc>
                          <a:spcPts val="143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Public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Works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Highway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43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405">
                <a:tc>
                  <a:txBody>
                    <a:bodyPr/>
                    <a:lstStyle/>
                    <a:p>
                      <a:pPr marL="31750">
                        <a:lnSpc>
                          <a:spcPts val="143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Fire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EMS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43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405">
                <a:tc>
                  <a:txBody>
                    <a:bodyPr/>
                    <a:lstStyle/>
                    <a:p>
                      <a:pPr marL="31750">
                        <a:lnSpc>
                          <a:spcPts val="14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Police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4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9644">
                <a:tc>
                  <a:txBody>
                    <a:bodyPr/>
                    <a:lstStyle/>
                    <a:p>
                      <a:pPr marL="31750">
                        <a:lnSpc>
                          <a:spcPts val="143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Selectmen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43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4207">
                <a:tc>
                  <a:txBody>
                    <a:bodyPr/>
                    <a:lstStyle/>
                    <a:p>
                      <a:pPr marL="31750">
                        <a:lnSpc>
                          <a:spcPts val="1350"/>
                        </a:lnSpc>
                      </a:pP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IT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850900" y="4925059"/>
            <a:ext cx="5900420" cy="3362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certified free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Passed/October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9:26pm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14: </a:t>
            </a:r>
            <a:r>
              <a:rPr sz="1200" b="1" spc="-5" dirty="0">
                <a:latin typeface="Times New Roman"/>
                <a:cs typeface="Times New Roman"/>
              </a:rPr>
              <a:t>NRSD Debt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Payment</a:t>
            </a:r>
            <a:endParaRPr sz="1200">
              <a:latin typeface="Times New Roman"/>
              <a:cs typeface="Times New Roman"/>
            </a:endParaRPr>
          </a:p>
          <a:p>
            <a:pPr marL="63500" marR="304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raise and 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Four Hundred Seventeen  Thousand Nine Hundred Eleven Dollars </a:t>
            </a:r>
            <a:r>
              <a:rPr sz="1200" b="1" dirty="0">
                <a:latin typeface="Times New Roman"/>
                <a:cs typeface="Times New Roman"/>
              </a:rPr>
              <a:t>($417,911.00)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pay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assessment </a:t>
            </a:r>
            <a:r>
              <a:rPr sz="1200" dirty="0">
                <a:latin typeface="Times New Roman"/>
                <a:cs typeface="Times New Roman"/>
              </a:rPr>
              <a:t>upon it by the  </a:t>
            </a:r>
            <a:r>
              <a:rPr sz="1200" spc="-5" dirty="0">
                <a:latin typeface="Times New Roman"/>
                <a:cs typeface="Times New Roman"/>
              </a:rPr>
              <a:t>Narragansett Regional </a:t>
            </a:r>
            <a:r>
              <a:rPr sz="1200" dirty="0">
                <a:latin typeface="Times New Roman"/>
                <a:cs typeface="Times New Roman"/>
              </a:rPr>
              <a:t>School </a:t>
            </a:r>
            <a:r>
              <a:rPr sz="1200" spc="-5" dirty="0">
                <a:latin typeface="Times New Roman"/>
                <a:cs typeface="Times New Roman"/>
              </a:rPr>
              <a:t>District for </a:t>
            </a:r>
            <a:r>
              <a:rPr sz="1200" dirty="0">
                <a:latin typeface="Times New Roman"/>
                <a:cs typeface="Times New Roman"/>
              </a:rPr>
              <a:t>the purposes of </a:t>
            </a:r>
            <a:r>
              <a:rPr sz="1200" spc="-5" dirty="0">
                <a:latin typeface="Times New Roman"/>
                <a:cs typeface="Times New Roman"/>
              </a:rPr>
              <a:t>making payments </a:t>
            </a:r>
            <a:r>
              <a:rPr sz="1200" dirty="0">
                <a:latin typeface="Times New Roman"/>
                <a:cs typeface="Times New Roman"/>
              </a:rPr>
              <a:t>upon the </a:t>
            </a:r>
            <a:r>
              <a:rPr sz="1200" spc="-5" dirty="0">
                <a:latin typeface="Times New Roman"/>
                <a:cs typeface="Times New Roman"/>
              </a:rPr>
              <a:t>District’s  indebtedness.</a:t>
            </a:r>
            <a:endParaRPr sz="1200">
              <a:latin typeface="Times New Roman"/>
              <a:cs typeface="Times New Roman"/>
            </a:endParaRPr>
          </a:p>
          <a:p>
            <a:pPr marL="62865" marR="34036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 thereto.  </a:t>
            </a: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62865" marR="1028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raise and appropriate </a:t>
            </a:r>
            <a:r>
              <a:rPr sz="1200" dirty="0">
                <a:latin typeface="Times New Roman"/>
                <a:cs typeface="Times New Roman"/>
              </a:rPr>
              <a:t>the sum of Four  </a:t>
            </a:r>
            <a:r>
              <a:rPr sz="1200" spc="-5" dirty="0">
                <a:latin typeface="Times New Roman"/>
                <a:cs typeface="Times New Roman"/>
              </a:rPr>
              <a:t>Hundred Seventeen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Nine Hundred Eleven Dollars </a:t>
            </a:r>
            <a:r>
              <a:rPr sz="1200" b="1" spc="-5" dirty="0">
                <a:latin typeface="Times New Roman"/>
                <a:cs typeface="Times New Roman"/>
              </a:rPr>
              <a:t>($417,911.00)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pay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assessment </a:t>
            </a:r>
            <a:r>
              <a:rPr sz="1200" dirty="0">
                <a:latin typeface="Times New Roman"/>
                <a:cs typeface="Times New Roman"/>
              </a:rPr>
              <a:t>upon it by the </a:t>
            </a:r>
            <a:r>
              <a:rPr sz="1200" spc="-5" dirty="0">
                <a:latin typeface="Times New Roman"/>
                <a:cs typeface="Times New Roman"/>
              </a:rPr>
              <a:t>Narragansett Regional </a:t>
            </a:r>
            <a:r>
              <a:rPr sz="1200" dirty="0">
                <a:latin typeface="Times New Roman"/>
                <a:cs typeface="Times New Roman"/>
              </a:rPr>
              <a:t>School </a:t>
            </a:r>
            <a:r>
              <a:rPr sz="1200" spc="-5" dirty="0">
                <a:latin typeface="Times New Roman"/>
                <a:cs typeface="Times New Roman"/>
              </a:rPr>
              <a:t>District for </a:t>
            </a:r>
            <a:r>
              <a:rPr sz="1200" dirty="0">
                <a:latin typeface="Times New Roman"/>
                <a:cs typeface="Times New Roman"/>
              </a:rPr>
              <a:t>the purposes of </a:t>
            </a:r>
            <a:r>
              <a:rPr sz="1200" spc="-5" dirty="0">
                <a:latin typeface="Times New Roman"/>
                <a:cs typeface="Times New Roman"/>
              </a:rPr>
              <a:t>making  payments </a:t>
            </a:r>
            <a:r>
              <a:rPr sz="1200" dirty="0">
                <a:latin typeface="Times New Roman"/>
                <a:cs typeface="Times New Roman"/>
              </a:rPr>
              <a:t>upon the </a:t>
            </a:r>
            <a:r>
              <a:rPr sz="1200" spc="-5" dirty="0">
                <a:latin typeface="Times New Roman"/>
                <a:cs typeface="Times New Roman"/>
              </a:rPr>
              <a:t>District’s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indebtedness.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9:30pm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00" y="8780780"/>
            <a:ext cx="5885815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15: </a:t>
            </a:r>
            <a:r>
              <a:rPr sz="1200" b="1" spc="-5" dirty="0">
                <a:latin typeface="Times New Roman"/>
                <a:cs typeface="Times New Roman"/>
              </a:rPr>
              <a:t>FY </a:t>
            </a:r>
            <a:r>
              <a:rPr sz="1200" b="1" dirty="0">
                <a:latin typeface="Times New Roman"/>
                <a:cs typeface="Times New Roman"/>
              </a:rPr>
              <a:t>2019 </a:t>
            </a:r>
            <a:r>
              <a:rPr sz="1200" b="1" spc="-5" dirty="0">
                <a:latin typeface="Times New Roman"/>
                <a:cs typeface="Times New Roman"/>
              </a:rPr>
              <a:t>Operating Budget Transfer</a:t>
            </a:r>
            <a:endParaRPr sz="1200">
              <a:latin typeface="Times New Roman"/>
              <a:cs typeface="Times New Roman"/>
            </a:endParaRPr>
          </a:p>
          <a:p>
            <a:pPr marL="3048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amend </a:t>
            </a:r>
            <a:r>
              <a:rPr sz="1200" dirty="0">
                <a:latin typeface="Times New Roman"/>
                <a:cs typeface="Times New Roman"/>
              </a:rPr>
              <a:t>the FY 2019 </a:t>
            </a:r>
            <a:r>
              <a:rPr sz="1200" spc="-5" dirty="0">
                <a:latin typeface="Times New Roman"/>
                <a:cs typeface="Times New Roman"/>
              </a:rPr>
              <a:t>operating budget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transferring </a:t>
            </a:r>
            <a:r>
              <a:rPr sz="1200" dirty="0">
                <a:latin typeface="Times New Roman"/>
                <a:cs typeface="Times New Roman"/>
              </a:rPr>
              <a:t>the sum of  </a:t>
            </a:r>
            <a:r>
              <a:rPr sz="1200" spc="-5" dirty="0">
                <a:latin typeface="Times New Roman"/>
                <a:cs typeface="Times New Roman"/>
              </a:rPr>
              <a:t>Twenty Five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Dollars </a:t>
            </a:r>
            <a:r>
              <a:rPr sz="1200" b="1" spc="-5" dirty="0">
                <a:latin typeface="Times New Roman"/>
                <a:cs typeface="Times New Roman"/>
              </a:rPr>
              <a:t>($25,000) </a:t>
            </a:r>
            <a:r>
              <a:rPr sz="1200" dirty="0">
                <a:latin typeface="Times New Roman"/>
                <a:cs typeface="Times New Roman"/>
              </a:rPr>
              <a:t>from </a:t>
            </a:r>
            <a:r>
              <a:rPr sz="1200" spc="-5" dirty="0">
                <a:latin typeface="Times New Roman"/>
                <a:cs typeface="Times New Roman"/>
              </a:rPr>
              <a:t>Insurance and Benefits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Fire </a:t>
            </a:r>
            <a:r>
              <a:rPr sz="1200" dirty="0">
                <a:latin typeface="Times New Roman"/>
                <a:cs typeface="Times New Roman"/>
              </a:rPr>
              <a:t>&amp;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EMS,</a:t>
            </a:r>
            <a:endParaRPr sz="1200">
              <a:latin typeface="Times New Roman"/>
              <a:cs typeface="Times New Roman"/>
            </a:endParaRPr>
          </a:p>
          <a:p>
            <a:pPr marL="3048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505">
        <p14:prism isContent="1" isInverted="1"/>
      </p:transition>
    </mc:Choice>
    <mc:Fallback xmlns="">
      <p:transition spd="slow" advTm="505">
        <p:fade/>
      </p:transition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128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63600" y="395731"/>
            <a:ext cx="6005830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165" marR="352171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0800" marR="431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amend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FY </a:t>
            </a:r>
            <a:r>
              <a:rPr sz="1200" dirty="0">
                <a:latin typeface="Times New Roman"/>
                <a:cs typeface="Times New Roman"/>
              </a:rPr>
              <a:t>2019 </a:t>
            </a:r>
            <a:r>
              <a:rPr sz="1200" spc="-5" dirty="0">
                <a:latin typeface="Times New Roman"/>
                <a:cs typeface="Times New Roman"/>
              </a:rPr>
              <a:t>operating budget </a:t>
            </a:r>
            <a:r>
              <a:rPr sz="1200" dirty="0">
                <a:latin typeface="Times New Roman"/>
                <a:cs typeface="Times New Roman"/>
              </a:rPr>
              <a:t>by  </a:t>
            </a:r>
            <a:r>
              <a:rPr sz="1200" spc="-5" dirty="0">
                <a:latin typeface="Times New Roman"/>
                <a:cs typeface="Times New Roman"/>
              </a:rPr>
              <a:t>transferring </a:t>
            </a:r>
            <a:r>
              <a:rPr sz="1200" dirty="0">
                <a:latin typeface="Times New Roman"/>
                <a:cs typeface="Times New Roman"/>
              </a:rPr>
              <a:t>the sum of Twenty </a:t>
            </a:r>
            <a:r>
              <a:rPr sz="1200" spc="-5" dirty="0">
                <a:latin typeface="Times New Roman"/>
                <a:cs typeface="Times New Roman"/>
              </a:rPr>
              <a:t>Five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Dollars </a:t>
            </a:r>
            <a:r>
              <a:rPr sz="1200" b="1" spc="-5" dirty="0">
                <a:latin typeface="Times New Roman"/>
                <a:cs typeface="Times New Roman"/>
              </a:rPr>
              <a:t>($25,000) </a:t>
            </a:r>
            <a:r>
              <a:rPr sz="1200" spc="-5" dirty="0">
                <a:latin typeface="Times New Roman"/>
                <a:cs typeface="Times New Roman"/>
              </a:rPr>
              <a:t>from Insurance and Benefits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Fire </a:t>
            </a:r>
            <a:r>
              <a:rPr sz="1200" dirty="0">
                <a:latin typeface="Times New Roman"/>
                <a:cs typeface="Times New Roman"/>
              </a:rPr>
              <a:t>&amp;</a:t>
            </a:r>
            <a:r>
              <a:rPr sz="1200" spc="-5" dirty="0">
                <a:latin typeface="Times New Roman"/>
                <a:cs typeface="Times New Roman"/>
              </a:rPr>
              <a:t> EMS.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9:36pm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2148331"/>
            <a:ext cx="5746750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16: </a:t>
            </a:r>
            <a:r>
              <a:rPr sz="1200" b="1" spc="-5" dirty="0">
                <a:latin typeface="Times New Roman"/>
                <a:cs typeface="Times New Roman"/>
              </a:rPr>
              <a:t>Deposits to General Fund Stabilization </a:t>
            </a:r>
            <a:r>
              <a:rPr sz="1200" b="1" dirty="0">
                <a:latin typeface="Times New Roman"/>
                <a:cs typeface="Times New Roman"/>
              </a:rPr>
              <a:t>&amp; </a:t>
            </a:r>
            <a:r>
              <a:rPr sz="1200" b="1" spc="-5" dirty="0">
                <a:latin typeface="Times New Roman"/>
                <a:cs typeface="Times New Roman"/>
              </a:rPr>
              <a:t>OPEB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Accounts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Three Hundred </a:t>
            </a:r>
            <a:r>
              <a:rPr sz="1200" dirty="0">
                <a:latin typeface="Times New Roman"/>
                <a:cs typeface="Times New Roman"/>
              </a:rPr>
              <a:t>Twenty </a:t>
            </a:r>
            <a:r>
              <a:rPr sz="1200" spc="-5" dirty="0">
                <a:latin typeface="Times New Roman"/>
                <a:cs typeface="Times New Roman"/>
              </a:rPr>
              <a:t>Two Thousand  Five Hundred Dollars </a:t>
            </a:r>
            <a:r>
              <a:rPr sz="1200" b="1" dirty="0">
                <a:latin typeface="Times New Roman"/>
                <a:cs typeface="Times New Roman"/>
              </a:rPr>
              <a:t>($322,500)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make </a:t>
            </a:r>
            <a:r>
              <a:rPr sz="1200" dirty="0">
                <a:latin typeface="Times New Roman"/>
                <a:cs typeface="Times New Roman"/>
              </a:rPr>
              <a:t>deposits into its </a:t>
            </a:r>
            <a:r>
              <a:rPr sz="1200" spc="-5" dirty="0">
                <a:latin typeface="Times New Roman"/>
                <a:cs typeface="Times New Roman"/>
              </a:rPr>
              <a:t>Operations (OPEX) and Capital  (CAPEX) stabilization accounts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OPEB reserve account 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711450" y="3053926"/>
          <a:ext cx="1625600" cy="5192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77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$225,000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CAPEX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$65,000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OPEB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901700" y="3725671"/>
            <a:ext cx="5856605" cy="1435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4446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free cash.  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 marL="12700" marR="341058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Three Hundred  Twenty Two Thousand </a:t>
            </a:r>
            <a:r>
              <a:rPr sz="1200" dirty="0">
                <a:latin typeface="Times New Roman"/>
                <a:cs typeface="Times New Roman"/>
              </a:rPr>
              <a:t>Five </a:t>
            </a:r>
            <a:r>
              <a:rPr sz="1200" spc="-5" dirty="0">
                <a:latin typeface="Times New Roman"/>
                <a:cs typeface="Times New Roman"/>
              </a:rPr>
              <a:t>Hundred Dollars </a:t>
            </a:r>
            <a:r>
              <a:rPr sz="1200" b="1" dirty="0">
                <a:latin typeface="Times New Roman"/>
                <a:cs typeface="Times New Roman"/>
              </a:rPr>
              <a:t>($322,500)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make deposits </a:t>
            </a:r>
            <a:r>
              <a:rPr sz="1200" dirty="0">
                <a:latin typeface="Times New Roman"/>
                <a:cs typeface="Times New Roman"/>
              </a:rPr>
              <a:t>into its </a:t>
            </a:r>
            <a:r>
              <a:rPr sz="1200" spc="-5" dirty="0">
                <a:latin typeface="Times New Roman"/>
                <a:cs typeface="Times New Roman"/>
              </a:rPr>
              <a:t>Operations  (OPEX) and Capital (CAPEX) stabilization accounts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OPEB reserve account 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711450" y="5332306"/>
          <a:ext cx="1625600" cy="5192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77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$225,000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CAPEX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$65,000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OPEB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825500" y="6004052"/>
            <a:ext cx="6051550" cy="3536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certified free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9:38pm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marR="1905000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reconsider Article </a:t>
            </a:r>
            <a:r>
              <a:rPr sz="1200" b="1" dirty="0">
                <a:latin typeface="Times New Roman"/>
                <a:cs typeface="Times New Roman"/>
              </a:rPr>
              <a:t>9.  </a:t>
            </a:r>
            <a:r>
              <a:rPr sz="1200" b="1" spc="-5" dirty="0">
                <a:latin typeface="Times New Roman"/>
                <a:cs typeface="Times New Roman"/>
              </a:rPr>
              <a:t>Defeated/October </a:t>
            </a:r>
            <a:r>
              <a:rPr sz="1200" b="1" dirty="0">
                <a:latin typeface="Times New Roman"/>
                <a:cs typeface="Times New Roman"/>
              </a:rPr>
              <a:t>18</a:t>
            </a:r>
            <a:r>
              <a:rPr sz="1200" b="1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9:45pm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88900" marR="1527175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dissolve the town meeting.  Passed Unanimously/October 18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9:46pm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88900" marR="304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you </a:t>
            </a:r>
            <a:r>
              <a:rPr sz="1200" spc="-5" dirty="0">
                <a:latin typeface="Times New Roman"/>
                <a:cs typeface="Times New Roman"/>
              </a:rPr>
              <a:t>are hereby </a:t>
            </a:r>
            <a:r>
              <a:rPr sz="1200" dirty="0">
                <a:latin typeface="Times New Roman"/>
                <a:cs typeface="Times New Roman"/>
              </a:rPr>
              <a:t>directed to </a:t>
            </a:r>
            <a:r>
              <a:rPr sz="1200" spc="-5" dirty="0">
                <a:latin typeface="Times New Roman"/>
                <a:cs typeface="Times New Roman"/>
              </a:rPr>
              <a:t>serve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warrant </a:t>
            </a:r>
            <a:r>
              <a:rPr sz="1200" dirty="0">
                <a:latin typeface="Times New Roman"/>
                <a:cs typeface="Times New Roman"/>
              </a:rPr>
              <a:t>by posting </a:t>
            </a:r>
            <a:r>
              <a:rPr sz="1200" spc="-5" dirty="0">
                <a:latin typeface="Times New Roman"/>
                <a:cs typeface="Times New Roman"/>
              </a:rPr>
              <a:t>attested </a:t>
            </a:r>
            <a:r>
              <a:rPr sz="1200" dirty="0">
                <a:latin typeface="Times New Roman"/>
                <a:cs typeface="Times New Roman"/>
              </a:rPr>
              <a:t>copies </a:t>
            </a:r>
            <a:r>
              <a:rPr sz="1200" spc="-5" dirty="0">
                <a:latin typeface="Times New Roman"/>
                <a:cs typeface="Times New Roman"/>
              </a:rPr>
              <a:t>thereof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each  precinct; namely at </a:t>
            </a:r>
            <a:r>
              <a:rPr sz="1200" dirty="0">
                <a:latin typeface="Times New Roman"/>
                <a:cs typeface="Times New Roman"/>
              </a:rPr>
              <a:t>the Post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Templeton,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Post 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East </a:t>
            </a:r>
            <a:r>
              <a:rPr sz="1200" dirty="0">
                <a:latin typeface="Times New Roman"/>
                <a:cs typeface="Times New Roman"/>
              </a:rPr>
              <a:t>Templeton, the Post 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Baldwinville,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Hall at </a:t>
            </a:r>
            <a:r>
              <a:rPr sz="1200" dirty="0">
                <a:latin typeface="Times New Roman"/>
                <a:cs typeface="Times New Roman"/>
              </a:rPr>
              <a:t>160 </a:t>
            </a:r>
            <a:r>
              <a:rPr sz="1200" spc="-5" dirty="0">
                <a:latin typeface="Times New Roman"/>
                <a:cs typeface="Times New Roman"/>
              </a:rPr>
              <a:t>Patriots Road, East Templeton, fourteen </a:t>
            </a:r>
            <a:r>
              <a:rPr sz="1200" dirty="0">
                <a:latin typeface="Times New Roman"/>
                <a:cs typeface="Times New Roman"/>
              </a:rPr>
              <a:t>(14)  </a:t>
            </a:r>
            <a:r>
              <a:rPr sz="1200" spc="-5" dirty="0">
                <a:latin typeface="Times New Roman"/>
                <a:cs typeface="Times New Roman"/>
              </a:rPr>
              <a:t>days at least before </a:t>
            </a:r>
            <a:r>
              <a:rPr sz="1200" dirty="0">
                <a:latin typeface="Times New Roman"/>
                <a:cs typeface="Times New Roman"/>
              </a:rPr>
              <a:t>the time of holding </a:t>
            </a:r>
            <a:r>
              <a:rPr sz="1200" spc="-5" dirty="0">
                <a:latin typeface="Times New Roman"/>
                <a:cs typeface="Times New Roman"/>
              </a:rPr>
              <a:t>said meeting and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causing notice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same </a:t>
            </a:r>
            <a:r>
              <a:rPr sz="1200" dirty="0">
                <a:latin typeface="Times New Roman"/>
                <a:cs typeface="Times New Roman"/>
              </a:rPr>
              <a:t>to be  </a:t>
            </a:r>
            <a:r>
              <a:rPr sz="1200" spc="-5" dirty="0">
                <a:latin typeface="Times New Roman"/>
                <a:cs typeface="Times New Roman"/>
              </a:rPr>
              <a:t>published once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Gardner News, </a:t>
            </a:r>
            <a:r>
              <a:rPr sz="1200" dirty="0">
                <a:latin typeface="Times New Roman"/>
                <a:cs typeface="Times New Roman"/>
              </a:rPr>
              <a:t>a newspaper </a:t>
            </a:r>
            <a:r>
              <a:rPr sz="1200" spc="-5" dirty="0">
                <a:latin typeface="Times New Roman"/>
                <a:cs typeface="Times New Roman"/>
              </a:rPr>
              <a:t>published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said Worcester </a:t>
            </a:r>
            <a:r>
              <a:rPr sz="1200" dirty="0">
                <a:latin typeface="Times New Roman"/>
                <a:cs typeface="Times New Roman"/>
              </a:rPr>
              <a:t>County, in the  City 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Gardner.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Given under </a:t>
            </a:r>
            <a:r>
              <a:rPr sz="1200" dirty="0">
                <a:latin typeface="Times New Roman"/>
                <a:cs typeface="Times New Roman"/>
              </a:rPr>
              <a:t>our hands this </a:t>
            </a:r>
            <a:r>
              <a:rPr sz="1200" spc="-5" dirty="0">
                <a:latin typeface="Times New Roman"/>
                <a:cs typeface="Times New Roman"/>
              </a:rPr>
              <a:t>1</a:t>
            </a:r>
            <a:r>
              <a:rPr sz="1200" spc="-7" baseline="31250" dirty="0">
                <a:latin typeface="Times New Roman"/>
                <a:cs typeface="Times New Roman"/>
              </a:rPr>
              <a:t>st </a:t>
            </a:r>
            <a:r>
              <a:rPr sz="1200" spc="-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October,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373">
        <p14:prism isContent="1" isInverted="1"/>
      </p:transition>
    </mc:Choice>
    <mc:Fallback xmlns="">
      <p:transition spd="slow" advTm="373">
        <p:fade/>
      </p:transition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746252"/>
            <a:ext cx="17284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BOARD OF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SELECTMEN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14400" y="1291742"/>
            <a:ext cx="2667000" cy="0"/>
          </a:xfrm>
          <a:custGeom>
            <a:avLst/>
            <a:gdLst/>
            <a:ahLst/>
            <a:cxnLst/>
            <a:rect l="l" t="t" r="r" b="b"/>
            <a:pathLst>
              <a:path w="2667000">
                <a:moveTo>
                  <a:pt x="0" y="0"/>
                </a:moveTo>
                <a:lnTo>
                  <a:pt x="26669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114800" y="1291742"/>
            <a:ext cx="2514600" cy="0"/>
          </a:xfrm>
          <a:custGeom>
            <a:avLst/>
            <a:gdLst/>
            <a:ahLst/>
            <a:cxnLst/>
            <a:rect l="l" t="t" r="r" b="b"/>
            <a:pathLst>
              <a:path w="2514600">
                <a:moveTo>
                  <a:pt x="0" y="0"/>
                </a:moveTo>
                <a:lnTo>
                  <a:pt x="25145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901700" y="1272031"/>
            <a:ext cx="1418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John </a:t>
            </a:r>
            <a:r>
              <a:rPr sz="1200" spc="-5" dirty="0">
                <a:latin typeface="Times New Roman"/>
                <a:cs typeface="Times New Roman"/>
              </a:rPr>
              <a:t>Caplis,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Chairman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102100" y="1272031"/>
            <a:ext cx="2004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Cameron Fortes, Vice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Chairman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14400" y="1817522"/>
            <a:ext cx="2667000" cy="0"/>
          </a:xfrm>
          <a:custGeom>
            <a:avLst/>
            <a:gdLst/>
            <a:ahLst/>
            <a:cxnLst/>
            <a:rect l="l" t="t" r="r" b="b"/>
            <a:pathLst>
              <a:path w="2667000">
                <a:moveTo>
                  <a:pt x="0" y="0"/>
                </a:moveTo>
                <a:lnTo>
                  <a:pt x="26669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14800" y="1817522"/>
            <a:ext cx="2514600" cy="0"/>
          </a:xfrm>
          <a:custGeom>
            <a:avLst/>
            <a:gdLst/>
            <a:ahLst/>
            <a:cxnLst/>
            <a:rect l="l" t="t" r="r" b="b"/>
            <a:pathLst>
              <a:path w="2514600">
                <a:moveTo>
                  <a:pt x="0" y="0"/>
                </a:moveTo>
                <a:lnTo>
                  <a:pt x="25145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1700" y="1797811"/>
            <a:ext cx="12477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Julie </a:t>
            </a:r>
            <a:r>
              <a:rPr sz="1200" spc="-5" dirty="0">
                <a:latin typeface="Times New Roman"/>
                <a:cs typeface="Times New Roman"/>
              </a:rPr>
              <a:t>Richard,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Clerk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02100" y="1797811"/>
            <a:ext cx="15608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Doug Morrison,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914400" y="2343302"/>
            <a:ext cx="2667000" cy="0"/>
          </a:xfrm>
          <a:custGeom>
            <a:avLst/>
            <a:gdLst/>
            <a:ahLst/>
            <a:cxnLst/>
            <a:rect l="l" t="t" r="r" b="b"/>
            <a:pathLst>
              <a:path w="2667000">
                <a:moveTo>
                  <a:pt x="0" y="0"/>
                </a:moveTo>
                <a:lnTo>
                  <a:pt x="26669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14400" y="3394862"/>
            <a:ext cx="2743200" cy="0"/>
          </a:xfrm>
          <a:custGeom>
            <a:avLst/>
            <a:gdLst/>
            <a:ahLst/>
            <a:cxnLst/>
            <a:rect l="l" t="t" r="r" b="b"/>
            <a:pathLst>
              <a:path w="2743200">
                <a:moveTo>
                  <a:pt x="0" y="0"/>
                </a:moveTo>
                <a:lnTo>
                  <a:pt x="27431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901700" y="2323592"/>
            <a:ext cx="2793365" cy="125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Diane Haley Brooks,</a:t>
            </a:r>
            <a:r>
              <a:rPr sz="1200" dirty="0">
                <a:latin typeface="Times New Roman"/>
                <a:cs typeface="Times New Roman"/>
              </a:rPr>
              <a:t> Member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True </a:t>
            </a:r>
            <a:r>
              <a:rPr sz="1200" dirty="0">
                <a:latin typeface="Times New Roman"/>
                <a:cs typeface="Times New Roman"/>
              </a:rPr>
              <a:t>Copy:</a:t>
            </a:r>
            <a:r>
              <a:rPr sz="1200" spc="-5" dirty="0">
                <a:latin typeface="Times New Roman"/>
                <a:cs typeface="Times New Roman"/>
              </a:rPr>
              <a:t> ATTEST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Signature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Constable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914400" y="4095902"/>
            <a:ext cx="2743200" cy="0"/>
          </a:xfrm>
          <a:custGeom>
            <a:avLst/>
            <a:gdLst/>
            <a:ahLst/>
            <a:cxnLst/>
            <a:rect l="l" t="t" r="r" b="b"/>
            <a:pathLst>
              <a:path w="2743200">
                <a:moveTo>
                  <a:pt x="0" y="0"/>
                </a:moveTo>
                <a:lnTo>
                  <a:pt x="27431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14400" y="6724802"/>
            <a:ext cx="2743200" cy="0"/>
          </a:xfrm>
          <a:custGeom>
            <a:avLst/>
            <a:gdLst/>
            <a:ahLst/>
            <a:cxnLst/>
            <a:rect l="l" t="t" r="r" b="b"/>
            <a:pathLst>
              <a:path w="2743200">
                <a:moveTo>
                  <a:pt x="0" y="0"/>
                </a:moveTo>
                <a:lnTo>
                  <a:pt x="27431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901700" y="4076191"/>
            <a:ext cx="5949950" cy="4414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Printed Name </a:t>
            </a:r>
            <a:r>
              <a:rPr sz="1200" dirty="0">
                <a:latin typeface="Times New Roman"/>
                <a:cs typeface="Times New Roman"/>
              </a:rPr>
              <a:t>of Constable Signing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Above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841500">
              <a:lnSpc>
                <a:spcPct val="100000"/>
              </a:lnSpc>
            </a:pPr>
            <a:r>
              <a:rPr sz="1200" b="1" spc="-5" dirty="0">
                <a:latin typeface="Times New Roman"/>
                <a:cs typeface="Times New Roman"/>
              </a:rPr>
              <a:t>OFFICER’S RETURN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3669665" algn="l"/>
              </a:tabLst>
            </a:pPr>
            <a:r>
              <a:rPr sz="1200" spc="-5" dirty="0">
                <a:latin typeface="Times New Roman"/>
                <a:cs typeface="Times New Roman"/>
              </a:rPr>
              <a:t>WORCESTER,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SS	</a:t>
            </a:r>
            <a:r>
              <a:rPr sz="1200" spc="-5" dirty="0">
                <a:latin typeface="Times New Roman"/>
                <a:cs typeface="Times New Roman"/>
              </a:rPr>
              <a:t>October </a:t>
            </a:r>
            <a:r>
              <a:rPr sz="1200" dirty="0">
                <a:latin typeface="Times New Roman"/>
                <a:cs typeface="Times New Roman"/>
              </a:rPr>
              <a:t>2,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This </a:t>
            </a:r>
            <a:r>
              <a:rPr sz="1200" dirty="0">
                <a:latin typeface="Times New Roman"/>
                <a:cs typeface="Times New Roman"/>
              </a:rPr>
              <a:t>is to </a:t>
            </a:r>
            <a:r>
              <a:rPr sz="1200" spc="-5" dirty="0">
                <a:latin typeface="Times New Roman"/>
                <a:cs typeface="Times New Roman"/>
              </a:rPr>
              <a:t>certify that </a:t>
            </a:r>
            <a:r>
              <a:rPr sz="1200" dirty="0">
                <a:latin typeface="Times New Roman"/>
                <a:cs typeface="Times New Roman"/>
              </a:rPr>
              <a:t>I have </a:t>
            </a:r>
            <a:r>
              <a:rPr sz="1200" spc="-5" dirty="0">
                <a:latin typeface="Times New Roman"/>
                <a:cs typeface="Times New Roman"/>
              </a:rPr>
              <a:t>served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within warrant </a:t>
            </a:r>
            <a:r>
              <a:rPr sz="1200" dirty="0">
                <a:latin typeface="Times New Roman"/>
                <a:cs typeface="Times New Roman"/>
              </a:rPr>
              <a:t>by posting </a:t>
            </a:r>
            <a:r>
              <a:rPr sz="1200" spc="-5" dirty="0">
                <a:latin typeface="Times New Roman"/>
                <a:cs typeface="Times New Roman"/>
              </a:rPr>
              <a:t>attested </a:t>
            </a:r>
            <a:r>
              <a:rPr sz="1200" dirty="0">
                <a:latin typeface="Times New Roman"/>
                <a:cs typeface="Times New Roman"/>
              </a:rPr>
              <a:t>copies </a:t>
            </a:r>
            <a:r>
              <a:rPr sz="1200" spc="-5" dirty="0">
                <a:latin typeface="Times New Roman"/>
                <a:cs typeface="Times New Roman"/>
              </a:rPr>
              <a:t>thereof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each  precinct; namely, at </a:t>
            </a:r>
            <a:r>
              <a:rPr sz="1200" dirty="0">
                <a:latin typeface="Times New Roman"/>
                <a:cs typeface="Times New Roman"/>
              </a:rPr>
              <a:t>the Post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Templeton,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Post 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East </a:t>
            </a:r>
            <a:r>
              <a:rPr sz="1200" dirty="0">
                <a:latin typeface="Times New Roman"/>
                <a:cs typeface="Times New Roman"/>
              </a:rPr>
              <a:t>Templeton, the Post 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Baldwinville,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Hall at </a:t>
            </a:r>
            <a:r>
              <a:rPr sz="1200" dirty="0">
                <a:latin typeface="Times New Roman"/>
                <a:cs typeface="Times New Roman"/>
              </a:rPr>
              <a:t>160 </a:t>
            </a:r>
            <a:r>
              <a:rPr sz="1200" spc="-5" dirty="0">
                <a:latin typeface="Times New Roman"/>
                <a:cs typeface="Times New Roman"/>
              </a:rPr>
              <a:t>Patriots Road, East Templeton, fourteen </a:t>
            </a:r>
            <a:r>
              <a:rPr sz="1200" dirty="0">
                <a:latin typeface="Times New Roman"/>
                <a:cs typeface="Times New Roman"/>
              </a:rPr>
              <a:t>(14)  </a:t>
            </a:r>
            <a:r>
              <a:rPr sz="1200" spc="-5" dirty="0">
                <a:latin typeface="Times New Roman"/>
                <a:cs typeface="Times New Roman"/>
              </a:rPr>
              <a:t>days at least before </a:t>
            </a:r>
            <a:r>
              <a:rPr sz="1200" dirty="0">
                <a:latin typeface="Times New Roman"/>
                <a:cs typeface="Times New Roman"/>
              </a:rPr>
              <a:t>the time of holding </a:t>
            </a:r>
            <a:r>
              <a:rPr sz="1200" spc="-5" dirty="0">
                <a:latin typeface="Times New Roman"/>
                <a:cs typeface="Times New Roman"/>
              </a:rPr>
              <a:t>said meeting and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causing notice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same </a:t>
            </a:r>
            <a:r>
              <a:rPr sz="1200" dirty="0">
                <a:latin typeface="Times New Roman"/>
                <a:cs typeface="Times New Roman"/>
              </a:rPr>
              <a:t>to be  </a:t>
            </a:r>
            <a:r>
              <a:rPr sz="1200" spc="-5" dirty="0">
                <a:latin typeface="Times New Roman"/>
                <a:cs typeface="Times New Roman"/>
              </a:rPr>
              <a:t>published once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Gardner News, </a:t>
            </a:r>
            <a:r>
              <a:rPr sz="1200" dirty="0">
                <a:latin typeface="Times New Roman"/>
                <a:cs typeface="Times New Roman"/>
              </a:rPr>
              <a:t>a newspaper </a:t>
            </a:r>
            <a:r>
              <a:rPr sz="1200" spc="-5" dirty="0">
                <a:latin typeface="Times New Roman"/>
                <a:cs typeface="Times New Roman"/>
              </a:rPr>
              <a:t>published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said Worcester </a:t>
            </a:r>
            <a:r>
              <a:rPr sz="1200" dirty="0">
                <a:latin typeface="Times New Roman"/>
                <a:cs typeface="Times New Roman"/>
              </a:rPr>
              <a:t>County, in the  City 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Gardner.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44570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Randy Brown  Constable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4440555">
              <a:lnSpc>
                <a:spcPct val="191700"/>
              </a:lnSpc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True </a:t>
            </a:r>
            <a:r>
              <a:rPr sz="1200" dirty="0">
                <a:latin typeface="Times New Roman"/>
                <a:cs typeface="Times New Roman"/>
              </a:rPr>
              <a:t>Copy,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ATTEST:  Carol A. Harris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Town Clerk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Voters </a:t>
            </a:r>
            <a:r>
              <a:rPr sz="1200" dirty="0"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129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669">
        <p14:prism isContent="1" isInverted="1"/>
      </p:transition>
    </mc:Choice>
    <mc:Fallback xmlns="">
      <p:transition spd="slow" advTm="669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50800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930144" y="492252"/>
            <a:ext cx="191071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800" b="1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COUNSEL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333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333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516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897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333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815847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722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341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15847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815847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5080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5080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5080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5080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5080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5080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1147572"/>
            <a:ext cx="5932170" cy="140843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700" marR="5080">
              <a:lnSpc>
                <a:spcPct val="103499"/>
              </a:lnSpc>
              <a:spcBef>
                <a:spcPts val="55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role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Counsel is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information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about what the law requires, to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advise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officials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boards concerning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law,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protect the legal interests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Town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conduct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its affairs,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 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represent the Town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judicial 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administrative proceedings. This involves the preparation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legal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memoranda and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negotiation, drafting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or review 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protocols,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memoranda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understanding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other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types 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agreements and contracts. In addition, Town Counsel answers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questions on topics such as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procurement, contracts, insurance, land use, environmental law, wetlands protection, municipal finance,  construction law,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employment,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open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meeting 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public records requirements,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ethics.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There are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no  matters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against the Town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filed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pending during FY2019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handled by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Counsel.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621678" y="95366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13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700" y="2912229"/>
            <a:ext cx="5853430" cy="887094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 marR="5080">
              <a:lnSpc>
                <a:spcPct val="103400"/>
              </a:lnSpc>
              <a:spcBef>
                <a:spcPts val="60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believe that each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matter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comes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before Town Counsel deserves careful thought, and we strive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 provide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with specific, direct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responsive representation. Our efforts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on behalf of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have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benefited from the participation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numerous Town officials and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private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citizens. We thank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 Board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Administrator, and all other Town officials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citizens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for their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cooperation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assistance.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19124" y="4430121"/>
            <a:ext cx="1653539" cy="12941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5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submitted,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indent="403860" algn="r">
              <a:lnSpc>
                <a:spcPct val="163700"/>
              </a:lnSpc>
              <a:spcBef>
                <a:spcPts val="790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Thomas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J.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Harrington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Miyares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Harrington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LLP</a:t>
            </a:r>
            <a:endParaRPr sz="11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850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1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Counsel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14844" y="460921"/>
            <a:ext cx="389255" cy="9123045"/>
          </a:xfrm>
          <a:prstGeom prst="rect">
            <a:avLst/>
          </a:prstGeom>
          <a:solidFill>
            <a:srgbClr val="FFC000"/>
          </a:solidFill>
          <a:ln w="12700">
            <a:solidFill>
              <a:srgbClr val="BB8B00"/>
            </a:solidFill>
          </a:ln>
        </p:spPr>
        <p:txBody>
          <a:bodyPr vert="vert" wrap="square" lIns="0" tIns="33019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59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TOWN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COUNSEL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60145" y="6531965"/>
            <a:ext cx="594423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Legal Matters Pending in Fiscal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Year</a:t>
            </a:r>
            <a:r>
              <a:rPr sz="1200" b="1" u="heavy" spc="-1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2700" marR="52069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Town of Templeton v. Legrant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Stanley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Rose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Stanley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(Tax Collector) Land Court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No.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10 TL  140939;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James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E. Wilson v. Town of Templeton, et al; Worcester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Superior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Court C.A.</a:t>
            </a:r>
            <a:r>
              <a:rPr sz="12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#1785CV01843-D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484">
        <p:fade/>
      </p:transition>
    </mc:Choice>
    <mc:Fallback xmlns="">
      <p:transition spd="med" advTm="3484">
        <p:fade/>
      </p:transition>
    </mc:Fallback>
  </mc:AlternateContent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42619" y="49530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67944" y="420623"/>
            <a:ext cx="74676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426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426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426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7233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67944" y="803148"/>
            <a:ext cx="74676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42619" y="8595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42619" y="8214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42619" y="8031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723380" y="803148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67944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86231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4331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779768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741668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723380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698500" y="479552"/>
            <a:ext cx="5188585" cy="21196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9780" algn="ctr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TOWN MEETING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MAY 15,</a:t>
            </a:r>
            <a:r>
              <a:rPr sz="1800" b="1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2950">
              <a:latin typeface="Times New Roman"/>
              <a:cs typeface="Times New Roman"/>
            </a:endParaRPr>
          </a:p>
          <a:p>
            <a:pPr marL="778510" algn="ctr">
              <a:lnSpc>
                <a:spcPct val="100000"/>
              </a:lnSpc>
            </a:pPr>
            <a:r>
              <a:rPr sz="16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500">
              <a:latin typeface="Times New Roman"/>
              <a:cs typeface="Times New Roman"/>
            </a:endParaRPr>
          </a:p>
          <a:p>
            <a:pPr marL="782320" algn="ctr">
              <a:lnSpc>
                <a:spcPct val="100000"/>
              </a:lnSpc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WARRANT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FOR ANNUAL TOWN</a:t>
            </a:r>
            <a:r>
              <a:rPr sz="1400" b="1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</a:t>
            </a:r>
            <a:endParaRPr sz="1400">
              <a:latin typeface="Times New Roman"/>
              <a:cs typeface="Times New Roman"/>
            </a:endParaRPr>
          </a:p>
          <a:p>
            <a:pPr marL="779145" algn="ctr">
              <a:lnSpc>
                <a:spcPct val="100000"/>
              </a:lnSpc>
              <a:spcBef>
                <a:spcPts val="133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15,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WORCESTER,</a:t>
            </a:r>
            <a:r>
              <a:rPr sz="1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ss.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98500" y="2741168"/>
            <a:ext cx="45383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either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 Constables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 Town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in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said</a:t>
            </a:r>
            <a:r>
              <a:rPr sz="1200" b="1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County: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98500" y="3091688"/>
            <a:ext cx="5899150" cy="73279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ct val="95600"/>
              </a:lnSpc>
              <a:spcBef>
                <a:spcPts val="160"/>
              </a:spcBef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name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Massachusetts, you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 hereby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directed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notify and warn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inhabitants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precincts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Templeton, County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Worcester, qualified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 vote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elections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affairs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Regional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Middle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460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 Road, Baldwinville,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said Templeton</a:t>
            </a:r>
            <a:r>
              <a:rPr sz="12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98500" y="3966464"/>
            <a:ext cx="5754370" cy="1625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489075" algn="r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Wednesday, May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15, 2019, at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7:00</a:t>
            </a:r>
            <a:r>
              <a:rPr sz="1200" b="1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p.m.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Then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there to act </a:t>
            </a:r>
            <a:r>
              <a:rPr sz="12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 following</a:t>
            </a:r>
            <a:r>
              <a:rPr sz="12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articles: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ARTICLE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1: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LATE BILLS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 see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will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vote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authorize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payment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bills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prior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fiscal years from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 ’19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budgets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following departments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following</a:t>
            </a:r>
            <a:r>
              <a:rPr sz="12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amounts: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R="1477645" algn="r">
              <a:lnSpc>
                <a:spcPct val="100000"/>
              </a:lnSpc>
              <a:tabLst>
                <a:tab pos="2041525" algn="l"/>
                <a:tab pos="2713990" algn="l"/>
              </a:tabLst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sz="12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rt</a:t>
            </a:r>
            <a:r>
              <a:rPr sz="12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sz="12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t	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ount	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ason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23284" y="5764784"/>
            <a:ext cx="444500" cy="398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$1,269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$288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481067" y="5764784"/>
            <a:ext cx="623570" cy="39878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2700" marR="5080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Late</a:t>
            </a:r>
            <a:r>
              <a:rPr sz="12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Bills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Late</a:t>
            </a:r>
            <a:r>
              <a:rPr sz="12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Bills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98500" y="5764784"/>
            <a:ext cx="2872105" cy="57404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080770" marR="5080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DPW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-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Highway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Division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DPW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- Buildings &amp;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Grounds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Or take any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action related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98500" y="6481064"/>
            <a:ext cx="5878830" cy="1625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343281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Submitted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 Board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  9/10ths Vote Required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Advisory Committee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favorable action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motion duly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seconded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voted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authorize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payment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bills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  prior fiscal years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 ’19 budgets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following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following  amounts: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80770">
              <a:lnSpc>
                <a:spcPct val="100000"/>
              </a:lnSpc>
              <a:tabLst>
                <a:tab pos="3122930" algn="l"/>
              </a:tabLst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	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Amount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923284" y="8279383"/>
            <a:ext cx="444500" cy="398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$1,269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$288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73100" y="8279383"/>
            <a:ext cx="2922905" cy="57404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106170" marR="30480">
              <a:lnSpc>
                <a:spcPct val="104200"/>
              </a:lnSpc>
              <a:spcBef>
                <a:spcPts val="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DPW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-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Highway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Division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DPW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- Buildings &amp;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Grounds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380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Passed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by 9/10,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May 15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th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@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7:09</a:t>
            </a:r>
            <a:r>
              <a:rPr sz="1200" b="1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816725" y="419887"/>
            <a:ext cx="389255" cy="8888730"/>
          </a:xfrm>
          <a:custGeom>
            <a:avLst/>
            <a:gdLst/>
            <a:ahLst/>
            <a:cxnLst/>
            <a:rect l="l" t="t" r="r" b="b"/>
            <a:pathLst>
              <a:path w="389254" h="8888730">
                <a:moveTo>
                  <a:pt x="0" y="8888704"/>
                </a:moveTo>
                <a:lnTo>
                  <a:pt x="0" y="0"/>
                </a:lnTo>
                <a:lnTo>
                  <a:pt x="389254" y="0"/>
                </a:lnTo>
                <a:lnTo>
                  <a:pt x="389254" y="8888704"/>
                </a:lnTo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816725" y="426237"/>
            <a:ext cx="382905" cy="8876030"/>
          </a:xfrm>
          <a:prstGeom prst="rect">
            <a:avLst/>
          </a:prstGeom>
          <a:solidFill>
            <a:srgbClr val="FFC000"/>
          </a:solidFill>
        </p:spPr>
        <p:txBody>
          <a:bodyPr vert="vert" wrap="square" lIns="0" tIns="26670" rIns="0" bIns="0" rtlCol="0">
            <a:spAutoFit/>
          </a:bodyPr>
          <a:lstStyle/>
          <a:p>
            <a:pPr marL="78105" algn="ctr">
              <a:lnSpc>
                <a:spcPct val="100000"/>
              </a:lnSpc>
              <a:spcBef>
                <a:spcPts val="210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ANNUAL TOWN MEETING </a:t>
            </a:r>
            <a:r>
              <a:rPr sz="2200" dirty="0">
                <a:solidFill>
                  <a:srgbClr val="FFFFFF"/>
                </a:solidFill>
                <a:latin typeface="Times New Roman"/>
                <a:cs typeface="Times New Roman"/>
              </a:rPr>
              <a:t>MAY 15,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2019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130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901700" y="9346183"/>
            <a:ext cx="51695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ARTICLE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2: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FISCAL YEAR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2019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OPERATING BUDGET</a:t>
            </a:r>
            <a:r>
              <a:rPr sz="12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AMENDMENT(s)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1142">
        <p14:flythrough/>
      </p:transition>
    </mc:Choice>
    <mc:Fallback xmlns="">
      <p:transition spd="slow" advTm="1142">
        <p:fade/>
      </p:transition>
    </mc:Fallback>
  </mc:AlternateContent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131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38200" y="5828791"/>
            <a:ext cx="6010910" cy="3362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certified free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Passed/May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7:12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3: </a:t>
            </a:r>
            <a:r>
              <a:rPr sz="1200" b="1" spc="-5" dirty="0">
                <a:latin typeface="Times New Roman"/>
                <a:cs typeface="Times New Roman"/>
              </a:rPr>
              <a:t>FISCAL </a:t>
            </a:r>
            <a:r>
              <a:rPr sz="1200" b="1" dirty="0">
                <a:latin typeface="Times New Roman"/>
                <a:cs typeface="Times New Roman"/>
              </a:rPr>
              <a:t>2019 </a:t>
            </a:r>
            <a:r>
              <a:rPr sz="1200" b="1" spc="-5" dirty="0">
                <a:latin typeface="Times New Roman"/>
                <a:cs typeface="Times New Roman"/>
              </a:rPr>
              <a:t>SUPPLEMENTAL SPECIAL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ARTICLE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Seventeen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Five Hundred  Dollars and No Cents </a:t>
            </a:r>
            <a:r>
              <a:rPr sz="1200" b="1" dirty="0">
                <a:latin typeface="Times New Roman"/>
                <a:cs typeface="Times New Roman"/>
              </a:rPr>
              <a:t>($17,500.00)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legal </a:t>
            </a:r>
            <a:r>
              <a:rPr sz="1200" spc="-5" dirty="0">
                <a:latin typeface="Times New Roman"/>
                <a:cs typeface="Times New Roman"/>
              </a:rPr>
              <a:t>services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connection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sale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Baldwinville  Elementary School, </a:t>
            </a:r>
            <a:r>
              <a:rPr sz="1200" dirty="0">
                <a:latin typeface="Times New Roman"/>
                <a:cs typeface="Times New Roman"/>
              </a:rPr>
              <a:t>planning, </a:t>
            </a:r>
            <a:r>
              <a:rPr sz="1200" spc="-5" dirty="0">
                <a:latin typeface="Times New Roman"/>
                <a:cs typeface="Times New Roman"/>
              </a:rPr>
              <a:t>review and </a:t>
            </a:r>
            <a:r>
              <a:rPr sz="1200" dirty="0">
                <a:latin typeface="Times New Roman"/>
                <a:cs typeface="Times New Roman"/>
              </a:rPr>
              <a:t>support of </a:t>
            </a:r>
            <a:r>
              <a:rPr sz="1200" spc="-5" dirty="0">
                <a:latin typeface="Times New Roman"/>
                <a:cs typeface="Times New Roman"/>
              </a:rPr>
              <a:t>potential zoning amendments, and  negotiations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Host </a:t>
            </a:r>
            <a:r>
              <a:rPr sz="1200" dirty="0">
                <a:latin typeface="Times New Roman"/>
                <a:cs typeface="Times New Roman"/>
              </a:rPr>
              <a:t>Community </a:t>
            </a:r>
            <a:r>
              <a:rPr sz="1200" spc="-5" dirty="0">
                <a:latin typeface="Times New Roman"/>
                <a:cs typeface="Times New Roman"/>
              </a:rPr>
              <a:t>Agreements (HCAs) with parties </a:t>
            </a:r>
            <a:r>
              <a:rPr sz="1200" dirty="0">
                <a:latin typeface="Times New Roman"/>
                <a:cs typeface="Times New Roman"/>
              </a:rPr>
              <a:t>desiring to </a:t>
            </a:r>
            <a:r>
              <a:rPr sz="1200" spc="-5" dirty="0">
                <a:latin typeface="Times New Roman"/>
                <a:cs typeface="Times New Roman"/>
              </a:rPr>
              <a:t>cultivate, process  and retail cannabis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community 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 </a:t>
            </a:r>
            <a:r>
              <a:rPr sz="1200" spc="-5" dirty="0">
                <a:latin typeface="Times New Roman"/>
                <a:cs typeface="Times New Roman"/>
              </a:rPr>
              <a:t>from certified free</a:t>
            </a:r>
            <a:r>
              <a:rPr sz="1200" dirty="0">
                <a:latin typeface="Times New Roman"/>
                <a:cs typeface="Times New Roman"/>
              </a:rPr>
              <a:t> cash.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75565" marR="350139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75565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75565" marR="2122805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</a:t>
            </a:r>
            <a:r>
              <a:rPr sz="1200" b="1" dirty="0">
                <a:latin typeface="Times New Roman"/>
                <a:cs typeface="Times New Roman"/>
              </a:rPr>
              <a:t>move </a:t>
            </a:r>
            <a:r>
              <a:rPr sz="1200" b="1" spc="-5" dirty="0">
                <a:latin typeface="Times New Roman"/>
                <a:cs typeface="Times New Roman"/>
              </a:rPr>
              <a:t>the article.  Passed/May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7:32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395731"/>
            <a:ext cx="5648960" cy="83185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Thousand Dollars and No Cents  </a:t>
            </a:r>
            <a:r>
              <a:rPr sz="1200" b="1" spc="-5" dirty="0">
                <a:latin typeface="Times New Roman"/>
                <a:cs typeface="Times New Roman"/>
              </a:rPr>
              <a:t>($50,000.00) </a:t>
            </a:r>
            <a:r>
              <a:rPr sz="1200" spc="-5" dirty="0">
                <a:latin typeface="Times New Roman"/>
                <a:cs typeface="Times New Roman"/>
              </a:rPr>
              <a:t>for supplemental appropriations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2019 Operating </a:t>
            </a:r>
            <a:r>
              <a:rPr sz="1200" spc="-5" dirty="0">
                <a:latin typeface="Times New Roman"/>
                <a:cs typeface="Times New Roman"/>
              </a:rPr>
              <a:t>Budget as  follows:</a:t>
            </a:r>
            <a:endParaRPr sz="1200">
              <a:latin typeface="Times New Roman"/>
              <a:cs typeface="Times New Roman"/>
            </a:endParaRPr>
          </a:p>
          <a:p>
            <a:pPr marL="733425">
              <a:lnSpc>
                <a:spcPct val="100000"/>
              </a:lnSpc>
              <a:spcBef>
                <a:spcPts val="670"/>
              </a:spcBef>
              <a:tabLst>
                <a:tab pos="2333625" algn="l"/>
                <a:tab pos="3118485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Department	</a:t>
            </a:r>
            <a:r>
              <a:rPr sz="1200" b="1" dirty="0">
                <a:latin typeface="Times New Roman"/>
                <a:cs typeface="Times New Roman"/>
              </a:rPr>
              <a:t>Amount	</a:t>
            </a:r>
            <a:r>
              <a:rPr sz="1200" b="1" spc="-5" dirty="0">
                <a:latin typeface="Times New Roman"/>
                <a:cs typeface="Times New Roman"/>
              </a:rPr>
              <a:t>Reason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603502" y="1440010"/>
          <a:ext cx="4464683" cy="96886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909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78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158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4207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Selectmen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1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Litigation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Codification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43">
                <a:tc>
                  <a:txBody>
                    <a:bodyPr/>
                    <a:lstStyle/>
                    <a:p>
                      <a:pPr marL="31750">
                        <a:lnSpc>
                          <a:spcPts val="143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Veterans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43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$12,500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43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Growth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Client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Census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9644">
                <a:tc>
                  <a:txBody>
                    <a:bodyPr/>
                    <a:lstStyle/>
                    <a:p>
                      <a:pPr marL="31750">
                        <a:lnSpc>
                          <a:spcPts val="143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Highway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43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$15,000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43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Main St. Bridge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&amp;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Veh.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Maint.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406">
                <a:tc>
                  <a:txBody>
                    <a:bodyPr/>
                    <a:lstStyle/>
                    <a:p>
                      <a:pPr marL="31750">
                        <a:lnSpc>
                          <a:spcPts val="143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Town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Accountant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43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43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Coverage for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Med.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Leave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4969">
                <a:tc>
                  <a:txBody>
                    <a:bodyPr/>
                    <a:lstStyle/>
                    <a:p>
                      <a:pPr marL="31750">
                        <a:lnSpc>
                          <a:spcPts val="1355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Snow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55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$10,000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55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FY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'19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Deficit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901700" y="2498852"/>
            <a:ext cx="5813425" cy="20586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85534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certified free cash,  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3367404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Thousand  Dollars and No Cents </a:t>
            </a:r>
            <a:r>
              <a:rPr sz="1200" b="1" dirty="0">
                <a:latin typeface="Times New Roman"/>
                <a:cs typeface="Times New Roman"/>
              </a:rPr>
              <a:t>($50,000.00) </a:t>
            </a:r>
            <a:r>
              <a:rPr sz="1200" spc="-5" dirty="0">
                <a:latin typeface="Times New Roman"/>
                <a:cs typeface="Times New Roman"/>
              </a:rPr>
              <a:t>for supplemental appropriations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2019  </a:t>
            </a:r>
            <a:r>
              <a:rPr sz="1200" spc="-5" dirty="0">
                <a:latin typeface="Times New Roman"/>
                <a:cs typeface="Times New Roman"/>
              </a:rPr>
              <a:t>Operating Budget 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 marL="733425">
              <a:lnSpc>
                <a:spcPct val="100000"/>
              </a:lnSpc>
              <a:spcBef>
                <a:spcPts val="675"/>
              </a:spcBef>
              <a:tabLst>
                <a:tab pos="2333625" algn="l"/>
                <a:tab pos="3118485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Department	</a:t>
            </a:r>
            <a:r>
              <a:rPr sz="1200" b="1" dirty="0">
                <a:latin typeface="Times New Roman"/>
                <a:cs typeface="Times New Roman"/>
              </a:rPr>
              <a:t>Amount	</a:t>
            </a:r>
            <a:r>
              <a:rPr sz="1200" b="1" spc="-5" dirty="0">
                <a:latin typeface="Times New Roman"/>
                <a:cs typeface="Times New Roman"/>
              </a:rPr>
              <a:t>Reason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603502" y="4768426"/>
          <a:ext cx="4464683" cy="9688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909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78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158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4969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Selectmen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1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Litigation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Codification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405">
                <a:tc>
                  <a:txBody>
                    <a:bodyPr/>
                    <a:lstStyle/>
                    <a:p>
                      <a:pPr marL="31750">
                        <a:lnSpc>
                          <a:spcPts val="1435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Veterans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435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$12,500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435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Growth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Client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Census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9644">
                <a:tc>
                  <a:txBody>
                    <a:bodyPr/>
                    <a:lstStyle/>
                    <a:p>
                      <a:pPr marL="31750">
                        <a:lnSpc>
                          <a:spcPts val="143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Highway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43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$15,000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43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Main St. Bridge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&amp;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Veh.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Maint.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9643">
                <a:tc>
                  <a:txBody>
                    <a:bodyPr/>
                    <a:lstStyle/>
                    <a:p>
                      <a:pPr marL="31750">
                        <a:lnSpc>
                          <a:spcPts val="143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Town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Accountant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43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43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Coverage for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Med.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Leave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4207">
                <a:tc>
                  <a:txBody>
                    <a:bodyPr/>
                    <a:lstStyle/>
                    <a:p>
                      <a:pPr marL="31750">
                        <a:lnSpc>
                          <a:spcPts val="135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Snow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5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$10,000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5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FY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'19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Deficit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60">
        <p14:flythrough/>
      </p:transition>
    </mc:Choice>
    <mc:Fallback xmlns="">
      <p:transition spd="slow" advTm="860">
        <p:fade/>
      </p:transition>
    </mc:Fallback>
  </mc:AlternateContent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132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63600" y="383031"/>
            <a:ext cx="6013450" cy="23114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Seventeen  Thousand Five Hundred Dollars and No Cents </a:t>
            </a:r>
            <a:r>
              <a:rPr sz="1200" b="1" dirty="0">
                <a:latin typeface="Times New Roman"/>
                <a:cs typeface="Times New Roman"/>
              </a:rPr>
              <a:t>($17,500.00)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legal </a:t>
            </a:r>
            <a:r>
              <a:rPr sz="1200" spc="-5" dirty="0">
                <a:latin typeface="Times New Roman"/>
                <a:cs typeface="Times New Roman"/>
              </a:rPr>
              <a:t>services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connection with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sale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Baldwinville Elementary School, </a:t>
            </a:r>
            <a:r>
              <a:rPr sz="1200" dirty="0">
                <a:latin typeface="Times New Roman"/>
                <a:cs typeface="Times New Roman"/>
              </a:rPr>
              <a:t>planning, </a:t>
            </a:r>
            <a:r>
              <a:rPr sz="1200" spc="-5" dirty="0">
                <a:latin typeface="Times New Roman"/>
                <a:cs typeface="Times New Roman"/>
              </a:rPr>
              <a:t>review and </a:t>
            </a:r>
            <a:r>
              <a:rPr sz="1200" dirty="0">
                <a:latin typeface="Times New Roman"/>
                <a:cs typeface="Times New Roman"/>
              </a:rPr>
              <a:t>support of </a:t>
            </a:r>
            <a:r>
              <a:rPr sz="1200" spc="-5" dirty="0">
                <a:latin typeface="Times New Roman"/>
                <a:cs typeface="Times New Roman"/>
              </a:rPr>
              <a:t>potential zoning  amendments, and </a:t>
            </a:r>
            <a:r>
              <a:rPr sz="1200" dirty="0">
                <a:latin typeface="Times New Roman"/>
                <a:cs typeface="Times New Roman"/>
              </a:rPr>
              <a:t>negotiations of </a:t>
            </a:r>
            <a:r>
              <a:rPr sz="1200" spc="-5" dirty="0">
                <a:latin typeface="Times New Roman"/>
                <a:cs typeface="Times New Roman"/>
              </a:rPr>
              <a:t>Host </a:t>
            </a:r>
            <a:r>
              <a:rPr sz="1200" dirty="0">
                <a:latin typeface="Times New Roman"/>
                <a:cs typeface="Times New Roman"/>
              </a:rPr>
              <a:t>Community </a:t>
            </a:r>
            <a:r>
              <a:rPr sz="1200" spc="-5" dirty="0">
                <a:latin typeface="Times New Roman"/>
                <a:cs typeface="Times New Roman"/>
              </a:rPr>
              <a:t>Agreements (HCAs) </a:t>
            </a:r>
            <a:r>
              <a:rPr sz="1200" dirty="0">
                <a:latin typeface="Times New Roman"/>
                <a:cs typeface="Times New Roman"/>
              </a:rPr>
              <a:t>with </a:t>
            </a:r>
            <a:r>
              <a:rPr sz="1200" spc="-5" dirty="0">
                <a:latin typeface="Times New Roman"/>
                <a:cs typeface="Times New Roman"/>
              </a:rPr>
              <a:t>parties desiring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cultivate, process and retail cannabis </a:t>
            </a:r>
            <a:r>
              <a:rPr sz="1200" dirty="0">
                <a:latin typeface="Times New Roman"/>
                <a:cs typeface="Times New Roman"/>
              </a:rPr>
              <a:t>in the community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</a:t>
            </a:r>
            <a:r>
              <a:rPr sz="1200" spc="-5" dirty="0">
                <a:latin typeface="Times New Roman"/>
                <a:cs typeface="Times New Roman"/>
              </a:rPr>
              <a:t>from certified </a:t>
            </a:r>
            <a:r>
              <a:rPr sz="1200" dirty="0">
                <a:latin typeface="Times New Roman"/>
                <a:cs typeface="Times New Roman"/>
              </a:rPr>
              <a:t>free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7:33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4: </a:t>
            </a:r>
            <a:r>
              <a:rPr sz="1200" b="1" spc="-5" dirty="0">
                <a:latin typeface="Times New Roman"/>
                <a:cs typeface="Times New Roman"/>
              </a:rPr>
              <a:t>SUPPLEMENTAL CONTRIBUTIONS </a:t>
            </a:r>
            <a:r>
              <a:rPr sz="1200" b="1" dirty="0">
                <a:latin typeface="Times New Roman"/>
                <a:cs typeface="Times New Roman"/>
              </a:rPr>
              <a:t>TO </a:t>
            </a:r>
            <a:r>
              <a:rPr sz="1200" b="1" spc="-5" dirty="0">
                <a:latin typeface="Times New Roman"/>
                <a:cs typeface="Times New Roman"/>
              </a:rPr>
              <a:t>RESERVE</a:t>
            </a:r>
            <a:r>
              <a:rPr sz="1200" b="1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ACCOUNTS</a:t>
            </a:r>
            <a:endParaRPr sz="1200">
              <a:latin typeface="Times New Roman"/>
              <a:cs typeface="Times New Roman"/>
            </a:endParaRPr>
          </a:p>
          <a:p>
            <a:pPr marL="50800" marR="831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One Hundred </a:t>
            </a:r>
            <a:r>
              <a:rPr sz="1200" dirty="0">
                <a:latin typeface="Times New Roman"/>
                <a:cs typeface="Times New Roman"/>
              </a:rPr>
              <a:t>Thirty </a:t>
            </a:r>
            <a:r>
              <a:rPr sz="1200" spc="-5" dirty="0">
                <a:latin typeface="Times New Roman"/>
                <a:cs typeface="Times New Roman"/>
              </a:rPr>
              <a:t>Thousand Dollars  and No Cents </a:t>
            </a:r>
            <a:r>
              <a:rPr sz="1200" b="1" dirty="0">
                <a:latin typeface="Times New Roman"/>
                <a:cs typeface="Times New Roman"/>
              </a:rPr>
              <a:t>($130,000.00)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make deposits </a:t>
            </a:r>
            <a:r>
              <a:rPr sz="1200" dirty="0">
                <a:latin typeface="Times New Roman"/>
                <a:cs typeface="Times New Roman"/>
              </a:rPr>
              <a:t>into its </a:t>
            </a:r>
            <a:r>
              <a:rPr sz="1200" spc="-5" dirty="0">
                <a:latin typeface="Times New Roman"/>
                <a:cs typeface="Times New Roman"/>
              </a:rPr>
              <a:t>Operations (OPEX)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Capital (CAPEX)  Stabilization Fund(s)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OPEB reserve </a:t>
            </a:r>
            <a:r>
              <a:rPr sz="1200" dirty="0">
                <a:latin typeface="Times New Roman"/>
                <a:cs typeface="Times New Roman"/>
              </a:rPr>
              <a:t>account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711450" y="2865966"/>
          <a:ext cx="1473200" cy="5192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39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40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$92,500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CAPEX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OPEB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901700" y="3537711"/>
            <a:ext cx="5824220" cy="1785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8655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certified free cash.  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337820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One Hundred  Thirty Thousand Dollars and No Cents </a:t>
            </a:r>
            <a:r>
              <a:rPr sz="1200" b="1" dirty="0">
                <a:latin typeface="Times New Roman"/>
                <a:cs typeface="Times New Roman"/>
              </a:rPr>
              <a:t>($130,000.00)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make deposits </a:t>
            </a:r>
            <a:r>
              <a:rPr sz="1200" dirty="0">
                <a:latin typeface="Times New Roman"/>
                <a:cs typeface="Times New Roman"/>
              </a:rPr>
              <a:t>into its </a:t>
            </a:r>
            <a:r>
              <a:rPr sz="1200" spc="-5" dirty="0">
                <a:latin typeface="Times New Roman"/>
                <a:cs typeface="Times New Roman"/>
              </a:rPr>
              <a:t>Operations  (OPEX) and Capital (CAPEX) Stabilization Fund(s)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OPEB reserve account 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2711450" y="5494866"/>
          <a:ext cx="1473200" cy="519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39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40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$92,500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CAPEX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OPEB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812800" y="6166611"/>
            <a:ext cx="5885180" cy="3187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6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said sum </a:t>
            </a:r>
            <a:r>
              <a:rPr sz="1200" spc="-5" dirty="0">
                <a:latin typeface="Times New Roman"/>
                <a:cs typeface="Times New Roman"/>
              </a:rPr>
              <a:t>from certified free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Passed/May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7:37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00965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5: </a:t>
            </a:r>
            <a:r>
              <a:rPr sz="1200" b="1" spc="-5" dirty="0">
                <a:latin typeface="Times New Roman"/>
                <a:cs typeface="Times New Roman"/>
              </a:rPr>
              <a:t>CONSENT AGENDA</a:t>
            </a:r>
            <a:endParaRPr sz="1200">
              <a:latin typeface="Times New Roman"/>
              <a:cs typeface="Times New Roman"/>
            </a:endParaRPr>
          </a:p>
          <a:p>
            <a:pPr marL="100965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consent agenda consisting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following </a:t>
            </a:r>
            <a:r>
              <a:rPr sz="1200" dirty="0">
                <a:latin typeface="Times New Roman"/>
                <a:cs typeface="Times New Roman"/>
              </a:rPr>
              <a:t>non-  </a:t>
            </a:r>
            <a:r>
              <a:rPr sz="1200" spc="-5" dirty="0">
                <a:latin typeface="Times New Roman"/>
                <a:cs typeface="Times New Roman"/>
              </a:rPr>
              <a:t>controversial </a:t>
            </a:r>
            <a:r>
              <a:rPr sz="1200" dirty="0">
                <a:latin typeface="Times New Roman"/>
                <a:cs typeface="Times New Roman"/>
              </a:rPr>
              <a:t>actions or </a:t>
            </a:r>
            <a:r>
              <a:rPr sz="1200" spc="-5" dirty="0">
                <a:latin typeface="Times New Roman"/>
                <a:cs typeface="Times New Roman"/>
              </a:rPr>
              <a:t>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</a:t>
            </a:r>
            <a:r>
              <a:rPr sz="1200" dirty="0">
                <a:latin typeface="Times New Roman"/>
                <a:cs typeface="Times New Roman"/>
              </a:rPr>
              <a:t>relative </a:t>
            </a:r>
            <a:r>
              <a:rPr sz="1200" spc="-5" dirty="0">
                <a:latin typeface="Times New Roman"/>
                <a:cs typeface="Times New Roman"/>
              </a:rPr>
              <a:t>thereto. Such items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voted as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block, </a:t>
            </a:r>
            <a:r>
              <a:rPr sz="1200" dirty="0">
                <a:latin typeface="Times New Roman"/>
                <a:cs typeface="Times New Roman"/>
              </a:rPr>
              <a:t>or singly, or in </a:t>
            </a:r>
            <a:r>
              <a:rPr sz="1200" spc="-5" dirty="0">
                <a:latin typeface="Times New Roman"/>
                <a:cs typeface="Times New Roman"/>
              </a:rPr>
              <a:t>any combination </a:t>
            </a:r>
            <a:r>
              <a:rPr sz="1200" dirty="0">
                <a:latin typeface="Times New Roman"/>
                <a:cs typeface="Times New Roman"/>
              </a:rPr>
              <a:t>but, </a:t>
            </a:r>
            <a:r>
              <a:rPr sz="1200" spc="-5" dirty="0">
                <a:latin typeface="Times New Roman"/>
                <a:cs typeface="Times New Roman"/>
              </a:rPr>
              <a:t>however voted, 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treated for accounting and  legislative purposes as </a:t>
            </a:r>
            <a:r>
              <a:rPr sz="1200" dirty="0">
                <a:latin typeface="Times New Roman"/>
                <a:cs typeface="Times New Roman"/>
              </a:rPr>
              <a:t>if </a:t>
            </a:r>
            <a:r>
              <a:rPr sz="1200" spc="-5" dirty="0">
                <a:latin typeface="Times New Roman"/>
                <a:cs typeface="Times New Roman"/>
              </a:rPr>
              <a:t>each item were voted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separate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article.</a:t>
            </a:r>
            <a:endParaRPr sz="1200">
              <a:latin typeface="Times New Roman"/>
              <a:cs typeface="Times New Roman"/>
            </a:endParaRPr>
          </a:p>
          <a:p>
            <a:pPr marL="287020" indent="-186690">
              <a:lnSpc>
                <a:spcPts val="1345"/>
              </a:lnSpc>
              <a:buAutoNum type="alphaUcPeriod"/>
              <a:tabLst>
                <a:tab pos="287655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REPORTS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TOWN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OFFICERS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/>
            </a:pPr>
            <a:endParaRPr sz="1100">
              <a:latin typeface="Times New Roman"/>
              <a:cs typeface="Times New Roman"/>
            </a:endParaRPr>
          </a:p>
          <a:p>
            <a:pPr marL="100965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Accept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reports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Officers as </a:t>
            </a:r>
            <a:r>
              <a:rPr sz="1200" dirty="0">
                <a:latin typeface="Times New Roman"/>
                <a:cs typeface="Times New Roman"/>
              </a:rPr>
              <a:t>printed in the 2018 </a:t>
            </a:r>
            <a:r>
              <a:rPr sz="1200" spc="-5" dirty="0">
                <a:latin typeface="Times New Roman"/>
                <a:cs typeface="Times New Roman"/>
              </a:rPr>
              <a:t>Town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279400" indent="-179070">
              <a:lnSpc>
                <a:spcPct val="100000"/>
              </a:lnSpc>
              <a:buAutoNum type="alphaUcPeriod" startAt="2"/>
              <a:tabLst>
                <a:tab pos="280035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REPORTS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10" dirty="0">
                <a:latin typeface="Times New Roman"/>
                <a:cs typeface="Times New Roman"/>
              </a:rPr>
              <a:t>TOWN </a:t>
            </a:r>
            <a:r>
              <a:rPr sz="1200" b="1" spc="-5" dirty="0">
                <a:latin typeface="Times New Roman"/>
                <a:cs typeface="Times New Roman"/>
              </a:rPr>
              <a:t>COMMITTEES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 startAt="2"/>
            </a:pPr>
            <a:endParaRPr sz="1100">
              <a:latin typeface="Times New Roman"/>
              <a:cs typeface="Times New Roman"/>
            </a:endParaRPr>
          </a:p>
          <a:p>
            <a:pPr marL="100965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Allow any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Committees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present their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reports;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287020" indent="-186690">
              <a:lnSpc>
                <a:spcPct val="100000"/>
              </a:lnSpc>
              <a:buAutoNum type="alphaUcPeriod" startAt="3"/>
              <a:tabLst>
                <a:tab pos="287655" algn="l"/>
              </a:tabLst>
            </a:pPr>
            <a:r>
              <a:rPr sz="1200" b="1" dirty="0">
                <a:latin typeface="Times New Roman"/>
                <a:cs typeface="Times New Roman"/>
              </a:rPr>
              <a:t>SET </a:t>
            </a:r>
            <a:r>
              <a:rPr sz="1200" b="1" spc="-5" dirty="0">
                <a:latin typeface="Times New Roman"/>
                <a:cs typeface="Times New Roman"/>
              </a:rPr>
              <a:t>ANNUAL SPENDING LIMITS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REVOLVING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FUNDS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67">
        <p14:flythrough/>
      </p:transition>
    </mc:Choice>
    <mc:Fallback xmlns="">
      <p:transition spd="slow" advTm="767">
        <p:fade/>
      </p:transition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133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5924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Set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annual spending </a:t>
            </a:r>
            <a:r>
              <a:rPr sz="1200" dirty="0">
                <a:latin typeface="Times New Roman"/>
                <a:cs typeface="Times New Roman"/>
              </a:rPr>
              <a:t>limits of the </a:t>
            </a:r>
            <a:r>
              <a:rPr sz="1200" spc="-5" dirty="0">
                <a:latin typeface="Times New Roman"/>
                <a:cs typeface="Times New Roman"/>
              </a:rPr>
              <a:t>Town's previously created revolving </a:t>
            </a:r>
            <a:r>
              <a:rPr sz="1200" dirty="0">
                <a:latin typeface="Times New Roman"/>
                <a:cs typeface="Times New Roman"/>
              </a:rPr>
              <a:t>funds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255773" y="804698"/>
          <a:ext cx="2700655" cy="9172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30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884">
                <a:tc>
                  <a:txBody>
                    <a:bodyPr/>
                    <a:lstStyle/>
                    <a:p>
                      <a:pPr marL="31750">
                        <a:lnSpc>
                          <a:spcPts val="120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Burial &amp;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Improvement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0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$10,000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Recycling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$10,000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Plumbing &amp;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Gas Inspector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$7,500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spc="-5" dirty="0">
                          <a:latin typeface="Times New Roman"/>
                          <a:cs typeface="Times New Roman"/>
                        </a:rPr>
                        <a:t>Electrical Inspector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$12,500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884">
                <a:tc>
                  <a:txBody>
                    <a:bodyPr/>
                    <a:lstStyle/>
                    <a:p>
                      <a:pPr marL="31750">
                        <a:lnSpc>
                          <a:spcPts val="124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Community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Services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4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$10,000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901700" y="1698752"/>
            <a:ext cx="5946140" cy="3888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350012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consent </a:t>
            </a:r>
            <a:r>
              <a:rPr sz="1200" dirty="0">
                <a:latin typeface="Times New Roman"/>
                <a:cs typeface="Times New Roman"/>
              </a:rPr>
              <a:t>agenda </a:t>
            </a:r>
            <a:r>
              <a:rPr sz="1200" spc="-5" dirty="0">
                <a:latin typeface="Times New Roman"/>
                <a:cs typeface="Times New Roman"/>
              </a:rPr>
              <a:t>consisting </a:t>
            </a:r>
            <a:r>
              <a:rPr sz="1200" dirty="0">
                <a:latin typeface="Times New Roman"/>
                <a:cs typeface="Times New Roman"/>
              </a:rPr>
              <a:t>of  the </a:t>
            </a:r>
            <a:r>
              <a:rPr sz="1200" spc="-5" dirty="0">
                <a:latin typeface="Times New Roman"/>
                <a:cs typeface="Times New Roman"/>
              </a:rPr>
              <a:t>following non-controversial actions </a:t>
            </a:r>
            <a:r>
              <a:rPr sz="1200" dirty="0">
                <a:latin typeface="Times New Roman"/>
                <a:cs typeface="Times New Roman"/>
              </a:rPr>
              <a:t>or take any </a:t>
            </a:r>
            <a:r>
              <a:rPr sz="1200" spc="-5" dirty="0">
                <a:latin typeface="Times New Roman"/>
                <a:cs typeface="Times New Roman"/>
              </a:rPr>
              <a:t>other action relative thereto. Such items may 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voted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block,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singly, or in </a:t>
            </a:r>
            <a:r>
              <a:rPr sz="1200" spc="-5" dirty="0">
                <a:latin typeface="Times New Roman"/>
                <a:cs typeface="Times New Roman"/>
              </a:rPr>
              <a:t>any combination </a:t>
            </a:r>
            <a:r>
              <a:rPr sz="1200" dirty="0">
                <a:latin typeface="Times New Roman"/>
                <a:cs typeface="Times New Roman"/>
              </a:rPr>
              <a:t>but, </a:t>
            </a:r>
            <a:r>
              <a:rPr sz="1200" spc="-5" dirty="0">
                <a:latin typeface="Times New Roman"/>
                <a:cs typeface="Times New Roman"/>
              </a:rPr>
              <a:t>however voted, </a:t>
            </a:r>
            <a:r>
              <a:rPr sz="1200" dirty="0">
                <a:latin typeface="Times New Roman"/>
                <a:cs typeface="Times New Roman"/>
              </a:rPr>
              <a:t>will be </a:t>
            </a:r>
            <a:r>
              <a:rPr sz="1200" spc="-5" dirty="0">
                <a:latin typeface="Times New Roman"/>
                <a:cs typeface="Times New Roman"/>
              </a:rPr>
              <a:t>treated for  accounting and </a:t>
            </a:r>
            <a:r>
              <a:rPr sz="1200" dirty="0">
                <a:latin typeface="Times New Roman"/>
                <a:cs typeface="Times New Roman"/>
              </a:rPr>
              <a:t>legislative </a:t>
            </a:r>
            <a:r>
              <a:rPr sz="1200" spc="-5" dirty="0">
                <a:latin typeface="Times New Roman"/>
                <a:cs typeface="Times New Roman"/>
              </a:rPr>
              <a:t>purposes as </a:t>
            </a:r>
            <a:r>
              <a:rPr sz="1200" dirty="0">
                <a:latin typeface="Times New Roman"/>
                <a:cs typeface="Times New Roman"/>
              </a:rPr>
              <a:t>if </a:t>
            </a:r>
            <a:r>
              <a:rPr sz="1200" spc="-5" dirty="0">
                <a:latin typeface="Times New Roman"/>
                <a:cs typeface="Times New Roman"/>
              </a:rPr>
              <a:t>each item were voted as </a:t>
            </a:r>
            <a:r>
              <a:rPr sz="1200" dirty="0">
                <a:latin typeface="Times New Roman"/>
                <a:cs typeface="Times New Roman"/>
              </a:rPr>
              <a:t>a separate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article.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98120" indent="-186055">
              <a:lnSpc>
                <a:spcPct val="100000"/>
              </a:lnSpc>
              <a:buAutoNum type="alphaUcPeriod"/>
              <a:tabLst>
                <a:tab pos="198755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REPORTS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TOWN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OFFICERS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/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Accept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reports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Officers as </a:t>
            </a:r>
            <a:r>
              <a:rPr sz="1200" dirty="0">
                <a:latin typeface="Times New Roman"/>
                <a:cs typeface="Times New Roman"/>
              </a:rPr>
              <a:t>printed in the 2018 </a:t>
            </a:r>
            <a:r>
              <a:rPr sz="1200" spc="-5" dirty="0">
                <a:latin typeface="Times New Roman"/>
                <a:cs typeface="Times New Roman"/>
              </a:rPr>
              <a:t>Town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90500" indent="-178435">
              <a:lnSpc>
                <a:spcPct val="100000"/>
              </a:lnSpc>
              <a:buAutoNum type="alphaUcPeriod" startAt="2"/>
              <a:tabLst>
                <a:tab pos="191135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REPORTS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10" dirty="0">
                <a:latin typeface="Times New Roman"/>
                <a:cs typeface="Times New Roman"/>
              </a:rPr>
              <a:t>TOWN </a:t>
            </a:r>
            <a:r>
              <a:rPr sz="1200" b="1" spc="-5" dirty="0">
                <a:latin typeface="Times New Roman"/>
                <a:cs typeface="Times New Roman"/>
              </a:rPr>
              <a:t>COMMITTEES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 startAt="2"/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Allow any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Committees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present their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reports;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98120" indent="-186055">
              <a:lnSpc>
                <a:spcPct val="100000"/>
              </a:lnSpc>
              <a:buAutoNum type="alphaUcPeriod" startAt="3"/>
              <a:tabLst>
                <a:tab pos="198755" algn="l"/>
              </a:tabLst>
            </a:pPr>
            <a:r>
              <a:rPr sz="1200" b="1" dirty="0">
                <a:latin typeface="Times New Roman"/>
                <a:cs typeface="Times New Roman"/>
              </a:rPr>
              <a:t>SET </a:t>
            </a:r>
            <a:r>
              <a:rPr sz="1200" b="1" spc="-5" dirty="0">
                <a:latin typeface="Times New Roman"/>
                <a:cs typeface="Times New Roman"/>
              </a:rPr>
              <a:t>ANNUAL SPENDING LIMITS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REVOLVING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FUNDS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Set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annual spending </a:t>
            </a:r>
            <a:r>
              <a:rPr sz="1200" dirty="0">
                <a:latin typeface="Times New Roman"/>
                <a:cs typeface="Times New Roman"/>
              </a:rPr>
              <a:t>limits of the </a:t>
            </a:r>
            <a:r>
              <a:rPr sz="1200" spc="-5" dirty="0">
                <a:latin typeface="Times New Roman"/>
                <a:cs typeface="Times New Roman"/>
              </a:rPr>
              <a:t>Town's previously created revolving </a:t>
            </a:r>
            <a:r>
              <a:rPr sz="1200" dirty="0">
                <a:latin typeface="Times New Roman"/>
                <a:cs typeface="Times New Roman"/>
              </a:rPr>
              <a:t>funds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2255773" y="5786654"/>
          <a:ext cx="2700655" cy="9172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30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884">
                <a:tc>
                  <a:txBody>
                    <a:bodyPr/>
                    <a:lstStyle/>
                    <a:p>
                      <a:pPr marL="31750">
                        <a:lnSpc>
                          <a:spcPts val="120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Burial &amp;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Improvement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0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$10,000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Recycling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$10,000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Plumbing &amp;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Gas Inspector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$7,500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spc="-5" dirty="0">
                          <a:latin typeface="Times New Roman"/>
                          <a:cs typeface="Times New Roman"/>
                        </a:rPr>
                        <a:t>Electrical Inspector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$12,500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884">
                <a:tc>
                  <a:txBody>
                    <a:bodyPr/>
                    <a:lstStyle/>
                    <a:p>
                      <a:pPr marL="31750">
                        <a:lnSpc>
                          <a:spcPts val="124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Community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Services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4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$10,000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850900" y="6682232"/>
            <a:ext cx="6022340" cy="2486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Passed/May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7:39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6: </a:t>
            </a:r>
            <a:r>
              <a:rPr sz="1200" b="1" spc="-5" dirty="0">
                <a:latin typeface="Times New Roman"/>
                <a:cs typeface="Times New Roman"/>
              </a:rPr>
              <a:t>NARRAGANSETT REGIONAL SCHOOL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DISTRICT</a:t>
            </a:r>
            <a:endParaRPr sz="1200">
              <a:latin typeface="Times New Roman"/>
              <a:cs typeface="Times New Roman"/>
            </a:endParaRPr>
          </a:p>
          <a:p>
            <a:pPr marL="63500" marR="304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raise and 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Seven </a:t>
            </a:r>
            <a:r>
              <a:rPr sz="1200" dirty="0">
                <a:latin typeface="Times New Roman"/>
                <a:cs typeface="Times New Roman"/>
              </a:rPr>
              <a:t>Million </a:t>
            </a:r>
            <a:r>
              <a:rPr sz="1200" spc="-5" dirty="0">
                <a:latin typeface="Times New Roman"/>
                <a:cs typeface="Times New Roman"/>
              </a:rPr>
              <a:t>Four Hundred  Seventy Nine Thousand Four Hundred </a:t>
            </a:r>
            <a:r>
              <a:rPr sz="1200" dirty="0">
                <a:latin typeface="Times New Roman"/>
                <a:cs typeface="Times New Roman"/>
              </a:rPr>
              <a:t>Six </a:t>
            </a:r>
            <a:r>
              <a:rPr sz="1200" spc="-5" dirty="0">
                <a:latin typeface="Times New Roman"/>
                <a:cs typeface="Times New Roman"/>
              </a:rPr>
              <a:t>Dollars and No Cents </a:t>
            </a:r>
            <a:r>
              <a:rPr sz="1200" b="1" dirty="0">
                <a:latin typeface="Times New Roman"/>
                <a:cs typeface="Times New Roman"/>
              </a:rPr>
              <a:t>($7,479,406.00), </a:t>
            </a:r>
            <a:r>
              <a:rPr sz="1200" dirty="0">
                <a:latin typeface="Times New Roman"/>
                <a:cs typeface="Times New Roman"/>
              </a:rPr>
              <a:t>or some </a:t>
            </a:r>
            <a:r>
              <a:rPr sz="1200" spc="-5" dirty="0">
                <a:latin typeface="Times New Roman"/>
                <a:cs typeface="Times New Roman"/>
              </a:rPr>
              <a:t>lesser  amount,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fund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Town’s assessed </a:t>
            </a:r>
            <a:r>
              <a:rPr sz="1200" dirty="0">
                <a:latin typeface="Times New Roman"/>
                <a:cs typeface="Times New Roman"/>
              </a:rPr>
              <a:t>share of the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Narragansett Regional School  District for FY’20, </a:t>
            </a:r>
            <a:r>
              <a:rPr sz="1200" dirty="0">
                <a:latin typeface="Times New Roman"/>
                <a:cs typeface="Times New Roman"/>
              </a:rPr>
              <a:t>contingent upon the </a:t>
            </a:r>
            <a:r>
              <a:rPr sz="1200" spc="-5" dirty="0">
                <a:latin typeface="Times New Roman"/>
                <a:cs typeface="Times New Roman"/>
              </a:rPr>
              <a:t>passage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ballot question </a:t>
            </a:r>
            <a:r>
              <a:rPr sz="1200" dirty="0">
                <a:latin typeface="Times New Roman"/>
                <a:cs typeface="Times New Roman"/>
              </a:rPr>
              <a:t>pursuant to </a:t>
            </a:r>
            <a:r>
              <a:rPr sz="1200" spc="-5" dirty="0">
                <a:latin typeface="Times New Roman"/>
                <a:cs typeface="Times New Roman"/>
              </a:rPr>
              <a:t>G.L. c.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59,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§21C(g) (Proposition </a:t>
            </a:r>
            <a:r>
              <a:rPr sz="1200" dirty="0">
                <a:latin typeface="Times New Roman"/>
                <a:cs typeface="Times New Roman"/>
              </a:rPr>
              <a:t>2 </a:t>
            </a:r>
            <a:r>
              <a:rPr sz="1200" spc="-5" dirty="0">
                <a:latin typeface="Times New Roman"/>
                <a:cs typeface="Times New Roman"/>
              </a:rPr>
              <a:t>½);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relating 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3721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for the Narragansett Regional </a:t>
            </a:r>
            <a:r>
              <a:rPr sz="1200" b="1" dirty="0">
                <a:latin typeface="Times New Roman"/>
                <a:cs typeface="Times New Roman"/>
              </a:rPr>
              <a:t>School </a:t>
            </a:r>
            <a:r>
              <a:rPr sz="1200" b="1" spc="-5" dirty="0">
                <a:latin typeface="Times New Roman"/>
                <a:cs typeface="Times New Roman"/>
              </a:rPr>
              <a:t>District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62865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(5 yes </a:t>
            </a:r>
            <a:r>
              <a:rPr sz="1200" b="1" dirty="0">
                <a:latin typeface="Times New Roman"/>
                <a:cs typeface="Times New Roman"/>
              </a:rPr>
              <a:t>– 1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no)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977">
        <p14:flythrough/>
      </p:transition>
    </mc:Choice>
    <mc:Fallback xmlns="">
      <p:transition spd="slow" advTm="977">
        <p:fade/>
      </p:transition>
    </mc:Fallback>
  </mc:AlternateContent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134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736600" y="395731"/>
            <a:ext cx="6212840" cy="91452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77800" marR="1447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b="1" spc="-5" dirty="0">
                <a:latin typeface="Times New Roman"/>
                <a:cs typeface="Times New Roman"/>
              </a:rPr>
              <a:t>substitute </a:t>
            </a:r>
            <a:r>
              <a:rPr sz="1200" b="1" dirty="0">
                <a:latin typeface="Times New Roman"/>
                <a:cs typeface="Times New Roman"/>
              </a:rPr>
              <a:t>motion </a:t>
            </a:r>
            <a:r>
              <a:rPr sz="1200" spc="-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duly </a:t>
            </a:r>
            <a:r>
              <a:rPr sz="1200" spc="-5" dirty="0">
                <a:latin typeface="Times New Roman"/>
                <a:cs typeface="Times New Roman"/>
              </a:rPr>
              <a:t>made and seconded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raise and appropriate </a:t>
            </a:r>
            <a:r>
              <a:rPr sz="1200" dirty="0">
                <a:latin typeface="Times New Roman"/>
                <a:cs typeface="Times New Roman"/>
              </a:rPr>
              <a:t>the sum of Six  Million </a:t>
            </a:r>
            <a:r>
              <a:rPr sz="1200" spc="-5" dirty="0">
                <a:latin typeface="Times New Roman"/>
                <a:cs typeface="Times New Roman"/>
              </a:rPr>
              <a:t>Four Hundred </a:t>
            </a:r>
            <a:r>
              <a:rPr sz="1200" dirty="0">
                <a:latin typeface="Times New Roman"/>
                <a:cs typeface="Times New Roman"/>
              </a:rPr>
              <a:t>Ninety </a:t>
            </a:r>
            <a:r>
              <a:rPr sz="1200" spc="-5" dirty="0">
                <a:latin typeface="Times New Roman"/>
                <a:cs typeface="Times New Roman"/>
              </a:rPr>
              <a:t>One Thousand </a:t>
            </a:r>
            <a:r>
              <a:rPr sz="1200" dirty="0">
                <a:latin typeface="Times New Roman"/>
                <a:cs typeface="Times New Roman"/>
              </a:rPr>
              <a:t>Seventy </a:t>
            </a:r>
            <a:r>
              <a:rPr sz="1200" spc="-5" dirty="0">
                <a:latin typeface="Times New Roman"/>
                <a:cs typeface="Times New Roman"/>
              </a:rPr>
              <a:t>dollars and No Cents </a:t>
            </a:r>
            <a:r>
              <a:rPr sz="1200" b="1" spc="-5" dirty="0">
                <a:latin typeface="Times New Roman"/>
                <a:cs typeface="Times New Roman"/>
              </a:rPr>
              <a:t>($6,491,070.00)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or  some </a:t>
            </a:r>
            <a:r>
              <a:rPr sz="1200" spc="-5" dirty="0">
                <a:latin typeface="Times New Roman"/>
                <a:cs typeface="Times New Roman"/>
              </a:rPr>
              <a:t>lesser amount, </a:t>
            </a:r>
            <a:r>
              <a:rPr sz="1200" dirty="0">
                <a:latin typeface="Times New Roman"/>
                <a:cs typeface="Times New Roman"/>
              </a:rPr>
              <a:t>to fund the </a:t>
            </a:r>
            <a:r>
              <a:rPr sz="1200" spc="-5" dirty="0">
                <a:latin typeface="Times New Roman"/>
                <a:cs typeface="Times New Roman"/>
              </a:rPr>
              <a:t>Town’s assessed share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Narragansett Regional  School District for</a:t>
            </a:r>
            <a:r>
              <a:rPr sz="1200" dirty="0">
                <a:latin typeface="Times New Roman"/>
                <a:cs typeface="Times New Roman"/>
              </a:rPr>
              <a:t> FY’20.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77800" marR="1503045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</a:t>
            </a:r>
            <a:r>
              <a:rPr sz="1200" b="1" dirty="0">
                <a:latin typeface="Times New Roman"/>
                <a:cs typeface="Times New Roman"/>
              </a:rPr>
              <a:t>move </a:t>
            </a:r>
            <a:r>
              <a:rPr sz="1200" b="1" spc="-5" dirty="0">
                <a:latin typeface="Times New Roman"/>
                <a:cs typeface="Times New Roman"/>
              </a:rPr>
              <a:t>the substitute </a:t>
            </a:r>
            <a:r>
              <a:rPr sz="1200" b="1" dirty="0">
                <a:latin typeface="Times New Roman"/>
                <a:cs typeface="Times New Roman"/>
              </a:rPr>
              <a:t>motion.  </a:t>
            </a:r>
            <a:r>
              <a:rPr sz="1200" b="1" spc="-5" dirty="0">
                <a:latin typeface="Times New Roman"/>
                <a:cs typeface="Times New Roman"/>
              </a:rPr>
              <a:t>Passed/May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8:37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77800" marR="4084320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the substitute motion.  Defeated/May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8:38</a:t>
            </a:r>
            <a:r>
              <a:rPr sz="1200" b="1" spc="-1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77800" marR="1807845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</a:t>
            </a:r>
            <a:r>
              <a:rPr sz="1200" b="1" dirty="0">
                <a:latin typeface="Times New Roman"/>
                <a:cs typeface="Times New Roman"/>
              </a:rPr>
              <a:t>move </a:t>
            </a:r>
            <a:r>
              <a:rPr sz="1200" b="1" spc="-5" dirty="0">
                <a:latin typeface="Times New Roman"/>
                <a:cs typeface="Times New Roman"/>
              </a:rPr>
              <a:t>the </a:t>
            </a:r>
            <a:r>
              <a:rPr sz="1200" b="1" dirty="0">
                <a:latin typeface="Times New Roman"/>
                <a:cs typeface="Times New Roman"/>
              </a:rPr>
              <a:t>main motion.  </a:t>
            </a:r>
            <a:r>
              <a:rPr sz="1200" b="1" spc="-5" dirty="0">
                <a:latin typeface="Times New Roman"/>
                <a:cs typeface="Times New Roman"/>
              </a:rPr>
              <a:t>Passed/May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8:48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77800" marR="3295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voted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raise and 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Seven  </a:t>
            </a:r>
            <a:r>
              <a:rPr sz="1200" dirty="0">
                <a:latin typeface="Times New Roman"/>
                <a:cs typeface="Times New Roman"/>
              </a:rPr>
              <a:t>Million </a:t>
            </a:r>
            <a:r>
              <a:rPr sz="1200" spc="-5" dirty="0">
                <a:latin typeface="Times New Roman"/>
                <a:cs typeface="Times New Roman"/>
              </a:rPr>
              <a:t>Four Hundred </a:t>
            </a:r>
            <a:r>
              <a:rPr sz="1200" dirty="0">
                <a:latin typeface="Times New Roman"/>
                <a:cs typeface="Times New Roman"/>
              </a:rPr>
              <a:t>Seventy </a:t>
            </a:r>
            <a:r>
              <a:rPr sz="1200" spc="-5" dirty="0">
                <a:latin typeface="Times New Roman"/>
                <a:cs typeface="Times New Roman"/>
              </a:rPr>
              <a:t>Nine Thousand </a:t>
            </a:r>
            <a:r>
              <a:rPr sz="1200" dirty="0">
                <a:latin typeface="Times New Roman"/>
                <a:cs typeface="Times New Roman"/>
              </a:rPr>
              <a:t>Four </a:t>
            </a:r>
            <a:r>
              <a:rPr sz="1200" spc="-5" dirty="0">
                <a:latin typeface="Times New Roman"/>
                <a:cs typeface="Times New Roman"/>
              </a:rPr>
              <a:t>Hundred </a:t>
            </a:r>
            <a:r>
              <a:rPr sz="1200" dirty="0">
                <a:latin typeface="Times New Roman"/>
                <a:cs typeface="Times New Roman"/>
              </a:rPr>
              <a:t>Six </a:t>
            </a:r>
            <a:r>
              <a:rPr sz="1200" spc="-5" dirty="0">
                <a:latin typeface="Times New Roman"/>
                <a:cs typeface="Times New Roman"/>
              </a:rPr>
              <a:t>Dollars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No Cents  </a:t>
            </a:r>
            <a:r>
              <a:rPr sz="1200" b="1" spc="-5" dirty="0">
                <a:latin typeface="Times New Roman"/>
                <a:cs typeface="Times New Roman"/>
              </a:rPr>
              <a:t>($7,479,406.00), </a:t>
            </a:r>
            <a:r>
              <a:rPr sz="1200" dirty="0">
                <a:latin typeface="Times New Roman"/>
                <a:cs typeface="Times New Roman"/>
              </a:rPr>
              <a:t>or some </a:t>
            </a:r>
            <a:r>
              <a:rPr sz="1200" spc="-5" dirty="0">
                <a:latin typeface="Times New Roman"/>
                <a:cs typeface="Times New Roman"/>
              </a:rPr>
              <a:t>lesser amount,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fund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Town’s assessed </a:t>
            </a:r>
            <a:r>
              <a:rPr sz="1200" dirty="0">
                <a:latin typeface="Times New Roman"/>
                <a:cs typeface="Times New Roman"/>
              </a:rPr>
              <a:t>share of the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Narragansett Regional </a:t>
            </a:r>
            <a:r>
              <a:rPr sz="1200" dirty="0">
                <a:latin typeface="Times New Roman"/>
                <a:cs typeface="Times New Roman"/>
              </a:rPr>
              <a:t>School </a:t>
            </a:r>
            <a:r>
              <a:rPr sz="1200" spc="-5" dirty="0">
                <a:latin typeface="Times New Roman"/>
                <a:cs typeface="Times New Roman"/>
              </a:rPr>
              <a:t>District for FY’20, contingent </a:t>
            </a:r>
            <a:r>
              <a:rPr sz="1200" dirty="0">
                <a:latin typeface="Times New Roman"/>
                <a:cs typeface="Times New Roman"/>
              </a:rPr>
              <a:t>upon the passage of a ballot  </a:t>
            </a:r>
            <a:r>
              <a:rPr sz="1200" spc="-5" dirty="0">
                <a:latin typeface="Times New Roman"/>
                <a:cs typeface="Times New Roman"/>
              </a:rPr>
              <a:t>question pursuant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G.L. c. </a:t>
            </a:r>
            <a:r>
              <a:rPr sz="1200" dirty="0">
                <a:latin typeface="Times New Roman"/>
                <a:cs typeface="Times New Roman"/>
              </a:rPr>
              <a:t>59, </a:t>
            </a:r>
            <a:r>
              <a:rPr sz="1200" spc="-5" dirty="0">
                <a:latin typeface="Times New Roman"/>
                <a:cs typeface="Times New Roman"/>
              </a:rPr>
              <a:t>§21C(g) (Proposition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½).</a:t>
            </a:r>
            <a:endParaRPr sz="1200">
              <a:latin typeface="Times New Roman"/>
              <a:cs typeface="Times New Roman"/>
            </a:endParaRPr>
          </a:p>
          <a:p>
            <a:pPr marL="1778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8:49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778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7: </a:t>
            </a:r>
            <a:r>
              <a:rPr sz="1200" b="1" spc="-5" dirty="0">
                <a:latin typeface="Times New Roman"/>
                <a:cs typeface="Times New Roman"/>
              </a:rPr>
              <a:t>AMENDING BY-LAWS RE: TRENCH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BY-LAW</a:t>
            </a:r>
            <a:endParaRPr sz="1200">
              <a:latin typeface="Times New Roman"/>
              <a:cs typeface="Times New Roman"/>
            </a:endParaRPr>
          </a:p>
          <a:p>
            <a:pPr marL="177800" marR="4984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amend Section </a:t>
            </a:r>
            <a:r>
              <a:rPr sz="1200" dirty="0">
                <a:latin typeface="Times New Roman"/>
                <a:cs typeface="Times New Roman"/>
              </a:rPr>
              <a:t>LVX to its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By-Laws to be </a:t>
            </a:r>
            <a:r>
              <a:rPr sz="1200" spc="-5" dirty="0">
                <a:latin typeface="Times New Roman"/>
                <a:cs typeface="Times New Roman"/>
              </a:rPr>
              <a:t>entitled  “Trench By-Law”,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purpose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regulating </a:t>
            </a:r>
            <a:r>
              <a:rPr sz="1200" dirty="0">
                <a:latin typeface="Times New Roman"/>
                <a:cs typeface="Times New Roman"/>
              </a:rPr>
              <a:t>digging </a:t>
            </a:r>
            <a:r>
              <a:rPr sz="1200" spc="-5" dirty="0">
                <a:latin typeface="Times New Roman"/>
                <a:cs typeface="Times New Roman"/>
              </a:rPr>
              <a:t>and excavation, with deletions (in  strikethrough) and </a:t>
            </a:r>
            <a:r>
              <a:rPr sz="1200" dirty="0">
                <a:latin typeface="Times New Roman"/>
                <a:cs typeface="Times New Roman"/>
              </a:rPr>
              <a:t>additions </a:t>
            </a:r>
            <a:r>
              <a:rPr sz="1200" spc="-5" dirty="0">
                <a:latin typeface="Times New Roman"/>
                <a:cs typeface="Times New Roman"/>
              </a:rPr>
              <a:t>(in </a:t>
            </a:r>
            <a:r>
              <a:rPr sz="1200" dirty="0">
                <a:latin typeface="Times New Roman"/>
                <a:cs typeface="Times New Roman"/>
              </a:rPr>
              <a:t>bold </a:t>
            </a:r>
            <a:r>
              <a:rPr sz="1200" spc="-5" dirty="0">
                <a:latin typeface="Times New Roman"/>
                <a:cs typeface="Times New Roman"/>
              </a:rPr>
              <a:t>italic)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existing by-law,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read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633980" marR="2540635" indent="-635" algn="ctr">
              <a:lnSpc>
                <a:spcPts val="1380"/>
              </a:lnSpc>
            </a:pP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Article LVX 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Trench</a:t>
            </a:r>
            <a:r>
              <a:rPr sz="1200" b="1" u="heavy" spc="-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By-Law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77800">
              <a:lnSpc>
                <a:spcPts val="1410"/>
              </a:lnSpc>
            </a:pP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Section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GENERAL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REQUIREMENTS</a:t>
            </a:r>
            <a:endParaRPr sz="1200">
              <a:latin typeface="Times New Roman"/>
              <a:cs typeface="Times New Roman"/>
            </a:endParaRPr>
          </a:p>
          <a:p>
            <a:pPr marL="635000" marR="753745" lvl="2" indent="-457200">
              <a:lnSpc>
                <a:spcPts val="1380"/>
              </a:lnSpc>
              <a:spcBef>
                <a:spcPts val="65"/>
              </a:spcBef>
              <a:buAutoNum type="arabicPeriod"/>
              <a:tabLst>
                <a:tab pos="634365" algn="l"/>
                <a:tab pos="635000" algn="l"/>
              </a:tabLst>
            </a:pPr>
            <a:r>
              <a:rPr sz="1200" spc="-5" dirty="0">
                <a:latin typeface="Times New Roman"/>
                <a:cs typeface="Times New Roman"/>
              </a:rPr>
              <a:t>Work requiring permits—any </a:t>
            </a:r>
            <a:r>
              <a:rPr sz="1200" b="1" i="1" spc="-5" dirty="0">
                <a:latin typeface="Times New Roman"/>
                <a:cs typeface="Times New Roman"/>
              </a:rPr>
              <a:t>excavator </a:t>
            </a:r>
            <a:r>
              <a:rPr sz="1200" spc="-5" dirty="0">
                <a:latin typeface="Times New Roman"/>
                <a:cs typeface="Times New Roman"/>
              </a:rPr>
              <a:t>who intends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break any street </a:t>
            </a:r>
            <a:r>
              <a:rPr sz="1200" spc="5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sidewalk surface,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excavate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road or </a:t>
            </a:r>
            <a:r>
              <a:rPr sz="1200" spc="-5" dirty="0">
                <a:latin typeface="Times New Roman"/>
                <a:cs typeface="Times New Roman"/>
              </a:rPr>
              <a:t>shoulder shall contact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Templeton  Highway Department.</a:t>
            </a:r>
            <a:endParaRPr sz="1200">
              <a:latin typeface="Times New Roman"/>
              <a:cs typeface="Times New Roman"/>
            </a:endParaRPr>
          </a:p>
          <a:p>
            <a:pPr marL="635000" marR="704850" lvl="2" indent="-457200">
              <a:lnSpc>
                <a:spcPts val="1380"/>
              </a:lnSpc>
              <a:buAutoNum type="arabicPeriod"/>
              <a:tabLst>
                <a:tab pos="634365" algn="l"/>
                <a:tab pos="635000" algn="l"/>
              </a:tabLst>
            </a:pPr>
            <a:r>
              <a:rPr sz="1200" spc="-5" dirty="0">
                <a:latin typeface="Times New Roman"/>
                <a:cs typeface="Times New Roman"/>
              </a:rPr>
              <a:t>Granting </a:t>
            </a:r>
            <a:r>
              <a:rPr sz="1200" dirty="0">
                <a:latin typeface="Times New Roman"/>
                <a:cs typeface="Times New Roman"/>
              </a:rPr>
              <a:t>of permit—this </a:t>
            </a:r>
            <a:r>
              <a:rPr sz="1200" spc="-5" dirty="0">
                <a:latin typeface="Times New Roman"/>
                <a:cs typeface="Times New Roman"/>
              </a:rPr>
              <a:t>permit 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granted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proposed work </a:t>
            </a:r>
            <a:r>
              <a:rPr sz="1200" dirty="0">
                <a:latin typeface="Times New Roman"/>
                <a:cs typeface="Times New Roman"/>
              </a:rPr>
              <a:t>is in the  </a:t>
            </a:r>
            <a:r>
              <a:rPr sz="1200" spc="-5" dirty="0">
                <a:latin typeface="Times New Roman"/>
                <a:cs typeface="Times New Roman"/>
              </a:rPr>
              <a:t>best interest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and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inhabitants,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appurtenant </a:t>
            </a:r>
            <a:r>
              <a:rPr sz="1200" dirty="0">
                <a:latin typeface="Times New Roman"/>
                <a:cs typeface="Times New Roman"/>
              </a:rPr>
              <a:t>to a building permit  duly </a:t>
            </a:r>
            <a:r>
              <a:rPr sz="1200" spc="-5" dirty="0">
                <a:latin typeface="Times New Roman"/>
                <a:cs typeface="Times New Roman"/>
              </a:rPr>
              <a:t>issued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Building Inspector, </a:t>
            </a:r>
            <a:r>
              <a:rPr sz="1200" dirty="0">
                <a:latin typeface="Times New Roman"/>
                <a:cs typeface="Times New Roman"/>
              </a:rPr>
              <a:t>or is in conjunction </a:t>
            </a:r>
            <a:r>
              <a:rPr sz="1200" spc="-5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construction 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road </a:t>
            </a:r>
            <a:r>
              <a:rPr sz="1200" dirty="0">
                <a:latin typeface="Times New Roman"/>
                <a:cs typeface="Times New Roman"/>
              </a:rPr>
              <a:t>shown on </a:t>
            </a:r>
            <a:r>
              <a:rPr sz="1200" spc="-5" dirty="0">
                <a:latin typeface="Times New Roman"/>
                <a:cs typeface="Times New Roman"/>
              </a:rPr>
              <a:t>an approved </a:t>
            </a:r>
            <a:r>
              <a:rPr sz="1200" dirty="0">
                <a:latin typeface="Times New Roman"/>
                <a:cs typeface="Times New Roman"/>
              </a:rPr>
              <a:t>subdivision </a:t>
            </a:r>
            <a:r>
              <a:rPr sz="1200" spc="-5" dirty="0">
                <a:latin typeface="Times New Roman"/>
                <a:cs typeface="Times New Roman"/>
              </a:rPr>
              <a:t>plan. The permit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conditional  </a:t>
            </a:r>
            <a:r>
              <a:rPr sz="1200" dirty="0">
                <a:latin typeface="Times New Roman"/>
                <a:cs typeface="Times New Roman"/>
              </a:rPr>
              <a:t>upon the </a:t>
            </a:r>
            <a:r>
              <a:rPr sz="1200" spc="-5" dirty="0">
                <a:latin typeface="Times New Roman"/>
                <a:cs typeface="Times New Roman"/>
              </a:rPr>
              <a:t>permitee’s </a:t>
            </a:r>
            <a:r>
              <a:rPr sz="1200" dirty="0">
                <a:latin typeface="Times New Roman"/>
                <a:cs typeface="Times New Roman"/>
              </a:rPr>
              <a:t>willingness to </a:t>
            </a:r>
            <a:r>
              <a:rPr sz="1200" spc="-5" dirty="0">
                <a:latin typeface="Times New Roman"/>
                <a:cs typeface="Times New Roman"/>
              </a:rPr>
              <a:t>abide </a:t>
            </a:r>
            <a:r>
              <a:rPr sz="1200" dirty="0">
                <a:latin typeface="Times New Roman"/>
                <a:cs typeface="Times New Roman"/>
              </a:rPr>
              <a:t>by 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Specifications.</a:t>
            </a:r>
            <a:endParaRPr sz="1200">
              <a:latin typeface="Times New Roman"/>
              <a:cs typeface="Times New Roman"/>
            </a:endParaRPr>
          </a:p>
          <a:p>
            <a:pPr marL="635000" marR="693420" lvl="2" indent="-457200">
              <a:lnSpc>
                <a:spcPts val="1380"/>
              </a:lnSpc>
              <a:buAutoNum type="arabicPeriod"/>
              <a:tabLst>
                <a:tab pos="634365" algn="l"/>
                <a:tab pos="635000" algn="l"/>
              </a:tabLst>
            </a:pPr>
            <a:r>
              <a:rPr sz="1200" spc="-5" dirty="0">
                <a:latin typeface="Times New Roman"/>
                <a:cs typeface="Times New Roman"/>
              </a:rPr>
              <a:t>Permit Fees—Application forms for </a:t>
            </a:r>
            <a:r>
              <a:rPr sz="1200" dirty="0">
                <a:latin typeface="Times New Roman"/>
                <a:cs typeface="Times New Roman"/>
              </a:rPr>
              <a:t>a permit </a:t>
            </a:r>
            <a:r>
              <a:rPr sz="1200" spc="-5" dirty="0">
                <a:latin typeface="Times New Roman"/>
                <a:cs typeface="Times New Roman"/>
              </a:rPr>
              <a:t>hereunder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available from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Templeton Highway Department, </a:t>
            </a:r>
            <a:r>
              <a:rPr sz="1200" dirty="0">
                <a:latin typeface="Times New Roman"/>
                <a:cs typeface="Times New Roman"/>
              </a:rPr>
              <a:t>381 </a:t>
            </a:r>
            <a:r>
              <a:rPr sz="1200" spc="-5" dirty="0">
                <a:latin typeface="Times New Roman"/>
                <a:cs typeface="Times New Roman"/>
              </a:rPr>
              <a:t>Baldwinville Road, Templeton, MA. The  permit fee </a:t>
            </a:r>
            <a:r>
              <a:rPr sz="1200" dirty="0">
                <a:latin typeface="Times New Roman"/>
                <a:cs typeface="Times New Roman"/>
              </a:rPr>
              <a:t>is $100.00. All </a:t>
            </a:r>
            <a:r>
              <a:rPr sz="1200" spc="-5" dirty="0">
                <a:latin typeface="Times New Roman"/>
                <a:cs typeface="Times New Roman"/>
              </a:rPr>
              <a:t>fees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non-refundable.</a:t>
            </a:r>
            <a:endParaRPr sz="1200">
              <a:latin typeface="Times New Roman"/>
              <a:cs typeface="Times New Roman"/>
            </a:endParaRPr>
          </a:p>
          <a:p>
            <a:pPr marL="635000" lvl="3" indent="-457200">
              <a:lnSpc>
                <a:spcPts val="1315"/>
              </a:lnSpc>
              <a:buAutoNum type="arabicPeriod"/>
              <a:tabLst>
                <a:tab pos="635000" algn="l"/>
              </a:tabLst>
            </a:pPr>
            <a:r>
              <a:rPr sz="1200" spc="-5" dirty="0">
                <a:latin typeface="Times New Roman"/>
                <a:cs typeface="Times New Roman"/>
              </a:rPr>
              <a:t>Permit fees </a:t>
            </a:r>
            <a:r>
              <a:rPr sz="1200" b="1" i="1" dirty="0">
                <a:latin typeface="Times New Roman"/>
                <a:cs typeface="Times New Roman"/>
              </a:rPr>
              <a:t>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waived </a:t>
            </a:r>
            <a:r>
              <a:rPr sz="1200" b="1" i="1" spc="-5" dirty="0">
                <a:latin typeface="Times New Roman"/>
                <a:cs typeface="Times New Roman"/>
              </a:rPr>
              <a:t>for </a:t>
            </a:r>
            <a:r>
              <a:rPr sz="1200" b="1" i="1" dirty="0">
                <a:latin typeface="Times New Roman"/>
                <a:cs typeface="Times New Roman"/>
              </a:rPr>
              <a:t>projects that </a:t>
            </a:r>
            <a:r>
              <a:rPr sz="1200" b="1" i="1" spc="-5" dirty="0">
                <a:latin typeface="Times New Roman"/>
                <a:cs typeface="Times New Roman"/>
              </a:rPr>
              <a:t>serve </a:t>
            </a:r>
            <a:r>
              <a:rPr sz="1200" b="1" i="1" dirty="0">
                <a:latin typeface="Times New Roman"/>
                <a:cs typeface="Times New Roman"/>
              </a:rPr>
              <a:t>a public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interest.</a:t>
            </a:r>
            <a:endParaRPr sz="1200">
              <a:latin typeface="Times New Roman"/>
              <a:cs typeface="Times New Roman"/>
            </a:endParaRPr>
          </a:p>
          <a:p>
            <a:pPr marL="6350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Performance </a:t>
            </a:r>
            <a:r>
              <a:rPr sz="1200" dirty="0">
                <a:latin typeface="Times New Roman"/>
                <a:cs typeface="Times New Roman"/>
              </a:rPr>
              <a:t>Deposits are </a:t>
            </a:r>
            <a:r>
              <a:rPr sz="1200" spc="-5" dirty="0">
                <a:latin typeface="Times New Roman"/>
                <a:cs typeface="Times New Roman"/>
              </a:rPr>
              <a:t>NOT waived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any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instance.</a:t>
            </a:r>
            <a:endParaRPr sz="1200">
              <a:latin typeface="Times New Roman"/>
              <a:cs typeface="Times New Roman"/>
            </a:endParaRPr>
          </a:p>
          <a:p>
            <a:pPr marL="635000" marR="791845" lvl="2" indent="-457200">
              <a:lnSpc>
                <a:spcPts val="1380"/>
              </a:lnSpc>
              <a:spcBef>
                <a:spcPts val="65"/>
              </a:spcBef>
              <a:buAutoNum type="arabicPeriod" startAt="4"/>
              <a:tabLst>
                <a:tab pos="634365" algn="l"/>
                <a:tab pos="635000" algn="l"/>
              </a:tabLst>
            </a:pPr>
            <a:r>
              <a:rPr sz="1200" spc="-5" dirty="0">
                <a:latin typeface="Times New Roman"/>
                <a:cs typeface="Times New Roman"/>
              </a:rPr>
              <a:t>Plan Approval—Plans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sketches showing </a:t>
            </a:r>
            <a:r>
              <a:rPr sz="1200" dirty="0">
                <a:latin typeface="Times New Roman"/>
                <a:cs typeface="Times New Roman"/>
              </a:rPr>
              <a:t>the proposed </a:t>
            </a:r>
            <a:r>
              <a:rPr sz="1200" spc="-5" dirty="0">
                <a:latin typeface="Times New Roman"/>
                <a:cs typeface="Times New Roman"/>
              </a:rPr>
              <a:t>work, </a:t>
            </a:r>
            <a:r>
              <a:rPr sz="1200" dirty="0">
                <a:latin typeface="Times New Roman"/>
                <a:cs typeface="Times New Roman"/>
              </a:rPr>
              <a:t>must be  </a:t>
            </a:r>
            <a:r>
              <a:rPr sz="1200" spc="-5" dirty="0">
                <a:latin typeface="Times New Roman"/>
                <a:cs typeface="Times New Roman"/>
              </a:rPr>
              <a:t>submitted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application, and are </a:t>
            </a:r>
            <a:r>
              <a:rPr sz="1200" dirty="0">
                <a:latin typeface="Times New Roman"/>
                <a:cs typeface="Times New Roman"/>
              </a:rPr>
              <a:t>subject to the </a:t>
            </a:r>
            <a:r>
              <a:rPr sz="1200" spc="-5" dirty="0">
                <a:latin typeface="Times New Roman"/>
                <a:cs typeface="Times New Roman"/>
              </a:rPr>
              <a:t>approval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Highway  Superintendent </a:t>
            </a:r>
            <a:r>
              <a:rPr sz="1200" dirty="0">
                <a:latin typeface="Times New Roman"/>
                <a:cs typeface="Times New Roman"/>
              </a:rPr>
              <a:t>or his</a:t>
            </a:r>
            <a:r>
              <a:rPr sz="1200" spc="-5" dirty="0">
                <a:latin typeface="Times New Roman"/>
                <a:cs typeface="Times New Roman"/>
              </a:rPr>
              <a:t> designee.</a:t>
            </a:r>
            <a:endParaRPr sz="1200">
              <a:latin typeface="Times New Roman"/>
              <a:cs typeface="Times New Roman"/>
            </a:endParaRPr>
          </a:p>
          <a:p>
            <a:pPr marL="635000" marR="913130" lvl="2" indent="-457200" algn="just">
              <a:lnSpc>
                <a:spcPts val="1380"/>
              </a:lnSpc>
              <a:buAutoNum type="arabicPeriod" startAt="4"/>
              <a:tabLst>
                <a:tab pos="635000" algn="l"/>
              </a:tabLst>
            </a:pPr>
            <a:r>
              <a:rPr sz="1200" spc="-5" dirty="0">
                <a:latin typeface="Times New Roman"/>
                <a:cs typeface="Times New Roman"/>
              </a:rPr>
              <a:t>Interpretation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Specifications—The 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 will </a:t>
            </a:r>
            <a:r>
              <a:rPr sz="1200" spc="5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solely responsible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interpretation </a:t>
            </a:r>
            <a:r>
              <a:rPr sz="1200" dirty="0">
                <a:latin typeface="Times New Roman"/>
                <a:cs typeface="Times New Roman"/>
              </a:rPr>
              <a:t>of these </a:t>
            </a:r>
            <a:r>
              <a:rPr sz="1200" spc="-5" dirty="0">
                <a:latin typeface="Times New Roman"/>
                <a:cs typeface="Times New Roman"/>
              </a:rPr>
              <a:t>Specifications, and all </a:t>
            </a:r>
            <a:r>
              <a:rPr sz="1200" dirty="0">
                <a:latin typeface="Times New Roman"/>
                <a:cs typeface="Times New Roman"/>
              </a:rPr>
              <a:t>work  </a:t>
            </a:r>
            <a:r>
              <a:rPr sz="1200" spc="-5" dirty="0">
                <a:latin typeface="Times New Roman"/>
                <a:cs typeface="Times New Roman"/>
              </a:rPr>
              <a:t>hereunder </a:t>
            </a:r>
            <a:r>
              <a:rPr sz="1200" dirty="0">
                <a:latin typeface="Times New Roman"/>
                <a:cs typeface="Times New Roman"/>
              </a:rPr>
              <a:t>must be done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his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satisfaction.</a:t>
            </a:r>
            <a:endParaRPr sz="1200">
              <a:latin typeface="Times New Roman"/>
              <a:cs typeface="Times New Roman"/>
            </a:endParaRPr>
          </a:p>
          <a:p>
            <a:pPr marL="634365" marR="702310" lvl="2" indent="-457200" algn="just">
              <a:lnSpc>
                <a:spcPts val="1370"/>
              </a:lnSpc>
              <a:spcBef>
                <a:spcPts val="10"/>
              </a:spcBef>
              <a:buAutoNum type="arabicPeriod" startAt="4"/>
              <a:tabLst>
                <a:tab pos="635000" algn="l"/>
              </a:tabLst>
            </a:pPr>
            <a:r>
              <a:rPr sz="1200" spc="-5" dirty="0">
                <a:latin typeface="Times New Roman"/>
                <a:cs typeface="Times New Roman"/>
              </a:rPr>
              <a:t>Time Limits—The 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designee, </a:t>
            </a:r>
            <a:r>
              <a:rPr sz="1200" dirty="0">
                <a:latin typeface="Times New Roman"/>
                <a:cs typeface="Times New Roman"/>
              </a:rPr>
              <a:t>in his </a:t>
            </a:r>
            <a:r>
              <a:rPr sz="1200" spc="-5" dirty="0">
                <a:latin typeface="Times New Roman"/>
                <a:cs typeface="Times New Roman"/>
              </a:rPr>
              <a:t>judgment, may extend  any </a:t>
            </a:r>
            <a:r>
              <a:rPr sz="1200" dirty="0">
                <a:latin typeface="Times New Roman"/>
                <a:cs typeface="Times New Roman"/>
              </a:rPr>
              <a:t>time limit in </a:t>
            </a:r>
            <a:r>
              <a:rPr sz="1200" spc="-5" dirty="0">
                <a:latin typeface="Times New Roman"/>
                <a:cs typeface="Times New Roman"/>
              </a:rPr>
              <a:t>these Specifications </a:t>
            </a:r>
            <a:r>
              <a:rPr sz="1200" dirty="0">
                <a:latin typeface="Times New Roman"/>
                <a:cs typeface="Times New Roman"/>
              </a:rPr>
              <a:t>if weather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other conditions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beyond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66">
        <p14:flythrough/>
      </p:transition>
    </mc:Choice>
    <mc:Fallback xmlns="">
      <p:transition spd="slow" advTm="766">
        <p:fade/>
      </p:transition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01700" y="9349062"/>
            <a:ext cx="5138420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  <a:tabLst>
                <a:tab pos="469265" algn="l"/>
              </a:tabLst>
            </a:pPr>
            <a:r>
              <a:rPr sz="1200" dirty="0">
                <a:latin typeface="Times New Roman"/>
                <a:cs typeface="Times New Roman"/>
              </a:rPr>
              <a:t>2.1.4	</a:t>
            </a:r>
            <a:r>
              <a:rPr sz="1200" spc="-5" dirty="0">
                <a:latin typeface="Times New Roman"/>
                <a:cs typeface="Times New Roman"/>
              </a:rPr>
              <a:t>Seasonal </a:t>
            </a:r>
            <a:r>
              <a:rPr sz="1200" dirty="0">
                <a:latin typeface="Times New Roman"/>
                <a:cs typeface="Times New Roman"/>
              </a:rPr>
              <a:t>limit </a:t>
            </a:r>
            <a:r>
              <a:rPr sz="1200" spc="-5" dirty="0">
                <a:latin typeface="Times New Roman"/>
                <a:cs typeface="Times New Roman"/>
              </a:rPr>
              <a:t>for construction—No paved </a:t>
            </a:r>
            <a:r>
              <a:rPr sz="1200" dirty="0">
                <a:latin typeface="Times New Roman"/>
                <a:cs typeface="Times New Roman"/>
              </a:rPr>
              <a:t>road surface </a:t>
            </a:r>
            <a:r>
              <a:rPr sz="1200" spc="-5" dirty="0">
                <a:latin typeface="Times New Roman"/>
                <a:cs typeface="Times New Roman"/>
              </a:rPr>
              <a:t>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cut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between</a:t>
            </a:r>
            <a:endParaRPr sz="1200">
              <a:latin typeface="Times New Roman"/>
              <a:cs typeface="Times New Roman"/>
            </a:endParaRPr>
          </a:p>
          <a:p>
            <a:pPr marL="2694305">
              <a:lnSpc>
                <a:spcPct val="100000"/>
              </a:lnSpc>
              <a:spcBef>
                <a:spcPts val="135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452745" cy="8971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control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permitee </a:t>
            </a:r>
            <a:r>
              <a:rPr sz="1200" dirty="0">
                <a:latin typeface="Times New Roman"/>
                <a:cs typeface="Times New Roman"/>
              </a:rPr>
              <a:t>have </a:t>
            </a:r>
            <a:r>
              <a:rPr sz="1200" spc="-5" dirty="0">
                <a:latin typeface="Times New Roman"/>
                <a:cs typeface="Times New Roman"/>
              </a:rPr>
              <a:t>hindered </a:t>
            </a:r>
            <a:r>
              <a:rPr sz="1200" dirty="0">
                <a:latin typeface="Times New Roman"/>
                <a:cs typeface="Times New Roman"/>
              </a:rPr>
              <a:t>the proper completion of 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work.</a:t>
            </a:r>
            <a:endParaRPr sz="1200">
              <a:latin typeface="Times New Roman"/>
              <a:cs typeface="Times New Roman"/>
            </a:endParaRPr>
          </a:p>
          <a:p>
            <a:pPr marL="469900" marR="115570" lvl="2" indent="-457200">
              <a:lnSpc>
                <a:spcPts val="1380"/>
              </a:lnSpc>
              <a:spcBef>
                <a:spcPts val="65"/>
              </a:spcBef>
              <a:buAutoNum type="arabicPeriod" startAt="7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Inspection </a:t>
            </a:r>
            <a:r>
              <a:rPr sz="1200" dirty="0">
                <a:latin typeface="Times New Roman"/>
                <a:cs typeface="Times New Roman"/>
              </a:rPr>
              <a:t>Schedule—Routine </a:t>
            </a:r>
            <a:r>
              <a:rPr sz="1200" spc="-5" dirty="0">
                <a:latin typeface="Times New Roman"/>
                <a:cs typeface="Times New Roman"/>
              </a:rPr>
              <a:t>inspections will normally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required 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following phases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construction, however, </a:t>
            </a:r>
            <a:r>
              <a:rPr sz="1200" dirty="0">
                <a:latin typeface="Times New Roman"/>
                <a:cs typeface="Times New Roman"/>
              </a:rPr>
              <a:t>this schedule </a:t>
            </a:r>
            <a:r>
              <a:rPr sz="1200" spc="-5" dirty="0">
                <a:latin typeface="Times New Roman"/>
                <a:cs typeface="Times New Roman"/>
              </a:rPr>
              <a:t>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adjusted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fit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size and complexity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individual </a:t>
            </a:r>
            <a:r>
              <a:rPr sz="1200" dirty="0">
                <a:latin typeface="Times New Roman"/>
                <a:cs typeface="Times New Roman"/>
              </a:rPr>
              <a:t>jobs. </a:t>
            </a:r>
            <a:r>
              <a:rPr sz="1200" spc="-5" dirty="0">
                <a:latin typeface="Times New Roman"/>
                <a:cs typeface="Times New Roman"/>
              </a:rPr>
              <a:t>The Highway Department will  generally </a:t>
            </a:r>
            <a:r>
              <a:rPr sz="1200" dirty="0">
                <a:latin typeface="Times New Roman"/>
                <a:cs typeface="Times New Roman"/>
              </a:rPr>
              <a:t>provide only the minimum </a:t>
            </a:r>
            <a:r>
              <a:rPr sz="1200" spc="-5" dirty="0">
                <a:latin typeface="Times New Roman"/>
                <a:cs typeface="Times New Roman"/>
              </a:rPr>
              <a:t>amount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inspection necessary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insure  reasonable compliance </a:t>
            </a:r>
            <a:r>
              <a:rPr sz="1200" dirty="0">
                <a:latin typeface="Times New Roman"/>
                <a:cs typeface="Times New Roman"/>
              </a:rPr>
              <a:t>with </a:t>
            </a:r>
            <a:r>
              <a:rPr sz="1200" spc="-5" dirty="0">
                <a:latin typeface="Times New Roman"/>
                <a:cs typeface="Times New Roman"/>
              </a:rPr>
              <a:t>these specifications.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contractor </a:t>
            </a:r>
            <a:r>
              <a:rPr sz="1200" dirty="0">
                <a:latin typeface="Times New Roman"/>
                <a:cs typeface="Times New Roman"/>
              </a:rPr>
              <a:t>must </a:t>
            </a:r>
            <a:r>
              <a:rPr sz="1200" spc="-5" dirty="0">
                <a:latin typeface="Times New Roman"/>
                <a:cs typeface="Times New Roman"/>
              </a:rPr>
              <a:t>notify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Highway Department at </a:t>
            </a:r>
            <a:r>
              <a:rPr sz="1200" dirty="0">
                <a:latin typeface="Times New Roman"/>
                <a:cs typeface="Times New Roman"/>
              </a:rPr>
              <a:t>least 24 </a:t>
            </a:r>
            <a:r>
              <a:rPr sz="1200" spc="-5" dirty="0">
                <a:latin typeface="Times New Roman"/>
                <a:cs typeface="Times New Roman"/>
              </a:rPr>
              <a:t>hours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advance </a:t>
            </a:r>
            <a:r>
              <a:rPr sz="1200" dirty="0">
                <a:latin typeface="Times New Roman"/>
                <a:cs typeface="Times New Roman"/>
              </a:rPr>
              <a:t>of 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following:</a:t>
            </a:r>
            <a:endParaRPr sz="1200">
              <a:latin typeface="Times New Roman"/>
              <a:cs typeface="Times New Roman"/>
            </a:endParaRPr>
          </a:p>
          <a:p>
            <a:pPr marL="469900" marR="177165" lvl="3" indent="-457200">
              <a:lnSpc>
                <a:spcPts val="1380"/>
              </a:lnSpc>
              <a:buAutoNum type="arabicPeriod"/>
              <a:tabLst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Prior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issuance </a:t>
            </a:r>
            <a:r>
              <a:rPr sz="1200" dirty="0">
                <a:latin typeface="Times New Roman"/>
                <a:cs typeface="Times New Roman"/>
              </a:rPr>
              <a:t>of a permit </a:t>
            </a:r>
            <a:r>
              <a:rPr sz="1200" spc="-5" dirty="0">
                <a:latin typeface="Times New Roman"/>
                <a:cs typeface="Times New Roman"/>
              </a:rPr>
              <a:t>hereunder, </a:t>
            </a:r>
            <a:r>
              <a:rPr sz="1200" dirty="0">
                <a:latin typeface="Times New Roman"/>
                <a:cs typeface="Times New Roman"/>
              </a:rPr>
              <a:t>a site </a:t>
            </a:r>
            <a:r>
              <a:rPr sz="1200" spc="-5" dirty="0">
                <a:latin typeface="Times New Roman"/>
                <a:cs typeface="Times New Roman"/>
              </a:rPr>
              <a:t>inspection with features such  as road </a:t>
            </a:r>
            <a:r>
              <a:rPr sz="1200" dirty="0">
                <a:latin typeface="Times New Roman"/>
                <a:cs typeface="Times New Roman"/>
              </a:rPr>
              <a:t>bounds, private </a:t>
            </a:r>
            <a:r>
              <a:rPr sz="1200" spc="-5" dirty="0">
                <a:latin typeface="Times New Roman"/>
                <a:cs typeface="Times New Roman"/>
              </a:rPr>
              <a:t>property </a:t>
            </a:r>
            <a:r>
              <a:rPr sz="1200" dirty="0">
                <a:latin typeface="Times New Roman"/>
                <a:cs typeface="Times New Roman"/>
              </a:rPr>
              <a:t>bound, stone wall, </a:t>
            </a:r>
            <a:r>
              <a:rPr sz="1200" spc="-5" dirty="0">
                <a:latin typeface="Times New Roman"/>
                <a:cs typeface="Times New Roman"/>
              </a:rPr>
              <a:t>pavement sidewalks,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trees.</a:t>
            </a:r>
            <a:endParaRPr sz="1200">
              <a:latin typeface="Times New Roman"/>
              <a:cs typeface="Times New Roman"/>
            </a:endParaRPr>
          </a:p>
          <a:p>
            <a:pPr marL="469900" marR="141605" lvl="3" indent="-457200">
              <a:lnSpc>
                <a:spcPts val="1380"/>
              </a:lnSpc>
              <a:buAutoNum type="arabicPeriod"/>
              <a:tabLst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After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excavation and installation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proposed </a:t>
            </a:r>
            <a:r>
              <a:rPr sz="1200" dirty="0">
                <a:latin typeface="Times New Roman"/>
                <a:cs typeface="Times New Roman"/>
              </a:rPr>
              <a:t>utility </a:t>
            </a:r>
            <a:r>
              <a:rPr sz="1200" spc="-5" dirty="0">
                <a:latin typeface="Times New Roman"/>
                <a:cs typeface="Times New Roman"/>
              </a:rPr>
              <a:t>and later during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compaction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backfill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installation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surface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gravel.</a:t>
            </a:r>
            <a:endParaRPr sz="1200">
              <a:latin typeface="Times New Roman"/>
              <a:cs typeface="Times New Roman"/>
            </a:endParaRPr>
          </a:p>
          <a:p>
            <a:pPr marL="469900" lvl="3" indent="-457200">
              <a:lnSpc>
                <a:spcPts val="1315"/>
              </a:lnSpc>
              <a:buAutoNum type="arabicPeriod"/>
              <a:tabLst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After installation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temporary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patch</a:t>
            </a:r>
            <a:endParaRPr sz="1200">
              <a:latin typeface="Times New Roman"/>
              <a:cs typeface="Times New Roman"/>
            </a:endParaRPr>
          </a:p>
          <a:p>
            <a:pPr marL="469900" lvl="3" indent="-457200">
              <a:lnSpc>
                <a:spcPts val="1380"/>
              </a:lnSpc>
              <a:buAutoNum type="arabicPeriod"/>
              <a:tabLst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After installation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final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patch.</a:t>
            </a:r>
            <a:endParaRPr sz="1200">
              <a:latin typeface="Times New Roman"/>
              <a:cs typeface="Times New Roman"/>
            </a:endParaRPr>
          </a:p>
          <a:p>
            <a:pPr marL="469900" lvl="3" indent="-457200">
              <a:lnSpc>
                <a:spcPts val="1380"/>
              </a:lnSpc>
              <a:buAutoNum type="arabicPeriod"/>
              <a:tabLst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Prior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release </a:t>
            </a:r>
            <a:r>
              <a:rPr sz="1200" dirty="0">
                <a:latin typeface="Times New Roman"/>
                <a:cs typeface="Times New Roman"/>
              </a:rPr>
              <a:t>of 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bond</a:t>
            </a:r>
            <a:endParaRPr sz="1200">
              <a:latin typeface="Times New Roman"/>
              <a:cs typeface="Times New Roman"/>
            </a:endParaRPr>
          </a:p>
          <a:p>
            <a:pPr marL="469900" lvl="3" indent="-457200">
              <a:lnSpc>
                <a:spcPts val="1380"/>
              </a:lnSpc>
              <a:buAutoNum type="arabicPeriod"/>
              <a:tabLst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At other specific </a:t>
            </a:r>
            <a:r>
              <a:rPr sz="1200" dirty="0">
                <a:latin typeface="Times New Roman"/>
                <a:cs typeface="Times New Roman"/>
              </a:rPr>
              <a:t>times </a:t>
            </a:r>
            <a:r>
              <a:rPr sz="1200" spc="-5" dirty="0">
                <a:latin typeface="Times New Roman"/>
                <a:cs typeface="Times New Roman"/>
              </a:rPr>
              <a:t>deemed necessary </a:t>
            </a:r>
            <a:r>
              <a:rPr sz="1200" spc="5" dirty="0">
                <a:latin typeface="Times New Roman"/>
                <a:cs typeface="Times New Roman"/>
              </a:rPr>
              <a:t>by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Superintendent </a:t>
            </a:r>
            <a:r>
              <a:rPr sz="1200" dirty="0">
                <a:latin typeface="Times New Roman"/>
                <a:cs typeface="Times New Roman"/>
              </a:rPr>
              <a:t>or his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designee.</a:t>
            </a:r>
            <a:endParaRPr sz="1200">
              <a:latin typeface="Times New Roman"/>
              <a:cs typeface="Times New Roman"/>
            </a:endParaRPr>
          </a:p>
          <a:p>
            <a:pPr marL="469900" marR="5080" lvl="2" indent="-457200">
              <a:lnSpc>
                <a:spcPts val="1380"/>
              </a:lnSpc>
              <a:spcBef>
                <a:spcPts val="65"/>
              </a:spcBef>
              <a:buFont typeface="Times New Roman"/>
              <a:buAutoNum type="arabicPeriod" startAt="8"/>
              <a:tabLst>
                <a:tab pos="507365" algn="l"/>
                <a:tab pos="508000" algn="l"/>
              </a:tabLst>
            </a:pPr>
            <a:r>
              <a:rPr dirty="0"/>
              <a:t>	</a:t>
            </a:r>
            <a:r>
              <a:rPr sz="1200" spc="-5" dirty="0">
                <a:latin typeface="Times New Roman"/>
                <a:cs typeface="Times New Roman"/>
              </a:rPr>
              <a:t>Emergency Utility Repair—Contractors may undertake emergency </a:t>
            </a:r>
            <a:r>
              <a:rPr sz="1200" dirty="0">
                <a:latin typeface="Times New Roman"/>
                <a:cs typeface="Times New Roman"/>
              </a:rPr>
              <a:t>underground  </a:t>
            </a:r>
            <a:r>
              <a:rPr sz="1200" spc="-5" dirty="0">
                <a:latin typeface="Times New Roman"/>
                <a:cs typeface="Times New Roman"/>
              </a:rPr>
              <a:t>repair </a:t>
            </a:r>
            <a:r>
              <a:rPr sz="1200" dirty="0">
                <a:latin typeface="Times New Roman"/>
                <a:cs typeface="Times New Roman"/>
              </a:rPr>
              <a:t>of their </a:t>
            </a:r>
            <a:r>
              <a:rPr sz="1200" spc="-5" dirty="0">
                <a:latin typeface="Times New Roman"/>
                <a:cs typeface="Times New Roman"/>
              </a:rPr>
              <a:t>facilities without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permit when </a:t>
            </a:r>
            <a:r>
              <a:rPr sz="1200" dirty="0">
                <a:latin typeface="Times New Roman"/>
                <a:cs typeface="Times New Roman"/>
              </a:rPr>
              <a:t>such </a:t>
            </a:r>
            <a:r>
              <a:rPr sz="1200" spc="-5" dirty="0">
                <a:latin typeface="Times New Roman"/>
                <a:cs typeface="Times New Roman"/>
              </a:rPr>
              <a:t>repairs </a:t>
            </a:r>
            <a:r>
              <a:rPr sz="1200" dirty="0">
                <a:latin typeface="Times New Roman"/>
                <a:cs typeface="Times New Roman"/>
              </a:rPr>
              <a:t>must be made at night  or on </a:t>
            </a:r>
            <a:r>
              <a:rPr sz="1200" spc="-5" dirty="0">
                <a:latin typeface="Times New Roman"/>
                <a:cs typeface="Times New Roman"/>
              </a:rPr>
              <a:t>weekend </a:t>
            </a:r>
            <a:r>
              <a:rPr sz="1200" dirty="0">
                <a:latin typeface="Times New Roman"/>
                <a:cs typeface="Times New Roman"/>
              </a:rPr>
              <a:t>or holidays </a:t>
            </a:r>
            <a:r>
              <a:rPr sz="1200" spc="-5" dirty="0">
                <a:latin typeface="Times New Roman"/>
                <a:cs typeface="Times New Roman"/>
              </a:rPr>
              <a:t>provided that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permit </a:t>
            </a:r>
            <a:r>
              <a:rPr sz="1200" spc="5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applied for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first  regular business </a:t>
            </a:r>
            <a:r>
              <a:rPr sz="1200" dirty="0">
                <a:latin typeface="Times New Roman"/>
                <a:cs typeface="Times New Roman"/>
              </a:rPr>
              <a:t>day </a:t>
            </a:r>
            <a:r>
              <a:rPr sz="1200" spc="-5" dirty="0">
                <a:latin typeface="Times New Roman"/>
                <a:cs typeface="Times New Roman"/>
              </a:rPr>
              <a:t>following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repair,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company takes all </a:t>
            </a:r>
            <a:r>
              <a:rPr sz="1200" dirty="0">
                <a:latin typeface="Times New Roman"/>
                <a:cs typeface="Times New Roman"/>
              </a:rPr>
              <a:t>reasonable  </a:t>
            </a:r>
            <a:r>
              <a:rPr sz="1200" spc="-5" dirty="0">
                <a:latin typeface="Times New Roman"/>
                <a:cs typeface="Times New Roman"/>
              </a:rPr>
              <a:t>measures </a:t>
            </a:r>
            <a:r>
              <a:rPr sz="1200" dirty="0">
                <a:latin typeface="Times New Roman"/>
                <a:cs typeface="Times New Roman"/>
              </a:rPr>
              <a:t>provided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these Specifications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care and safety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public.</a:t>
            </a:r>
            <a:endParaRPr sz="1200">
              <a:latin typeface="Times New Roman"/>
              <a:cs typeface="Times New Roman"/>
            </a:endParaRPr>
          </a:p>
          <a:p>
            <a:pPr marL="469900" marR="44450" lvl="2" indent="-457200">
              <a:lnSpc>
                <a:spcPts val="1380"/>
              </a:lnSpc>
              <a:buAutoNum type="arabicPeriod" startAt="8"/>
              <a:tabLst>
                <a:tab pos="469265" algn="l"/>
                <a:tab pos="469900" algn="l"/>
              </a:tabLst>
            </a:pP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Safety—as required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 of chapter 82A of the </a:t>
            </a:r>
            <a:r>
              <a:rPr sz="1200" spc="-5" dirty="0">
                <a:latin typeface="Times New Roman"/>
                <a:cs typeface="Times New Roman"/>
              </a:rPr>
              <a:t>General Laws and  </a:t>
            </a:r>
            <a:r>
              <a:rPr sz="1200" dirty="0">
                <a:latin typeface="Times New Roman"/>
                <a:cs typeface="Times New Roman"/>
              </a:rPr>
              <a:t>520 CMR 14.04, </a:t>
            </a:r>
            <a:r>
              <a:rPr sz="1200" spc="-5" dirty="0">
                <a:latin typeface="Times New Roman"/>
                <a:cs typeface="Times New Roman"/>
              </a:rPr>
              <a:t>an excavator shall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leave any open trench unattended  without first making every reasonable effort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eliminate any recognized </a:t>
            </a:r>
            <a:r>
              <a:rPr sz="1200" dirty="0">
                <a:latin typeface="Times New Roman"/>
                <a:cs typeface="Times New Roman"/>
              </a:rPr>
              <a:t>safety  </a:t>
            </a:r>
            <a:r>
              <a:rPr sz="1200" spc="-5" dirty="0">
                <a:latin typeface="Times New Roman"/>
                <a:cs typeface="Times New Roman"/>
              </a:rPr>
              <a:t>hazard </a:t>
            </a:r>
            <a:r>
              <a:rPr sz="1200" dirty="0">
                <a:latin typeface="Times New Roman"/>
                <a:cs typeface="Times New Roman"/>
              </a:rPr>
              <a:t>that </a:t>
            </a:r>
            <a:r>
              <a:rPr sz="1200" spc="-5" dirty="0">
                <a:latin typeface="Times New Roman"/>
                <a:cs typeface="Times New Roman"/>
              </a:rPr>
              <a:t>may exist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result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leaving </a:t>
            </a:r>
            <a:r>
              <a:rPr sz="1200" dirty="0">
                <a:latin typeface="Times New Roman"/>
                <a:cs typeface="Times New Roman"/>
              </a:rPr>
              <a:t>said </a:t>
            </a:r>
            <a:r>
              <a:rPr sz="1200" spc="-5" dirty="0">
                <a:latin typeface="Times New Roman"/>
                <a:cs typeface="Times New Roman"/>
              </a:rPr>
              <a:t>open trench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unattended.</a:t>
            </a:r>
            <a:endParaRPr sz="1200">
              <a:latin typeface="Times New Roman"/>
              <a:cs typeface="Times New Roman"/>
            </a:endParaRPr>
          </a:p>
          <a:p>
            <a:pPr marL="469900" marR="158750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General—The permitee, from </a:t>
            </a:r>
            <a:r>
              <a:rPr sz="1200" dirty="0">
                <a:latin typeface="Times New Roman"/>
                <a:cs typeface="Times New Roman"/>
              </a:rPr>
              <a:t>the time the </a:t>
            </a:r>
            <a:r>
              <a:rPr sz="1200" spc="-5" dirty="0">
                <a:latin typeface="Times New Roman"/>
                <a:cs typeface="Times New Roman"/>
              </a:rPr>
              <a:t>work commences </a:t>
            </a:r>
            <a:r>
              <a:rPr sz="1200" dirty="0">
                <a:latin typeface="Times New Roman"/>
                <a:cs typeface="Times New Roman"/>
              </a:rPr>
              <a:t>until the </a:t>
            </a:r>
            <a:r>
              <a:rPr sz="1200" spc="-5" dirty="0">
                <a:latin typeface="Times New Roman"/>
                <a:cs typeface="Times New Roman"/>
              </a:rPr>
              <a:t>work has  been approved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writing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designee,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responsible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safety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public. Depending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nature </a:t>
            </a:r>
            <a:r>
              <a:rPr sz="1200" dirty="0">
                <a:latin typeface="Times New Roman"/>
                <a:cs typeface="Times New Roman"/>
              </a:rPr>
              <a:t>of the work,  </a:t>
            </a:r>
            <a:r>
              <a:rPr sz="1200" spc="-5" dirty="0">
                <a:latin typeface="Times New Roman"/>
                <a:cs typeface="Times New Roman"/>
              </a:rPr>
              <a:t>traffic control devices </a:t>
            </a:r>
            <a:r>
              <a:rPr sz="1200" dirty="0">
                <a:latin typeface="Times New Roman"/>
                <a:cs typeface="Times New Roman"/>
              </a:rPr>
              <a:t>shall be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applied.</a:t>
            </a:r>
            <a:endParaRPr sz="1200">
              <a:latin typeface="Times New Roman"/>
              <a:cs typeface="Times New Roman"/>
            </a:endParaRPr>
          </a:p>
          <a:p>
            <a:pPr marL="469900" marR="210185" lvl="2" indent="-457200">
              <a:lnSpc>
                <a:spcPts val="1380"/>
              </a:lnSpc>
              <a:buFont typeface="Times New Roman"/>
              <a:buAutoNum type="arabicPeriod"/>
              <a:tabLst>
                <a:tab pos="507365" algn="l"/>
                <a:tab pos="508000" algn="l"/>
              </a:tabLst>
            </a:pPr>
            <a:r>
              <a:rPr dirty="0"/>
              <a:t>	</a:t>
            </a:r>
            <a:r>
              <a:rPr sz="1200" spc="-5" dirty="0">
                <a:latin typeface="Times New Roman"/>
                <a:cs typeface="Times New Roman"/>
              </a:rPr>
              <a:t>Detours—If </a:t>
            </a:r>
            <a:r>
              <a:rPr sz="1200" dirty="0">
                <a:latin typeface="Times New Roman"/>
                <a:cs typeface="Times New Roman"/>
              </a:rPr>
              <a:t>the nature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work requires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closing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or a </a:t>
            </a:r>
            <a:r>
              <a:rPr sz="1200" spc="-5" dirty="0">
                <a:latin typeface="Times New Roman"/>
                <a:cs typeface="Times New Roman"/>
              </a:rPr>
              <a:t>portion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 public </a:t>
            </a:r>
            <a:r>
              <a:rPr sz="1200" spc="-5" dirty="0">
                <a:latin typeface="Times New Roman"/>
                <a:cs typeface="Times New Roman"/>
              </a:rPr>
              <a:t>way,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Police Chief </a:t>
            </a:r>
            <a:r>
              <a:rPr sz="1200" dirty="0">
                <a:latin typeface="Times New Roman"/>
                <a:cs typeface="Times New Roman"/>
              </a:rPr>
              <a:t>must be </a:t>
            </a:r>
            <a:r>
              <a:rPr sz="1200" spc="-5" dirty="0">
                <a:latin typeface="Times New Roman"/>
                <a:cs typeface="Times New Roman"/>
              </a:rPr>
              <a:t>contacted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proper </a:t>
            </a:r>
            <a:r>
              <a:rPr sz="1200" dirty="0">
                <a:latin typeface="Times New Roman"/>
                <a:cs typeface="Times New Roman"/>
              </a:rPr>
              <a:t>traffic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control.</a:t>
            </a:r>
            <a:endParaRPr sz="1200">
              <a:latin typeface="Times New Roman"/>
              <a:cs typeface="Times New Roman"/>
            </a:endParaRPr>
          </a:p>
          <a:p>
            <a:pPr marL="469900" marR="294005" lvl="2" indent="-457200">
              <a:lnSpc>
                <a:spcPts val="1380"/>
              </a:lnSpc>
              <a:buFont typeface="Times New Roman"/>
              <a:buAutoNum type="arabicPeriod"/>
              <a:tabLst>
                <a:tab pos="507365" algn="l"/>
                <a:tab pos="508000" algn="l"/>
              </a:tabLst>
            </a:pPr>
            <a:r>
              <a:rPr dirty="0"/>
              <a:t>	</a:t>
            </a:r>
            <a:r>
              <a:rPr sz="1200" spc="-5" dirty="0">
                <a:latin typeface="Times New Roman"/>
                <a:cs typeface="Times New Roman"/>
              </a:rPr>
              <a:t>Warning Devices—If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nature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work requires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closing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or a  </a:t>
            </a:r>
            <a:r>
              <a:rPr sz="1200" spc="-5" dirty="0">
                <a:latin typeface="Times New Roman"/>
                <a:cs typeface="Times New Roman"/>
              </a:rPr>
              <a:t>portion </a:t>
            </a:r>
            <a:r>
              <a:rPr sz="1200" dirty="0">
                <a:latin typeface="Times New Roman"/>
                <a:cs typeface="Times New Roman"/>
              </a:rPr>
              <a:t>of a public </a:t>
            </a:r>
            <a:r>
              <a:rPr sz="1200" spc="-5" dirty="0">
                <a:latin typeface="Times New Roman"/>
                <a:cs typeface="Times New Roman"/>
              </a:rPr>
              <a:t>way,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Police Chief </a:t>
            </a:r>
            <a:r>
              <a:rPr sz="1200" dirty="0">
                <a:latin typeface="Times New Roman"/>
                <a:cs typeface="Times New Roman"/>
              </a:rPr>
              <a:t>must be </a:t>
            </a:r>
            <a:r>
              <a:rPr sz="1200" spc="-5" dirty="0">
                <a:latin typeface="Times New Roman"/>
                <a:cs typeface="Times New Roman"/>
              </a:rPr>
              <a:t>contacted </a:t>
            </a:r>
            <a:r>
              <a:rPr sz="1200" dirty="0">
                <a:latin typeface="Times New Roman"/>
                <a:cs typeface="Times New Roman"/>
              </a:rPr>
              <a:t>for proper traffic  </a:t>
            </a:r>
            <a:r>
              <a:rPr sz="1200" spc="-5" dirty="0">
                <a:latin typeface="Times New Roman"/>
                <a:cs typeface="Times New Roman"/>
              </a:rPr>
              <a:t>control.</a:t>
            </a:r>
            <a:endParaRPr sz="1200">
              <a:latin typeface="Times New Roman"/>
              <a:cs typeface="Times New Roman"/>
            </a:endParaRPr>
          </a:p>
          <a:p>
            <a:pPr marL="469900" marR="78740" lvl="2" indent="-457200">
              <a:lnSpc>
                <a:spcPts val="1380"/>
              </a:lnSpc>
              <a:buFont typeface="Times New Roman"/>
              <a:buAutoNum type="arabicPeriod"/>
              <a:tabLst>
                <a:tab pos="507365" algn="l"/>
                <a:tab pos="508000" algn="l"/>
              </a:tabLst>
            </a:pPr>
            <a:r>
              <a:rPr dirty="0"/>
              <a:t>	</a:t>
            </a:r>
            <a:r>
              <a:rPr sz="1200" spc="-5" dirty="0">
                <a:latin typeface="Times New Roman"/>
                <a:cs typeface="Times New Roman"/>
              </a:rPr>
              <a:t>“Dig Safe”—Section </a:t>
            </a:r>
            <a:r>
              <a:rPr sz="1200" dirty="0">
                <a:latin typeface="Times New Roman"/>
                <a:cs typeface="Times New Roman"/>
              </a:rPr>
              <a:t>40 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82 of the </a:t>
            </a:r>
            <a:r>
              <a:rPr sz="1200" spc="-5" dirty="0">
                <a:latin typeface="Times New Roman"/>
                <a:cs typeface="Times New Roman"/>
              </a:rPr>
              <a:t>General Laws requires that  contractors notify </a:t>
            </a:r>
            <a:r>
              <a:rPr sz="1200" dirty="0">
                <a:latin typeface="Times New Roman"/>
                <a:cs typeface="Times New Roman"/>
              </a:rPr>
              <a:t>public utility </a:t>
            </a:r>
            <a:r>
              <a:rPr sz="1200" spc="-5" dirty="0">
                <a:latin typeface="Times New Roman"/>
                <a:cs typeface="Times New Roman"/>
              </a:rPr>
              <a:t>companies at least </a:t>
            </a:r>
            <a:r>
              <a:rPr sz="1200" dirty="0">
                <a:latin typeface="Times New Roman"/>
                <a:cs typeface="Times New Roman"/>
              </a:rPr>
              <a:t>72 </a:t>
            </a:r>
            <a:r>
              <a:rPr sz="1200" spc="-5" dirty="0">
                <a:latin typeface="Times New Roman"/>
                <a:cs typeface="Times New Roman"/>
              </a:rPr>
              <a:t>hours before any  excavation </a:t>
            </a:r>
            <a:r>
              <a:rPr sz="1200" dirty="0">
                <a:latin typeface="Times New Roman"/>
                <a:cs typeface="Times New Roman"/>
              </a:rPr>
              <a:t>in a public way. A </a:t>
            </a:r>
            <a:r>
              <a:rPr sz="1200" spc="-5" dirty="0">
                <a:latin typeface="Times New Roman"/>
                <a:cs typeface="Times New Roman"/>
              </a:rPr>
              <a:t>telephone </a:t>
            </a:r>
            <a:r>
              <a:rPr sz="1200" dirty="0">
                <a:latin typeface="Times New Roman"/>
                <a:cs typeface="Times New Roman"/>
              </a:rPr>
              <a:t>call to the </a:t>
            </a:r>
            <a:r>
              <a:rPr sz="1200" spc="-5" dirty="0">
                <a:latin typeface="Times New Roman"/>
                <a:cs typeface="Times New Roman"/>
              </a:rPr>
              <a:t>Underground Plant Damage  Prevention System “Dig Safe” satisfies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requirement. The “Dig Safe” </a:t>
            </a:r>
            <a:r>
              <a:rPr sz="1200" dirty="0">
                <a:latin typeface="Times New Roman"/>
                <a:cs typeface="Times New Roman"/>
              </a:rPr>
              <a:t>job  </a:t>
            </a:r>
            <a:r>
              <a:rPr sz="1200" spc="-5" dirty="0">
                <a:latin typeface="Times New Roman"/>
                <a:cs typeface="Times New Roman"/>
              </a:rPr>
              <a:t>number assigned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Underground Plant Damage Prevention System </a:t>
            </a:r>
            <a:r>
              <a:rPr sz="1200" dirty="0">
                <a:latin typeface="Times New Roman"/>
                <a:cs typeface="Times New Roman"/>
              </a:rPr>
              <a:t>must be  </a:t>
            </a:r>
            <a:r>
              <a:rPr sz="1200" spc="-5" dirty="0">
                <a:latin typeface="Times New Roman"/>
                <a:cs typeface="Times New Roman"/>
              </a:rPr>
              <a:t>included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permit application.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permit </a:t>
            </a:r>
            <a:r>
              <a:rPr sz="1200" dirty="0">
                <a:latin typeface="Times New Roman"/>
                <a:cs typeface="Times New Roman"/>
              </a:rPr>
              <a:t>cannot be </a:t>
            </a:r>
            <a:r>
              <a:rPr sz="1200" spc="-5" dirty="0">
                <a:latin typeface="Times New Roman"/>
                <a:cs typeface="Times New Roman"/>
              </a:rPr>
              <a:t>issued </a:t>
            </a:r>
            <a:r>
              <a:rPr sz="1200" dirty="0">
                <a:latin typeface="Times New Roman"/>
                <a:cs typeface="Times New Roman"/>
              </a:rPr>
              <a:t>until the </a:t>
            </a:r>
            <a:r>
              <a:rPr sz="1200" spc="-5" dirty="0">
                <a:latin typeface="Times New Roman"/>
                <a:cs typeface="Times New Roman"/>
              </a:rPr>
              <a:t>applicant  demonstrates compliance with Section </a:t>
            </a:r>
            <a:r>
              <a:rPr sz="1200" dirty="0">
                <a:latin typeface="Times New Roman"/>
                <a:cs typeface="Times New Roman"/>
              </a:rPr>
              <a:t>40 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82 of the </a:t>
            </a:r>
            <a:r>
              <a:rPr sz="1200" spc="-5" dirty="0">
                <a:latin typeface="Times New Roman"/>
                <a:cs typeface="Times New Roman"/>
              </a:rPr>
              <a:t>General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Laws.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Section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EXCAVATIONS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469900" marR="31750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Preservation </a:t>
            </a:r>
            <a:r>
              <a:rPr sz="1200" dirty="0">
                <a:latin typeface="Times New Roman"/>
                <a:cs typeface="Times New Roman"/>
              </a:rPr>
              <a:t>of physical </a:t>
            </a:r>
            <a:r>
              <a:rPr sz="1200" spc="-5" dirty="0">
                <a:latin typeface="Times New Roman"/>
                <a:cs typeface="Times New Roman"/>
              </a:rPr>
              <a:t>features—All excavations and other work within </a:t>
            </a:r>
            <a:r>
              <a:rPr sz="1200" dirty="0">
                <a:latin typeface="Times New Roman"/>
                <a:cs typeface="Times New Roman"/>
              </a:rPr>
              <a:t>the  limits of a </a:t>
            </a:r>
            <a:r>
              <a:rPr sz="1200" spc="-5" dirty="0">
                <a:latin typeface="Times New Roman"/>
                <a:cs typeface="Times New Roman"/>
              </a:rPr>
              <a:t>town way 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conducted </a:t>
            </a:r>
            <a:r>
              <a:rPr sz="1200" dirty="0">
                <a:latin typeface="Times New Roman"/>
                <a:cs typeface="Times New Roman"/>
              </a:rPr>
              <a:t>in a manner </a:t>
            </a:r>
            <a:r>
              <a:rPr sz="1200" spc="-5" dirty="0">
                <a:latin typeface="Times New Roman"/>
                <a:cs typeface="Times New Roman"/>
              </a:rPr>
              <a:t>which will minimize damage 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disruption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such features as stonewalls, trees, fences, </a:t>
            </a:r>
            <a:r>
              <a:rPr sz="1200" dirty="0">
                <a:latin typeface="Times New Roman"/>
                <a:cs typeface="Times New Roman"/>
              </a:rPr>
              <a:t>guard rails,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etc.</a:t>
            </a:r>
            <a:endParaRPr sz="1200">
              <a:latin typeface="Times New Roman"/>
              <a:cs typeface="Times New Roman"/>
            </a:endParaRPr>
          </a:p>
          <a:p>
            <a:pPr marL="469900" marR="287655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Working around </a:t>
            </a:r>
            <a:r>
              <a:rPr sz="1200" dirty="0">
                <a:latin typeface="Times New Roman"/>
                <a:cs typeface="Times New Roman"/>
              </a:rPr>
              <a:t>public shade </a:t>
            </a:r>
            <a:r>
              <a:rPr sz="1200" spc="-5" dirty="0">
                <a:latin typeface="Times New Roman"/>
                <a:cs typeface="Times New Roman"/>
              </a:rPr>
              <a:t>trees—Any work </a:t>
            </a:r>
            <a:r>
              <a:rPr sz="1200" dirty="0">
                <a:latin typeface="Times New Roman"/>
                <a:cs typeface="Times New Roman"/>
              </a:rPr>
              <a:t>within the </a:t>
            </a:r>
            <a:r>
              <a:rPr sz="1200" spc="-5" dirty="0">
                <a:latin typeface="Times New Roman"/>
                <a:cs typeface="Times New Roman"/>
              </a:rPr>
              <a:t>drip </a:t>
            </a:r>
            <a:r>
              <a:rPr sz="1200" dirty="0">
                <a:latin typeface="Times New Roman"/>
                <a:cs typeface="Times New Roman"/>
              </a:rPr>
              <a:t>line of public  </a:t>
            </a:r>
            <a:r>
              <a:rPr sz="1200" spc="-5" dirty="0">
                <a:latin typeface="Times New Roman"/>
                <a:cs typeface="Times New Roman"/>
              </a:rPr>
              <a:t>shade </a:t>
            </a:r>
            <a:r>
              <a:rPr sz="1200" dirty="0">
                <a:latin typeface="Times New Roman"/>
                <a:cs typeface="Times New Roman"/>
              </a:rPr>
              <a:t>tree must be </a:t>
            </a:r>
            <a:r>
              <a:rPr sz="1200" spc="-5" dirty="0">
                <a:latin typeface="Times New Roman"/>
                <a:cs typeface="Times New Roman"/>
              </a:rPr>
              <a:t>approved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Templeton Tree Warden.</a:t>
            </a:r>
            <a:endParaRPr sz="1200">
              <a:latin typeface="Times New Roman"/>
              <a:cs typeface="Times New Roman"/>
            </a:endParaRPr>
          </a:p>
          <a:p>
            <a:pPr marL="469900" marR="60325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New Roads—The cutting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paved </a:t>
            </a:r>
            <a:r>
              <a:rPr sz="1200" dirty="0">
                <a:latin typeface="Times New Roman"/>
                <a:cs typeface="Times New Roman"/>
              </a:rPr>
              <a:t>road </a:t>
            </a:r>
            <a:r>
              <a:rPr sz="1200" spc="-5" dirty="0">
                <a:latin typeface="Times New Roman"/>
                <a:cs typeface="Times New Roman"/>
              </a:rPr>
              <a:t>surfaces </a:t>
            </a:r>
            <a:r>
              <a:rPr sz="1200" dirty="0">
                <a:latin typeface="Times New Roman"/>
                <a:cs typeface="Times New Roman"/>
              </a:rPr>
              <a:t>less </a:t>
            </a:r>
            <a:r>
              <a:rPr sz="1200" spc="-5" dirty="0">
                <a:latin typeface="Times New Roman"/>
                <a:cs typeface="Times New Roman"/>
              </a:rPr>
              <a:t>than five years </a:t>
            </a:r>
            <a:r>
              <a:rPr sz="1200" dirty="0">
                <a:latin typeface="Times New Roman"/>
                <a:cs typeface="Times New Roman"/>
              </a:rPr>
              <a:t>old will not  be </a:t>
            </a:r>
            <a:r>
              <a:rPr sz="1200" spc="-5" dirty="0">
                <a:latin typeface="Times New Roman"/>
                <a:cs typeface="Times New Roman"/>
              </a:rPr>
              <a:t>permitted, unless approved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Highway Superintendent </a:t>
            </a:r>
            <a:r>
              <a:rPr sz="1200" dirty="0">
                <a:latin typeface="Times New Roman"/>
                <a:cs typeface="Times New Roman"/>
              </a:rPr>
              <a:t>or his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16">
        <p14:flythrough/>
      </p:transition>
    </mc:Choice>
    <mc:Fallback xmlns="">
      <p:transition spd="slow" advTm="716">
        <p:fade/>
      </p:transition>
    </mc:Fallback>
  </mc:AlternateContent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358900" y="9349062"/>
            <a:ext cx="4897120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with an approved </a:t>
            </a:r>
            <a:r>
              <a:rPr sz="1200" dirty="0">
                <a:latin typeface="Times New Roman"/>
                <a:cs typeface="Times New Roman"/>
              </a:rPr>
              <a:t>power tool </a:t>
            </a:r>
            <a:r>
              <a:rPr sz="1200" spc="-5" dirty="0">
                <a:latin typeface="Times New Roman"/>
                <a:cs typeface="Times New Roman"/>
              </a:rPr>
              <a:t>and tack coated with asphalt emulsion (RC-2).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</a:t>
            </a:r>
            <a:endParaRPr sz="1200">
              <a:latin typeface="Times New Roman"/>
              <a:cs typeface="Times New Roman"/>
            </a:endParaRPr>
          </a:p>
          <a:p>
            <a:pPr marL="158115" algn="ctr">
              <a:lnSpc>
                <a:spcPct val="100000"/>
              </a:lnSpc>
              <a:spcBef>
                <a:spcPts val="135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503545" cy="89712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469900" marR="1289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November </a:t>
            </a:r>
            <a:r>
              <a:rPr sz="1200" dirty="0">
                <a:latin typeface="Times New Roman"/>
                <a:cs typeface="Times New Roman"/>
              </a:rPr>
              <a:t>15 </a:t>
            </a:r>
            <a:r>
              <a:rPr sz="1200" spc="-5" dirty="0">
                <a:latin typeface="Times New Roman"/>
                <a:cs typeface="Times New Roman"/>
              </a:rPr>
              <a:t>and March </a:t>
            </a:r>
            <a:r>
              <a:rPr sz="1200" dirty="0">
                <a:latin typeface="Times New Roman"/>
                <a:cs typeface="Times New Roman"/>
              </a:rPr>
              <a:t>15 </a:t>
            </a:r>
            <a:r>
              <a:rPr sz="1200" spc="-5" dirty="0">
                <a:latin typeface="Times New Roman"/>
                <a:cs typeface="Times New Roman"/>
              </a:rPr>
              <a:t>except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interest </a:t>
            </a:r>
            <a:r>
              <a:rPr sz="1200" dirty="0">
                <a:latin typeface="Times New Roman"/>
                <a:cs typeface="Times New Roman"/>
              </a:rPr>
              <a:t>of public </a:t>
            </a:r>
            <a:r>
              <a:rPr sz="1200" spc="-5" dirty="0">
                <a:latin typeface="Times New Roman"/>
                <a:cs typeface="Times New Roman"/>
              </a:rPr>
              <a:t>safety and  convenience </a:t>
            </a:r>
            <a:r>
              <a:rPr sz="1200" dirty="0">
                <a:latin typeface="Times New Roman"/>
                <a:cs typeface="Times New Roman"/>
              </a:rPr>
              <a:t>the Highway </a:t>
            </a:r>
            <a:r>
              <a:rPr sz="1200" spc="-5" dirty="0">
                <a:latin typeface="Times New Roman"/>
                <a:cs typeface="Times New Roman"/>
              </a:rPr>
              <a:t>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 may </a:t>
            </a:r>
            <a:r>
              <a:rPr sz="1200" dirty="0">
                <a:latin typeface="Times New Roman"/>
                <a:cs typeface="Times New Roman"/>
              </a:rPr>
              <a:t>issue a permit </a:t>
            </a:r>
            <a:r>
              <a:rPr sz="1200" spc="-5" dirty="0">
                <a:latin typeface="Times New Roman"/>
                <a:cs typeface="Times New Roman"/>
              </a:rPr>
              <a:t>for  an emergency repair </a:t>
            </a:r>
            <a:r>
              <a:rPr sz="1200" dirty="0">
                <a:latin typeface="Times New Roman"/>
                <a:cs typeface="Times New Roman"/>
              </a:rPr>
              <a:t>to an </a:t>
            </a:r>
            <a:r>
              <a:rPr sz="1200" spc="-5" dirty="0">
                <a:latin typeface="Times New Roman"/>
                <a:cs typeface="Times New Roman"/>
              </a:rPr>
              <a:t>existing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facility.</a:t>
            </a:r>
            <a:endParaRPr sz="1200">
              <a:latin typeface="Times New Roman"/>
              <a:cs typeface="Times New Roman"/>
            </a:endParaRPr>
          </a:p>
          <a:p>
            <a:pPr marL="469900" marR="57150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Materials: Approval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materials—All materials </a:t>
            </a:r>
            <a:r>
              <a:rPr sz="1200" dirty="0">
                <a:latin typeface="Times New Roman"/>
                <a:cs typeface="Times New Roman"/>
              </a:rPr>
              <a:t>used on </a:t>
            </a:r>
            <a:r>
              <a:rPr sz="1200" spc="-5" dirty="0">
                <a:latin typeface="Times New Roman"/>
                <a:cs typeface="Times New Roman"/>
              </a:rPr>
              <a:t>construction within 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ways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subject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approval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designee.  This will include </a:t>
            </a:r>
            <a:r>
              <a:rPr sz="1200" dirty="0">
                <a:latin typeface="Times New Roman"/>
                <a:cs typeface="Times New Roman"/>
              </a:rPr>
              <a:t>but not be </a:t>
            </a:r>
            <a:r>
              <a:rPr sz="1200" spc="-5" dirty="0">
                <a:latin typeface="Times New Roman"/>
                <a:cs typeface="Times New Roman"/>
              </a:rPr>
              <a:t>limited </a:t>
            </a:r>
            <a:r>
              <a:rPr sz="1200" dirty="0">
                <a:latin typeface="Times New Roman"/>
                <a:cs typeface="Times New Roman"/>
              </a:rPr>
              <a:t>to, the </a:t>
            </a:r>
            <a:r>
              <a:rPr sz="1200" spc="-5" dirty="0">
                <a:latin typeface="Times New Roman"/>
                <a:cs typeface="Times New Roman"/>
              </a:rPr>
              <a:t>size, type, and quality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pipe, </a:t>
            </a:r>
            <a:r>
              <a:rPr sz="1200" dirty="0">
                <a:latin typeface="Times New Roman"/>
                <a:cs typeface="Times New Roman"/>
              </a:rPr>
              <a:t>the type  of </a:t>
            </a:r>
            <a:r>
              <a:rPr sz="1200" spc="-5" dirty="0">
                <a:latin typeface="Times New Roman"/>
                <a:cs typeface="Times New Roman"/>
              </a:rPr>
              <a:t>gravel backfill, </a:t>
            </a:r>
            <a:r>
              <a:rPr sz="1200" dirty="0">
                <a:latin typeface="Times New Roman"/>
                <a:cs typeface="Times New Roman"/>
              </a:rPr>
              <a:t>the quality of the </a:t>
            </a:r>
            <a:r>
              <a:rPr sz="1200" spc="-5" dirty="0">
                <a:latin typeface="Times New Roman"/>
                <a:cs typeface="Times New Roman"/>
              </a:rPr>
              <a:t>patching material, etc. </a:t>
            </a:r>
            <a:r>
              <a:rPr sz="1200" dirty="0">
                <a:latin typeface="Times New Roman"/>
                <a:cs typeface="Times New Roman"/>
              </a:rPr>
              <a:t>Cold </a:t>
            </a:r>
            <a:r>
              <a:rPr sz="1200" spc="-5" dirty="0">
                <a:latin typeface="Times New Roman"/>
                <a:cs typeface="Times New Roman"/>
              </a:rPr>
              <a:t>patch as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temporary </a:t>
            </a:r>
            <a:r>
              <a:rPr sz="1200" dirty="0">
                <a:latin typeface="Times New Roman"/>
                <a:cs typeface="Times New Roman"/>
              </a:rPr>
              <a:t>or permanent </a:t>
            </a:r>
            <a:r>
              <a:rPr sz="1200" spc="-5" dirty="0">
                <a:latin typeface="Times New Roman"/>
                <a:cs typeface="Times New Roman"/>
              </a:rPr>
              <a:t>patching material will </a:t>
            </a:r>
            <a:r>
              <a:rPr sz="1200" dirty="0">
                <a:latin typeface="Times New Roman"/>
                <a:cs typeface="Times New Roman"/>
              </a:rPr>
              <a:t>not be </a:t>
            </a:r>
            <a:r>
              <a:rPr sz="1200" spc="-5" dirty="0">
                <a:latin typeface="Times New Roman"/>
                <a:cs typeface="Times New Roman"/>
              </a:rPr>
              <a:t>allowed except that  between November </a:t>
            </a:r>
            <a:r>
              <a:rPr sz="1200" dirty="0">
                <a:latin typeface="Times New Roman"/>
                <a:cs typeface="Times New Roman"/>
              </a:rPr>
              <a:t>15 and </a:t>
            </a:r>
            <a:r>
              <a:rPr sz="1200" spc="-5" dirty="0">
                <a:latin typeface="Times New Roman"/>
                <a:cs typeface="Times New Roman"/>
              </a:rPr>
              <a:t>March </a:t>
            </a:r>
            <a:r>
              <a:rPr sz="1200" dirty="0">
                <a:latin typeface="Times New Roman"/>
                <a:cs typeface="Times New Roman"/>
              </a:rPr>
              <a:t>15 it </a:t>
            </a:r>
            <a:r>
              <a:rPr sz="1200" spc="-5" dirty="0">
                <a:latin typeface="Times New Roman"/>
                <a:cs typeface="Times New Roman"/>
              </a:rPr>
              <a:t>may </a:t>
            </a:r>
            <a:r>
              <a:rPr sz="1200" dirty="0">
                <a:latin typeface="Times New Roman"/>
                <a:cs typeface="Times New Roman"/>
              </a:rPr>
              <a:t>be used </a:t>
            </a:r>
            <a:r>
              <a:rPr sz="1200" spc="-5" dirty="0">
                <a:latin typeface="Times New Roman"/>
                <a:cs typeface="Times New Roman"/>
              </a:rPr>
              <a:t>for temporary patches </a:t>
            </a:r>
            <a:r>
              <a:rPr sz="1200" dirty="0">
                <a:latin typeface="Times New Roman"/>
                <a:cs typeface="Times New Roman"/>
              </a:rPr>
              <a:t>on  </a:t>
            </a:r>
            <a:r>
              <a:rPr sz="1200" spc="-5" dirty="0">
                <a:latin typeface="Times New Roman"/>
                <a:cs typeface="Times New Roman"/>
              </a:rPr>
              <a:t>emergency cuts allowed under Section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1.1.8.</a:t>
            </a:r>
            <a:endParaRPr sz="1200">
              <a:latin typeface="Times New Roman"/>
              <a:cs typeface="Times New Roman"/>
            </a:endParaRPr>
          </a:p>
          <a:p>
            <a:pPr marL="469900" marR="177165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Trenches—For </a:t>
            </a:r>
            <a:r>
              <a:rPr sz="1200" dirty="0">
                <a:latin typeface="Times New Roman"/>
                <a:cs typeface="Times New Roman"/>
              </a:rPr>
              <a:t>the purposes of this </a:t>
            </a:r>
            <a:r>
              <a:rPr sz="1200" spc="-5" dirty="0">
                <a:latin typeface="Times New Roman"/>
                <a:cs typeface="Times New Roman"/>
              </a:rPr>
              <a:t>chapter, </a:t>
            </a:r>
            <a:r>
              <a:rPr sz="1200" dirty="0">
                <a:latin typeface="Times New Roman"/>
                <a:cs typeface="Times New Roman"/>
              </a:rPr>
              <a:t>a “trench”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defined as an  excavation which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narrow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relation </a:t>
            </a:r>
            <a:r>
              <a:rPr sz="1200" dirty="0">
                <a:latin typeface="Times New Roman"/>
                <a:cs typeface="Times New Roman"/>
              </a:rPr>
              <a:t>to its </a:t>
            </a:r>
            <a:r>
              <a:rPr sz="1200" spc="-5" dirty="0">
                <a:latin typeface="Times New Roman"/>
                <a:cs typeface="Times New Roman"/>
              </a:rPr>
              <a:t>length, made below </a:t>
            </a:r>
            <a:r>
              <a:rPr sz="1200" dirty="0">
                <a:latin typeface="Times New Roman"/>
                <a:cs typeface="Times New Roman"/>
              </a:rPr>
              <a:t>the surface  </a:t>
            </a:r>
            <a:r>
              <a:rPr sz="1200" spc="-5" dirty="0">
                <a:latin typeface="Times New Roman"/>
                <a:cs typeface="Times New Roman"/>
              </a:rPr>
              <a:t>ground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excess </a:t>
            </a:r>
            <a:r>
              <a:rPr sz="1200" dirty="0">
                <a:latin typeface="Times New Roman"/>
                <a:cs typeface="Times New Roman"/>
              </a:rPr>
              <a:t>of 3 feet </a:t>
            </a:r>
            <a:r>
              <a:rPr sz="1200" spc="-5" dirty="0">
                <a:latin typeface="Times New Roman"/>
                <a:cs typeface="Times New Roman"/>
              </a:rPr>
              <a:t>below grade and </a:t>
            </a:r>
            <a:r>
              <a:rPr sz="1200" dirty="0">
                <a:latin typeface="Times New Roman"/>
                <a:cs typeface="Times New Roman"/>
              </a:rPr>
              <a:t>the depth of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is, in </a:t>
            </a:r>
            <a:r>
              <a:rPr sz="1200" spc="-5" dirty="0">
                <a:latin typeface="Times New Roman"/>
                <a:cs typeface="Times New Roman"/>
              </a:rPr>
              <a:t>general,  greater than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width, </a:t>
            </a:r>
            <a:r>
              <a:rPr sz="1200" dirty="0">
                <a:latin typeface="Times New Roman"/>
                <a:cs typeface="Times New Roman"/>
              </a:rPr>
              <a:t>but the </a:t>
            </a:r>
            <a:r>
              <a:rPr sz="1200" spc="-5" dirty="0">
                <a:latin typeface="Times New Roman"/>
                <a:cs typeface="Times New Roman"/>
              </a:rPr>
              <a:t>width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trench, as measured at </a:t>
            </a:r>
            <a:r>
              <a:rPr sz="1200" dirty="0">
                <a:latin typeface="Times New Roman"/>
                <a:cs typeface="Times New Roman"/>
              </a:rPr>
              <a:t>bottom, is no  </a:t>
            </a:r>
            <a:r>
              <a:rPr sz="1200" spc="-5" dirty="0">
                <a:latin typeface="Times New Roman"/>
                <a:cs typeface="Times New Roman"/>
              </a:rPr>
              <a:t>greater than </a:t>
            </a:r>
            <a:r>
              <a:rPr sz="1200" dirty="0">
                <a:latin typeface="Times New Roman"/>
                <a:cs typeface="Times New Roman"/>
              </a:rPr>
              <a:t>15 </a:t>
            </a:r>
            <a:r>
              <a:rPr sz="1200" spc="-5" dirty="0">
                <a:latin typeface="Times New Roman"/>
                <a:cs typeface="Times New Roman"/>
              </a:rPr>
              <a:t>feet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words “excavator”, “excavation”, and “emergency”  shall have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same </a:t>
            </a:r>
            <a:r>
              <a:rPr sz="1200" dirty="0">
                <a:latin typeface="Times New Roman"/>
                <a:cs typeface="Times New Roman"/>
              </a:rPr>
              <a:t>meaning </a:t>
            </a:r>
            <a:r>
              <a:rPr sz="1200" spc="-5" dirty="0">
                <a:latin typeface="Times New Roman"/>
                <a:cs typeface="Times New Roman"/>
              </a:rPr>
              <a:t>as defined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40 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82 of the  </a:t>
            </a:r>
            <a:r>
              <a:rPr sz="1200" spc="-5" dirty="0">
                <a:latin typeface="Times New Roman"/>
                <a:cs typeface="Times New Roman"/>
              </a:rPr>
              <a:t>General Laws.</a:t>
            </a:r>
            <a:endParaRPr sz="1200">
              <a:latin typeface="Times New Roman"/>
              <a:cs typeface="Times New Roman"/>
            </a:endParaRPr>
          </a:p>
          <a:p>
            <a:pPr marL="469900" marR="68580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Pavement cut-backs—After excavation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commenced, </a:t>
            </a:r>
            <a:r>
              <a:rPr sz="1200" dirty="0">
                <a:latin typeface="Times New Roman"/>
                <a:cs typeface="Times New Roman"/>
              </a:rPr>
              <a:t>the bituminous or  </a:t>
            </a:r>
            <a:r>
              <a:rPr sz="1200" spc="-5" dirty="0">
                <a:latin typeface="Times New Roman"/>
                <a:cs typeface="Times New Roman"/>
              </a:rPr>
              <a:t>concrete street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sidewalk surface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cut </a:t>
            </a:r>
            <a:r>
              <a:rPr sz="1200" dirty="0">
                <a:latin typeface="Times New Roman"/>
                <a:cs typeface="Times New Roman"/>
              </a:rPr>
              <a:t>vertically in a line </a:t>
            </a:r>
            <a:r>
              <a:rPr sz="1200" spc="-5" dirty="0">
                <a:latin typeface="Times New Roman"/>
                <a:cs typeface="Times New Roman"/>
              </a:rPr>
              <a:t>parallel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centerline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construction and approximately </a:t>
            </a:r>
            <a:r>
              <a:rPr sz="1200" dirty="0">
                <a:latin typeface="Times New Roman"/>
                <a:cs typeface="Times New Roman"/>
              </a:rPr>
              <a:t>one foot </a:t>
            </a:r>
            <a:r>
              <a:rPr sz="1200" spc="-5" dirty="0">
                <a:latin typeface="Times New Roman"/>
                <a:cs typeface="Times New Roman"/>
              </a:rPr>
              <a:t>wider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all sides </a:t>
            </a:r>
            <a:r>
              <a:rPr sz="1200" dirty="0">
                <a:latin typeface="Times New Roman"/>
                <a:cs typeface="Times New Roman"/>
              </a:rPr>
              <a:t>than the  </a:t>
            </a:r>
            <a:r>
              <a:rPr sz="1200" spc="-5" dirty="0">
                <a:latin typeface="Times New Roman"/>
                <a:cs typeface="Times New Roman"/>
              </a:rPr>
              <a:t>excavation, </a:t>
            </a:r>
            <a:r>
              <a:rPr sz="1200" dirty="0">
                <a:latin typeface="Times New Roman"/>
                <a:cs typeface="Times New Roman"/>
              </a:rPr>
              <a:t>using </a:t>
            </a:r>
            <a:r>
              <a:rPr sz="1200" spc="-5" dirty="0">
                <a:latin typeface="Times New Roman"/>
                <a:cs typeface="Times New Roman"/>
              </a:rPr>
              <a:t>an approved power </a:t>
            </a:r>
            <a:r>
              <a:rPr sz="1200" dirty="0">
                <a:latin typeface="Times New Roman"/>
                <a:cs typeface="Times New Roman"/>
              </a:rPr>
              <a:t>tool, to allow </a:t>
            </a:r>
            <a:r>
              <a:rPr sz="1200" spc="-5" dirty="0">
                <a:latin typeface="Times New Roman"/>
                <a:cs typeface="Times New Roman"/>
              </a:rPr>
              <a:t>for trench excavation without  further distributing </a:t>
            </a:r>
            <a:r>
              <a:rPr sz="1200" dirty="0">
                <a:latin typeface="Times New Roman"/>
                <a:cs typeface="Times New Roman"/>
              </a:rPr>
              <a:t>the road or </a:t>
            </a:r>
            <a:r>
              <a:rPr sz="1200" spc="-5" dirty="0">
                <a:latin typeface="Times New Roman"/>
                <a:cs typeface="Times New Roman"/>
              </a:rPr>
              <a:t>sidewalk </a:t>
            </a:r>
            <a:r>
              <a:rPr sz="1200" dirty="0">
                <a:latin typeface="Times New Roman"/>
                <a:cs typeface="Times New Roman"/>
              </a:rPr>
              <a:t>surface on </a:t>
            </a:r>
            <a:r>
              <a:rPr sz="1200" spc="-5" dirty="0">
                <a:latin typeface="Times New Roman"/>
                <a:cs typeface="Times New Roman"/>
              </a:rPr>
              <a:t>either </a:t>
            </a:r>
            <a:r>
              <a:rPr sz="1200" dirty="0">
                <a:latin typeface="Times New Roman"/>
                <a:cs typeface="Times New Roman"/>
              </a:rPr>
              <a:t>side </a:t>
            </a:r>
            <a:r>
              <a:rPr sz="1200" spc="-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trench.</a:t>
            </a:r>
            <a:endParaRPr sz="1200">
              <a:latin typeface="Times New Roman"/>
              <a:cs typeface="Times New Roman"/>
            </a:endParaRPr>
          </a:p>
          <a:p>
            <a:pPr marL="469900" marR="94615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Backfill—The backfill shall consist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excavated material </a:t>
            </a:r>
            <a:r>
              <a:rPr sz="1200" dirty="0">
                <a:latin typeface="Times New Roman"/>
                <a:cs typeface="Times New Roman"/>
              </a:rPr>
              <a:t>if it is </a:t>
            </a:r>
            <a:r>
              <a:rPr sz="1200" spc="-5" dirty="0">
                <a:latin typeface="Times New Roman"/>
                <a:cs typeface="Times New Roman"/>
              </a:rPr>
              <a:t>declared  suitable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designee. Backfill 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placed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successive layers </a:t>
            </a:r>
            <a:r>
              <a:rPr sz="1200" dirty="0">
                <a:latin typeface="Times New Roman"/>
                <a:cs typeface="Times New Roman"/>
              </a:rPr>
              <a:t>of not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six </a:t>
            </a:r>
            <a:r>
              <a:rPr sz="1200" spc="-5" dirty="0">
                <a:latin typeface="Times New Roman"/>
                <a:cs typeface="Times New Roman"/>
              </a:rPr>
              <a:t>(6) </a:t>
            </a:r>
            <a:r>
              <a:rPr sz="1200" dirty="0">
                <a:latin typeface="Times New Roman"/>
                <a:cs typeface="Times New Roman"/>
              </a:rPr>
              <a:t>inches of </a:t>
            </a:r>
            <a:r>
              <a:rPr sz="1200" spc="-5" dirty="0">
                <a:latin typeface="Times New Roman"/>
                <a:cs typeface="Times New Roman"/>
              </a:rPr>
              <a:t>compacted </a:t>
            </a:r>
            <a:r>
              <a:rPr sz="1200" dirty="0">
                <a:latin typeface="Times New Roman"/>
                <a:cs typeface="Times New Roman"/>
              </a:rPr>
              <a:t>depth. </a:t>
            </a:r>
            <a:r>
              <a:rPr sz="1200" spc="-10" dirty="0">
                <a:latin typeface="Times New Roman"/>
                <a:cs typeface="Times New Roman"/>
              </a:rPr>
              <a:t>If,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 opinion of the </a:t>
            </a:r>
            <a:r>
              <a:rPr sz="1200" spc="-5" dirty="0">
                <a:latin typeface="Times New Roman"/>
                <a:cs typeface="Times New Roman"/>
              </a:rPr>
              <a:t>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excavated material </a:t>
            </a:r>
            <a:r>
              <a:rPr sz="1200" dirty="0">
                <a:latin typeface="Times New Roman"/>
                <a:cs typeface="Times New Roman"/>
              </a:rPr>
              <a:t>is  </a:t>
            </a:r>
            <a:r>
              <a:rPr sz="1200" spc="-5" dirty="0">
                <a:latin typeface="Times New Roman"/>
                <a:cs typeface="Times New Roman"/>
              </a:rPr>
              <a:t>unsuitable,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 approved </a:t>
            </a:r>
            <a:r>
              <a:rPr sz="1200" dirty="0">
                <a:latin typeface="Times New Roman"/>
                <a:cs typeface="Times New Roman"/>
              </a:rPr>
              <a:t>location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dispose of the </a:t>
            </a:r>
            <a:r>
              <a:rPr sz="1200" spc="-5" dirty="0">
                <a:latin typeface="Times New Roman"/>
                <a:cs typeface="Times New Roman"/>
              </a:rPr>
              <a:t>entire  rejected material.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place,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shall </a:t>
            </a:r>
            <a:r>
              <a:rPr sz="1200" dirty="0">
                <a:latin typeface="Times New Roman"/>
                <a:cs typeface="Times New Roman"/>
              </a:rPr>
              <a:t>bring in </a:t>
            </a:r>
            <a:r>
              <a:rPr sz="1200" spc="-5" dirty="0">
                <a:latin typeface="Times New Roman"/>
                <a:cs typeface="Times New Roman"/>
              </a:rPr>
              <a:t>suitable fill material  consisting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approved gravel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borrow, as </a:t>
            </a:r>
            <a:r>
              <a:rPr sz="1200" dirty="0">
                <a:latin typeface="Times New Roman"/>
                <a:cs typeface="Times New Roman"/>
              </a:rPr>
              <a:t>directed. </a:t>
            </a:r>
            <a:r>
              <a:rPr sz="1200" spc="-5" dirty="0">
                <a:latin typeface="Times New Roman"/>
                <a:cs typeface="Times New Roman"/>
              </a:rPr>
              <a:t>After thorough </a:t>
            </a:r>
            <a:r>
              <a:rPr sz="1200" dirty="0">
                <a:latin typeface="Times New Roman"/>
                <a:cs typeface="Times New Roman"/>
              </a:rPr>
              <a:t>tamping  </a:t>
            </a:r>
            <a:r>
              <a:rPr sz="1200" spc="-5" dirty="0">
                <a:latin typeface="Times New Roman"/>
                <a:cs typeface="Times New Roman"/>
              </a:rPr>
              <a:t>around and beneath </a:t>
            </a:r>
            <a:r>
              <a:rPr sz="1200" dirty="0">
                <a:latin typeface="Times New Roman"/>
                <a:cs typeface="Times New Roman"/>
              </a:rPr>
              <a:t>the utility, the six </a:t>
            </a:r>
            <a:r>
              <a:rPr sz="1200" spc="-5" dirty="0">
                <a:latin typeface="Times New Roman"/>
                <a:cs typeface="Times New Roman"/>
              </a:rPr>
              <a:t>(6)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layers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backfill will </a:t>
            </a:r>
            <a:r>
              <a:rPr sz="1200" dirty="0">
                <a:latin typeface="Times New Roman"/>
                <a:cs typeface="Times New Roman"/>
              </a:rPr>
              <a:t>be thoroughly  </a:t>
            </a:r>
            <a:r>
              <a:rPr sz="1200" spc="-5" dirty="0">
                <a:latin typeface="Times New Roman"/>
                <a:cs typeface="Times New Roman"/>
              </a:rPr>
              <a:t>compacted as follows: </a:t>
            </a:r>
            <a:r>
              <a:rPr sz="1200" dirty="0">
                <a:latin typeface="Times New Roman"/>
                <a:cs typeface="Times New Roman"/>
              </a:rPr>
              <a:t>if </a:t>
            </a:r>
            <a:r>
              <a:rPr sz="1200" spc="-5" dirty="0">
                <a:latin typeface="Times New Roman"/>
                <a:cs typeface="Times New Roman"/>
              </a:rPr>
              <a:t>dry,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moistened and then compacted </a:t>
            </a:r>
            <a:r>
              <a:rPr sz="1200" dirty="0">
                <a:latin typeface="Times New Roman"/>
                <a:cs typeface="Times New Roman"/>
              </a:rPr>
              <a:t>by  </a:t>
            </a:r>
            <a:r>
              <a:rPr sz="1200" spc="-5" dirty="0">
                <a:latin typeface="Times New Roman"/>
                <a:cs typeface="Times New Roman"/>
              </a:rPr>
              <a:t>tamping with mechanical rammers, </a:t>
            </a:r>
            <a:r>
              <a:rPr sz="1200" dirty="0">
                <a:latin typeface="Times New Roman"/>
                <a:cs typeface="Times New Roman"/>
              </a:rPr>
              <a:t>or by hand </a:t>
            </a:r>
            <a:r>
              <a:rPr sz="1200" spc="-5" dirty="0">
                <a:latin typeface="Times New Roman"/>
                <a:cs typeface="Times New Roman"/>
              </a:rPr>
              <a:t>tampers having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tamping face 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exceeding </a:t>
            </a:r>
            <a:r>
              <a:rPr sz="1200" dirty="0">
                <a:latin typeface="Times New Roman"/>
                <a:cs typeface="Times New Roman"/>
              </a:rPr>
              <a:t>25 square inches in </a:t>
            </a:r>
            <a:r>
              <a:rPr sz="1200" spc="-5" dirty="0">
                <a:latin typeface="Times New Roman"/>
                <a:cs typeface="Times New Roman"/>
              </a:rPr>
              <a:t>area. The final </a:t>
            </a:r>
            <a:r>
              <a:rPr sz="1200" spc="5" dirty="0">
                <a:latin typeface="Times New Roman"/>
                <a:cs typeface="Times New Roman"/>
              </a:rPr>
              <a:t>12 </a:t>
            </a:r>
            <a:r>
              <a:rPr sz="1200" spc="-5" dirty="0">
                <a:latin typeface="Times New Roman"/>
                <a:cs typeface="Times New Roman"/>
              </a:rPr>
              <a:t>inches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backfill will,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all  cases, consist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crushed gravel thoroughly </a:t>
            </a:r>
            <a:r>
              <a:rPr sz="1200" dirty="0">
                <a:latin typeface="Times New Roman"/>
                <a:cs typeface="Times New Roman"/>
              </a:rPr>
              <a:t>tamped </a:t>
            </a:r>
            <a:r>
              <a:rPr sz="1200" spc="-5" dirty="0">
                <a:latin typeface="Times New Roman"/>
                <a:cs typeface="Times New Roman"/>
              </a:rPr>
              <a:t>and made </a:t>
            </a:r>
            <a:r>
              <a:rPr sz="1200" dirty="0">
                <a:latin typeface="Times New Roman"/>
                <a:cs typeface="Times New Roman"/>
              </a:rPr>
              <a:t>even </a:t>
            </a:r>
            <a:r>
              <a:rPr sz="1200" spc="-5" dirty="0">
                <a:latin typeface="Times New Roman"/>
                <a:cs typeface="Times New Roman"/>
              </a:rPr>
              <a:t>with  surrounding surface.</a:t>
            </a:r>
            <a:endParaRPr sz="1200">
              <a:latin typeface="Times New Roman"/>
              <a:cs typeface="Times New Roman"/>
            </a:endParaRPr>
          </a:p>
          <a:p>
            <a:pPr marL="469900" marR="177800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Ready mixed flowable fill—The </a:t>
            </a:r>
            <a:r>
              <a:rPr sz="1200" dirty="0">
                <a:latin typeface="Times New Roman"/>
                <a:cs typeface="Times New Roman"/>
              </a:rPr>
              <a:t>use of </a:t>
            </a:r>
            <a:r>
              <a:rPr sz="1200" spc="-5" dirty="0">
                <a:latin typeface="Times New Roman"/>
                <a:cs typeface="Times New Roman"/>
              </a:rPr>
              <a:t>ready </a:t>
            </a:r>
            <a:r>
              <a:rPr sz="1200" dirty="0">
                <a:latin typeface="Times New Roman"/>
                <a:cs typeface="Times New Roman"/>
              </a:rPr>
              <a:t>mixed </a:t>
            </a:r>
            <a:r>
              <a:rPr sz="1200" spc="-5" dirty="0">
                <a:latin typeface="Times New Roman"/>
                <a:cs typeface="Times New Roman"/>
              </a:rPr>
              <a:t>flowable fill (or controlled  </a:t>
            </a:r>
            <a:r>
              <a:rPr sz="1200" dirty="0">
                <a:latin typeface="Times New Roman"/>
                <a:cs typeface="Times New Roman"/>
              </a:rPr>
              <a:t>low </a:t>
            </a:r>
            <a:r>
              <a:rPr sz="1200" spc="-5" dirty="0">
                <a:latin typeface="Times New Roman"/>
                <a:cs typeface="Times New Roman"/>
              </a:rPr>
              <a:t>strength material) as trench backfill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all pavement cuts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excess </a:t>
            </a:r>
            <a:r>
              <a:rPr sz="1200" spc="5" dirty="0">
                <a:latin typeface="Times New Roman"/>
                <a:cs typeface="Times New Roman"/>
              </a:rPr>
              <a:t>of 30  </a:t>
            </a:r>
            <a:r>
              <a:rPr sz="1200" spc="-5" dirty="0">
                <a:latin typeface="Times New Roman"/>
                <a:cs typeface="Times New Roman"/>
              </a:rPr>
              <a:t>inches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depth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encouraged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all cases, </a:t>
            </a:r>
            <a:r>
              <a:rPr sz="1200" dirty="0">
                <a:latin typeface="Times New Roman"/>
                <a:cs typeface="Times New Roman"/>
              </a:rPr>
              <a:t>especially </a:t>
            </a:r>
            <a:r>
              <a:rPr sz="1200" spc="-5" dirty="0">
                <a:latin typeface="Times New Roman"/>
                <a:cs typeface="Times New Roman"/>
              </a:rPr>
              <a:t>for such cuts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numbered  routes. The composition </a:t>
            </a:r>
            <a:r>
              <a:rPr sz="1200" dirty="0">
                <a:latin typeface="Times New Roman"/>
                <a:cs typeface="Times New Roman"/>
              </a:rPr>
              <a:t>of the mix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approximately 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 marL="469265" marR="5080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Cement 50-75 </a:t>
            </a:r>
            <a:r>
              <a:rPr sz="1200" dirty="0">
                <a:latin typeface="Times New Roman"/>
                <a:cs typeface="Times New Roman"/>
              </a:rPr>
              <a:t>lbs, </a:t>
            </a:r>
            <a:r>
              <a:rPr sz="1200" spc="-5" dirty="0">
                <a:latin typeface="Times New Roman"/>
                <a:cs typeface="Times New Roman"/>
              </a:rPr>
              <a:t>Sand </a:t>
            </a:r>
            <a:r>
              <a:rPr sz="1200" dirty="0">
                <a:latin typeface="Times New Roman"/>
                <a:cs typeface="Times New Roman"/>
              </a:rPr>
              <a:t>3,160 lbs, </a:t>
            </a:r>
            <a:r>
              <a:rPr sz="1200" spc="-5" dirty="0">
                <a:latin typeface="Times New Roman"/>
                <a:cs typeface="Times New Roman"/>
              </a:rPr>
              <a:t>water 500-560 </a:t>
            </a:r>
            <a:r>
              <a:rPr sz="1200" dirty="0">
                <a:latin typeface="Times New Roman"/>
                <a:cs typeface="Times New Roman"/>
              </a:rPr>
              <a:t>lbs. </a:t>
            </a:r>
            <a:r>
              <a:rPr sz="1200" spc="-5" dirty="0">
                <a:latin typeface="Times New Roman"/>
                <a:cs typeface="Times New Roman"/>
              </a:rPr>
              <a:t>Final cured material </a:t>
            </a:r>
            <a:r>
              <a:rPr sz="1200" dirty="0">
                <a:latin typeface="Times New Roman"/>
                <a:cs typeface="Times New Roman"/>
              </a:rPr>
              <a:t>is to be  </a:t>
            </a:r>
            <a:r>
              <a:rPr sz="1200" spc="-5" dirty="0">
                <a:latin typeface="Times New Roman"/>
                <a:cs typeface="Times New Roman"/>
              </a:rPr>
              <a:t>excavatable and </a:t>
            </a:r>
            <a:r>
              <a:rPr sz="1200" dirty="0">
                <a:latin typeface="Times New Roman"/>
                <a:cs typeface="Times New Roman"/>
              </a:rPr>
              <a:t>have a load </a:t>
            </a:r>
            <a:r>
              <a:rPr sz="1200" spc="-5" dirty="0">
                <a:latin typeface="Times New Roman"/>
                <a:cs typeface="Times New Roman"/>
              </a:rPr>
              <a:t>bearing about </a:t>
            </a:r>
            <a:r>
              <a:rPr sz="1200" dirty="0">
                <a:latin typeface="Times New Roman"/>
                <a:cs typeface="Times New Roman"/>
              </a:rPr>
              <a:t>the same </a:t>
            </a:r>
            <a:r>
              <a:rPr sz="1200" spc="-5" dirty="0">
                <a:latin typeface="Times New Roman"/>
                <a:cs typeface="Times New Roman"/>
              </a:rPr>
              <a:t>as fully compact </a:t>
            </a:r>
            <a:r>
              <a:rPr sz="1200" dirty="0">
                <a:latin typeface="Times New Roman"/>
                <a:cs typeface="Times New Roman"/>
              </a:rPr>
              <a:t>gravel.  </a:t>
            </a:r>
            <a:r>
              <a:rPr sz="1200" spc="-5" dirty="0">
                <a:latin typeface="Times New Roman"/>
                <a:cs typeface="Times New Roman"/>
              </a:rPr>
              <a:t>When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material </a:t>
            </a:r>
            <a:r>
              <a:rPr sz="1200" dirty="0">
                <a:latin typeface="Times New Roman"/>
                <a:cs typeface="Times New Roman"/>
              </a:rPr>
              <a:t>is used, the </a:t>
            </a:r>
            <a:r>
              <a:rPr sz="1200" spc="-5" dirty="0">
                <a:latin typeface="Times New Roman"/>
                <a:cs typeface="Times New Roman"/>
              </a:rPr>
              <a:t>final patch </a:t>
            </a:r>
            <a:r>
              <a:rPr sz="1200" dirty="0">
                <a:latin typeface="Times New Roman"/>
                <a:cs typeface="Times New Roman"/>
              </a:rPr>
              <a:t>can be </a:t>
            </a:r>
            <a:r>
              <a:rPr sz="1200" spc="-5" dirty="0">
                <a:latin typeface="Times New Roman"/>
                <a:cs typeface="Times New Roman"/>
              </a:rPr>
              <a:t>placed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less than </a:t>
            </a:r>
            <a:r>
              <a:rPr sz="1200" dirty="0">
                <a:latin typeface="Times New Roman"/>
                <a:cs typeface="Times New Roman"/>
              </a:rPr>
              <a:t>12 hours  </a:t>
            </a:r>
            <a:r>
              <a:rPr sz="1200" spc="-5" dirty="0">
                <a:latin typeface="Times New Roman"/>
                <a:cs typeface="Times New Roman"/>
              </a:rPr>
              <a:t>after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backfill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placed. 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final </a:t>
            </a:r>
            <a:r>
              <a:rPr sz="1200" dirty="0">
                <a:latin typeface="Times New Roman"/>
                <a:cs typeface="Times New Roman"/>
              </a:rPr>
              <a:t>patch is not </a:t>
            </a:r>
            <a:r>
              <a:rPr sz="1200" spc="-5" dirty="0">
                <a:latin typeface="Times New Roman"/>
                <a:cs typeface="Times New Roman"/>
              </a:rPr>
              <a:t>placed within </a:t>
            </a:r>
            <a:r>
              <a:rPr sz="1200" dirty="0">
                <a:latin typeface="Times New Roman"/>
                <a:cs typeface="Times New Roman"/>
              </a:rPr>
              <a:t>36 </a:t>
            </a:r>
            <a:r>
              <a:rPr sz="1200" spc="-5" dirty="0">
                <a:latin typeface="Times New Roman"/>
                <a:cs typeface="Times New Roman"/>
              </a:rPr>
              <a:t>hours,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temporary </a:t>
            </a:r>
            <a:r>
              <a:rPr sz="1200" dirty="0">
                <a:latin typeface="Times New Roman"/>
                <a:cs typeface="Times New Roman"/>
              </a:rPr>
              <a:t>patch according to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2.2.7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applied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less than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hours after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flowable backfill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placed.</a:t>
            </a:r>
            <a:endParaRPr sz="1200">
              <a:latin typeface="Times New Roman"/>
              <a:cs typeface="Times New Roman"/>
            </a:endParaRPr>
          </a:p>
          <a:p>
            <a:pPr marL="469900" marR="55244" lvl="2" indent="-457200">
              <a:lnSpc>
                <a:spcPts val="1380"/>
              </a:lnSpc>
              <a:spcBef>
                <a:spcPts val="65"/>
              </a:spcBef>
              <a:buAutoNum type="arabicPeriod" startAt="7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Patching requirements—After backfill </a:t>
            </a:r>
            <a:r>
              <a:rPr sz="1200" dirty="0">
                <a:latin typeface="Times New Roman"/>
                <a:cs typeface="Times New Roman"/>
              </a:rPr>
              <a:t>is in </a:t>
            </a:r>
            <a:r>
              <a:rPr sz="1200" spc="-5" dirty="0">
                <a:latin typeface="Times New Roman"/>
                <a:cs typeface="Times New Roman"/>
              </a:rPr>
              <a:t>place and satisfactorily compacted,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shall apply at once </a:t>
            </a:r>
            <a:r>
              <a:rPr sz="1200" dirty="0">
                <a:latin typeface="Times New Roman"/>
                <a:cs typeface="Times New Roman"/>
              </a:rPr>
              <a:t>a 1 ½ inch </a:t>
            </a:r>
            <a:r>
              <a:rPr sz="1200" spc="-5" dirty="0">
                <a:latin typeface="Times New Roman"/>
                <a:cs typeface="Times New Roman"/>
              </a:rPr>
              <a:t>temporary </a:t>
            </a:r>
            <a:r>
              <a:rPr sz="1200" dirty="0">
                <a:latin typeface="Times New Roman"/>
                <a:cs typeface="Times New Roman"/>
              </a:rPr>
              <a:t>patch course </a:t>
            </a:r>
            <a:r>
              <a:rPr sz="1200" spc="-5" dirty="0">
                <a:latin typeface="Times New Roman"/>
                <a:cs typeface="Times New Roman"/>
              </a:rPr>
              <a:t>over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entire excavated area (bituminous-concrete </a:t>
            </a:r>
            <a:r>
              <a:rPr sz="1200" dirty="0">
                <a:latin typeface="Times New Roman"/>
                <a:cs typeface="Times New Roman"/>
              </a:rPr>
              <a:t>type </a:t>
            </a:r>
            <a:r>
              <a:rPr sz="1200" spc="-5" dirty="0">
                <a:latin typeface="Times New Roman"/>
                <a:cs typeface="Times New Roman"/>
              </a:rPr>
              <a:t>I-1 </a:t>
            </a:r>
            <a:r>
              <a:rPr sz="1200" dirty="0">
                <a:latin typeface="Times New Roman"/>
                <a:cs typeface="Times New Roman"/>
              </a:rPr>
              <a:t>hot top) to be </a:t>
            </a:r>
            <a:r>
              <a:rPr sz="1200" spc="-5" dirty="0">
                <a:latin typeface="Times New Roman"/>
                <a:cs typeface="Times New Roman"/>
              </a:rPr>
              <a:t>left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place for  at least </a:t>
            </a:r>
            <a:r>
              <a:rPr sz="1200" dirty="0">
                <a:latin typeface="Times New Roman"/>
                <a:cs typeface="Times New Roman"/>
              </a:rPr>
              <a:t>one </a:t>
            </a:r>
            <a:r>
              <a:rPr sz="1200" spc="-5" dirty="0">
                <a:latin typeface="Times New Roman"/>
                <a:cs typeface="Times New Roman"/>
              </a:rPr>
              <a:t>month and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more than three </a:t>
            </a:r>
            <a:r>
              <a:rPr sz="1200" dirty="0">
                <a:latin typeface="Times New Roman"/>
                <a:cs typeface="Times New Roman"/>
              </a:rPr>
              <a:t>months, until no </a:t>
            </a:r>
            <a:r>
              <a:rPr sz="1200" spc="-5" dirty="0">
                <a:latin typeface="Times New Roman"/>
                <a:cs typeface="Times New Roman"/>
              </a:rPr>
              <a:t>further settling can 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reasonably expected. At that </a:t>
            </a:r>
            <a:r>
              <a:rPr sz="1200" dirty="0">
                <a:latin typeface="Times New Roman"/>
                <a:cs typeface="Times New Roman"/>
              </a:rPr>
              <a:t>time the </a:t>
            </a:r>
            <a:r>
              <a:rPr sz="1200" spc="-5" dirty="0">
                <a:latin typeface="Times New Roman"/>
                <a:cs typeface="Times New Roman"/>
              </a:rPr>
              <a:t>applicant shall remove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temporary  patch course. Any </a:t>
            </a:r>
            <a:r>
              <a:rPr sz="1200" dirty="0">
                <a:latin typeface="Times New Roman"/>
                <a:cs typeface="Times New Roman"/>
              </a:rPr>
              <a:t>uneven </a:t>
            </a:r>
            <a:r>
              <a:rPr sz="1200" spc="-5" dirty="0">
                <a:latin typeface="Times New Roman"/>
                <a:cs typeface="Times New Roman"/>
              </a:rPr>
              <a:t>edges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existing pavement 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cut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vertically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86">
        <p14:flythrough/>
      </p:transition>
    </mc:Choice>
    <mc:Fallback xmlns="">
      <p:transition spd="slow" advTm="786">
        <p:fade/>
      </p:transition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358900" y="9349062"/>
            <a:ext cx="2894330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Insurance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Compliance with Statutory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Limits</a:t>
            </a:r>
            <a:endParaRPr sz="1200">
              <a:latin typeface="Times New Roman"/>
              <a:cs typeface="Times New Roman"/>
            </a:endParaRPr>
          </a:p>
          <a:p>
            <a:pPr marL="2237105">
              <a:lnSpc>
                <a:spcPct val="100000"/>
              </a:lnSpc>
              <a:spcBef>
                <a:spcPts val="135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721350" cy="89712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4699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oil </a:t>
            </a:r>
            <a:r>
              <a:rPr sz="1200" spc="-5" dirty="0">
                <a:latin typeface="Times New Roman"/>
                <a:cs typeface="Times New Roman"/>
              </a:rPr>
              <a:t>treated roads, </a:t>
            </a:r>
            <a:r>
              <a:rPr sz="1200" dirty="0">
                <a:latin typeface="Times New Roman"/>
                <a:cs typeface="Times New Roman"/>
              </a:rPr>
              <a:t>the permanent </a:t>
            </a:r>
            <a:r>
              <a:rPr sz="1200" spc="-5" dirty="0">
                <a:latin typeface="Times New Roman"/>
                <a:cs typeface="Times New Roman"/>
              </a:rPr>
              <a:t>patch </a:t>
            </a:r>
            <a:r>
              <a:rPr sz="1200" dirty="0">
                <a:latin typeface="Times New Roman"/>
                <a:cs typeface="Times New Roman"/>
              </a:rPr>
              <a:t>must be three </a:t>
            </a:r>
            <a:r>
              <a:rPr sz="1200" spc="-5" dirty="0">
                <a:latin typeface="Times New Roman"/>
                <a:cs typeface="Times New Roman"/>
              </a:rPr>
              <a:t>(3) </a:t>
            </a:r>
            <a:r>
              <a:rPr sz="1200" dirty="0">
                <a:latin typeface="Times New Roman"/>
                <a:cs typeface="Times New Roman"/>
              </a:rPr>
              <a:t>inches of bituminous </a:t>
            </a:r>
            <a:r>
              <a:rPr sz="1200" spc="-5" dirty="0">
                <a:latin typeface="Times New Roman"/>
                <a:cs typeface="Times New Roman"/>
              </a:rPr>
              <a:t>concrete  (type </a:t>
            </a:r>
            <a:r>
              <a:rPr sz="1200" spc="-10" dirty="0">
                <a:latin typeface="Times New Roman"/>
                <a:cs typeface="Times New Roman"/>
              </a:rPr>
              <a:t>I-1)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layers </a:t>
            </a:r>
            <a:r>
              <a:rPr sz="1200" dirty="0">
                <a:latin typeface="Times New Roman"/>
                <a:cs typeface="Times New Roman"/>
              </a:rPr>
              <a:t>of 1 ½ </a:t>
            </a:r>
            <a:r>
              <a:rPr sz="1200" spc="-5" dirty="0">
                <a:latin typeface="Times New Roman"/>
                <a:cs typeface="Times New Roman"/>
              </a:rPr>
              <a:t>inches each.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bituminous-concrete</a:t>
            </a:r>
            <a:endParaRPr sz="1200">
              <a:latin typeface="Times New Roman"/>
              <a:cs typeface="Times New Roman"/>
            </a:endParaRPr>
          </a:p>
          <a:p>
            <a:pPr marL="469900" marR="1524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surfaced roads,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permanent patch </a:t>
            </a:r>
            <a:r>
              <a:rPr sz="1200" dirty="0">
                <a:latin typeface="Times New Roman"/>
                <a:cs typeface="Times New Roman"/>
              </a:rPr>
              <a:t>must be four </a:t>
            </a:r>
            <a:r>
              <a:rPr sz="1200" spc="-5" dirty="0">
                <a:latin typeface="Times New Roman"/>
                <a:cs typeface="Times New Roman"/>
              </a:rPr>
              <a:t>(4) inches </a:t>
            </a:r>
            <a:r>
              <a:rPr sz="1200" dirty="0">
                <a:latin typeface="Times New Roman"/>
                <a:cs typeface="Times New Roman"/>
              </a:rPr>
              <a:t>of bituminous </a:t>
            </a:r>
            <a:r>
              <a:rPr sz="1200" spc="-5" dirty="0">
                <a:latin typeface="Times New Roman"/>
                <a:cs typeface="Times New Roman"/>
              </a:rPr>
              <a:t>concrete  (type </a:t>
            </a:r>
            <a:r>
              <a:rPr sz="1200" spc="-10" dirty="0">
                <a:latin typeface="Times New Roman"/>
                <a:cs typeface="Times New Roman"/>
              </a:rPr>
              <a:t>I-1) </a:t>
            </a:r>
            <a:r>
              <a:rPr sz="1200" dirty="0">
                <a:latin typeface="Times New Roman"/>
                <a:cs typeface="Times New Roman"/>
              </a:rPr>
              <a:t>laid in </a:t>
            </a:r>
            <a:r>
              <a:rPr sz="1200" spc="-5" dirty="0">
                <a:latin typeface="Times New Roman"/>
                <a:cs typeface="Times New Roman"/>
              </a:rPr>
              <a:t>two (2) courses, </a:t>
            </a:r>
            <a:r>
              <a:rPr sz="1200" dirty="0">
                <a:latin typeface="Times New Roman"/>
                <a:cs typeface="Times New Roman"/>
              </a:rPr>
              <a:t>a 2-1/2 </a:t>
            </a:r>
            <a:r>
              <a:rPr sz="1200" spc="-5" dirty="0">
                <a:latin typeface="Times New Roman"/>
                <a:cs typeface="Times New Roman"/>
              </a:rPr>
              <a:t>inch binder </a:t>
            </a:r>
            <a:r>
              <a:rPr sz="1200" dirty="0">
                <a:latin typeface="Times New Roman"/>
                <a:cs typeface="Times New Roman"/>
              </a:rPr>
              <a:t>course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1-1/2</a:t>
            </a:r>
            <a:endParaRPr sz="1200">
              <a:latin typeface="Times New Roman"/>
              <a:cs typeface="Times New Roman"/>
            </a:endParaRPr>
          </a:p>
          <a:p>
            <a:pPr marL="469900" marR="3143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inch </a:t>
            </a:r>
            <a:r>
              <a:rPr sz="1200" dirty="0">
                <a:latin typeface="Times New Roman"/>
                <a:cs typeface="Times New Roman"/>
              </a:rPr>
              <a:t>top </a:t>
            </a:r>
            <a:r>
              <a:rPr sz="1200" spc="-5" dirty="0">
                <a:latin typeface="Times New Roman"/>
                <a:cs typeface="Times New Roman"/>
              </a:rPr>
              <a:t>course. If existing pavement </a:t>
            </a:r>
            <a:r>
              <a:rPr sz="1200" dirty="0">
                <a:latin typeface="Times New Roman"/>
                <a:cs typeface="Times New Roman"/>
              </a:rPr>
              <a:t>is of a greater </a:t>
            </a:r>
            <a:r>
              <a:rPr sz="1200" spc="-5" dirty="0">
                <a:latin typeface="Times New Roman"/>
                <a:cs typeface="Times New Roman"/>
              </a:rPr>
              <a:t>depth,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patch </a:t>
            </a:r>
            <a:r>
              <a:rPr sz="1200" dirty="0">
                <a:latin typeface="Times New Roman"/>
                <a:cs typeface="Times New Roman"/>
              </a:rPr>
              <a:t>should be of  the </a:t>
            </a:r>
            <a:r>
              <a:rPr sz="1200" spc="-5" dirty="0">
                <a:latin typeface="Times New Roman"/>
                <a:cs typeface="Times New Roman"/>
              </a:rPr>
              <a:t>same depth. At </a:t>
            </a:r>
            <a:r>
              <a:rPr sz="1200" dirty="0">
                <a:latin typeface="Times New Roman"/>
                <a:cs typeface="Times New Roman"/>
              </a:rPr>
              <a:t>no time should the </a:t>
            </a:r>
            <a:r>
              <a:rPr sz="1200" spc="-5" dirty="0">
                <a:latin typeface="Times New Roman"/>
                <a:cs typeface="Times New Roman"/>
              </a:rPr>
              <a:t>bituminous-concrete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laid </a:t>
            </a:r>
            <a:r>
              <a:rPr sz="1200" dirty="0">
                <a:latin typeface="Times New Roman"/>
                <a:cs typeface="Times New Roman"/>
              </a:rPr>
              <a:t>in layers  </a:t>
            </a:r>
            <a:r>
              <a:rPr sz="1200" spc="-5" dirty="0">
                <a:latin typeface="Times New Roman"/>
                <a:cs typeface="Times New Roman"/>
              </a:rPr>
              <a:t>greater than </a:t>
            </a:r>
            <a:r>
              <a:rPr sz="1200" dirty="0">
                <a:latin typeface="Times New Roman"/>
                <a:cs typeface="Times New Roman"/>
              </a:rPr>
              <a:t>2 1/1 </a:t>
            </a:r>
            <a:r>
              <a:rPr sz="1200" spc="-5" dirty="0">
                <a:latin typeface="Times New Roman"/>
                <a:cs typeface="Times New Roman"/>
              </a:rPr>
              <a:t>inches. When </a:t>
            </a:r>
            <a:r>
              <a:rPr sz="1200" dirty="0">
                <a:latin typeface="Times New Roman"/>
                <a:cs typeface="Times New Roman"/>
              </a:rPr>
              <a:t>the patch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been </a:t>
            </a:r>
            <a:r>
              <a:rPr sz="1200" spc="-5" dirty="0">
                <a:latin typeface="Times New Roman"/>
                <a:cs typeface="Times New Roman"/>
              </a:rPr>
              <a:t>completed, </a:t>
            </a:r>
            <a:r>
              <a:rPr sz="1200" dirty="0">
                <a:latin typeface="Times New Roman"/>
                <a:cs typeface="Times New Roman"/>
              </a:rPr>
              <a:t>the joints should  be </a:t>
            </a:r>
            <a:r>
              <a:rPr sz="1200" spc="-5" dirty="0">
                <a:latin typeface="Times New Roman"/>
                <a:cs typeface="Times New Roman"/>
              </a:rPr>
              <a:t>painted with RC-2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sealed with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sand.</a:t>
            </a:r>
            <a:endParaRPr sz="1200">
              <a:latin typeface="Times New Roman"/>
              <a:cs typeface="Times New Roman"/>
            </a:endParaRPr>
          </a:p>
          <a:p>
            <a:pPr marL="469900" marR="372110" lvl="2" indent="-457200">
              <a:lnSpc>
                <a:spcPts val="1380"/>
              </a:lnSpc>
              <a:buAutoNum type="arabicPeriod" startAt="8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Nights, weekends, and </a:t>
            </a:r>
            <a:r>
              <a:rPr sz="1200" dirty="0">
                <a:latin typeface="Times New Roman"/>
                <a:cs typeface="Times New Roman"/>
              </a:rPr>
              <a:t>holidays—No </a:t>
            </a:r>
            <a:r>
              <a:rPr sz="1200" spc="-5" dirty="0">
                <a:latin typeface="Times New Roman"/>
                <a:cs typeface="Times New Roman"/>
              </a:rPr>
              <a:t>trench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left open </a:t>
            </a:r>
            <a:r>
              <a:rPr sz="1200" dirty="0">
                <a:latin typeface="Times New Roman"/>
                <a:cs typeface="Times New Roman"/>
              </a:rPr>
              <a:t>overnight or </a:t>
            </a:r>
            <a:r>
              <a:rPr sz="1200" spc="-5" dirty="0">
                <a:latin typeface="Times New Roman"/>
                <a:cs typeface="Times New Roman"/>
              </a:rPr>
              <a:t>over  weekends and holidays, </a:t>
            </a:r>
            <a:r>
              <a:rPr sz="1200" dirty="0">
                <a:latin typeface="Times New Roman"/>
                <a:cs typeface="Times New Roman"/>
              </a:rPr>
              <a:t>and no </a:t>
            </a:r>
            <a:r>
              <a:rPr sz="1200" spc="-5" dirty="0">
                <a:latin typeface="Times New Roman"/>
                <a:cs typeface="Times New Roman"/>
              </a:rPr>
              <a:t>unattended trench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left open at any </a:t>
            </a:r>
            <a:r>
              <a:rPr sz="1200" dirty="0">
                <a:latin typeface="Times New Roman"/>
                <a:cs typeface="Times New Roman"/>
              </a:rPr>
              <a:t>time  </a:t>
            </a:r>
            <a:r>
              <a:rPr sz="1200" spc="-5" dirty="0">
                <a:latin typeface="Times New Roman"/>
                <a:cs typeface="Times New Roman"/>
              </a:rPr>
              <a:t>unless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has implemented </a:t>
            </a:r>
            <a:r>
              <a:rPr sz="1200" dirty="0">
                <a:latin typeface="Times New Roman"/>
                <a:cs typeface="Times New Roman"/>
              </a:rPr>
              <a:t>one of the </a:t>
            </a:r>
            <a:r>
              <a:rPr sz="1200" spc="-5" dirty="0">
                <a:latin typeface="Times New Roman"/>
                <a:cs typeface="Times New Roman"/>
              </a:rPr>
              <a:t>safeguards described </a:t>
            </a:r>
            <a:r>
              <a:rPr sz="1200" dirty="0">
                <a:latin typeface="Times New Roman"/>
                <a:cs typeface="Times New Roman"/>
              </a:rPr>
              <a:t>in 520  CMR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14.04.</a:t>
            </a:r>
            <a:endParaRPr sz="1200">
              <a:latin typeface="Times New Roman"/>
              <a:cs typeface="Times New Roman"/>
            </a:endParaRPr>
          </a:p>
          <a:p>
            <a:pPr marL="469900" marR="434975" lvl="2" indent="-457200">
              <a:lnSpc>
                <a:spcPts val="1380"/>
              </a:lnSpc>
              <a:buAutoNum type="arabicPeriod" startAt="8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Accessibility—All driveways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homes and </a:t>
            </a:r>
            <a:r>
              <a:rPr sz="1200" dirty="0">
                <a:latin typeface="Times New Roman"/>
                <a:cs typeface="Times New Roman"/>
              </a:rPr>
              <a:t>places of </a:t>
            </a:r>
            <a:r>
              <a:rPr sz="1200" spc="-5" dirty="0">
                <a:latin typeface="Times New Roman"/>
                <a:cs typeface="Times New Roman"/>
              </a:rPr>
              <a:t>business shall </a:t>
            </a:r>
            <a:r>
              <a:rPr sz="1200" dirty="0">
                <a:latin typeface="Times New Roman"/>
                <a:cs typeface="Times New Roman"/>
              </a:rPr>
              <a:t>be bridged  </a:t>
            </a:r>
            <a:r>
              <a:rPr sz="1200" spc="-5" dirty="0">
                <a:latin typeface="Times New Roman"/>
                <a:cs typeface="Times New Roman"/>
              </a:rPr>
              <a:t>and open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travel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overnight.</a:t>
            </a:r>
            <a:endParaRPr sz="1200">
              <a:latin typeface="Times New Roman"/>
              <a:cs typeface="Times New Roman"/>
            </a:endParaRPr>
          </a:p>
          <a:p>
            <a:pPr marL="469900" marR="378460" lvl="2" indent="-457200">
              <a:lnSpc>
                <a:spcPts val="1380"/>
              </a:lnSpc>
              <a:buAutoNum type="arabicPeriod" startAt="8"/>
              <a:tabLst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Shoulders: Restoration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road shoulders—All </a:t>
            </a:r>
            <a:r>
              <a:rPr sz="1200" dirty="0">
                <a:latin typeface="Times New Roman"/>
                <a:cs typeface="Times New Roman"/>
              </a:rPr>
              <a:t>road </a:t>
            </a:r>
            <a:r>
              <a:rPr sz="1200" spc="-5" dirty="0">
                <a:latin typeface="Times New Roman"/>
                <a:cs typeface="Times New Roman"/>
              </a:rPr>
              <a:t>shoulders </a:t>
            </a:r>
            <a:r>
              <a:rPr sz="1200" dirty="0">
                <a:latin typeface="Times New Roman"/>
                <a:cs typeface="Times New Roman"/>
              </a:rPr>
              <a:t>must be </a:t>
            </a:r>
            <a:r>
              <a:rPr sz="1200" spc="-5" dirty="0">
                <a:latin typeface="Times New Roman"/>
                <a:cs typeface="Times New Roman"/>
              </a:rPr>
              <a:t>carefully  returned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their </a:t>
            </a:r>
            <a:r>
              <a:rPr sz="1200" dirty="0">
                <a:latin typeface="Times New Roman"/>
                <a:cs typeface="Times New Roman"/>
              </a:rPr>
              <a:t>original </a:t>
            </a:r>
            <a:r>
              <a:rPr sz="1200" spc="-5" dirty="0">
                <a:latin typeface="Times New Roman"/>
                <a:cs typeface="Times New Roman"/>
              </a:rPr>
              <a:t>condition.</a:t>
            </a:r>
            <a:endParaRPr sz="1200">
              <a:latin typeface="Times New Roman"/>
              <a:cs typeface="Times New Roman"/>
            </a:endParaRPr>
          </a:p>
          <a:p>
            <a:pPr marL="469900" marR="292100" lvl="2" indent="-457200">
              <a:lnSpc>
                <a:spcPts val="1380"/>
              </a:lnSpc>
              <a:buAutoNum type="arabicPeriod" startAt="8"/>
              <a:tabLst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Restoration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lawns—Lawns 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restored with </a:t>
            </a:r>
            <a:r>
              <a:rPr sz="1200" dirty="0">
                <a:latin typeface="Times New Roman"/>
                <a:cs typeface="Times New Roman"/>
              </a:rPr>
              <a:t>a minimum of </a:t>
            </a:r>
            <a:r>
              <a:rPr sz="1200" spc="-5" dirty="0">
                <a:latin typeface="Times New Roman"/>
                <a:cs typeface="Times New Roman"/>
              </a:rPr>
              <a:t>four (4) inches 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loam, fertilized, rolled, and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seeded.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Section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PERFORMANCE DEPOSITS AND INSURANCE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469900" lvl="1" indent="-457200" algn="just">
              <a:lnSpc>
                <a:spcPts val="1410"/>
              </a:lnSpc>
              <a:buAutoNum type="arabicPeriod"/>
              <a:tabLst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Performance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deposits</a:t>
            </a:r>
            <a:endParaRPr sz="1200">
              <a:latin typeface="Times New Roman"/>
              <a:cs typeface="Times New Roman"/>
            </a:endParaRPr>
          </a:p>
          <a:p>
            <a:pPr marL="469900" marR="410209" lvl="2" indent="-457200" algn="just">
              <a:lnSpc>
                <a:spcPts val="1380"/>
              </a:lnSpc>
              <a:spcBef>
                <a:spcPts val="65"/>
              </a:spcBef>
              <a:buAutoNum type="arabicPeriod"/>
              <a:tabLst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Deposit amount—all </a:t>
            </a:r>
            <a:r>
              <a:rPr sz="1200" dirty="0">
                <a:latin typeface="Times New Roman"/>
                <a:cs typeface="Times New Roman"/>
              </a:rPr>
              <a:t>permits </a:t>
            </a:r>
            <a:r>
              <a:rPr sz="1200" spc="-5" dirty="0">
                <a:latin typeface="Times New Roman"/>
                <a:cs typeface="Times New Roman"/>
              </a:rPr>
              <a:t>issued hereunder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require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certified check </a:t>
            </a:r>
            <a:r>
              <a:rPr sz="1200" dirty="0">
                <a:latin typeface="Times New Roman"/>
                <a:cs typeface="Times New Roman"/>
              </a:rPr>
              <a:t>in  the </a:t>
            </a:r>
            <a:r>
              <a:rPr sz="1200" spc="-5" dirty="0">
                <a:latin typeface="Times New Roman"/>
                <a:cs typeface="Times New Roman"/>
              </a:rPr>
              <a:t>amount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fifteen </a:t>
            </a:r>
            <a:r>
              <a:rPr sz="1200" dirty="0">
                <a:latin typeface="Times New Roman"/>
                <a:cs typeface="Times New Roman"/>
              </a:rPr>
              <a:t>hundred </a:t>
            </a:r>
            <a:r>
              <a:rPr sz="1200" spc="-5" dirty="0">
                <a:latin typeface="Times New Roman"/>
                <a:cs typeface="Times New Roman"/>
              </a:rPr>
              <a:t>dollars </a:t>
            </a:r>
            <a:r>
              <a:rPr sz="1200" dirty="0">
                <a:latin typeface="Times New Roman"/>
                <a:cs typeface="Times New Roman"/>
              </a:rPr>
              <a:t>($1,500.00) to be </a:t>
            </a:r>
            <a:r>
              <a:rPr sz="1200" spc="-5" dirty="0">
                <a:latin typeface="Times New Roman"/>
                <a:cs typeface="Times New Roman"/>
              </a:rPr>
              <a:t>deposited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 </a:t>
            </a:r>
            <a:r>
              <a:rPr sz="1200" dirty="0">
                <a:latin typeface="Times New Roman"/>
                <a:cs typeface="Times New Roman"/>
              </a:rPr>
              <a:t>escrow  </a:t>
            </a:r>
            <a:r>
              <a:rPr sz="1200" spc="-5" dirty="0">
                <a:latin typeface="Times New Roman"/>
                <a:cs typeface="Times New Roman"/>
              </a:rPr>
              <a:t>account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guarantee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abide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these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specifications.</a:t>
            </a:r>
            <a:endParaRPr sz="1200">
              <a:latin typeface="Times New Roman"/>
              <a:cs typeface="Times New Roman"/>
            </a:endParaRPr>
          </a:p>
          <a:p>
            <a:pPr marL="469900" marR="290830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Special deposits—street cuts over thirty (30) feet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length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significantly larger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scope than usual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secured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larger </a:t>
            </a:r>
            <a:r>
              <a:rPr sz="1200" dirty="0">
                <a:latin typeface="Times New Roman"/>
                <a:cs typeface="Times New Roman"/>
              </a:rPr>
              <a:t>amount, </a:t>
            </a:r>
            <a:r>
              <a:rPr sz="1200" spc="-5" dirty="0">
                <a:latin typeface="Times New Roman"/>
                <a:cs typeface="Times New Roman"/>
              </a:rPr>
              <a:t>determined </a:t>
            </a:r>
            <a:r>
              <a:rPr sz="1200" dirty="0">
                <a:latin typeface="Times New Roman"/>
                <a:cs typeface="Times New Roman"/>
              </a:rPr>
              <a:t>by the  </a:t>
            </a:r>
            <a:r>
              <a:rPr sz="1200" spc="-5" dirty="0">
                <a:latin typeface="Times New Roman"/>
                <a:cs typeface="Times New Roman"/>
              </a:rPr>
              <a:t>Highway Department 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designee. However, </a:t>
            </a:r>
            <a:r>
              <a:rPr sz="1200" dirty="0">
                <a:latin typeface="Times New Roman"/>
                <a:cs typeface="Times New Roman"/>
              </a:rPr>
              <a:t>the minimum  </a:t>
            </a:r>
            <a:r>
              <a:rPr sz="1200" spc="-5" dirty="0">
                <a:latin typeface="Times New Roman"/>
                <a:cs typeface="Times New Roman"/>
              </a:rPr>
              <a:t>deposit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fifteen </a:t>
            </a:r>
            <a:r>
              <a:rPr sz="1200" dirty="0">
                <a:latin typeface="Times New Roman"/>
                <a:cs typeface="Times New Roman"/>
              </a:rPr>
              <a:t>hundred </a:t>
            </a:r>
            <a:r>
              <a:rPr sz="1200" spc="-5" dirty="0">
                <a:latin typeface="Times New Roman"/>
                <a:cs typeface="Times New Roman"/>
              </a:rPr>
              <a:t>dollars </a:t>
            </a:r>
            <a:r>
              <a:rPr sz="1200" dirty="0">
                <a:latin typeface="Times New Roman"/>
                <a:cs typeface="Times New Roman"/>
              </a:rPr>
              <a:t>($1,500.00). </a:t>
            </a:r>
            <a:r>
              <a:rPr sz="1200" spc="-5" dirty="0">
                <a:latin typeface="Times New Roman"/>
                <a:cs typeface="Times New Roman"/>
              </a:rPr>
              <a:t>Letters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credit will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accepted </a:t>
            </a:r>
            <a:r>
              <a:rPr sz="1200" dirty="0">
                <a:latin typeface="Times New Roman"/>
                <a:cs typeface="Times New Roman"/>
              </a:rPr>
              <a:t>only </a:t>
            </a:r>
            <a:r>
              <a:rPr sz="1200" spc="-5" dirty="0">
                <a:latin typeface="Times New Roman"/>
                <a:cs typeface="Times New Roman"/>
              </a:rPr>
              <a:t>for amounts exceeding ten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dollars ($10,000.00) and </a:t>
            </a:r>
            <a:r>
              <a:rPr sz="1200" dirty="0">
                <a:latin typeface="Times New Roman"/>
                <a:cs typeface="Times New Roman"/>
              </a:rPr>
              <a:t>must  be </a:t>
            </a:r>
            <a:r>
              <a:rPr sz="1200" spc="-5" dirty="0">
                <a:latin typeface="Times New Roman"/>
                <a:cs typeface="Times New Roman"/>
              </a:rPr>
              <a:t>approved </a:t>
            </a:r>
            <a:r>
              <a:rPr sz="1200" spc="5" dirty="0">
                <a:latin typeface="Times New Roman"/>
                <a:cs typeface="Times New Roman"/>
              </a:rPr>
              <a:t>by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Superintendent.</a:t>
            </a:r>
            <a:endParaRPr sz="1200">
              <a:latin typeface="Times New Roman"/>
              <a:cs typeface="Times New Roman"/>
            </a:endParaRPr>
          </a:p>
          <a:p>
            <a:pPr marL="469900" marR="278765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Deposit release—When permanent </a:t>
            </a:r>
            <a:r>
              <a:rPr sz="1200" dirty="0">
                <a:latin typeface="Times New Roman"/>
                <a:cs typeface="Times New Roman"/>
              </a:rPr>
              <a:t>patching, </a:t>
            </a:r>
            <a:r>
              <a:rPr sz="1200" spc="-5" dirty="0">
                <a:latin typeface="Times New Roman"/>
                <a:cs typeface="Times New Roman"/>
              </a:rPr>
              <a:t>re-loaming, and seeding, and all  work required </a:t>
            </a:r>
            <a:r>
              <a:rPr sz="1200" dirty="0">
                <a:latin typeface="Times New Roman"/>
                <a:cs typeface="Times New Roman"/>
              </a:rPr>
              <a:t>by the permit </a:t>
            </a:r>
            <a:r>
              <a:rPr sz="1200" spc="-5" dirty="0">
                <a:latin typeface="Times New Roman"/>
                <a:cs typeface="Times New Roman"/>
              </a:rPr>
              <a:t>issued hereunder </a:t>
            </a:r>
            <a:r>
              <a:rPr sz="1200" dirty="0">
                <a:latin typeface="Times New Roman"/>
                <a:cs typeface="Times New Roman"/>
              </a:rPr>
              <a:t>has </a:t>
            </a:r>
            <a:r>
              <a:rPr sz="1200" spc="-5" dirty="0">
                <a:latin typeface="Times New Roman"/>
                <a:cs typeface="Times New Roman"/>
              </a:rPr>
              <a:t>been approved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writing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all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will refund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applicant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amount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deposit, </a:t>
            </a:r>
            <a:r>
              <a:rPr sz="1200" dirty="0">
                <a:latin typeface="Times New Roman"/>
                <a:cs typeface="Times New Roman"/>
              </a:rPr>
              <a:t>less </a:t>
            </a:r>
            <a:r>
              <a:rPr sz="1200" spc="-5" dirty="0">
                <a:latin typeface="Times New Roman"/>
                <a:cs typeface="Times New Roman"/>
              </a:rPr>
              <a:t>any amounts as noted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below.</a:t>
            </a:r>
            <a:endParaRPr sz="1200">
              <a:latin typeface="Times New Roman"/>
              <a:cs typeface="Times New Roman"/>
            </a:endParaRPr>
          </a:p>
          <a:p>
            <a:pPr marL="469900" marR="279400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Deposit forfeiture—In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event </a:t>
            </a:r>
            <a:r>
              <a:rPr sz="1200" b="1" i="1" dirty="0">
                <a:latin typeface="Times New Roman"/>
                <a:cs typeface="Times New Roman"/>
              </a:rPr>
              <a:t>an </a:t>
            </a:r>
            <a:r>
              <a:rPr sz="1200" b="1" i="1" spc="-5" dirty="0">
                <a:latin typeface="Times New Roman"/>
                <a:cs typeface="Times New Roman"/>
              </a:rPr>
              <a:t>applicant </a:t>
            </a:r>
            <a:r>
              <a:rPr sz="1200" b="1" i="1" dirty="0">
                <a:latin typeface="Times New Roman"/>
                <a:cs typeface="Times New Roman"/>
              </a:rPr>
              <a:t>defaults its </a:t>
            </a:r>
            <a:r>
              <a:rPr sz="1200" b="1" i="1" spc="-5" dirty="0">
                <a:latin typeface="Times New Roman"/>
                <a:cs typeface="Times New Roman"/>
              </a:rPr>
              <a:t>obligations </a:t>
            </a:r>
            <a:r>
              <a:rPr sz="1200" b="1" i="1" dirty="0">
                <a:latin typeface="Times New Roman"/>
                <a:cs typeface="Times New Roman"/>
              </a:rPr>
              <a:t>as </a:t>
            </a:r>
            <a:r>
              <a:rPr sz="1200" b="1" i="1" spc="-5" dirty="0">
                <a:latin typeface="Times New Roman"/>
                <a:cs typeface="Times New Roman"/>
              </a:rPr>
              <a:t>outlined  </a:t>
            </a:r>
            <a:r>
              <a:rPr sz="1200" b="1" i="1" dirty="0">
                <a:latin typeface="Times New Roman"/>
                <a:cs typeface="Times New Roman"/>
              </a:rPr>
              <a:t>in this </a:t>
            </a:r>
            <a:r>
              <a:rPr sz="1200" b="1" i="1" spc="-5" dirty="0">
                <a:latin typeface="Times New Roman"/>
                <a:cs typeface="Times New Roman"/>
              </a:rPr>
              <a:t>bylaw </a:t>
            </a:r>
            <a:r>
              <a:rPr sz="1200" b="1" i="1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town personnel </a:t>
            </a:r>
            <a:r>
              <a:rPr sz="1200" dirty="0">
                <a:latin typeface="Times New Roman"/>
                <a:cs typeface="Times New Roman"/>
              </a:rPr>
              <a:t>or equipment must be </a:t>
            </a:r>
            <a:r>
              <a:rPr sz="1200" spc="-5" dirty="0">
                <a:latin typeface="Times New Roman"/>
                <a:cs typeface="Times New Roman"/>
              </a:rPr>
              <a:t>utilized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make  emergency repairs </a:t>
            </a:r>
            <a:r>
              <a:rPr sz="1200" dirty="0">
                <a:latin typeface="Times New Roman"/>
                <a:cs typeface="Times New Roman"/>
              </a:rPr>
              <a:t>or to complete </a:t>
            </a:r>
            <a:r>
              <a:rPr sz="1200" spc="-5" dirty="0">
                <a:latin typeface="Times New Roman"/>
                <a:cs typeface="Times New Roman"/>
              </a:rPr>
              <a:t>unfinished work required </a:t>
            </a:r>
            <a:r>
              <a:rPr sz="1200" dirty="0">
                <a:latin typeface="Times New Roman"/>
                <a:cs typeface="Times New Roman"/>
              </a:rPr>
              <a:t>by the permit </a:t>
            </a:r>
            <a:r>
              <a:rPr sz="1200" spc="-5" dirty="0">
                <a:latin typeface="Times New Roman"/>
                <a:cs typeface="Times New Roman"/>
              </a:rPr>
              <a:t>issued  hereunder,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cost </a:t>
            </a:r>
            <a:r>
              <a:rPr sz="1200" dirty="0">
                <a:latin typeface="Times New Roman"/>
                <a:cs typeface="Times New Roman"/>
              </a:rPr>
              <a:t>of such </a:t>
            </a:r>
            <a:r>
              <a:rPr sz="1200" spc="-5" dirty="0">
                <a:latin typeface="Times New Roman"/>
                <a:cs typeface="Times New Roman"/>
              </a:rPr>
              <a:t>repair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work 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deducted </a:t>
            </a:r>
            <a:r>
              <a:rPr sz="1200" dirty="0">
                <a:latin typeface="Times New Roman"/>
                <a:cs typeface="Times New Roman"/>
              </a:rPr>
              <a:t>from the deposit. A  </a:t>
            </a:r>
            <a:r>
              <a:rPr sz="1200" spc="-5" dirty="0">
                <a:latin typeface="Times New Roman"/>
                <a:cs typeface="Times New Roman"/>
              </a:rPr>
              <a:t>standard multiplied </a:t>
            </a:r>
            <a:r>
              <a:rPr sz="1200" dirty="0">
                <a:latin typeface="Times New Roman"/>
                <a:cs typeface="Times New Roman"/>
              </a:rPr>
              <a:t>of 2.5 </a:t>
            </a:r>
            <a:r>
              <a:rPr sz="1200" spc="-5" dirty="0">
                <a:latin typeface="Times New Roman"/>
                <a:cs typeface="Times New Roman"/>
              </a:rPr>
              <a:t>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applied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all labor and material costs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determine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amount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deducted. 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repair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completion cost </a:t>
            </a:r>
            <a:r>
              <a:rPr sz="1200" dirty="0">
                <a:latin typeface="Times New Roman"/>
                <a:cs typeface="Times New Roman"/>
              </a:rPr>
              <a:t>exceeds  the </a:t>
            </a:r>
            <a:r>
              <a:rPr sz="1200" spc="-5" dirty="0">
                <a:latin typeface="Times New Roman"/>
                <a:cs typeface="Times New Roman"/>
              </a:rPr>
              <a:t>amount </a:t>
            </a:r>
            <a:r>
              <a:rPr sz="1200" dirty="0">
                <a:latin typeface="Times New Roman"/>
                <a:cs typeface="Times New Roman"/>
              </a:rPr>
              <a:t>of the deposit, the </a:t>
            </a:r>
            <a:r>
              <a:rPr sz="1200" spc="-5" dirty="0">
                <a:latin typeface="Times New Roman"/>
                <a:cs typeface="Times New Roman"/>
              </a:rPr>
              <a:t>applicant </a:t>
            </a:r>
            <a:r>
              <a:rPr sz="1200" dirty="0">
                <a:latin typeface="Times New Roman"/>
                <a:cs typeface="Times New Roman"/>
              </a:rPr>
              <a:t>must </a:t>
            </a:r>
            <a:r>
              <a:rPr sz="1200" spc="-5" dirty="0">
                <a:latin typeface="Times New Roman"/>
                <a:cs typeface="Times New Roman"/>
              </a:rPr>
              <a:t>pay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different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Templeton. </a:t>
            </a:r>
            <a:r>
              <a:rPr sz="1200" b="1" i="1" spc="-5" dirty="0">
                <a:latin typeface="Times New Roman"/>
                <a:cs typeface="Times New Roman"/>
              </a:rPr>
              <a:t>The utilization </a:t>
            </a:r>
            <a:r>
              <a:rPr sz="1200" b="1" i="1" dirty="0">
                <a:latin typeface="Times New Roman"/>
                <a:cs typeface="Times New Roman"/>
              </a:rPr>
              <a:t>of town </a:t>
            </a:r>
            <a:r>
              <a:rPr sz="1200" b="1" i="1" spc="-5" dirty="0">
                <a:latin typeface="Times New Roman"/>
                <a:cs typeface="Times New Roman"/>
              </a:rPr>
              <a:t>personnel </a:t>
            </a:r>
            <a:r>
              <a:rPr sz="1200" b="1" i="1" dirty="0">
                <a:latin typeface="Times New Roman"/>
                <a:cs typeface="Times New Roman"/>
              </a:rPr>
              <a:t>or </a:t>
            </a:r>
            <a:r>
              <a:rPr sz="1200" b="1" i="1" spc="-5" dirty="0">
                <a:latin typeface="Times New Roman"/>
                <a:cs typeface="Times New Roman"/>
              </a:rPr>
              <a:t>equipment shall </a:t>
            </a:r>
            <a:r>
              <a:rPr sz="1200" b="1" i="1" dirty="0">
                <a:latin typeface="Times New Roman"/>
                <a:cs typeface="Times New Roman"/>
              </a:rPr>
              <a:t>take </a:t>
            </a:r>
            <a:r>
              <a:rPr sz="1200" b="1" i="1" spc="-5" dirty="0">
                <a:latin typeface="Times New Roman"/>
                <a:cs typeface="Times New Roman"/>
              </a:rPr>
              <a:t>place</a:t>
            </a:r>
            <a:r>
              <a:rPr sz="1200" b="1" i="1" spc="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469900" marR="259715">
              <a:lnSpc>
                <a:spcPts val="1380"/>
              </a:lnSpc>
            </a:pPr>
            <a:r>
              <a:rPr sz="1200" b="1" i="1" spc="-5" dirty="0">
                <a:latin typeface="Times New Roman"/>
                <a:cs typeface="Times New Roman"/>
              </a:rPr>
              <a:t>accordance </a:t>
            </a:r>
            <a:r>
              <a:rPr sz="1200" b="1" i="1" dirty="0">
                <a:latin typeface="Times New Roman"/>
                <a:cs typeface="Times New Roman"/>
              </a:rPr>
              <a:t>with the appropriations </a:t>
            </a:r>
            <a:r>
              <a:rPr sz="1200" b="1" i="1" spc="-5" dirty="0">
                <a:latin typeface="Times New Roman"/>
                <a:cs typeface="Times New Roman"/>
              </a:rPr>
              <a:t>process outlined </a:t>
            </a:r>
            <a:r>
              <a:rPr sz="1200" b="1" i="1" dirty="0">
                <a:latin typeface="Times New Roman"/>
                <a:cs typeface="Times New Roman"/>
              </a:rPr>
              <a:t>in </a:t>
            </a:r>
            <a:r>
              <a:rPr sz="1200" b="1" i="1" spc="-5" dirty="0">
                <a:latin typeface="Times New Roman"/>
                <a:cs typeface="Times New Roman"/>
              </a:rPr>
              <a:t>section </a:t>
            </a:r>
            <a:r>
              <a:rPr sz="1200" b="1" i="1" dirty="0">
                <a:latin typeface="Times New Roman"/>
                <a:cs typeface="Times New Roman"/>
              </a:rPr>
              <a:t>53 of </a:t>
            </a:r>
            <a:r>
              <a:rPr sz="1200" b="1" i="1" spc="-5" dirty="0">
                <a:latin typeface="Times New Roman"/>
                <a:cs typeface="Times New Roman"/>
              </a:rPr>
              <a:t>chapter </a:t>
            </a:r>
            <a:r>
              <a:rPr sz="1200" b="1" i="1" dirty="0">
                <a:latin typeface="Times New Roman"/>
                <a:cs typeface="Times New Roman"/>
              </a:rPr>
              <a:t>44  of the </a:t>
            </a:r>
            <a:r>
              <a:rPr sz="1200" b="1" i="1" spc="-5" dirty="0">
                <a:latin typeface="Times New Roman"/>
                <a:cs typeface="Times New Roman"/>
              </a:rPr>
              <a:t>General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Laws.</a:t>
            </a:r>
            <a:endParaRPr sz="1200">
              <a:latin typeface="Times New Roman"/>
              <a:cs typeface="Times New Roman"/>
            </a:endParaRPr>
          </a:p>
          <a:p>
            <a:pPr marL="469900" marR="416559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Insurance requirements—A certificate </a:t>
            </a:r>
            <a:r>
              <a:rPr sz="1200" dirty="0">
                <a:latin typeface="Times New Roman"/>
                <a:cs typeface="Times New Roman"/>
              </a:rPr>
              <a:t>of insurance </a:t>
            </a:r>
            <a:r>
              <a:rPr sz="1200" spc="-5" dirty="0">
                <a:latin typeface="Times New Roman"/>
                <a:cs typeface="Times New Roman"/>
              </a:rPr>
              <a:t>indemnifying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Highway  Department </a:t>
            </a:r>
            <a:r>
              <a:rPr sz="1200" dirty="0">
                <a:latin typeface="Times New Roman"/>
                <a:cs typeface="Times New Roman"/>
              </a:rPr>
              <a:t>against claims </a:t>
            </a:r>
            <a:r>
              <a:rPr sz="1200" spc="-5" dirty="0">
                <a:latin typeface="Times New Roman"/>
                <a:cs typeface="Times New Roman"/>
              </a:rPr>
              <a:t>for injury death,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property damage </a:t>
            </a:r>
            <a:r>
              <a:rPr sz="1200" dirty="0">
                <a:latin typeface="Times New Roman"/>
                <a:cs typeface="Times New Roman"/>
              </a:rPr>
              <a:t>during  </a:t>
            </a:r>
            <a:r>
              <a:rPr sz="1200" spc="-5" dirty="0">
                <a:latin typeface="Times New Roman"/>
                <a:cs typeface="Times New Roman"/>
              </a:rPr>
              <a:t>construction, and naming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as an additional insured, </a:t>
            </a:r>
            <a:r>
              <a:rPr sz="1200" dirty="0">
                <a:latin typeface="Times New Roman"/>
                <a:cs typeface="Times New Roman"/>
              </a:rPr>
              <a:t>must be </a:t>
            </a:r>
            <a:r>
              <a:rPr sz="1200" spc="-5" dirty="0">
                <a:latin typeface="Times New Roman"/>
                <a:cs typeface="Times New Roman"/>
              </a:rPr>
              <a:t>filed with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permit application. </a:t>
            </a:r>
            <a:r>
              <a:rPr sz="1200" dirty="0">
                <a:latin typeface="Times New Roman"/>
                <a:cs typeface="Times New Roman"/>
              </a:rPr>
              <a:t>The limits </a:t>
            </a:r>
            <a:r>
              <a:rPr sz="1200" spc="-5" dirty="0">
                <a:latin typeface="Times New Roman"/>
                <a:cs typeface="Times New Roman"/>
              </a:rPr>
              <a:t>shall conform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following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schedule:</a:t>
            </a:r>
            <a:endParaRPr sz="1200">
              <a:latin typeface="Times New Roman"/>
              <a:cs typeface="Times New Roman"/>
            </a:endParaRPr>
          </a:p>
          <a:p>
            <a:pPr marL="469900" lvl="2" indent="-457200">
              <a:lnSpc>
                <a:spcPts val="1315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General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Workmen’s </a:t>
            </a:r>
            <a:r>
              <a:rPr sz="1200" dirty="0">
                <a:latin typeface="Times New Roman"/>
                <a:cs typeface="Times New Roman"/>
              </a:rPr>
              <a:t>Compensation </a:t>
            </a:r>
            <a:r>
              <a:rPr sz="1200" spc="-5" dirty="0">
                <a:latin typeface="Times New Roman"/>
                <a:cs typeface="Times New Roman"/>
              </a:rPr>
              <a:t>and Employer’s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Liability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06">
        <p14:flythrough/>
      </p:transition>
    </mc:Choice>
    <mc:Fallback xmlns="">
      <p:transition spd="slow" advTm="806">
        <p:fade/>
      </p:transition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358900" y="9349062"/>
            <a:ext cx="489140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federal safety standards promulgated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Occupational Safety and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163195" algn="ctr">
              <a:lnSpc>
                <a:spcPct val="100000"/>
              </a:lnSpc>
              <a:spcBef>
                <a:spcPts val="135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449570" cy="89712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469900" marR="3378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Comprehensive General Liability Insurance- each occurrence and </a:t>
            </a:r>
            <a:r>
              <a:rPr sz="1200" dirty="0">
                <a:latin typeface="Times New Roman"/>
                <a:cs typeface="Times New Roman"/>
              </a:rPr>
              <a:t>aggregate  </a:t>
            </a:r>
            <a:r>
              <a:rPr sz="1200" spc="-5" dirty="0">
                <a:latin typeface="Times New Roman"/>
                <a:cs typeface="Times New Roman"/>
              </a:rPr>
              <a:t>amount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Automobile Liability Insurance</a:t>
            </a:r>
            <a:endParaRPr sz="1200">
              <a:latin typeface="Times New Roman"/>
              <a:cs typeface="Times New Roman"/>
            </a:endParaRPr>
          </a:p>
          <a:p>
            <a:pPr marL="469900" marR="231457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Bodily </a:t>
            </a:r>
            <a:r>
              <a:rPr sz="1200" spc="-5" dirty="0">
                <a:latin typeface="Times New Roman"/>
                <a:cs typeface="Times New Roman"/>
              </a:rPr>
              <a:t>Injury: each person/each occurrence  Property Damage: each</a:t>
            </a:r>
            <a:r>
              <a:rPr sz="1200" dirty="0">
                <a:latin typeface="Times New Roman"/>
                <a:cs typeface="Times New Roman"/>
              </a:rPr>
              <a:t> occurrence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Section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VIOLATIONS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469900" marR="24130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Expiring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permits—If after </a:t>
            </a:r>
            <a:r>
              <a:rPr sz="1200" dirty="0">
                <a:latin typeface="Times New Roman"/>
                <a:cs typeface="Times New Roman"/>
              </a:rPr>
              <a:t>three </a:t>
            </a:r>
            <a:r>
              <a:rPr sz="1200" spc="-5" dirty="0">
                <a:latin typeface="Times New Roman"/>
                <a:cs typeface="Times New Roman"/>
              </a:rPr>
              <a:t>(3) </a:t>
            </a:r>
            <a:r>
              <a:rPr sz="1200" dirty="0">
                <a:latin typeface="Times New Roman"/>
                <a:cs typeface="Times New Roman"/>
              </a:rPr>
              <a:t>months from the </a:t>
            </a:r>
            <a:r>
              <a:rPr sz="1200" spc="-5" dirty="0">
                <a:latin typeface="Times New Roman"/>
                <a:cs typeface="Times New Roman"/>
              </a:rPr>
              <a:t>date </a:t>
            </a:r>
            <a:r>
              <a:rPr sz="1200" dirty="0">
                <a:latin typeface="Times New Roman"/>
                <a:cs typeface="Times New Roman"/>
              </a:rPr>
              <a:t>of the permit the  </a:t>
            </a:r>
            <a:r>
              <a:rPr sz="1200" spc="-5" dirty="0">
                <a:latin typeface="Times New Roman"/>
                <a:cs typeface="Times New Roman"/>
              </a:rPr>
              <a:t>repair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way is not </a:t>
            </a:r>
            <a:r>
              <a:rPr sz="1200" spc="-5" dirty="0">
                <a:latin typeface="Times New Roman"/>
                <a:cs typeface="Times New Roman"/>
              </a:rPr>
              <a:t>completed according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these Specifications </a:t>
            </a:r>
            <a:r>
              <a:rPr sz="1200" dirty="0">
                <a:latin typeface="Times New Roman"/>
                <a:cs typeface="Times New Roman"/>
              </a:rPr>
              <a:t>and to  the </a:t>
            </a:r>
            <a:r>
              <a:rPr sz="1200" spc="-5" dirty="0">
                <a:latin typeface="Times New Roman"/>
                <a:cs typeface="Times New Roman"/>
              </a:rPr>
              <a:t>satisfaction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permitee will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notified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writing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Superintendent </a:t>
            </a:r>
            <a:r>
              <a:rPr sz="1200" dirty="0">
                <a:latin typeface="Times New Roman"/>
                <a:cs typeface="Times New Roman"/>
              </a:rPr>
              <a:t>or his designee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permit has  expired. </a:t>
            </a:r>
            <a:r>
              <a:rPr sz="1200" spc="-10" dirty="0">
                <a:latin typeface="Times New Roman"/>
                <a:cs typeface="Times New Roman"/>
              </a:rPr>
              <a:t>If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action </a:t>
            </a:r>
            <a:r>
              <a:rPr sz="1200" dirty="0">
                <a:latin typeface="Times New Roman"/>
                <a:cs typeface="Times New Roman"/>
              </a:rPr>
              <a:t>is taken by the </a:t>
            </a:r>
            <a:r>
              <a:rPr sz="1200" spc="-5" dirty="0">
                <a:latin typeface="Times New Roman"/>
                <a:cs typeface="Times New Roman"/>
              </a:rPr>
              <a:t>applicant </a:t>
            </a:r>
            <a:r>
              <a:rPr sz="1200" dirty="0">
                <a:latin typeface="Times New Roman"/>
                <a:cs typeface="Times New Roman"/>
              </a:rPr>
              <a:t>to complete the </a:t>
            </a:r>
            <a:r>
              <a:rPr sz="1200" spc="-5" dirty="0">
                <a:latin typeface="Times New Roman"/>
                <a:cs typeface="Times New Roman"/>
              </a:rPr>
              <a:t>unfinished </a:t>
            </a:r>
            <a:r>
              <a:rPr sz="1200" dirty="0">
                <a:latin typeface="Times New Roman"/>
                <a:cs typeface="Times New Roman"/>
              </a:rPr>
              <a:t>work  </a:t>
            </a:r>
            <a:r>
              <a:rPr sz="1200" spc="-5" dirty="0">
                <a:latin typeface="Times New Roman"/>
                <a:cs typeface="Times New Roman"/>
              </a:rPr>
              <a:t>within thirty (30) days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date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written </a:t>
            </a:r>
            <a:r>
              <a:rPr sz="1200" dirty="0">
                <a:latin typeface="Times New Roman"/>
                <a:cs typeface="Times New Roman"/>
              </a:rPr>
              <a:t>notice, the </a:t>
            </a:r>
            <a:r>
              <a:rPr sz="1200" spc="-5" dirty="0">
                <a:latin typeface="Times New Roman"/>
                <a:cs typeface="Times New Roman"/>
              </a:rPr>
              <a:t>Highway Department  will then complete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necessary work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manner </a:t>
            </a:r>
            <a:r>
              <a:rPr sz="1200" spc="-5" dirty="0">
                <a:latin typeface="Times New Roman"/>
                <a:cs typeface="Times New Roman"/>
              </a:rPr>
              <a:t>deemed appropriate </a:t>
            </a:r>
            <a:r>
              <a:rPr sz="1200" dirty="0">
                <a:latin typeface="Times New Roman"/>
                <a:cs typeface="Times New Roman"/>
              </a:rPr>
              <a:t>and  </a:t>
            </a:r>
            <a:r>
              <a:rPr sz="1200" spc="-5" dirty="0">
                <a:latin typeface="Times New Roman"/>
                <a:cs typeface="Times New Roman"/>
              </a:rPr>
              <a:t>deduct from all deposit </a:t>
            </a:r>
            <a:r>
              <a:rPr sz="1200" dirty="0">
                <a:latin typeface="Times New Roman"/>
                <a:cs typeface="Times New Roman"/>
              </a:rPr>
              <a:t>all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completing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work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accordance with these  specifications.</a:t>
            </a:r>
            <a:endParaRPr sz="1200">
              <a:latin typeface="Times New Roman"/>
              <a:cs typeface="Times New Roman"/>
            </a:endParaRPr>
          </a:p>
          <a:p>
            <a:pPr marL="469900" marR="222885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Emergency repairs—if at any </a:t>
            </a:r>
            <a:r>
              <a:rPr sz="1200" dirty="0">
                <a:latin typeface="Times New Roman"/>
                <a:cs typeface="Times New Roman"/>
              </a:rPr>
              <a:t>time </a:t>
            </a:r>
            <a:r>
              <a:rPr sz="1200" spc="-5" dirty="0">
                <a:latin typeface="Times New Roman"/>
                <a:cs typeface="Times New Roman"/>
              </a:rPr>
              <a:t>during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life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permit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permitee  allows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construction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exist </a:t>
            </a:r>
            <a:r>
              <a:rPr sz="1200" dirty="0">
                <a:latin typeface="Times New Roman"/>
                <a:cs typeface="Times New Roman"/>
              </a:rPr>
              <a:t>in a </a:t>
            </a:r>
            <a:r>
              <a:rPr sz="1200" spc="-5" dirty="0">
                <a:latin typeface="Times New Roman"/>
                <a:cs typeface="Times New Roman"/>
              </a:rPr>
              <a:t>condition dangerous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users </a:t>
            </a:r>
            <a:r>
              <a:rPr sz="1200" dirty="0">
                <a:latin typeface="Times New Roman"/>
                <a:cs typeface="Times New Roman"/>
              </a:rPr>
              <a:t>of the road,  </a:t>
            </a:r>
            <a:r>
              <a:rPr sz="1200" spc="-5" dirty="0">
                <a:latin typeface="Times New Roman"/>
                <a:cs typeface="Times New Roman"/>
              </a:rPr>
              <a:t>then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 may, </a:t>
            </a:r>
            <a:r>
              <a:rPr sz="1200" dirty="0">
                <a:latin typeface="Times New Roman"/>
                <a:cs typeface="Times New Roman"/>
              </a:rPr>
              <a:t>without </a:t>
            </a:r>
            <a:r>
              <a:rPr sz="1200" spc="-5" dirty="0">
                <a:latin typeface="Times New Roman"/>
                <a:cs typeface="Times New Roman"/>
              </a:rPr>
              <a:t>written notice </a:t>
            </a:r>
            <a:r>
              <a:rPr sz="1200" dirty="0">
                <a:latin typeface="Times New Roman"/>
                <a:cs typeface="Times New Roman"/>
              </a:rPr>
              <a:t>to the  </a:t>
            </a:r>
            <a:r>
              <a:rPr sz="1200" spc="-5" dirty="0">
                <a:latin typeface="Times New Roman"/>
                <a:cs typeface="Times New Roman"/>
              </a:rPr>
              <a:t>permitee, make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necessary arrangements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correct the unsatisfactory  condition. The cost </a:t>
            </a:r>
            <a:r>
              <a:rPr sz="1200" dirty="0">
                <a:latin typeface="Times New Roman"/>
                <a:cs typeface="Times New Roman"/>
              </a:rPr>
              <a:t>of such </a:t>
            </a:r>
            <a:r>
              <a:rPr sz="1200" spc="-5" dirty="0">
                <a:latin typeface="Times New Roman"/>
                <a:cs typeface="Times New Roman"/>
              </a:rPr>
              <a:t>work will then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deducted from </a:t>
            </a:r>
            <a:r>
              <a:rPr sz="1200" dirty="0">
                <a:latin typeface="Times New Roman"/>
                <a:cs typeface="Times New Roman"/>
              </a:rPr>
              <a:t>the deposit in  </a:t>
            </a:r>
            <a:r>
              <a:rPr sz="1200" spc="-5" dirty="0">
                <a:latin typeface="Times New Roman"/>
                <a:cs typeface="Times New Roman"/>
              </a:rPr>
              <a:t>accordance with Section </a:t>
            </a:r>
            <a:r>
              <a:rPr sz="1200" dirty="0">
                <a:latin typeface="Times New Roman"/>
                <a:cs typeface="Times New Roman"/>
              </a:rPr>
              <a:t>3.1.4 of </a:t>
            </a:r>
            <a:r>
              <a:rPr sz="1200" spc="-5" dirty="0">
                <a:latin typeface="Times New Roman"/>
                <a:cs typeface="Times New Roman"/>
              </a:rPr>
              <a:t>these specifications at </a:t>
            </a:r>
            <a:r>
              <a:rPr sz="1200" dirty="0">
                <a:latin typeface="Times New Roman"/>
                <a:cs typeface="Times New Roman"/>
              </a:rPr>
              <a:t>the time the </a:t>
            </a:r>
            <a:r>
              <a:rPr sz="1200" spc="-5" dirty="0">
                <a:latin typeface="Times New Roman"/>
                <a:cs typeface="Times New Roman"/>
              </a:rPr>
              <a:t>deposit </a:t>
            </a:r>
            <a:r>
              <a:rPr sz="1200" dirty="0">
                <a:latin typeface="Times New Roman"/>
                <a:cs typeface="Times New Roman"/>
              </a:rPr>
              <a:t>is  </a:t>
            </a:r>
            <a:r>
              <a:rPr sz="1200" spc="-5" dirty="0">
                <a:latin typeface="Times New Roman"/>
                <a:cs typeface="Times New Roman"/>
              </a:rPr>
              <a:t>refunded.</a:t>
            </a:r>
            <a:endParaRPr sz="1200">
              <a:latin typeface="Times New Roman"/>
              <a:cs typeface="Times New Roman"/>
            </a:endParaRPr>
          </a:p>
          <a:p>
            <a:pPr marL="469900" marR="62865" lvl="2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Highway Superintendent </a:t>
            </a:r>
            <a:r>
              <a:rPr sz="1200" dirty="0">
                <a:latin typeface="Times New Roman"/>
                <a:cs typeface="Times New Roman"/>
              </a:rPr>
              <a:t>or his </a:t>
            </a:r>
            <a:r>
              <a:rPr sz="1200" spc="-5" dirty="0">
                <a:latin typeface="Times New Roman"/>
                <a:cs typeface="Times New Roman"/>
              </a:rPr>
              <a:t>designee has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authority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refuse </a:t>
            </a:r>
            <a:r>
              <a:rPr sz="1200" dirty="0">
                <a:latin typeface="Times New Roman"/>
                <a:cs typeface="Times New Roman"/>
              </a:rPr>
              <a:t>a permit  if a </a:t>
            </a:r>
            <a:r>
              <a:rPr sz="1200" spc="-5" dirty="0">
                <a:latin typeface="Times New Roman"/>
                <a:cs typeface="Times New Roman"/>
              </a:rPr>
              <a:t>contractor violated </a:t>
            </a:r>
            <a:r>
              <a:rPr sz="1200" dirty="0">
                <a:latin typeface="Times New Roman"/>
                <a:cs typeface="Times New Roman"/>
              </a:rPr>
              <a:t>these </a:t>
            </a:r>
            <a:r>
              <a:rPr sz="1200" spc="-5" dirty="0">
                <a:latin typeface="Times New Roman"/>
                <a:cs typeface="Times New Roman"/>
              </a:rPr>
              <a:t>Specifications </a:t>
            </a:r>
            <a:r>
              <a:rPr sz="1200" dirty="0">
                <a:latin typeface="Times New Roman"/>
                <a:cs typeface="Times New Roman"/>
              </a:rPr>
              <a:t>on previous </a:t>
            </a:r>
            <a:r>
              <a:rPr sz="1200" spc="-5" dirty="0">
                <a:latin typeface="Times New Roman"/>
                <a:cs typeface="Times New Roman"/>
              </a:rPr>
              <a:t>construction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sites.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Section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CONDITIONS AND REQUIREMENTS PURSUANT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G.L. C.</a:t>
            </a:r>
            <a:r>
              <a:rPr sz="1200" b="1" u="heavy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82A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ts val="1410"/>
              </a:lnSpc>
            </a:pP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 520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CMR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7.00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et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seq.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(as amended)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469900" marR="132715" lvl="1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dirty="0">
                <a:latin typeface="Times New Roman"/>
                <a:cs typeface="Times New Roman"/>
              </a:rPr>
              <a:t>By signing the </a:t>
            </a:r>
            <a:r>
              <a:rPr sz="1200" spc="-5" dirty="0">
                <a:latin typeface="Times New Roman"/>
                <a:cs typeface="Times New Roman"/>
              </a:rPr>
              <a:t>application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</a:t>
            </a:r>
            <a:r>
              <a:rPr sz="1200" dirty="0">
                <a:latin typeface="Times New Roman"/>
                <a:cs typeface="Times New Roman"/>
              </a:rPr>
              <a:t>understands </a:t>
            </a:r>
            <a:r>
              <a:rPr sz="1200" spc="-5" dirty="0">
                <a:latin typeface="Times New Roman"/>
                <a:cs typeface="Times New Roman"/>
              </a:rPr>
              <a:t>and agrees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comply with 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following:</a:t>
            </a:r>
            <a:endParaRPr sz="1200">
              <a:latin typeface="Times New Roman"/>
              <a:cs typeface="Times New Roman"/>
            </a:endParaRPr>
          </a:p>
          <a:p>
            <a:pPr marL="469900" marR="5080" lvl="1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No trench may </a:t>
            </a:r>
            <a:r>
              <a:rPr sz="1200" spc="5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excavated unless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requirements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40 </a:t>
            </a:r>
            <a:r>
              <a:rPr sz="1200" spc="-5" dirty="0">
                <a:latin typeface="Times New Roman"/>
                <a:cs typeface="Times New Roman"/>
              </a:rPr>
              <a:t>through </a:t>
            </a:r>
            <a:r>
              <a:rPr sz="1200" dirty="0">
                <a:latin typeface="Times New Roman"/>
                <a:cs typeface="Times New Roman"/>
              </a:rPr>
              <a:t>40D  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82 of the </a:t>
            </a:r>
            <a:r>
              <a:rPr sz="1200" spc="-5" dirty="0">
                <a:latin typeface="Times New Roman"/>
                <a:cs typeface="Times New Roman"/>
              </a:rPr>
              <a:t>General Laws, and any </a:t>
            </a:r>
            <a:r>
              <a:rPr sz="1200" dirty="0">
                <a:latin typeface="Times New Roman"/>
                <a:cs typeface="Times New Roman"/>
              </a:rPr>
              <a:t>accompanying </a:t>
            </a:r>
            <a:r>
              <a:rPr sz="1200" spc="-5" dirty="0">
                <a:latin typeface="Times New Roman"/>
                <a:cs typeface="Times New Roman"/>
              </a:rPr>
              <a:t>regulations, </a:t>
            </a:r>
            <a:r>
              <a:rPr sz="1200" dirty="0">
                <a:latin typeface="Times New Roman"/>
                <a:cs typeface="Times New Roman"/>
              </a:rPr>
              <a:t>have </a:t>
            </a:r>
            <a:r>
              <a:rPr sz="1200" spc="-5" dirty="0">
                <a:latin typeface="Times New Roman"/>
                <a:cs typeface="Times New Roman"/>
              </a:rPr>
              <a:t>been  met and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permit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invalid unless and </a:t>
            </a:r>
            <a:r>
              <a:rPr sz="1200" dirty="0">
                <a:latin typeface="Times New Roman"/>
                <a:cs typeface="Times New Roman"/>
              </a:rPr>
              <a:t>until </a:t>
            </a:r>
            <a:r>
              <a:rPr sz="1200" spc="-5" dirty="0">
                <a:latin typeface="Times New Roman"/>
                <a:cs typeface="Times New Roman"/>
              </a:rPr>
              <a:t>said requirements </a:t>
            </a:r>
            <a:r>
              <a:rPr sz="1200" dirty="0">
                <a:latin typeface="Times New Roman"/>
                <a:cs typeface="Times New Roman"/>
              </a:rPr>
              <a:t>have been  </a:t>
            </a:r>
            <a:r>
              <a:rPr sz="1200" spc="-5" dirty="0">
                <a:latin typeface="Times New Roman"/>
                <a:cs typeface="Times New Roman"/>
              </a:rPr>
              <a:t>complied with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excavator applying for </a:t>
            </a:r>
            <a:r>
              <a:rPr sz="1200" dirty="0">
                <a:latin typeface="Times New Roman"/>
                <a:cs typeface="Times New Roman"/>
              </a:rPr>
              <a:t>the permit </a:t>
            </a:r>
            <a:r>
              <a:rPr sz="1200" spc="-5" dirty="0">
                <a:latin typeface="Times New Roman"/>
                <a:cs typeface="Times New Roman"/>
              </a:rPr>
              <a:t>including, </a:t>
            </a:r>
            <a:r>
              <a:rPr sz="1200" dirty="0">
                <a:latin typeface="Times New Roman"/>
                <a:cs typeface="Times New Roman"/>
              </a:rPr>
              <a:t>but not </a:t>
            </a:r>
            <a:r>
              <a:rPr sz="1200" spc="-5" dirty="0">
                <a:latin typeface="Times New Roman"/>
                <a:cs typeface="Times New Roman"/>
              </a:rPr>
              <a:t>limited  </a:t>
            </a:r>
            <a:r>
              <a:rPr sz="1200" dirty="0">
                <a:latin typeface="Times New Roman"/>
                <a:cs typeface="Times New Roman"/>
              </a:rPr>
              <a:t>to, the </a:t>
            </a:r>
            <a:r>
              <a:rPr sz="1200" spc="-5" dirty="0">
                <a:latin typeface="Times New Roman"/>
                <a:cs typeface="Times New Roman"/>
              </a:rPr>
              <a:t>establishment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valid excavation number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underground </a:t>
            </a:r>
            <a:r>
              <a:rPr sz="1200" dirty="0">
                <a:latin typeface="Times New Roman"/>
                <a:cs typeface="Times New Roman"/>
              </a:rPr>
              <a:t>plant  </a:t>
            </a:r>
            <a:r>
              <a:rPr sz="1200" spc="-5" dirty="0">
                <a:latin typeface="Times New Roman"/>
                <a:cs typeface="Times New Roman"/>
              </a:rPr>
              <a:t>damage prevention </a:t>
            </a:r>
            <a:r>
              <a:rPr sz="1200" dirty="0">
                <a:latin typeface="Times New Roman"/>
                <a:cs typeface="Times New Roman"/>
              </a:rPr>
              <a:t>system </a:t>
            </a:r>
            <a:r>
              <a:rPr sz="1200" spc="-5" dirty="0">
                <a:latin typeface="Times New Roman"/>
                <a:cs typeface="Times New Roman"/>
              </a:rPr>
              <a:t>as said system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defined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76D of Chapter  164 </a:t>
            </a:r>
            <a:r>
              <a:rPr sz="1200" spc="-5" dirty="0">
                <a:latin typeface="Times New Roman"/>
                <a:cs typeface="Times New Roman"/>
              </a:rPr>
              <a:t>(DIG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SAFE)</a:t>
            </a:r>
            <a:endParaRPr sz="1200">
              <a:latin typeface="Times New Roman"/>
              <a:cs typeface="Times New Roman"/>
            </a:endParaRPr>
          </a:p>
          <a:p>
            <a:pPr marL="469900" marR="45085" lvl="1" indent="-457200">
              <a:lnSpc>
                <a:spcPts val="1380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Trenches may </a:t>
            </a:r>
            <a:r>
              <a:rPr sz="1200" dirty="0">
                <a:latin typeface="Times New Roman"/>
                <a:cs typeface="Times New Roman"/>
              </a:rPr>
              <a:t>pose a </a:t>
            </a:r>
            <a:r>
              <a:rPr sz="1200" spc="-5" dirty="0">
                <a:latin typeface="Times New Roman"/>
                <a:cs typeface="Times New Roman"/>
              </a:rPr>
              <a:t>significant health and safety hazard. </a:t>
            </a:r>
            <a:r>
              <a:rPr sz="1200" dirty="0">
                <a:latin typeface="Times New Roman"/>
                <a:cs typeface="Times New Roman"/>
              </a:rPr>
              <a:t>Pursuant to section 1  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82 of the </a:t>
            </a:r>
            <a:r>
              <a:rPr sz="1200" spc="-5" dirty="0">
                <a:latin typeface="Times New Roman"/>
                <a:cs typeface="Times New Roman"/>
              </a:rPr>
              <a:t>General Laws, an excavator </a:t>
            </a:r>
            <a:r>
              <a:rPr sz="1200" dirty="0">
                <a:latin typeface="Times New Roman"/>
                <a:cs typeface="Times New Roman"/>
              </a:rPr>
              <a:t>shall not </a:t>
            </a:r>
            <a:r>
              <a:rPr sz="1200" spc="-5" dirty="0">
                <a:latin typeface="Times New Roman"/>
                <a:cs typeface="Times New Roman"/>
              </a:rPr>
              <a:t>leave any </a:t>
            </a:r>
            <a:r>
              <a:rPr sz="1200" dirty="0">
                <a:latin typeface="Times New Roman"/>
                <a:cs typeface="Times New Roman"/>
              </a:rPr>
              <a:t>open </a:t>
            </a:r>
            <a:r>
              <a:rPr sz="1200" spc="-5" dirty="0">
                <a:latin typeface="Times New Roman"/>
                <a:cs typeface="Times New Roman"/>
              </a:rPr>
              <a:t>trench  unattended without first making every </a:t>
            </a:r>
            <a:r>
              <a:rPr sz="1200" dirty="0">
                <a:latin typeface="Times New Roman"/>
                <a:cs typeface="Times New Roman"/>
              </a:rPr>
              <a:t>reasonable </a:t>
            </a:r>
            <a:r>
              <a:rPr sz="1200" spc="-5" dirty="0">
                <a:latin typeface="Times New Roman"/>
                <a:cs typeface="Times New Roman"/>
              </a:rPr>
              <a:t>effort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eliminate any  recognized safety hazard that may exists as </a:t>
            </a:r>
            <a:r>
              <a:rPr sz="1200" dirty="0">
                <a:latin typeface="Times New Roman"/>
                <a:cs typeface="Times New Roman"/>
              </a:rPr>
              <a:t>a result of </a:t>
            </a:r>
            <a:r>
              <a:rPr sz="1200" spc="-5" dirty="0">
                <a:latin typeface="Times New Roman"/>
                <a:cs typeface="Times New Roman"/>
              </a:rPr>
              <a:t>leaving said open trench  unattended. Excavators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consult regulations promulgated </a:t>
            </a:r>
            <a:r>
              <a:rPr sz="1200" dirty="0">
                <a:latin typeface="Times New Roman"/>
                <a:cs typeface="Times New Roman"/>
              </a:rPr>
              <a:t>by the  </a:t>
            </a:r>
            <a:r>
              <a:rPr sz="1200" spc="-5" dirty="0">
                <a:latin typeface="Times New Roman"/>
                <a:cs typeface="Times New Roman"/>
              </a:rPr>
              <a:t>department </a:t>
            </a:r>
            <a:r>
              <a:rPr sz="1200" dirty="0">
                <a:latin typeface="Times New Roman"/>
                <a:cs typeface="Times New Roman"/>
              </a:rPr>
              <a:t>of Public </a:t>
            </a:r>
            <a:r>
              <a:rPr sz="1200" spc="-5" dirty="0">
                <a:latin typeface="Times New Roman"/>
                <a:cs typeface="Times New Roman"/>
              </a:rPr>
              <a:t>Safety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order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familiarize themselves with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recognized safety </a:t>
            </a:r>
            <a:r>
              <a:rPr sz="1200" dirty="0">
                <a:latin typeface="Times New Roman"/>
                <a:cs typeface="Times New Roman"/>
              </a:rPr>
              <a:t>hazards </a:t>
            </a:r>
            <a:r>
              <a:rPr sz="1200" spc="-5" dirty="0">
                <a:latin typeface="Times New Roman"/>
                <a:cs typeface="Times New Roman"/>
              </a:rPr>
              <a:t>associated with </a:t>
            </a:r>
            <a:r>
              <a:rPr sz="1200" dirty="0">
                <a:latin typeface="Times New Roman"/>
                <a:cs typeface="Times New Roman"/>
              </a:rPr>
              <a:t>excavations </a:t>
            </a:r>
            <a:r>
              <a:rPr sz="1200" spc="-5" dirty="0">
                <a:latin typeface="Times New Roman"/>
                <a:cs typeface="Times New Roman"/>
              </a:rPr>
              <a:t>and open trenches </a:t>
            </a:r>
            <a:r>
              <a:rPr sz="1200" dirty="0">
                <a:latin typeface="Times New Roman"/>
                <a:cs typeface="Times New Roman"/>
              </a:rPr>
              <a:t>and the  </a:t>
            </a:r>
            <a:r>
              <a:rPr sz="1200" spc="-5" dirty="0">
                <a:latin typeface="Times New Roman"/>
                <a:cs typeface="Times New Roman"/>
              </a:rPr>
              <a:t>procedures required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recommended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safety </a:t>
            </a:r>
            <a:r>
              <a:rPr sz="1200" spc="-5" dirty="0">
                <a:latin typeface="Times New Roman"/>
                <a:cs typeface="Times New Roman"/>
              </a:rPr>
              <a:t>department </a:t>
            </a:r>
            <a:r>
              <a:rPr sz="1200" dirty="0">
                <a:latin typeface="Times New Roman"/>
                <a:cs typeface="Times New Roman"/>
              </a:rPr>
              <a:t>in order to </a:t>
            </a:r>
            <a:r>
              <a:rPr sz="1200" spc="-5" dirty="0">
                <a:latin typeface="Times New Roman"/>
                <a:cs typeface="Times New Roman"/>
              </a:rPr>
              <a:t>make  every </a:t>
            </a:r>
            <a:r>
              <a:rPr sz="1200" dirty="0">
                <a:latin typeface="Times New Roman"/>
                <a:cs typeface="Times New Roman"/>
              </a:rPr>
              <a:t>reasonable </a:t>
            </a:r>
            <a:r>
              <a:rPr sz="1200" spc="-5" dirty="0">
                <a:latin typeface="Times New Roman"/>
                <a:cs typeface="Times New Roman"/>
              </a:rPr>
              <a:t>effort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eliminate said safety hazards which </a:t>
            </a:r>
            <a:r>
              <a:rPr sz="1200" dirty="0">
                <a:latin typeface="Times New Roman"/>
                <a:cs typeface="Times New Roman"/>
              </a:rPr>
              <a:t>may </a:t>
            </a:r>
            <a:r>
              <a:rPr sz="1200" spc="-5" dirty="0">
                <a:latin typeface="Times New Roman"/>
                <a:cs typeface="Times New Roman"/>
              </a:rPr>
              <a:t>include  covering, barricading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otherwise protecting </a:t>
            </a:r>
            <a:r>
              <a:rPr sz="1200" dirty="0">
                <a:latin typeface="Times New Roman"/>
                <a:cs typeface="Times New Roman"/>
              </a:rPr>
              <a:t>open </a:t>
            </a:r>
            <a:r>
              <a:rPr sz="1200" spc="-5" dirty="0">
                <a:latin typeface="Times New Roman"/>
                <a:cs typeface="Times New Roman"/>
              </a:rPr>
              <a:t>trenches </a:t>
            </a:r>
            <a:r>
              <a:rPr sz="1200" dirty="0">
                <a:latin typeface="Times New Roman"/>
                <a:cs typeface="Times New Roman"/>
              </a:rPr>
              <a:t>from </a:t>
            </a:r>
            <a:r>
              <a:rPr sz="1200" spc="-5" dirty="0">
                <a:latin typeface="Times New Roman"/>
                <a:cs typeface="Times New Roman"/>
              </a:rPr>
              <a:t>accidental  entry.</a:t>
            </a:r>
            <a:endParaRPr sz="1200">
              <a:latin typeface="Times New Roman"/>
              <a:cs typeface="Times New Roman"/>
            </a:endParaRPr>
          </a:p>
          <a:p>
            <a:pPr marL="469900" lvl="1" indent="-457200">
              <a:lnSpc>
                <a:spcPts val="1345"/>
              </a:lnSpc>
              <a:buAutoNum type="arabicPeriod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Persons engaging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any trenching operation shall familiarize themselves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84">
        <p14:flythrough/>
      </p:transition>
    </mc:Choice>
    <mc:Fallback xmlns="">
      <p:transition spd="slow" advTm="884">
        <p:fade/>
      </p:transition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583578" y="9549342"/>
            <a:ext cx="6057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800100" y="395731"/>
            <a:ext cx="6165215" cy="91452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71500" marR="9486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Administration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excavations: </a:t>
            </a:r>
            <a:r>
              <a:rPr sz="1200" dirty="0">
                <a:latin typeface="Times New Roman"/>
                <a:cs typeface="Times New Roman"/>
              </a:rPr>
              <a:t>29 </a:t>
            </a:r>
            <a:r>
              <a:rPr sz="1200" spc="-5" dirty="0">
                <a:latin typeface="Times New Roman"/>
                <a:cs typeface="Times New Roman"/>
              </a:rPr>
              <a:t>CFR </a:t>
            </a:r>
            <a:r>
              <a:rPr sz="1200" dirty="0">
                <a:latin typeface="Times New Roman"/>
                <a:cs typeface="Times New Roman"/>
              </a:rPr>
              <a:t>1926.650 </a:t>
            </a:r>
            <a:r>
              <a:rPr sz="1200" spc="-5" dirty="0">
                <a:latin typeface="Times New Roman"/>
                <a:cs typeface="Times New Roman"/>
              </a:rPr>
              <a:t>et. seq. Entitled subpart </a:t>
            </a:r>
            <a:r>
              <a:rPr sz="1200" dirty="0">
                <a:latin typeface="Times New Roman"/>
                <a:cs typeface="Times New Roman"/>
              </a:rPr>
              <a:t>P  </a:t>
            </a:r>
            <a:r>
              <a:rPr sz="1200" spc="-5" dirty="0">
                <a:latin typeface="Times New Roman"/>
                <a:cs typeface="Times New Roman"/>
              </a:rPr>
              <a:t>“Excavations”.</a:t>
            </a:r>
            <a:endParaRPr sz="1200">
              <a:latin typeface="Times New Roman"/>
              <a:cs typeface="Times New Roman"/>
            </a:endParaRPr>
          </a:p>
          <a:p>
            <a:pPr marL="571500" marR="656590" lvl="1" indent="-457200">
              <a:lnSpc>
                <a:spcPts val="1380"/>
              </a:lnSpc>
              <a:buAutoNum type="arabicPeriod" startAt="5"/>
              <a:tabLst>
                <a:tab pos="570865" algn="l"/>
                <a:tab pos="571500" algn="l"/>
              </a:tabLst>
            </a:pPr>
            <a:r>
              <a:rPr sz="1200" spc="-5" dirty="0">
                <a:latin typeface="Times New Roman"/>
                <a:cs typeface="Times New Roman"/>
              </a:rPr>
              <a:t>Persons engaging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any trenching operation who utilize </a:t>
            </a:r>
            <a:r>
              <a:rPr sz="1200" dirty="0">
                <a:latin typeface="Times New Roman"/>
                <a:cs typeface="Times New Roman"/>
              </a:rPr>
              <a:t>hoisting or </a:t>
            </a:r>
            <a:r>
              <a:rPr sz="1200" spc="-5" dirty="0">
                <a:latin typeface="Times New Roman"/>
                <a:cs typeface="Times New Roman"/>
              </a:rPr>
              <a:t>other  mechanical equipment subject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146 shall only </a:t>
            </a:r>
            <a:r>
              <a:rPr sz="1200" spc="-5" dirty="0">
                <a:latin typeface="Times New Roman"/>
                <a:cs typeface="Times New Roman"/>
              </a:rPr>
              <a:t>employ individuals  licensed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operate said </a:t>
            </a:r>
            <a:r>
              <a:rPr sz="1200" dirty="0">
                <a:latin typeface="Times New Roman"/>
                <a:cs typeface="Times New Roman"/>
              </a:rPr>
              <a:t>equipment by the </a:t>
            </a:r>
            <a:r>
              <a:rPr sz="1200" spc="-5" dirty="0">
                <a:latin typeface="Times New Roman"/>
                <a:cs typeface="Times New Roman"/>
              </a:rPr>
              <a:t>Department </a:t>
            </a:r>
            <a:r>
              <a:rPr sz="1200" dirty="0">
                <a:latin typeface="Times New Roman"/>
                <a:cs typeface="Times New Roman"/>
              </a:rPr>
              <a:t>of Public </a:t>
            </a:r>
            <a:r>
              <a:rPr sz="1200" spc="-5" dirty="0">
                <a:latin typeface="Times New Roman"/>
                <a:cs typeface="Times New Roman"/>
              </a:rPr>
              <a:t>Safety pursuant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said chapter and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permit </a:t>
            </a:r>
            <a:r>
              <a:rPr sz="1200" dirty="0">
                <a:latin typeface="Times New Roman"/>
                <a:cs typeface="Times New Roman"/>
              </a:rPr>
              <a:t>must be </a:t>
            </a:r>
            <a:r>
              <a:rPr sz="1200" spc="-5" dirty="0">
                <a:latin typeface="Times New Roman"/>
                <a:cs typeface="Times New Roman"/>
              </a:rPr>
              <a:t>presented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said licensed operator before  any excavation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commenced.</a:t>
            </a:r>
            <a:endParaRPr sz="1200">
              <a:latin typeface="Times New Roman"/>
              <a:cs typeface="Times New Roman"/>
            </a:endParaRPr>
          </a:p>
          <a:p>
            <a:pPr marL="571500" marR="690245" lvl="1" indent="-457200">
              <a:lnSpc>
                <a:spcPts val="1380"/>
              </a:lnSpc>
              <a:buAutoNum type="arabicPeriod" startAt="5"/>
              <a:tabLst>
                <a:tab pos="570865" algn="l"/>
                <a:tab pos="571500" algn="l"/>
              </a:tabLst>
            </a:pP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applying for, accepting, and </a:t>
            </a:r>
            <a:r>
              <a:rPr sz="1200" dirty="0">
                <a:latin typeface="Times New Roman"/>
                <a:cs typeface="Times New Roman"/>
              </a:rPr>
              <a:t>signing this </a:t>
            </a:r>
            <a:r>
              <a:rPr sz="1200" spc="-5" dirty="0">
                <a:latin typeface="Times New Roman"/>
                <a:cs typeface="Times New Roman"/>
              </a:rPr>
              <a:t>permit,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hereby </a:t>
            </a:r>
            <a:r>
              <a:rPr sz="1200" dirty="0">
                <a:latin typeface="Times New Roman"/>
                <a:cs typeface="Times New Roman"/>
              </a:rPr>
              <a:t>attests  to the </a:t>
            </a:r>
            <a:r>
              <a:rPr sz="1200" spc="-5" dirty="0">
                <a:latin typeface="Times New Roman"/>
                <a:cs typeface="Times New Roman"/>
              </a:rPr>
              <a:t>following: (1) that they have read and </a:t>
            </a:r>
            <a:r>
              <a:rPr sz="1200" dirty="0">
                <a:latin typeface="Times New Roman"/>
                <a:cs typeface="Times New Roman"/>
              </a:rPr>
              <a:t>understand the </a:t>
            </a:r>
            <a:r>
              <a:rPr sz="1200" spc="-5" dirty="0">
                <a:latin typeface="Times New Roman"/>
                <a:cs typeface="Times New Roman"/>
              </a:rPr>
              <a:t>regulations  promulgated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Department </a:t>
            </a:r>
            <a:r>
              <a:rPr sz="1200" dirty="0">
                <a:latin typeface="Times New Roman"/>
                <a:cs typeface="Times New Roman"/>
              </a:rPr>
              <a:t>of Public </a:t>
            </a:r>
            <a:r>
              <a:rPr sz="1200" spc="-5" dirty="0">
                <a:latin typeface="Times New Roman"/>
                <a:cs typeface="Times New Roman"/>
              </a:rPr>
              <a:t>Safety with regard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construction  related </a:t>
            </a:r>
            <a:r>
              <a:rPr sz="1200" dirty="0">
                <a:latin typeface="Times New Roman"/>
                <a:cs typeface="Times New Roman"/>
              </a:rPr>
              <a:t>excavations </a:t>
            </a:r>
            <a:r>
              <a:rPr sz="1200" spc="-5" dirty="0">
                <a:latin typeface="Times New Roman"/>
                <a:cs typeface="Times New Roman"/>
              </a:rPr>
              <a:t>and trench safety; (2) that </a:t>
            </a:r>
            <a:r>
              <a:rPr sz="1200" dirty="0">
                <a:latin typeface="Times New Roman"/>
                <a:cs typeface="Times New Roman"/>
              </a:rPr>
              <a:t>they </a:t>
            </a:r>
            <a:r>
              <a:rPr sz="1200" spc="-5" dirty="0">
                <a:latin typeface="Times New Roman"/>
                <a:cs typeface="Times New Roman"/>
              </a:rPr>
              <a:t>have read and </a:t>
            </a:r>
            <a:r>
              <a:rPr sz="1200" dirty="0">
                <a:latin typeface="Times New Roman"/>
                <a:cs typeface="Times New Roman"/>
              </a:rPr>
              <a:t>understand the  </a:t>
            </a:r>
            <a:r>
              <a:rPr sz="1200" spc="-5" dirty="0">
                <a:latin typeface="Times New Roman"/>
                <a:cs typeface="Times New Roman"/>
              </a:rPr>
              <a:t>federal safety standards promulgated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Occupational Safety and Health  Administration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Excavations: </a:t>
            </a:r>
            <a:r>
              <a:rPr sz="1200" dirty="0">
                <a:latin typeface="Times New Roman"/>
                <a:cs typeface="Times New Roman"/>
              </a:rPr>
              <a:t>29 CMR 126.650 </a:t>
            </a:r>
            <a:r>
              <a:rPr sz="1200" spc="-5" dirty="0">
                <a:latin typeface="Times New Roman"/>
                <a:cs typeface="Times New Roman"/>
              </a:rPr>
              <a:t>et. seq., entitled Subpart </a:t>
            </a:r>
            <a:r>
              <a:rPr sz="1200" dirty="0">
                <a:latin typeface="Times New Roman"/>
                <a:cs typeface="Times New Roman"/>
              </a:rPr>
              <a:t>P  </a:t>
            </a:r>
            <a:r>
              <a:rPr sz="1200" spc="-5" dirty="0">
                <a:latin typeface="Times New Roman"/>
                <a:cs typeface="Times New Roman"/>
              </a:rPr>
              <a:t>“Excavations” as well as any other excavation requirements established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this  municipality; and (3) that they are aware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has, </a:t>
            </a:r>
            <a:r>
              <a:rPr sz="1200" spc="-5" dirty="0">
                <a:latin typeface="Times New Roman"/>
                <a:cs typeface="Times New Roman"/>
              </a:rPr>
              <a:t>with regard </a:t>
            </a:r>
            <a:r>
              <a:rPr sz="1200" dirty="0">
                <a:latin typeface="Times New Roman"/>
                <a:cs typeface="Times New Roman"/>
              </a:rPr>
              <a:t>to the proposed  </a:t>
            </a:r>
            <a:r>
              <a:rPr sz="1200" spc="-5" dirty="0">
                <a:latin typeface="Times New Roman"/>
                <a:cs typeface="Times New Roman"/>
              </a:rPr>
              <a:t>trench excavation </a:t>
            </a:r>
            <a:r>
              <a:rPr sz="1200" dirty="0">
                <a:latin typeface="Times New Roman"/>
                <a:cs typeface="Times New Roman"/>
              </a:rPr>
              <a:t>on private </a:t>
            </a:r>
            <a:r>
              <a:rPr sz="1200" spc="-5" dirty="0">
                <a:latin typeface="Times New Roman"/>
                <a:cs typeface="Times New Roman"/>
              </a:rPr>
              <a:t>property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proposed excavation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city </a:t>
            </a:r>
            <a:r>
              <a:rPr sz="1200" dirty="0">
                <a:latin typeface="Times New Roman"/>
                <a:cs typeface="Times New Roman"/>
              </a:rPr>
              <a:t>or town  public </a:t>
            </a:r>
            <a:r>
              <a:rPr sz="1200" spc="-5" dirty="0">
                <a:latin typeface="Times New Roman"/>
                <a:cs typeface="Times New Roman"/>
              </a:rPr>
              <a:t>way that forms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basis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permit application, complied with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requirements </a:t>
            </a:r>
            <a:r>
              <a:rPr sz="1200" dirty="0">
                <a:latin typeface="Times New Roman"/>
                <a:cs typeface="Times New Roman"/>
              </a:rPr>
              <a:t>of sections </a:t>
            </a:r>
            <a:r>
              <a:rPr sz="1200" spc="-5" dirty="0">
                <a:latin typeface="Times New Roman"/>
                <a:cs typeface="Times New Roman"/>
              </a:rPr>
              <a:t>40-40D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82A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General Laws.</a:t>
            </a:r>
            <a:endParaRPr sz="1200">
              <a:latin typeface="Times New Roman"/>
              <a:cs typeface="Times New Roman"/>
            </a:endParaRPr>
          </a:p>
          <a:p>
            <a:pPr marL="571500" marR="694055" lvl="1" indent="-457200">
              <a:lnSpc>
                <a:spcPts val="1380"/>
              </a:lnSpc>
              <a:buAutoNum type="arabicPeriod" startAt="5"/>
              <a:tabLst>
                <a:tab pos="570865" algn="l"/>
                <a:tab pos="5715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This permit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posted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plain view </a:t>
            </a:r>
            <a:r>
              <a:rPr sz="1200" dirty="0">
                <a:latin typeface="Times New Roman"/>
                <a:cs typeface="Times New Roman"/>
              </a:rPr>
              <a:t>on the site of the </a:t>
            </a:r>
            <a:r>
              <a:rPr sz="1200" spc="-5" dirty="0">
                <a:latin typeface="Times New Roman"/>
                <a:cs typeface="Times New Roman"/>
              </a:rPr>
              <a:t>trench. For additional  information, please </a:t>
            </a:r>
            <a:r>
              <a:rPr sz="1200" dirty="0">
                <a:latin typeface="Times New Roman"/>
                <a:cs typeface="Times New Roman"/>
              </a:rPr>
              <a:t>visit the </a:t>
            </a:r>
            <a:r>
              <a:rPr sz="1200" spc="-5" dirty="0">
                <a:latin typeface="Times New Roman"/>
                <a:cs typeface="Times New Roman"/>
              </a:rPr>
              <a:t>Department </a:t>
            </a:r>
            <a:r>
              <a:rPr sz="1200" dirty="0">
                <a:latin typeface="Times New Roman"/>
                <a:cs typeface="Times New Roman"/>
              </a:rPr>
              <a:t>of Public </a:t>
            </a:r>
            <a:r>
              <a:rPr sz="1200" spc="-5" dirty="0">
                <a:latin typeface="Times New Roman"/>
                <a:cs typeface="Times New Roman"/>
              </a:rPr>
              <a:t>Safety’s website at </a:t>
            </a:r>
            <a:r>
              <a:rPr sz="1200" spc="-5" dirty="0">
                <a:latin typeface="Times New Roman"/>
                <a:cs typeface="Times New Roman"/>
                <a:hlinkClick r:id="rId2"/>
              </a:rPr>
              <a:t> www.mass.gov/dps.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in </a:t>
            </a:r>
            <a:r>
              <a:rPr sz="1200" spc="-5" dirty="0">
                <a:latin typeface="Times New Roman"/>
                <a:cs typeface="Times New Roman"/>
              </a:rPr>
              <a:t>relation 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419163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Town Counsel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1066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waive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reading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approve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article as published, </a:t>
            </a:r>
            <a:r>
              <a:rPr sz="1200" dirty="0">
                <a:latin typeface="Times New Roman"/>
                <a:cs typeface="Times New Roman"/>
              </a:rPr>
              <a:t>excepting the </a:t>
            </a:r>
            <a:r>
              <a:rPr sz="1200" spc="-5" dirty="0">
                <a:latin typeface="Times New Roman"/>
                <a:cs typeface="Times New Roman"/>
              </a:rPr>
              <a:t>phrase “To </a:t>
            </a:r>
            <a:r>
              <a:rPr sz="1200" dirty="0">
                <a:latin typeface="Times New Roman"/>
                <a:cs typeface="Times New Roman"/>
              </a:rPr>
              <a:t>see 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to…”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 phrase “Or  </a:t>
            </a:r>
            <a:r>
              <a:rPr sz="1200" spc="-5" dirty="0">
                <a:latin typeface="Times New Roman"/>
                <a:cs typeface="Times New Roman"/>
              </a:rPr>
              <a:t>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 thereto.” provided, however,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reference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words “…  Section LVX…”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line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shall read “… Article LVII…”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reference </a:t>
            </a:r>
            <a:r>
              <a:rPr sz="1200" dirty="0">
                <a:latin typeface="Times New Roman"/>
                <a:cs typeface="Times New Roman"/>
              </a:rPr>
              <a:t>in the title to  </a:t>
            </a:r>
            <a:r>
              <a:rPr sz="1200" spc="-5" dirty="0">
                <a:latin typeface="Times New Roman"/>
                <a:cs typeface="Times New Roman"/>
              </a:rPr>
              <a:t>“…LVX…”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read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“…LVII…”.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8:51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1993264">
              <a:lnSpc>
                <a:spcPts val="138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reconsider Article </a:t>
            </a:r>
            <a:r>
              <a:rPr sz="1200" b="1" dirty="0">
                <a:latin typeface="Times New Roman"/>
                <a:cs typeface="Times New Roman"/>
              </a:rPr>
              <a:t>6.  </a:t>
            </a:r>
            <a:r>
              <a:rPr sz="1200" b="1" spc="-5" dirty="0">
                <a:latin typeface="Times New Roman"/>
                <a:cs typeface="Times New Roman"/>
              </a:rPr>
              <a:t>Defeated/May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8:54</a:t>
            </a:r>
            <a:r>
              <a:rPr sz="1200" b="1" spc="-10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50">
              <a:latin typeface="Times New Roman"/>
              <a:cs typeface="Times New Roman"/>
            </a:endParaRPr>
          </a:p>
          <a:p>
            <a:pPr marL="114300" marR="724535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take Article </a:t>
            </a:r>
            <a:r>
              <a:rPr sz="1200" b="1" dirty="0">
                <a:latin typeface="Times New Roman"/>
                <a:cs typeface="Times New Roman"/>
              </a:rPr>
              <a:t>8 out </a:t>
            </a:r>
            <a:r>
              <a:rPr sz="1200" b="1" spc="5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order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upon the  conclusion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the vote </a:t>
            </a:r>
            <a:r>
              <a:rPr sz="1200" b="1" dirty="0">
                <a:latin typeface="Times New Roman"/>
                <a:cs typeface="Times New Roman"/>
              </a:rPr>
              <a:t>upon </a:t>
            </a:r>
            <a:r>
              <a:rPr sz="1200" b="1" spc="-5" dirty="0">
                <a:latin typeface="Times New Roman"/>
                <a:cs typeface="Times New Roman"/>
              </a:rPr>
              <a:t>Article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15.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8:57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143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8: </a:t>
            </a:r>
            <a:r>
              <a:rPr sz="1200" b="1" spc="-5" dirty="0">
                <a:latin typeface="Times New Roman"/>
                <a:cs typeface="Times New Roman"/>
              </a:rPr>
              <a:t>AMENDING BY-LAWS RE: NON-CRIMINAL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DISPOSITION</a:t>
            </a:r>
            <a:endParaRPr sz="1200">
              <a:latin typeface="Times New Roman"/>
              <a:cs typeface="Times New Roman"/>
            </a:endParaRPr>
          </a:p>
          <a:p>
            <a:pPr marL="113664" marR="1339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amend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General Bylaws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striking  Article XXXVII and </a:t>
            </a:r>
            <a:r>
              <a:rPr sz="1200" dirty="0">
                <a:latin typeface="Times New Roman"/>
                <a:cs typeface="Times New Roman"/>
              </a:rPr>
              <a:t>inserting in its </a:t>
            </a:r>
            <a:r>
              <a:rPr sz="1200" spc="-5" dirty="0">
                <a:latin typeface="Times New Roman"/>
                <a:cs typeface="Times New Roman"/>
              </a:rPr>
              <a:t>place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following: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942464">
              <a:lnSpc>
                <a:spcPts val="1410"/>
              </a:lnSpc>
            </a:pP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Article</a:t>
            </a:r>
            <a:r>
              <a:rPr sz="1200" b="1" u="heavy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XXXVII</a:t>
            </a:r>
            <a:endParaRPr sz="1200">
              <a:latin typeface="Times New Roman"/>
              <a:cs typeface="Times New Roman"/>
            </a:endParaRPr>
          </a:p>
          <a:p>
            <a:pPr marL="571500">
              <a:lnSpc>
                <a:spcPts val="1410"/>
              </a:lnSpc>
            </a:pP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Non-Criminal Disposition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Bylaw, Rule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or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Regulation</a:t>
            </a:r>
            <a:r>
              <a:rPr sz="1200" b="1" u="heavy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Violations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748030" algn="just">
              <a:lnSpc>
                <a:spcPct val="9540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Non-Criminal Disposition</a:t>
            </a:r>
            <a:r>
              <a:rPr sz="1200" spc="-5" dirty="0">
                <a:latin typeface="Times New Roman"/>
                <a:cs typeface="Times New Roman"/>
              </a:rPr>
              <a:t> Any person taking cognizance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a  </a:t>
            </a:r>
            <a:r>
              <a:rPr sz="1200" spc="-5" dirty="0">
                <a:latin typeface="Times New Roman"/>
                <a:cs typeface="Times New Roman"/>
              </a:rPr>
              <a:t>specific Town Bylaw, </a:t>
            </a:r>
            <a:r>
              <a:rPr sz="1200" dirty="0">
                <a:latin typeface="Times New Roman"/>
                <a:cs typeface="Times New Roman"/>
              </a:rPr>
              <a:t>Rule, or </a:t>
            </a:r>
            <a:r>
              <a:rPr sz="1200" spc="-5" dirty="0">
                <a:latin typeface="Times New Roman"/>
                <a:cs typeface="Times New Roman"/>
              </a:rPr>
              <a:t>Regulation which </a:t>
            </a:r>
            <a:r>
              <a:rPr sz="1200" dirty="0">
                <a:latin typeface="Times New Roman"/>
                <a:cs typeface="Times New Roman"/>
              </a:rPr>
              <a:t>said </a:t>
            </a:r>
            <a:r>
              <a:rPr sz="1200" spc="-5" dirty="0">
                <a:latin typeface="Times New Roman"/>
                <a:cs typeface="Times New Roman"/>
              </a:rPr>
              <a:t>person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empowered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enforce,  hereinafter referred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enforcing person, as an alternative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initiating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criminal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686">
        <p14:flythrough/>
      </p:transition>
    </mc:Choice>
    <mc:Fallback xmlns="">
      <p:transition spd="slow" advTm="686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508000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90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498851" y="493776"/>
            <a:ext cx="27762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ADVISORY</a:t>
            </a:r>
            <a:r>
              <a:rPr sz="1800" b="1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333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333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516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897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333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796036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5242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14324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7960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796036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5080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5080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5080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5080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5080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5080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1027176"/>
            <a:ext cx="5908675" cy="1785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Advisory Committee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seven-member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volunteer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appointed by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 Moderator.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Regular meetings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were held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1st 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3rd Thursday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month.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Several  additional meetings were held throughout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 when needed. The committee also conducted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hearings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required 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local bylaws,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known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“Pre-Town Meeting”, at least one week  prior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each Annual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Special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Meeting. One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responsibilities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Advisory  Committee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town’s Emergency Reserve Fund. This fund provides money for  emergencies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well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urgent and unforeseen expenses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Advisory  Committee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must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approve all transfers 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Emergency Reserve Fund. The committee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also  responsible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submitting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recommendations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budget,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well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all other articles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warrant for Town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Meeting.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700" y="2956559"/>
            <a:ext cx="5946140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end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fiscal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brought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close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significant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change 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committee,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  members completed their first year. However,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year 2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 left as they were  elected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board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selectmen. Shortly after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Town Meeting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citizens stepped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up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were appointed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keep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total to 7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1700" y="3835908"/>
            <a:ext cx="5584190" cy="561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Presented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following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tables,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accounting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money spent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Request and Actual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Budget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FY19: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914400" y="4388091"/>
          <a:ext cx="5937249" cy="9083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68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4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8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7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677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1362"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Date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Department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Request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Amount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Balance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349"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May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1,2017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Emergency Reserve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Fund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$50,000.00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$33,000.00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$33,000.00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3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Services, Supplies, Other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$2.250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1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$2,250.00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$2,250.00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36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79">
                <a:tc>
                  <a:txBody>
                    <a:bodyPr/>
                    <a:lstStyle/>
                    <a:p>
                      <a:pPr marL="6794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June 30,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4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Beginning Balance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4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$35,250.00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4" name="object 24"/>
          <p:cNvSpPr txBox="1"/>
          <p:nvPr/>
        </p:nvSpPr>
        <p:spPr>
          <a:xfrm>
            <a:off x="901700" y="5454396"/>
            <a:ext cx="25641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Advisory Committee Expenses for</a:t>
            </a:r>
            <a:r>
              <a:rPr sz="12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FY19: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914400" y="5653023"/>
          <a:ext cx="4569457" cy="12680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6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66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04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458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81349"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Expenditure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Beginning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Expense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Balance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356"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Employee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Support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$750.00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$180.00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$570.00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362"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Purchase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Services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$1,250.00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$808.87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$441.13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349"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Supplies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$250.00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$250.00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355"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Intergovernmental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$33,000.00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3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$33,500.00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139">
                <a:tc>
                  <a:txBody>
                    <a:bodyPr/>
                    <a:lstStyle/>
                    <a:p>
                      <a:pPr marL="67945" marR="842010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Ending</a:t>
                      </a:r>
                      <a:r>
                        <a:rPr sz="12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Balance 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June 30,</a:t>
                      </a:r>
                      <a:r>
                        <a:rPr sz="12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$35,250.00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$988.87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$34,261.13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6" name="object 26"/>
          <p:cNvSpPr txBox="1"/>
          <p:nvPr/>
        </p:nvSpPr>
        <p:spPr>
          <a:xfrm>
            <a:off x="901700" y="7077456"/>
            <a:ext cx="5887085" cy="144145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Advisory Committee recognizes improvements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Town’s fiscal management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rating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sometime. The Committee 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advocate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importance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strong  savings plan, an adequate reserve fund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appropriation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importantly, an increase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participation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residents attending Town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Meeting.</a:t>
            </a:r>
            <a:endParaRPr sz="1200">
              <a:latin typeface="Times New Roman"/>
              <a:cs typeface="Times New Roman"/>
            </a:endParaRPr>
          </a:p>
          <a:p>
            <a:pPr marL="12700" marR="3884295">
              <a:lnSpc>
                <a:spcPts val="2780"/>
              </a:lnSpc>
              <a:spcBef>
                <a:spcPts val="28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submitted;  Templeton Advisory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013575" y="463308"/>
            <a:ext cx="389255" cy="9187180"/>
          </a:xfrm>
          <a:custGeom>
            <a:avLst/>
            <a:gdLst/>
            <a:ahLst/>
            <a:cxnLst/>
            <a:rect l="l" t="t" r="r" b="b"/>
            <a:pathLst>
              <a:path w="389254" h="9187180">
                <a:moveTo>
                  <a:pt x="389254" y="9187180"/>
                </a:moveTo>
                <a:lnTo>
                  <a:pt x="0" y="9187180"/>
                </a:lnTo>
                <a:lnTo>
                  <a:pt x="0" y="0"/>
                </a:lnTo>
                <a:lnTo>
                  <a:pt x="389254" y="0"/>
                </a:lnTo>
                <a:lnTo>
                  <a:pt x="389254" y="9187180"/>
                </a:lnTo>
                <a:close/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7019925" y="482358"/>
            <a:ext cx="376555" cy="9161780"/>
          </a:xfrm>
          <a:prstGeom prst="rect">
            <a:avLst/>
          </a:prstGeom>
          <a:solidFill>
            <a:srgbClr val="FFC000"/>
          </a:solidFill>
        </p:spPr>
        <p:txBody>
          <a:bodyPr vert="vert" wrap="square" lIns="0" tIns="26034" rIns="0" bIns="0" rtlCol="0">
            <a:spAutoFit/>
          </a:bodyPr>
          <a:lstStyle/>
          <a:p>
            <a:pPr marR="8255" algn="ctr">
              <a:lnSpc>
                <a:spcPct val="100000"/>
              </a:lnSpc>
              <a:spcBef>
                <a:spcPts val="204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ADVISORY</a:t>
            </a:r>
            <a:r>
              <a:rPr sz="2200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COMMITTEE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621678" y="95366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14</a:t>
            </a:fld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1939">
        <p15:prstTrans prst="fallOver"/>
      </p:transition>
    </mc:Choice>
    <mc:Fallback xmlns="">
      <p:transition spd="slow" advTm="1939">
        <p:fade/>
      </p:transition>
    </mc:Fallback>
  </mc:AlternateContent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140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499735" cy="6692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proceedings, may </a:t>
            </a:r>
            <a:r>
              <a:rPr sz="1200" dirty="0">
                <a:latin typeface="Times New Roman"/>
                <a:cs typeface="Times New Roman"/>
              </a:rPr>
              <a:t>give to the </a:t>
            </a:r>
            <a:r>
              <a:rPr sz="1200" spc="-5" dirty="0">
                <a:latin typeface="Times New Roman"/>
                <a:cs typeface="Times New Roman"/>
              </a:rPr>
              <a:t>offender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written </a:t>
            </a:r>
            <a:r>
              <a:rPr sz="1200" dirty="0">
                <a:latin typeface="Times New Roman"/>
                <a:cs typeface="Times New Roman"/>
              </a:rPr>
              <a:t>notice to </a:t>
            </a:r>
            <a:r>
              <a:rPr sz="1200" spc="-5" dirty="0">
                <a:latin typeface="Times New Roman"/>
                <a:cs typeface="Times New Roman"/>
              </a:rPr>
              <a:t>appear before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Clerk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District Court having jurisdiction thereof at any </a:t>
            </a:r>
            <a:r>
              <a:rPr sz="1200" dirty="0">
                <a:latin typeface="Times New Roman"/>
                <a:cs typeface="Times New Roman"/>
              </a:rPr>
              <a:t>time </a:t>
            </a:r>
            <a:r>
              <a:rPr sz="1200" spc="-5" dirty="0">
                <a:latin typeface="Times New Roman"/>
                <a:cs typeface="Times New Roman"/>
              </a:rPr>
              <a:t>during office </a:t>
            </a:r>
            <a:r>
              <a:rPr sz="1200" dirty="0">
                <a:latin typeface="Times New Roman"/>
                <a:cs typeface="Times New Roman"/>
              </a:rPr>
              <a:t>hours, not </a:t>
            </a:r>
            <a:r>
              <a:rPr sz="1200" spc="-5" dirty="0">
                <a:latin typeface="Times New Roman"/>
                <a:cs typeface="Times New Roman"/>
              </a:rPr>
              <a:t>later than  twenty-one days after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date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notice. Such </a:t>
            </a:r>
            <a:r>
              <a:rPr sz="1200" spc="-5" dirty="0">
                <a:latin typeface="Times New Roman"/>
                <a:cs typeface="Times New Roman"/>
              </a:rPr>
              <a:t>notice shall </a:t>
            </a:r>
            <a:r>
              <a:rPr sz="1200" dirty="0">
                <a:latin typeface="Times New Roman"/>
                <a:cs typeface="Times New Roman"/>
              </a:rPr>
              <a:t>be in </a:t>
            </a:r>
            <a:r>
              <a:rPr sz="1200" spc="-5" dirty="0">
                <a:latin typeface="Times New Roman"/>
                <a:cs typeface="Times New Roman"/>
              </a:rPr>
              <a:t>triplicate and shall  contain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name and address, </a:t>
            </a:r>
            <a:r>
              <a:rPr sz="1200" dirty="0">
                <a:latin typeface="Times New Roman"/>
                <a:cs typeface="Times New Roman"/>
              </a:rPr>
              <a:t>if </a:t>
            </a:r>
            <a:r>
              <a:rPr sz="1200" spc="-5" dirty="0">
                <a:latin typeface="Times New Roman"/>
                <a:cs typeface="Times New Roman"/>
              </a:rPr>
              <a:t>known,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offender,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specific </a:t>
            </a:r>
            <a:r>
              <a:rPr sz="1200" dirty="0">
                <a:latin typeface="Times New Roman"/>
                <a:cs typeface="Times New Roman"/>
              </a:rPr>
              <a:t>offense </a:t>
            </a:r>
            <a:r>
              <a:rPr sz="1200" spc="-5" dirty="0">
                <a:latin typeface="Times New Roman"/>
                <a:cs typeface="Times New Roman"/>
              </a:rPr>
              <a:t>charged, and  </a:t>
            </a:r>
            <a:r>
              <a:rPr sz="1200" dirty="0">
                <a:latin typeface="Times New Roman"/>
                <a:cs typeface="Times New Roman"/>
              </a:rPr>
              <a:t>the time </a:t>
            </a:r>
            <a:r>
              <a:rPr sz="1200" spc="-5" dirty="0">
                <a:latin typeface="Times New Roman"/>
                <a:cs typeface="Times New Roman"/>
              </a:rPr>
              <a:t>and place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offender’s required appearance. Such notice </a:t>
            </a:r>
            <a:r>
              <a:rPr sz="1200" dirty="0">
                <a:latin typeface="Times New Roman"/>
                <a:cs typeface="Times New Roman"/>
              </a:rPr>
              <a:t>shall be </a:t>
            </a:r>
            <a:r>
              <a:rPr sz="1200" spc="-5" dirty="0">
                <a:latin typeface="Times New Roman"/>
                <a:cs typeface="Times New Roman"/>
              </a:rPr>
              <a:t>signed </a:t>
            </a:r>
            <a:r>
              <a:rPr sz="1200" dirty="0">
                <a:latin typeface="Times New Roman"/>
                <a:cs typeface="Times New Roman"/>
              </a:rPr>
              <a:t>by  the </a:t>
            </a:r>
            <a:r>
              <a:rPr sz="1200" spc="-5" dirty="0">
                <a:latin typeface="Times New Roman"/>
                <a:cs typeface="Times New Roman"/>
              </a:rPr>
              <a:t>enforcing persons,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signed </a:t>
            </a:r>
            <a:r>
              <a:rPr sz="1200" dirty="0">
                <a:latin typeface="Times New Roman"/>
                <a:cs typeface="Times New Roman"/>
              </a:rPr>
              <a:t>by the offender </a:t>
            </a:r>
            <a:r>
              <a:rPr sz="1200" spc="-5" dirty="0">
                <a:latin typeface="Times New Roman"/>
                <a:cs typeface="Times New Roman"/>
              </a:rPr>
              <a:t>whenever practicable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acknowledgement that such notice has been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received.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914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enforcement </a:t>
            </a:r>
            <a:r>
              <a:rPr sz="1200" dirty="0">
                <a:latin typeface="Times New Roman"/>
                <a:cs typeface="Times New Roman"/>
              </a:rPr>
              <a:t>officer </a:t>
            </a:r>
            <a:r>
              <a:rPr sz="1200" spc="-5" dirty="0">
                <a:latin typeface="Times New Roman"/>
                <a:cs typeface="Times New Roman"/>
              </a:rPr>
              <a:t>shall proceed </a:t>
            </a:r>
            <a:r>
              <a:rPr sz="1200" dirty="0">
                <a:latin typeface="Times New Roman"/>
                <a:cs typeface="Times New Roman"/>
              </a:rPr>
              <a:t>to give notice </a:t>
            </a:r>
            <a:r>
              <a:rPr sz="1200" spc="-5" dirty="0">
                <a:latin typeface="Times New Roman"/>
                <a:cs typeface="Times New Roman"/>
              </a:rPr>
              <a:t>as necessary as </a:t>
            </a:r>
            <a:r>
              <a:rPr sz="1200" dirty="0">
                <a:latin typeface="Times New Roman"/>
                <a:cs typeface="Times New Roman"/>
              </a:rPr>
              <a:t>provided in </a:t>
            </a:r>
            <a:r>
              <a:rPr sz="1200" spc="-5" dirty="0">
                <a:latin typeface="Times New Roman"/>
                <a:cs typeface="Times New Roman"/>
              </a:rPr>
              <a:t>Section  </a:t>
            </a:r>
            <a:r>
              <a:rPr sz="1200" dirty="0">
                <a:latin typeface="Times New Roman"/>
                <a:cs typeface="Times New Roman"/>
              </a:rPr>
              <a:t>21D 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40 of the </a:t>
            </a:r>
            <a:r>
              <a:rPr sz="1200" spc="-5" dirty="0">
                <a:latin typeface="Times New Roman"/>
                <a:cs typeface="Times New Roman"/>
              </a:rPr>
              <a:t>General Laws, </a:t>
            </a:r>
            <a:r>
              <a:rPr sz="1200" dirty="0">
                <a:latin typeface="Times New Roman"/>
                <a:cs typeface="Times New Roman"/>
              </a:rPr>
              <a:t>and the </a:t>
            </a:r>
            <a:r>
              <a:rPr sz="1200" spc="-5" dirty="0">
                <a:latin typeface="Times New Roman"/>
                <a:cs typeface="Times New Roman"/>
              </a:rPr>
              <a:t>appropriate department </a:t>
            </a:r>
            <a:r>
              <a:rPr sz="1200" dirty="0">
                <a:latin typeface="Times New Roman"/>
                <a:cs typeface="Times New Roman"/>
              </a:rPr>
              <a:t>head </a:t>
            </a:r>
            <a:r>
              <a:rPr sz="1200" spc="-5" dirty="0">
                <a:latin typeface="Times New Roman"/>
                <a:cs typeface="Times New Roman"/>
              </a:rPr>
              <a:t>shall  thereupon </a:t>
            </a:r>
            <a:r>
              <a:rPr sz="1200" dirty="0">
                <a:latin typeface="Times New Roman"/>
                <a:cs typeface="Times New Roman"/>
              </a:rPr>
              <a:t>deliver a </a:t>
            </a:r>
            <a:r>
              <a:rPr sz="1200" spc="-5" dirty="0">
                <a:latin typeface="Times New Roman"/>
                <a:cs typeface="Times New Roman"/>
              </a:rPr>
              <a:t>copy thereof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Clerk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Court before which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offender has  been notified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appear.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869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Any person notified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appear before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Clerk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District Court may </a:t>
            </a:r>
            <a:r>
              <a:rPr sz="1200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appear and  confess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offense </a:t>
            </a:r>
            <a:r>
              <a:rPr sz="1200" dirty="0">
                <a:latin typeface="Times New Roman"/>
                <a:cs typeface="Times New Roman"/>
              </a:rPr>
              <a:t>charged, </a:t>
            </a:r>
            <a:r>
              <a:rPr sz="1200" spc="-5" dirty="0">
                <a:latin typeface="Times New Roman"/>
                <a:cs typeface="Times New Roman"/>
              </a:rPr>
              <a:t>either personally </a:t>
            </a:r>
            <a:r>
              <a:rPr sz="1200" dirty="0">
                <a:latin typeface="Times New Roman"/>
                <a:cs typeface="Times New Roman"/>
              </a:rPr>
              <a:t>or through a duly </a:t>
            </a:r>
            <a:r>
              <a:rPr sz="1200" spc="-5" dirty="0">
                <a:latin typeface="Times New Roman"/>
                <a:cs typeface="Times New Roman"/>
              </a:rPr>
              <a:t>authorized agent </a:t>
            </a:r>
            <a:r>
              <a:rPr sz="1200" dirty="0">
                <a:latin typeface="Times New Roman"/>
                <a:cs typeface="Times New Roman"/>
              </a:rPr>
              <a:t>or by  </a:t>
            </a:r>
            <a:r>
              <a:rPr sz="1200" spc="-5" dirty="0">
                <a:latin typeface="Times New Roman"/>
                <a:cs typeface="Times New Roman"/>
              </a:rPr>
              <a:t>mailing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Clerk such specific </a:t>
            </a:r>
            <a:r>
              <a:rPr sz="1200" dirty="0">
                <a:latin typeface="Times New Roman"/>
                <a:cs typeface="Times New Roman"/>
              </a:rPr>
              <a:t>sum of money not </a:t>
            </a:r>
            <a:r>
              <a:rPr sz="1200" spc="-5" dirty="0">
                <a:latin typeface="Times New Roman"/>
                <a:cs typeface="Times New Roman"/>
              </a:rPr>
              <a:t>exceeding </a:t>
            </a:r>
            <a:r>
              <a:rPr sz="1200" dirty="0">
                <a:latin typeface="Times New Roman"/>
                <a:cs typeface="Times New Roman"/>
              </a:rPr>
              <a:t>$300 </a:t>
            </a:r>
            <a:r>
              <a:rPr sz="1200" spc="-5" dirty="0">
                <a:latin typeface="Times New Roman"/>
                <a:cs typeface="Times New Roman"/>
              </a:rPr>
              <a:t>(three  hundred dollars) as </a:t>
            </a:r>
            <a:r>
              <a:rPr sz="1200" dirty="0">
                <a:latin typeface="Times New Roman"/>
                <a:cs typeface="Times New Roman"/>
              </a:rPr>
              <a:t>provided in the </a:t>
            </a:r>
            <a:r>
              <a:rPr sz="1200" spc="-5" dirty="0">
                <a:latin typeface="Times New Roman"/>
                <a:cs typeface="Times New Roman"/>
              </a:rPr>
              <a:t>Bylaw, Rule,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Regulation which has </a:t>
            </a:r>
            <a:r>
              <a:rPr sz="1200" dirty="0">
                <a:latin typeface="Times New Roman"/>
                <a:cs typeface="Times New Roman"/>
              </a:rPr>
              <a:t>been </a:t>
            </a:r>
            <a:r>
              <a:rPr sz="1200" spc="-5" dirty="0">
                <a:latin typeface="Times New Roman"/>
                <a:cs typeface="Times New Roman"/>
              </a:rPr>
              <a:t>violated.  Such payment shall </a:t>
            </a:r>
            <a:r>
              <a:rPr sz="1200" dirty="0">
                <a:latin typeface="Times New Roman"/>
                <a:cs typeface="Times New Roman"/>
              </a:rPr>
              <a:t>if mailed be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only by postal </a:t>
            </a:r>
            <a:r>
              <a:rPr sz="1200" spc="-5" dirty="0">
                <a:latin typeface="Times New Roman"/>
                <a:cs typeface="Times New Roman"/>
              </a:rPr>
              <a:t>note, money order,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check. Upon  receipt </a:t>
            </a:r>
            <a:r>
              <a:rPr sz="1200" dirty="0">
                <a:latin typeface="Times New Roman"/>
                <a:cs typeface="Times New Roman"/>
              </a:rPr>
              <a:t>of such </a:t>
            </a:r>
            <a:r>
              <a:rPr sz="1200" spc="-5" dirty="0">
                <a:latin typeface="Times New Roman"/>
                <a:cs typeface="Times New Roman"/>
              </a:rPr>
              <a:t>payment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Clerk,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District Court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notified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payment,  which shall thereupon operate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final </a:t>
            </a:r>
            <a:r>
              <a:rPr sz="1200" dirty="0">
                <a:latin typeface="Times New Roman"/>
                <a:cs typeface="Times New Roman"/>
              </a:rPr>
              <a:t>disposition of 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case.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An appearance </a:t>
            </a:r>
            <a:r>
              <a:rPr sz="1200" dirty="0">
                <a:latin typeface="Times New Roman"/>
                <a:cs typeface="Times New Roman"/>
              </a:rPr>
              <a:t>under this </a:t>
            </a:r>
            <a:r>
              <a:rPr sz="1200" spc="-5" dirty="0">
                <a:latin typeface="Times New Roman"/>
                <a:cs typeface="Times New Roman"/>
              </a:rPr>
              <a:t>provision shall </a:t>
            </a:r>
            <a:r>
              <a:rPr sz="1200" dirty="0">
                <a:latin typeface="Times New Roman"/>
                <a:cs typeface="Times New Roman"/>
              </a:rPr>
              <a:t>not be </a:t>
            </a:r>
            <a:r>
              <a:rPr sz="1200" spc="-5" dirty="0">
                <a:latin typeface="Times New Roman"/>
                <a:cs typeface="Times New Roman"/>
              </a:rPr>
              <a:t>deemed </a:t>
            </a:r>
            <a:r>
              <a:rPr sz="1200" dirty="0">
                <a:latin typeface="Times New Roman"/>
                <a:cs typeface="Times New Roman"/>
              </a:rPr>
              <a:t>to be a </a:t>
            </a:r>
            <a:r>
              <a:rPr sz="1200" spc="-5" dirty="0">
                <a:latin typeface="Times New Roman"/>
                <a:cs typeface="Times New Roman"/>
              </a:rPr>
              <a:t>criminal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proceeding.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07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If any </a:t>
            </a:r>
            <a:r>
              <a:rPr sz="1200" dirty="0">
                <a:latin typeface="Times New Roman"/>
                <a:cs typeface="Times New Roman"/>
              </a:rPr>
              <a:t>person so </a:t>
            </a:r>
            <a:r>
              <a:rPr sz="1200" spc="-5" dirty="0">
                <a:latin typeface="Times New Roman"/>
                <a:cs typeface="Times New Roman"/>
              </a:rPr>
              <a:t>notified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appear desires </a:t>
            </a:r>
            <a:r>
              <a:rPr sz="1200" dirty="0">
                <a:latin typeface="Times New Roman"/>
                <a:cs typeface="Times New Roman"/>
              </a:rPr>
              <a:t>to contest the </a:t>
            </a:r>
            <a:r>
              <a:rPr sz="1200" spc="-5" dirty="0">
                <a:latin typeface="Times New Roman"/>
                <a:cs typeface="Times New Roman"/>
              </a:rPr>
              <a:t>violation rather </a:t>
            </a:r>
            <a:r>
              <a:rPr sz="1200" dirty="0">
                <a:latin typeface="Times New Roman"/>
                <a:cs typeface="Times New Roman"/>
              </a:rPr>
              <a:t>than </a:t>
            </a:r>
            <a:r>
              <a:rPr sz="1200" spc="-5" dirty="0">
                <a:latin typeface="Times New Roman"/>
                <a:cs typeface="Times New Roman"/>
              </a:rPr>
              <a:t>confess </a:t>
            </a:r>
            <a:r>
              <a:rPr sz="1200" dirty="0">
                <a:latin typeface="Times New Roman"/>
                <a:cs typeface="Times New Roman"/>
              </a:rPr>
              <a:t>it,  </a:t>
            </a:r>
            <a:r>
              <a:rPr sz="1200" spc="-5" dirty="0">
                <a:latin typeface="Times New Roman"/>
                <a:cs typeface="Times New Roman"/>
              </a:rPr>
              <a:t>such person may request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writing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hearing </a:t>
            </a:r>
            <a:r>
              <a:rPr sz="1200" dirty="0">
                <a:latin typeface="Times New Roman"/>
                <a:cs typeface="Times New Roman"/>
              </a:rPr>
              <a:t>in said </a:t>
            </a:r>
            <a:r>
              <a:rPr sz="1200" spc="-5" dirty="0">
                <a:latin typeface="Times New Roman"/>
                <a:cs typeface="Times New Roman"/>
              </a:rPr>
              <a:t>District Court. Such hearing shall  then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assigned and </a:t>
            </a:r>
            <a:r>
              <a:rPr sz="1200" dirty="0">
                <a:latin typeface="Times New Roman"/>
                <a:cs typeface="Times New Roman"/>
              </a:rPr>
              <a:t>held </a:t>
            </a:r>
            <a:r>
              <a:rPr sz="1200" spc="-5" dirty="0">
                <a:latin typeface="Times New Roman"/>
                <a:cs typeface="Times New Roman"/>
              </a:rPr>
              <a:t>before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Judge, Clerk,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Assistant Clerk, as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court shall  direct. </a:t>
            </a:r>
            <a:r>
              <a:rPr sz="1200" spc="-10" dirty="0">
                <a:latin typeface="Times New Roman"/>
                <a:cs typeface="Times New Roman"/>
              </a:rPr>
              <a:t>If </a:t>
            </a:r>
            <a:r>
              <a:rPr sz="1200" dirty="0">
                <a:latin typeface="Times New Roman"/>
                <a:cs typeface="Times New Roman"/>
              </a:rPr>
              <a:t>the Clerk or other </a:t>
            </a:r>
            <a:r>
              <a:rPr sz="1200" spc="-5" dirty="0">
                <a:latin typeface="Times New Roman"/>
                <a:cs typeface="Times New Roman"/>
              </a:rPr>
              <a:t>judicial officer finds </a:t>
            </a:r>
            <a:r>
              <a:rPr sz="1200" dirty="0">
                <a:latin typeface="Times New Roman"/>
                <a:cs typeface="Times New Roman"/>
              </a:rPr>
              <a:t>that the </a:t>
            </a:r>
            <a:r>
              <a:rPr sz="1200" spc="-5" dirty="0">
                <a:latin typeface="Times New Roman"/>
                <a:cs typeface="Times New Roman"/>
              </a:rPr>
              <a:t>violation occurred and that </a:t>
            </a:r>
            <a:r>
              <a:rPr sz="1200" dirty="0">
                <a:latin typeface="Times New Roman"/>
                <a:cs typeface="Times New Roman"/>
              </a:rPr>
              <a:t>it  </a:t>
            </a:r>
            <a:r>
              <a:rPr sz="1200" spc="-5" dirty="0">
                <a:latin typeface="Times New Roman"/>
                <a:cs typeface="Times New Roman"/>
              </a:rPr>
              <a:t>was committed </a:t>
            </a:r>
            <a:r>
              <a:rPr sz="1200" dirty="0">
                <a:latin typeface="Times New Roman"/>
                <a:cs typeface="Times New Roman"/>
              </a:rPr>
              <a:t>by the person so </a:t>
            </a:r>
            <a:r>
              <a:rPr sz="1200" spc="-5" dirty="0">
                <a:latin typeface="Times New Roman"/>
                <a:cs typeface="Times New Roman"/>
              </a:rPr>
              <a:t>notified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appear,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person </a:t>
            </a:r>
            <a:r>
              <a:rPr sz="1200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notified </a:t>
            </a:r>
            <a:r>
              <a:rPr sz="1200" dirty="0">
                <a:latin typeface="Times New Roman"/>
                <a:cs typeface="Times New Roman"/>
              </a:rPr>
              <a:t>shall be  </a:t>
            </a:r>
            <a:r>
              <a:rPr sz="1200" spc="-5" dirty="0">
                <a:latin typeface="Times New Roman"/>
                <a:cs typeface="Times New Roman"/>
              </a:rPr>
              <a:t>permitted </a:t>
            </a:r>
            <a:r>
              <a:rPr sz="1200" dirty="0">
                <a:latin typeface="Times New Roman"/>
                <a:cs typeface="Times New Roman"/>
              </a:rPr>
              <a:t>to dispose of the </a:t>
            </a:r>
            <a:r>
              <a:rPr sz="1200" spc="-5" dirty="0">
                <a:latin typeface="Times New Roman"/>
                <a:cs typeface="Times New Roman"/>
              </a:rPr>
              <a:t>case </a:t>
            </a:r>
            <a:r>
              <a:rPr sz="1200" dirty="0">
                <a:latin typeface="Times New Roman"/>
                <a:cs typeface="Times New Roman"/>
              </a:rPr>
              <a:t>by paying a specific sum of </a:t>
            </a:r>
            <a:r>
              <a:rPr sz="1200" spc="-5" dirty="0">
                <a:latin typeface="Times New Roman"/>
                <a:cs typeface="Times New Roman"/>
              </a:rPr>
              <a:t>money fixed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penalty as  aforesaid,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lesser </a:t>
            </a:r>
            <a:r>
              <a:rPr sz="1200" spc="-5" dirty="0">
                <a:latin typeface="Times New Roman"/>
                <a:cs typeface="Times New Roman"/>
              </a:rPr>
              <a:t>amount as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Judge, </a:t>
            </a:r>
            <a:r>
              <a:rPr sz="1200" dirty="0">
                <a:latin typeface="Times New Roman"/>
                <a:cs typeface="Times New Roman"/>
              </a:rPr>
              <a:t>Clerk, or </a:t>
            </a:r>
            <a:r>
              <a:rPr sz="1200" spc="-5" dirty="0">
                <a:latin typeface="Times New Roman"/>
                <a:cs typeface="Times New Roman"/>
              </a:rPr>
              <a:t>Assistant Clerk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order, which  payment shall operate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final </a:t>
            </a:r>
            <a:r>
              <a:rPr sz="1200" dirty="0">
                <a:latin typeface="Times New Roman"/>
                <a:cs typeface="Times New Roman"/>
              </a:rPr>
              <a:t>disposition of the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3937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If </a:t>
            </a:r>
            <a:r>
              <a:rPr sz="1200" dirty="0">
                <a:latin typeface="Times New Roman"/>
                <a:cs typeface="Times New Roman"/>
              </a:rPr>
              <a:t>the case is not </a:t>
            </a:r>
            <a:r>
              <a:rPr sz="1200" spc="-5" dirty="0">
                <a:latin typeface="Times New Roman"/>
                <a:cs typeface="Times New Roman"/>
              </a:rPr>
              <a:t>disposed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pursuant </a:t>
            </a:r>
            <a:r>
              <a:rPr sz="1200" dirty="0">
                <a:latin typeface="Times New Roman"/>
                <a:cs typeface="Times New Roman"/>
              </a:rPr>
              <a:t>to the above, </a:t>
            </a:r>
            <a:r>
              <a:rPr sz="1200" spc="-5" dirty="0">
                <a:latin typeface="Times New Roman"/>
                <a:cs typeface="Times New Roman"/>
              </a:rPr>
              <a:t>then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person </a:t>
            </a:r>
            <a:r>
              <a:rPr sz="1200" spc="-5" dirty="0">
                <a:latin typeface="Times New Roman"/>
                <a:cs typeface="Times New Roman"/>
              </a:rPr>
              <a:t>who issued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original notice shall determine whether </a:t>
            </a:r>
            <a:r>
              <a:rPr sz="1200" dirty="0">
                <a:latin typeface="Times New Roman"/>
                <a:cs typeface="Times New Roman"/>
              </a:rPr>
              <a:t>to apply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issuance of a complaint in the  </a:t>
            </a:r>
            <a:r>
              <a:rPr sz="1200" spc="-5" dirty="0">
                <a:latin typeface="Times New Roman"/>
                <a:cs typeface="Times New Roman"/>
              </a:rPr>
              <a:t>applicable District Court,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matter shall </a:t>
            </a:r>
            <a:r>
              <a:rPr sz="1200" dirty="0">
                <a:latin typeface="Times New Roman"/>
                <a:cs typeface="Times New Roman"/>
              </a:rPr>
              <a:t>proceed in </a:t>
            </a:r>
            <a:r>
              <a:rPr sz="1200" spc="-5" dirty="0">
                <a:latin typeface="Times New Roman"/>
                <a:cs typeface="Times New Roman"/>
              </a:rPr>
              <a:t>accordance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rules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District Court for criminal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business.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622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non-criminal </a:t>
            </a:r>
            <a:r>
              <a:rPr sz="1200" dirty="0">
                <a:latin typeface="Times New Roman"/>
                <a:cs typeface="Times New Roman"/>
              </a:rPr>
              <a:t>disposition 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one or </a:t>
            </a:r>
            <a:r>
              <a:rPr sz="1200" spc="-5" dirty="0">
                <a:latin typeface="Times New Roman"/>
                <a:cs typeface="Times New Roman"/>
              </a:rPr>
              <a:t>more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following violations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hereby  authorized: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8900" y="7230871"/>
            <a:ext cx="13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16100" y="7230871"/>
            <a:ext cx="5015230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Any 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 order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Town’s Board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Health relating </a:t>
            </a:r>
            <a:r>
              <a:rPr sz="1200" dirty="0">
                <a:latin typeface="Times New Roman"/>
                <a:cs typeface="Times New Roman"/>
              </a:rPr>
              <a:t>to public </a:t>
            </a:r>
            <a:r>
              <a:rPr sz="1200" spc="-5" dirty="0">
                <a:latin typeface="Times New Roman"/>
                <a:cs typeface="Times New Roman"/>
              </a:rPr>
              <a:t>health  which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authorized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General Laws, any special law applicable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Town,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provisions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State Sanitary Code, </a:t>
            </a:r>
            <a:r>
              <a:rPr sz="1200" dirty="0">
                <a:latin typeface="Times New Roman"/>
                <a:cs typeface="Times New Roman"/>
              </a:rPr>
              <a:t>or other </a:t>
            </a:r>
            <a:r>
              <a:rPr sz="1200" spc="-5" dirty="0">
                <a:latin typeface="Times New Roman"/>
                <a:cs typeface="Times New Roman"/>
              </a:rPr>
              <a:t>State regulation,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Town  bylaw, rule,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regulation.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58900" y="8107171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16100" y="8107171"/>
            <a:ext cx="5015230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381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Any 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 </a:t>
            </a:r>
            <a:r>
              <a:rPr sz="1200" dirty="0">
                <a:latin typeface="Times New Roman"/>
                <a:cs typeface="Times New Roman"/>
              </a:rPr>
              <a:t>order of a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building </a:t>
            </a:r>
            <a:r>
              <a:rPr sz="1200" spc="-5" dirty="0">
                <a:latin typeface="Times New Roman"/>
                <a:cs typeface="Times New Roman"/>
              </a:rPr>
              <a:t>official relating </a:t>
            </a:r>
            <a:r>
              <a:rPr sz="1200" dirty="0">
                <a:latin typeface="Times New Roman"/>
                <a:cs typeface="Times New Roman"/>
              </a:rPr>
              <a:t>to public </a:t>
            </a:r>
            <a:r>
              <a:rPr sz="1200" spc="-5" dirty="0">
                <a:latin typeface="Times New Roman"/>
                <a:cs typeface="Times New Roman"/>
              </a:rPr>
              <a:t>safety  which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authorized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General Laws, any special law applicable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Town,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provision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State </a:t>
            </a:r>
            <a:r>
              <a:rPr sz="1200" dirty="0">
                <a:latin typeface="Times New Roman"/>
                <a:cs typeface="Times New Roman"/>
              </a:rPr>
              <a:t>Building </a:t>
            </a:r>
            <a:r>
              <a:rPr sz="1200" spc="-5" dirty="0">
                <a:latin typeface="Times New Roman"/>
                <a:cs typeface="Times New Roman"/>
              </a:rPr>
              <a:t>code,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other State regulation,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Town  </a:t>
            </a:r>
            <a:r>
              <a:rPr sz="1200" spc="-5" dirty="0">
                <a:latin typeface="Times New Roman"/>
                <a:cs typeface="Times New Roman"/>
              </a:rPr>
              <a:t>bylaw, rule,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regulation.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58900" y="8983471"/>
            <a:ext cx="13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16100" y="8983471"/>
            <a:ext cx="4998720" cy="55753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 marR="5080">
              <a:lnSpc>
                <a:spcPct val="95400"/>
              </a:lnSpc>
              <a:spcBef>
                <a:spcPts val="165"/>
              </a:spcBef>
            </a:pPr>
            <a:r>
              <a:rPr sz="1200" spc="-5" dirty="0">
                <a:latin typeface="Times New Roman"/>
                <a:cs typeface="Times New Roman"/>
              </a:rPr>
              <a:t>Any 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 order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fire </a:t>
            </a:r>
            <a:r>
              <a:rPr sz="1200" spc="-5" dirty="0">
                <a:latin typeface="Times New Roman"/>
                <a:cs typeface="Times New Roman"/>
              </a:rPr>
              <a:t>official relating </a:t>
            </a:r>
            <a:r>
              <a:rPr sz="1200" dirty="0">
                <a:latin typeface="Times New Roman"/>
                <a:cs typeface="Times New Roman"/>
              </a:rPr>
              <a:t>to public </a:t>
            </a:r>
            <a:r>
              <a:rPr sz="1200" spc="-5" dirty="0">
                <a:latin typeface="Times New Roman"/>
                <a:cs typeface="Times New Roman"/>
              </a:rPr>
              <a:t>safety </a:t>
            </a:r>
            <a:r>
              <a:rPr sz="1200" dirty="0">
                <a:latin typeface="Times New Roman"/>
                <a:cs typeface="Times New Roman"/>
              </a:rPr>
              <a:t>which is  </a:t>
            </a:r>
            <a:r>
              <a:rPr sz="1200" spc="-5" dirty="0">
                <a:latin typeface="Times New Roman"/>
                <a:cs typeface="Times New Roman"/>
              </a:rPr>
              <a:t>authorized </a:t>
            </a:r>
            <a:r>
              <a:rPr sz="1200" dirty="0">
                <a:latin typeface="Times New Roman"/>
                <a:cs typeface="Times New Roman"/>
              </a:rPr>
              <a:t>by the General </a:t>
            </a:r>
            <a:r>
              <a:rPr sz="1200" spc="-5" dirty="0">
                <a:latin typeface="Times New Roman"/>
                <a:cs typeface="Times New Roman"/>
              </a:rPr>
              <a:t>Laws, any special law applicable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Town,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provisions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State Fire Prevention </a:t>
            </a:r>
            <a:r>
              <a:rPr sz="1200" dirty="0">
                <a:latin typeface="Times New Roman"/>
                <a:cs typeface="Times New Roman"/>
              </a:rPr>
              <a:t>Code or any </a:t>
            </a:r>
            <a:r>
              <a:rPr sz="1200" spc="-5" dirty="0">
                <a:latin typeface="Times New Roman"/>
                <a:cs typeface="Times New Roman"/>
              </a:rPr>
              <a:t>other State regulation,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any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03">
        <p14:flythrough/>
      </p:transition>
    </mc:Choice>
    <mc:Fallback xmlns="">
      <p:transition spd="slow" advTm="703">
        <p:fade/>
      </p:transition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141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1816100" y="395731"/>
            <a:ext cx="20021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Town bylaw, rule,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regulation.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8900" y="746252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16100" y="746252"/>
            <a:ext cx="482028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Any 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other Town bylaw,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rule or </a:t>
            </a:r>
            <a:r>
              <a:rPr sz="1200" spc="-5" dirty="0">
                <a:latin typeface="Times New Roman"/>
                <a:cs typeface="Times New Roman"/>
              </a:rPr>
              <a:t>regulation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Town  </a:t>
            </a:r>
            <a:r>
              <a:rPr sz="1200" spc="-5" dirty="0">
                <a:latin typeface="Times New Roman"/>
                <a:cs typeface="Times New Roman"/>
              </a:rPr>
              <a:t>officer, </a:t>
            </a:r>
            <a:r>
              <a:rPr sz="1200" dirty="0">
                <a:latin typeface="Times New Roman"/>
                <a:cs typeface="Times New Roman"/>
              </a:rPr>
              <a:t>board, 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department.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00" y="1272031"/>
            <a:ext cx="5785485" cy="33629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3524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Governing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Law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This bylaw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intended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comply fully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provisions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21D 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spc="5" dirty="0">
                <a:latin typeface="Times New Roman"/>
                <a:cs typeface="Times New Roman"/>
              </a:rPr>
              <a:t>40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General Laws, </a:t>
            </a:r>
            <a:r>
              <a:rPr sz="1200" dirty="0">
                <a:latin typeface="Times New Roman"/>
                <a:cs typeface="Times New Roman"/>
              </a:rPr>
              <a:t>and to </a:t>
            </a:r>
            <a:r>
              <a:rPr sz="1200" spc="-5" dirty="0">
                <a:latin typeface="Times New Roman"/>
                <a:cs typeface="Times New Roman"/>
              </a:rPr>
              <a:t>authorize </a:t>
            </a:r>
            <a:r>
              <a:rPr sz="1200" dirty="0">
                <a:latin typeface="Times New Roman"/>
                <a:cs typeface="Times New Roman"/>
              </a:rPr>
              <a:t>the non-criminal  disposition of the </a:t>
            </a:r>
            <a:r>
              <a:rPr sz="1200" spc="-5" dirty="0">
                <a:latin typeface="Times New Roman"/>
                <a:cs typeface="Times New Roman"/>
              </a:rPr>
              <a:t>infraction set forth above </a:t>
            </a:r>
            <a:r>
              <a:rPr sz="1200" dirty="0">
                <a:latin typeface="Times New Roman"/>
                <a:cs typeface="Times New Roman"/>
              </a:rPr>
              <a:t>pursuant to the </a:t>
            </a:r>
            <a:r>
              <a:rPr sz="1200" spc="-5" dirty="0">
                <a:latin typeface="Times New Roman"/>
                <a:cs typeface="Times New Roman"/>
              </a:rPr>
              <a:t>civil infraction procedure set  forth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said Section </a:t>
            </a:r>
            <a:r>
              <a:rPr sz="1200" dirty="0">
                <a:latin typeface="Times New Roman"/>
                <a:cs typeface="Times New Roman"/>
              </a:rPr>
              <a:t>21D of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40 of the </a:t>
            </a:r>
            <a:r>
              <a:rPr sz="1200" spc="-5" dirty="0">
                <a:latin typeface="Times New Roman"/>
                <a:cs typeface="Times New Roman"/>
              </a:rPr>
              <a:t>General Laws,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provisions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which 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controlling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all instances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case in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enforcement officer elects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proceed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non-criminal </a:t>
            </a:r>
            <a:r>
              <a:rPr sz="1200" dirty="0">
                <a:latin typeface="Times New Roman"/>
                <a:cs typeface="Times New Roman"/>
              </a:rPr>
              <a:t>disposition of </a:t>
            </a:r>
            <a:r>
              <a:rPr sz="1200" spc="-5" dirty="0">
                <a:latin typeface="Times New Roman"/>
                <a:cs typeface="Times New Roman"/>
              </a:rPr>
              <a:t>an alleged 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bylaw,  </a:t>
            </a:r>
            <a:r>
              <a:rPr sz="1200" spc="-5" dirty="0">
                <a:latin typeface="Times New Roman"/>
                <a:cs typeface="Times New Roman"/>
              </a:rPr>
              <a:t>regulation,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rule </a:t>
            </a:r>
            <a:r>
              <a:rPr sz="1200" dirty="0">
                <a:latin typeface="Times New Roman"/>
                <a:cs typeface="Times New Roman"/>
              </a:rPr>
              <a:t>pursuant to the </a:t>
            </a:r>
            <a:r>
              <a:rPr sz="1200" spc="-5" dirty="0">
                <a:latin typeface="Times New Roman"/>
                <a:cs typeface="Times New Roman"/>
              </a:rPr>
              <a:t>authority </a:t>
            </a:r>
            <a:r>
              <a:rPr sz="1200" dirty="0">
                <a:latin typeface="Times New Roman"/>
                <a:cs typeface="Times New Roman"/>
              </a:rPr>
              <a:t>of this</a:t>
            </a:r>
            <a:r>
              <a:rPr sz="1200" spc="-5" dirty="0">
                <a:latin typeface="Times New Roman"/>
                <a:cs typeface="Times New Roman"/>
              </a:rPr>
              <a:t> bylaw.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3721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Schedule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Civil 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Assessments</a:t>
            </a:r>
            <a:r>
              <a:rPr sz="1200" spc="-5" dirty="0">
                <a:latin typeface="Times New Roman"/>
                <a:cs typeface="Times New Roman"/>
              </a:rPr>
              <a:t> The civil assessment for any </a:t>
            </a:r>
            <a:r>
              <a:rPr sz="1200" dirty="0">
                <a:latin typeface="Times New Roman"/>
                <a:cs typeface="Times New Roman"/>
              </a:rPr>
              <a:t>violation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 the </a:t>
            </a:r>
            <a:r>
              <a:rPr sz="1200" spc="-5" dirty="0">
                <a:latin typeface="Times New Roman"/>
                <a:cs typeface="Times New Roman"/>
              </a:rPr>
              <a:t>amount(s) set forth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law, bylaw, order,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regulation being enforced. Where </a:t>
            </a:r>
            <a:r>
              <a:rPr sz="1200" dirty="0">
                <a:latin typeface="Times New Roman"/>
                <a:cs typeface="Times New Roman"/>
              </a:rPr>
              <a:t>no  </a:t>
            </a:r>
            <a:r>
              <a:rPr sz="1200" spc="-5" dirty="0">
                <a:latin typeface="Times New Roman"/>
                <a:cs typeface="Times New Roman"/>
              </a:rPr>
              <a:t>such amount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noted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law, bylaw, order,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regulation being enforced,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civil  assessment for any </a:t>
            </a:r>
            <a:r>
              <a:rPr sz="1200" dirty="0">
                <a:latin typeface="Times New Roman"/>
                <a:cs typeface="Times New Roman"/>
              </a:rPr>
              <a:t>violation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622300" indent="-152400">
              <a:lnSpc>
                <a:spcPts val="1410"/>
              </a:lnSpc>
              <a:buAutoNum type="arabicPeriod"/>
              <a:tabLst>
                <a:tab pos="622300" algn="l"/>
              </a:tabLst>
            </a:pP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Health</a:t>
            </a:r>
            <a:endParaRPr sz="1200">
              <a:latin typeface="Times New Roman"/>
              <a:cs typeface="Times New Roman"/>
            </a:endParaRPr>
          </a:p>
          <a:p>
            <a:pPr marL="1384300" marR="5080" lvl="1" indent="-457200">
              <a:lnSpc>
                <a:spcPts val="1380"/>
              </a:lnSpc>
              <a:spcBef>
                <a:spcPts val="65"/>
              </a:spcBef>
              <a:buAutoNum type="alphaLcPeriod"/>
              <a:tabLst>
                <a:tab pos="1383665" algn="l"/>
                <a:tab pos="1384300" algn="l"/>
              </a:tabLst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provisions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rules and regulations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  <a:p>
            <a:pPr marL="13843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$300</a:t>
            </a:r>
            <a:endParaRPr sz="1200">
              <a:latin typeface="Times New Roman"/>
              <a:cs typeface="Times New Roman"/>
            </a:endParaRPr>
          </a:p>
          <a:p>
            <a:pPr marL="1384300" marR="87121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Fine Schedule: As established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Rules </a:t>
            </a:r>
            <a:r>
              <a:rPr sz="1200" dirty="0">
                <a:latin typeface="Times New Roman"/>
                <a:cs typeface="Times New Roman"/>
              </a:rPr>
              <a:t>&amp; </a:t>
            </a:r>
            <a:r>
              <a:rPr sz="1200" spc="-5" dirty="0">
                <a:latin typeface="Times New Roman"/>
                <a:cs typeface="Times New Roman"/>
              </a:rPr>
              <a:t>Regulations  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Health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16100" y="4777232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300" y="4777232"/>
            <a:ext cx="4257040" cy="1610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3158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Property Maintenance </a:t>
            </a:r>
            <a:r>
              <a:rPr sz="1200" dirty="0">
                <a:latin typeface="Times New Roman"/>
                <a:cs typeface="Times New Roman"/>
              </a:rPr>
              <a:t>(§198-5)  </a:t>
            </a:r>
            <a:r>
              <a:rPr sz="1200" spc="-5" dirty="0">
                <a:latin typeface="Times New Roman"/>
                <a:cs typeface="Times New Roman"/>
              </a:rPr>
              <a:t>Fines Allowed:</a:t>
            </a:r>
            <a:endParaRPr sz="1200">
              <a:latin typeface="Times New Roman"/>
              <a:cs typeface="Times New Roman"/>
            </a:endParaRPr>
          </a:p>
          <a:p>
            <a:pPr marL="469900" marR="27216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$25  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$50  </a:t>
            </a:r>
            <a:r>
              <a:rPr sz="1200" spc="-5" dirty="0">
                <a:latin typeface="Times New Roman"/>
                <a:cs typeface="Times New Roman"/>
              </a:rPr>
              <a:t>3rd Offense: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4th or </a:t>
            </a:r>
            <a:r>
              <a:rPr sz="1200" spc="-5" dirty="0">
                <a:latin typeface="Times New Roman"/>
                <a:cs typeface="Times New Roman"/>
              </a:rPr>
              <a:t>Any Subsequent Offenses:</a:t>
            </a:r>
            <a:r>
              <a:rPr sz="1200" dirty="0">
                <a:latin typeface="Times New Roman"/>
                <a:cs typeface="Times New Roman"/>
              </a:rPr>
              <a:t> $200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Each occurrence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violation on </a:t>
            </a:r>
            <a:r>
              <a:rPr sz="1200" spc="-5" dirty="0">
                <a:latin typeface="Times New Roman"/>
                <a:cs typeface="Times New Roman"/>
              </a:rPr>
              <a:t>any day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deemed </a:t>
            </a:r>
            <a:r>
              <a:rPr sz="1200" dirty="0">
                <a:latin typeface="Times New Roman"/>
                <a:cs typeface="Times New Roman"/>
              </a:rPr>
              <a:t>a separate  </a:t>
            </a:r>
            <a:r>
              <a:rPr sz="1200" spc="-5" dirty="0">
                <a:latin typeface="Times New Roman"/>
                <a:cs typeface="Times New Roman"/>
              </a:rPr>
              <a:t>offense.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Health, </a:t>
            </a:r>
            <a:r>
              <a:rPr sz="1200" dirty="0">
                <a:latin typeface="Times New Roman"/>
                <a:cs typeface="Times New Roman"/>
              </a:rPr>
              <a:t>Building </a:t>
            </a:r>
            <a:r>
              <a:rPr sz="1200" spc="-5" dirty="0">
                <a:latin typeface="Times New Roman"/>
                <a:cs typeface="Times New Roman"/>
              </a:rPr>
              <a:t>Inspector,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16100" y="6529832"/>
            <a:ext cx="13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73300" y="6529832"/>
            <a:ext cx="4257040" cy="1785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9083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Dog Waste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(§133-11)  </a:t>
            </a:r>
            <a:r>
              <a:rPr sz="1200" spc="-5" dirty="0">
                <a:latin typeface="Times New Roman"/>
                <a:cs typeface="Times New Roman"/>
              </a:rPr>
              <a:t>Fines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Allowed:</a:t>
            </a:r>
            <a:endParaRPr sz="1200">
              <a:latin typeface="Times New Roman"/>
              <a:cs typeface="Times New Roman"/>
            </a:endParaRPr>
          </a:p>
          <a:p>
            <a:pPr marL="469900" marR="26708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$25  2nd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 </a:t>
            </a:r>
            <a:r>
              <a:rPr sz="1200" spc="-5" dirty="0">
                <a:latin typeface="Times New Roman"/>
                <a:cs typeface="Times New Roman"/>
              </a:rPr>
              <a:t>3rd Offense: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$100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4th or </a:t>
            </a:r>
            <a:r>
              <a:rPr sz="1200" spc="-5" dirty="0">
                <a:latin typeface="Times New Roman"/>
                <a:cs typeface="Times New Roman"/>
              </a:rPr>
              <a:t>Any Subsequent Offense:</a:t>
            </a:r>
            <a:r>
              <a:rPr sz="1200" dirty="0">
                <a:latin typeface="Times New Roman"/>
                <a:cs typeface="Times New Roman"/>
              </a:rPr>
              <a:t> $200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Each occurrence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violation on </a:t>
            </a:r>
            <a:r>
              <a:rPr sz="1200" spc="-5" dirty="0">
                <a:latin typeface="Times New Roman"/>
                <a:cs typeface="Times New Roman"/>
              </a:rPr>
              <a:t>any day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deemed </a:t>
            </a:r>
            <a:r>
              <a:rPr sz="1200" dirty="0">
                <a:latin typeface="Times New Roman"/>
                <a:cs typeface="Times New Roman"/>
              </a:rPr>
              <a:t>a separate  </a:t>
            </a:r>
            <a:r>
              <a:rPr sz="1200" spc="-5" dirty="0">
                <a:latin typeface="Times New Roman"/>
                <a:cs typeface="Times New Roman"/>
              </a:rPr>
              <a:t>offense</a:t>
            </a:r>
            <a:endParaRPr sz="1200">
              <a:latin typeface="Times New Roman"/>
              <a:cs typeface="Times New Roman"/>
            </a:endParaRPr>
          </a:p>
          <a:p>
            <a:pPr marL="12700" marR="1835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Health, Animal </a:t>
            </a:r>
            <a:r>
              <a:rPr sz="1200" dirty="0">
                <a:latin typeface="Times New Roman"/>
                <a:cs typeface="Times New Roman"/>
              </a:rPr>
              <a:t>Control </a:t>
            </a:r>
            <a:r>
              <a:rPr sz="1200" spc="-5" dirty="0">
                <a:latin typeface="Times New Roman"/>
                <a:cs typeface="Times New Roman"/>
              </a:rPr>
              <a:t>Officer, Police  Department,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16100" y="8457692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3300" y="8457692"/>
            <a:ext cx="4410075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Wells (Chapter </a:t>
            </a:r>
            <a:r>
              <a:rPr sz="1200" dirty="0">
                <a:latin typeface="Times New Roman"/>
                <a:cs typeface="Times New Roman"/>
              </a:rPr>
              <a:t>272)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Fine Allowed: Not less </a:t>
            </a:r>
            <a:r>
              <a:rPr sz="1200" dirty="0">
                <a:latin typeface="Times New Roman"/>
                <a:cs typeface="Times New Roman"/>
              </a:rPr>
              <a:t>than $100 or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$300. </a:t>
            </a:r>
            <a:r>
              <a:rPr sz="1200" spc="-5" dirty="0">
                <a:latin typeface="Times New Roman"/>
                <a:cs typeface="Times New Roman"/>
              </a:rPr>
              <a:t>Every day </a:t>
            </a:r>
            <a:r>
              <a:rPr sz="1200" dirty="0">
                <a:latin typeface="Times New Roman"/>
                <a:cs typeface="Times New Roman"/>
              </a:rPr>
              <a:t>past 30  </a:t>
            </a:r>
            <a:r>
              <a:rPr sz="1200" spc="-5" dirty="0">
                <a:latin typeface="Times New Roman"/>
                <a:cs typeface="Times New Roman"/>
              </a:rPr>
              <a:t>days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notice </a:t>
            </a:r>
            <a:r>
              <a:rPr sz="1200" dirty="0">
                <a:latin typeface="Times New Roman"/>
                <a:cs typeface="Times New Roman"/>
              </a:rPr>
              <a:t>of violation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a </a:t>
            </a:r>
            <a:r>
              <a:rPr sz="1200" spc="-5" dirty="0">
                <a:latin typeface="Times New Roman"/>
                <a:cs typeface="Times New Roman"/>
              </a:rPr>
              <a:t>separate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violation.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Health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630">
        <p14:flythrough/>
      </p:transition>
    </mc:Choice>
    <mc:Fallback xmlns="">
      <p:transition spd="slow" advTm="630">
        <p:fade/>
      </p:transition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142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913120" cy="1084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0" indent="-152400">
              <a:lnSpc>
                <a:spcPts val="1410"/>
              </a:lnSpc>
              <a:spcBef>
                <a:spcPts val="100"/>
              </a:spcBef>
              <a:buAutoNum type="arabicPeriod" startAt="2"/>
              <a:tabLst>
                <a:tab pos="16510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</a:t>
            </a:r>
            <a:endParaRPr sz="1200">
              <a:latin typeface="Times New Roman"/>
              <a:cs typeface="Times New Roman"/>
            </a:endParaRPr>
          </a:p>
          <a:p>
            <a:pPr marL="1384300" marR="5080" lvl="1" indent="-457200">
              <a:lnSpc>
                <a:spcPts val="1380"/>
              </a:lnSpc>
              <a:spcBef>
                <a:spcPts val="65"/>
              </a:spcBef>
              <a:buAutoNum type="alphaLcPeriod"/>
              <a:tabLst>
                <a:tab pos="1383665" algn="l"/>
                <a:tab pos="1384935" algn="l"/>
              </a:tabLst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provisions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Rules and </a:t>
            </a:r>
            <a:r>
              <a:rPr sz="1200" dirty="0">
                <a:latin typeface="Times New Roman"/>
                <a:cs typeface="Times New Roman"/>
              </a:rPr>
              <a:t>Regulations of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Selectmen</a:t>
            </a:r>
            <a:endParaRPr sz="1200">
              <a:latin typeface="Times New Roman"/>
              <a:cs typeface="Times New Roman"/>
            </a:endParaRPr>
          </a:p>
          <a:p>
            <a:pPr marL="13843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$300</a:t>
            </a:r>
            <a:endParaRPr sz="1200">
              <a:latin typeface="Times New Roman"/>
              <a:cs typeface="Times New Roman"/>
            </a:endParaRPr>
          </a:p>
          <a:p>
            <a:pPr marL="1384300" marR="11207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Fine Schedule: As established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Rules and </a:t>
            </a:r>
            <a:r>
              <a:rPr sz="1200" dirty="0">
                <a:latin typeface="Times New Roman"/>
                <a:cs typeface="Times New Roman"/>
              </a:rPr>
              <a:t>Regulations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16100" y="1622552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73300" y="1622552"/>
            <a:ext cx="3106420" cy="10845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692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Removal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Sand and Gravel </a:t>
            </a:r>
            <a:r>
              <a:rPr sz="1200" dirty="0">
                <a:latin typeface="Times New Roman"/>
                <a:cs typeface="Times New Roman"/>
              </a:rPr>
              <a:t>(§145-12)  </a:t>
            </a:r>
            <a:r>
              <a:rPr sz="1200" spc="-5" dirty="0">
                <a:latin typeface="Times New Roman"/>
                <a:cs typeface="Times New Roman"/>
              </a:rPr>
              <a:t>Fines Allowed:</a:t>
            </a:r>
            <a:endParaRPr sz="1200">
              <a:latin typeface="Times New Roman"/>
              <a:cs typeface="Times New Roman"/>
            </a:endParaRPr>
          </a:p>
          <a:p>
            <a:pPr marL="469900" marR="16052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 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3rd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Subsequent Offenses: </a:t>
            </a:r>
            <a:r>
              <a:rPr sz="1200" dirty="0">
                <a:latin typeface="Times New Roman"/>
                <a:cs typeface="Times New Roman"/>
              </a:rPr>
              <a:t>$200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16100" y="2849371"/>
            <a:ext cx="13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73300" y="2849371"/>
            <a:ext cx="4308475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5317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Dog Under Control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(§133-6)  </a:t>
            </a:r>
            <a:r>
              <a:rPr sz="1200" spc="-5" dirty="0">
                <a:latin typeface="Times New Roman"/>
                <a:cs typeface="Times New Roman"/>
              </a:rPr>
              <a:t>Fines Allowed:</a:t>
            </a:r>
            <a:endParaRPr sz="1200">
              <a:latin typeface="Times New Roman"/>
              <a:cs typeface="Times New Roman"/>
            </a:endParaRPr>
          </a:p>
          <a:p>
            <a:pPr marL="469900" marR="269684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$100  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$150  </a:t>
            </a:r>
            <a:r>
              <a:rPr sz="1200" spc="-5" dirty="0">
                <a:latin typeface="Times New Roman"/>
                <a:cs typeface="Times New Roman"/>
              </a:rPr>
              <a:t>3rd Offense: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$300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Selectmen, Animal </a:t>
            </a:r>
            <a:r>
              <a:rPr sz="1200" dirty="0">
                <a:latin typeface="Times New Roman"/>
                <a:cs typeface="Times New Roman"/>
              </a:rPr>
              <a:t>Control </a:t>
            </a:r>
            <a:r>
              <a:rPr sz="1200" spc="-5" dirty="0">
                <a:latin typeface="Times New Roman"/>
                <a:cs typeface="Times New Roman"/>
              </a:rPr>
              <a:t>Officer, Police  Department,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1700" y="4251452"/>
            <a:ext cx="120777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3. </a:t>
            </a:r>
            <a:r>
              <a:rPr sz="1200" b="1" spc="-5" dirty="0">
                <a:latin typeface="Times New Roman"/>
                <a:cs typeface="Times New Roman"/>
              </a:rPr>
              <a:t>Planning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Board</a:t>
            </a:r>
            <a:endParaRPr sz="1200">
              <a:latin typeface="Times New Roman"/>
              <a:cs typeface="Times New Roman"/>
            </a:endParaRPr>
          </a:p>
          <a:p>
            <a:pPr marL="9271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00" y="4426711"/>
            <a:ext cx="3211195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Recreation Tracks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(§206-3)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$25 for </a:t>
            </a:r>
            <a:r>
              <a:rPr sz="1200" spc="-5" dirty="0">
                <a:latin typeface="Times New Roman"/>
                <a:cs typeface="Times New Roman"/>
              </a:rPr>
              <a:t>each day </a:t>
            </a:r>
            <a:r>
              <a:rPr sz="1200" dirty="0">
                <a:latin typeface="Times New Roman"/>
                <a:cs typeface="Times New Roman"/>
              </a:rPr>
              <a:t>of the offense.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Highway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1700" y="5127752"/>
            <a:ext cx="4887595" cy="125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0" indent="-152400">
              <a:lnSpc>
                <a:spcPts val="1410"/>
              </a:lnSpc>
              <a:spcBef>
                <a:spcPts val="100"/>
              </a:spcBef>
              <a:buAutoNum type="arabicPeriod" startAt="4"/>
              <a:tabLst>
                <a:tab pos="16510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Conservation Commission</a:t>
            </a:r>
            <a:endParaRPr sz="1200">
              <a:latin typeface="Times New Roman"/>
              <a:cs typeface="Times New Roman"/>
            </a:endParaRPr>
          </a:p>
          <a:p>
            <a:pPr marL="1384300" marR="644525" lvl="1" indent="-457200">
              <a:lnSpc>
                <a:spcPts val="1380"/>
              </a:lnSpc>
              <a:spcBef>
                <a:spcPts val="65"/>
              </a:spcBef>
              <a:buAutoNum type="alphaLcPeriod"/>
              <a:tabLst>
                <a:tab pos="1383665" algn="l"/>
                <a:tab pos="1384935" algn="l"/>
              </a:tabLst>
            </a:pP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Wetland and River Protection Act  Fine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</a:t>
            </a:r>
            <a:endParaRPr sz="1200">
              <a:latin typeface="Times New Roman"/>
              <a:cs typeface="Times New Roman"/>
            </a:endParaRPr>
          </a:p>
          <a:p>
            <a:pPr marL="1841500" marR="5588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per </a:t>
            </a:r>
            <a:r>
              <a:rPr sz="1200" spc="-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up to 15 </a:t>
            </a:r>
            <a:r>
              <a:rPr sz="1200" spc="-5" dirty="0">
                <a:latin typeface="Times New Roman"/>
                <a:cs typeface="Times New Roman"/>
              </a:rPr>
              <a:t>days  </a:t>
            </a:r>
            <a:r>
              <a:rPr sz="1200" dirty="0">
                <a:latin typeface="Times New Roman"/>
                <a:cs typeface="Times New Roman"/>
              </a:rPr>
              <a:t>2nd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$100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day up to 15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days  3rd Offense: </a:t>
            </a:r>
            <a:r>
              <a:rPr sz="1200" dirty="0">
                <a:latin typeface="Times New Roman"/>
                <a:cs typeface="Times New Roman"/>
              </a:rPr>
              <a:t>$300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up to 15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days</a:t>
            </a:r>
            <a:endParaRPr sz="1200">
              <a:latin typeface="Times New Roman"/>
              <a:cs typeface="Times New Roman"/>
            </a:endParaRPr>
          </a:p>
          <a:p>
            <a:pPr marL="13843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Conservation </a:t>
            </a:r>
            <a:r>
              <a:rPr sz="1200" dirty="0">
                <a:latin typeface="Times New Roman"/>
                <a:cs typeface="Times New Roman"/>
              </a:rPr>
              <a:t>Commission 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16100" y="6529832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73300" y="6529832"/>
            <a:ext cx="3515995" cy="10845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8026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Failure </a:t>
            </a:r>
            <a:r>
              <a:rPr sz="1200" dirty="0">
                <a:latin typeface="Times New Roman"/>
                <a:cs typeface="Times New Roman"/>
              </a:rPr>
              <a:t>to Comply </a:t>
            </a:r>
            <a:r>
              <a:rPr sz="1200" spc="-5" dirty="0">
                <a:latin typeface="Times New Roman"/>
                <a:cs typeface="Times New Roman"/>
              </a:rPr>
              <a:t>with Order </a:t>
            </a:r>
            <a:r>
              <a:rPr sz="1200" spc="5" dirty="0">
                <a:latin typeface="Times New Roman"/>
                <a:cs typeface="Times New Roman"/>
              </a:rPr>
              <a:t>of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Conditions  </a:t>
            </a: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</a:t>
            </a:r>
            <a:endParaRPr sz="1200">
              <a:latin typeface="Times New Roman"/>
              <a:cs typeface="Times New Roman"/>
            </a:endParaRPr>
          </a:p>
          <a:p>
            <a:pPr marL="469900" marR="5588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per </a:t>
            </a:r>
            <a:r>
              <a:rPr sz="1200" spc="-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up to 15 </a:t>
            </a:r>
            <a:r>
              <a:rPr sz="1200" spc="-5" dirty="0">
                <a:latin typeface="Times New Roman"/>
                <a:cs typeface="Times New Roman"/>
              </a:rPr>
              <a:t>days  </a:t>
            </a:r>
            <a:r>
              <a:rPr sz="1200" dirty="0">
                <a:latin typeface="Times New Roman"/>
                <a:cs typeface="Times New Roman"/>
              </a:rPr>
              <a:t>2nd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$100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day up to 15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days  3rd Offense: </a:t>
            </a:r>
            <a:r>
              <a:rPr sz="1200" dirty="0">
                <a:latin typeface="Times New Roman"/>
                <a:cs typeface="Times New Roman"/>
              </a:rPr>
              <a:t>$300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up to 15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Conservation </a:t>
            </a:r>
            <a:r>
              <a:rPr sz="1200" dirty="0">
                <a:latin typeface="Times New Roman"/>
                <a:cs typeface="Times New Roman"/>
              </a:rPr>
              <a:t>Commission 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16100" y="7756652"/>
            <a:ext cx="13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73300" y="7756652"/>
            <a:ext cx="3515995" cy="10845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8509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Failure </a:t>
            </a:r>
            <a:r>
              <a:rPr sz="1200" dirty="0">
                <a:latin typeface="Times New Roman"/>
                <a:cs typeface="Times New Roman"/>
              </a:rPr>
              <a:t>to Comply </a:t>
            </a:r>
            <a:r>
              <a:rPr sz="1200" spc="-5" dirty="0">
                <a:latin typeface="Times New Roman"/>
                <a:cs typeface="Times New Roman"/>
              </a:rPr>
              <a:t>with Enforcement Order  Fine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</a:t>
            </a:r>
            <a:endParaRPr sz="1200">
              <a:latin typeface="Times New Roman"/>
              <a:cs typeface="Times New Roman"/>
            </a:endParaRPr>
          </a:p>
          <a:p>
            <a:pPr marL="469900" marR="5588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per </a:t>
            </a:r>
            <a:r>
              <a:rPr sz="1200" spc="-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up to 15 </a:t>
            </a:r>
            <a:r>
              <a:rPr sz="1200" spc="-5" dirty="0">
                <a:latin typeface="Times New Roman"/>
                <a:cs typeface="Times New Roman"/>
              </a:rPr>
              <a:t>days  </a:t>
            </a:r>
            <a:r>
              <a:rPr sz="1200" dirty="0">
                <a:latin typeface="Times New Roman"/>
                <a:cs typeface="Times New Roman"/>
              </a:rPr>
              <a:t>2nd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$100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day up to 15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days  3rd Offense: </a:t>
            </a:r>
            <a:r>
              <a:rPr sz="1200" dirty="0">
                <a:latin typeface="Times New Roman"/>
                <a:cs typeface="Times New Roman"/>
              </a:rPr>
              <a:t>$300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up to 15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Conservation </a:t>
            </a:r>
            <a:r>
              <a:rPr sz="1200" dirty="0">
                <a:latin typeface="Times New Roman"/>
                <a:cs typeface="Times New Roman"/>
              </a:rPr>
              <a:t>Commission 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816100" y="8983471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73300" y="8983471"/>
            <a:ext cx="2748915" cy="55753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664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Stormwater Drainage (§240-6)  Fine Allowed: </a:t>
            </a:r>
            <a:r>
              <a:rPr sz="1200" dirty="0">
                <a:latin typeface="Times New Roman"/>
                <a:cs typeface="Times New Roman"/>
              </a:rPr>
              <a:t>$50 for </a:t>
            </a:r>
            <a:r>
              <a:rPr sz="1200" spc="-5" dirty="0">
                <a:latin typeface="Times New Roman"/>
                <a:cs typeface="Times New Roman"/>
              </a:rPr>
              <a:t>each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offense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30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Conservation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Commission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17">
        <p14:flythrough/>
      </p:transition>
    </mc:Choice>
    <mc:Fallback xmlns="">
      <p:transition spd="slow" advTm="717">
        <p:fade/>
      </p:transition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ject 15"/>
          <p:cNvSpPr txBox="1"/>
          <p:nvPr/>
        </p:nvSpPr>
        <p:spPr>
          <a:xfrm>
            <a:off x="3583578" y="9549342"/>
            <a:ext cx="6057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816100" y="570992"/>
            <a:ext cx="13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273300" y="570992"/>
            <a:ext cx="3515995" cy="10845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3202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Trash and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Littering  Fine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</a:t>
            </a:r>
            <a:endParaRPr sz="1200">
              <a:latin typeface="Times New Roman"/>
              <a:cs typeface="Times New Roman"/>
            </a:endParaRPr>
          </a:p>
          <a:p>
            <a:pPr marL="469900" marR="5588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per </a:t>
            </a:r>
            <a:r>
              <a:rPr sz="1200" spc="-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up to 15 </a:t>
            </a:r>
            <a:r>
              <a:rPr sz="1200" spc="-5" dirty="0">
                <a:latin typeface="Times New Roman"/>
                <a:cs typeface="Times New Roman"/>
              </a:rPr>
              <a:t>days  </a:t>
            </a:r>
            <a:r>
              <a:rPr sz="1200" dirty="0">
                <a:latin typeface="Times New Roman"/>
                <a:cs typeface="Times New Roman"/>
              </a:rPr>
              <a:t>2nd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$100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day up to 15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days  3rd Offense: </a:t>
            </a:r>
            <a:r>
              <a:rPr sz="1200" dirty="0">
                <a:latin typeface="Times New Roman"/>
                <a:cs typeface="Times New Roman"/>
              </a:rPr>
              <a:t>$300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up to 15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Conservation </a:t>
            </a:r>
            <a:r>
              <a:rPr sz="1200" dirty="0">
                <a:latin typeface="Times New Roman"/>
                <a:cs typeface="Times New Roman"/>
              </a:rPr>
              <a:t>Commission 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1797811"/>
            <a:ext cx="127444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5. </a:t>
            </a:r>
            <a:r>
              <a:rPr sz="1200" b="1" spc="-5" dirty="0">
                <a:latin typeface="Times New Roman"/>
                <a:cs typeface="Times New Roman"/>
              </a:rPr>
              <a:t>Fire</a:t>
            </a:r>
            <a:r>
              <a:rPr sz="1200" b="1" spc="-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Department</a:t>
            </a:r>
            <a:endParaRPr sz="1200">
              <a:latin typeface="Times New Roman"/>
              <a:cs typeface="Times New Roman"/>
            </a:endParaRPr>
          </a:p>
          <a:p>
            <a:pPr marL="9271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300" y="1973071"/>
            <a:ext cx="4385945" cy="1610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Fire Prevention Regulations (527 </a:t>
            </a:r>
            <a:r>
              <a:rPr sz="1200" dirty="0">
                <a:latin typeface="Times New Roman"/>
                <a:cs typeface="Times New Roman"/>
              </a:rPr>
              <a:t>CMR </a:t>
            </a:r>
            <a:r>
              <a:rPr sz="1200" spc="-5" dirty="0">
                <a:latin typeface="Times New Roman"/>
                <a:cs typeface="Times New Roman"/>
              </a:rPr>
              <a:t>1.00-50.00  and MGL </a:t>
            </a:r>
            <a:r>
              <a:rPr sz="1200" dirty="0">
                <a:latin typeface="Times New Roman"/>
                <a:cs typeface="Times New Roman"/>
              </a:rPr>
              <a:t>148)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allowed:</a:t>
            </a:r>
            <a:endParaRPr sz="1200">
              <a:latin typeface="Times New Roman"/>
              <a:cs typeface="Times New Roman"/>
            </a:endParaRPr>
          </a:p>
          <a:p>
            <a:pPr marL="469900" marR="259715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Warning  </a:t>
            </a:r>
            <a:r>
              <a:rPr sz="1200" dirty="0">
                <a:latin typeface="Times New Roman"/>
                <a:cs typeface="Times New Roman"/>
              </a:rPr>
              <a:t>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$50</a:t>
            </a:r>
            <a:endParaRPr sz="1200">
              <a:latin typeface="Times New Roman"/>
              <a:cs typeface="Times New Roman"/>
            </a:endParaRPr>
          </a:p>
          <a:p>
            <a:pPr marL="469900" marR="27997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3rd Offense: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$100  4th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$200</a:t>
            </a:r>
            <a:endParaRPr sz="1200">
              <a:latin typeface="Times New Roman"/>
              <a:cs typeface="Times New Roman"/>
            </a:endParaRPr>
          </a:p>
          <a:p>
            <a:pPr marL="12700" marR="1492885" indent="457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5th or </a:t>
            </a:r>
            <a:r>
              <a:rPr sz="1200" spc="-5" dirty="0">
                <a:latin typeface="Times New Roman"/>
                <a:cs typeface="Times New Roman"/>
              </a:rPr>
              <a:t>Any Subsequent Offense: </a:t>
            </a:r>
            <a:r>
              <a:rPr sz="1200" dirty="0">
                <a:latin typeface="Times New Roman"/>
                <a:cs typeface="Times New Roman"/>
              </a:rPr>
              <a:t>$200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Fire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16100" y="3725671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300" y="3725671"/>
            <a:ext cx="4261485" cy="10845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0485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Stormwater Management (§235-11)  Fines Allowed:</a:t>
            </a:r>
            <a:endParaRPr sz="1200">
              <a:latin typeface="Times New Roman"/>
              <a:cs typeface="Times New Roman"/>
            </a:endParaRPr>
          </a:p>
          <a:p>
            <a:pPr marL="469900" marR="264922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$100  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$200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3rd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Subsequent Offense: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$300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Stormwater Permit Granting Authority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16100" y="4952491"/>
            <a:ext cx="13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73300" y="4952491"/>
            <a:ext cx="4544695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Emergency Radio </a:t>
            </a:r>
            <a:r>
              <a:rPr sz="1200" dirty="0">
                <a:latin typeface="Times New Roman"/>
                <a:cs typeface="Times New Roman"/>
              </a:rPr>
              <a:t>Communications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(§124-16)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$300 for </a:t>
            </a:r>
            <a:r>
              <a:rPr sz="1200" spc="-5" dirty="0">
                <a:latin typeface="Times New Roman"/>
                <a:cs typeface="Times New Roman"/>
              </a:rPr>
              <a:t>each offense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until </a:t>
            </a:r>
            <a:r>
              <a:rPr sz="1200" spc="-5" dirty="0">
                <a:latin typeface="Times New Roman"/>
                <a:cs typeface="Times New Roman"/>
              </a:rPr>
              <a:t>appropriate compliance 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-5" dirty="0">
                <a:latin typeface="Times New Roman"/>
                <a:cs typeface="Times New Roman"/>
              </a:rPr>
              <a:t> reached.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Fire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1700" y="5828791"/>
            <a:ext cx="4679950" cy="1610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0" indent="-152400">
              <a:lnSpc>
                <a:spcPts val="1410"/>
              </a:lnSpc>
              <a:spcBef>
                <a:spcPts val="100"/>
              </a:spcBef>
              <a:buAutoNum type="arabicPeriod" startAt="6"/>
              <a:tabLst>
                <a:tab pos="165100" algn="l"/>
              </a:tabLst>
            </a:pPr>
            <a:r>
              <a:rPr sz="1200" b="1" spc="-5" dirty="0">
                <a:latin typeface="Times New Roman"/>
                <a:cs typeface="Times New Roman"/>
              </a:rPr>
              <a:t>Highway Department</a:t>
            </a:r>
            <a:endParaRPr sz="1200">
              <a:latin typeface="Times New Roman"/>
              <a:cs typeface="Times New Roman"/>
            </a:endParaRPr>
          </a:p>
          <a:p>
            <a:pPr marL="1384300" marR="492759" lvl="1" indent="-457200">
              <a:lnSpc>
                <a:spcPts val="1380"/>
              </a:lnSpc>
              <a:spcBef>
                <a:spcPts val="65"/>
              </a:spcBef>
              <a:buAutoNum type="alphaLcPeriod"/>
              <a:tabLst>
                <a:tab pos="1383665" algn="l"/>
                <a:tab pos="1384935" algn="l"/>
              </a:tabLst>
            </a:pPr>
            <a:r>
              <a:rPr sz="1200" spc="-5" dirty="0">
                <a:latin typeface="Times New Roman"/>
                <a:cs typeface="Times New Roman"/>
              </a:rPr>
              <a:t>Excavation </a:t>
            </a:r>
            <a:r>
              <a:rPr sz="1200" dirty="0">
                <a:latin typeface="Times New Roman"/>
                <a:cs typeface="Times New Roman"/>
              </a:rPr>
              <a:t>of Public Ways </a:t>
            </a:r>
            <a:r>
              <a:rPr sz="1200" spc="-5" dirty="0">
                <a:latin typeface="Times New Roman"/>
                <a:cs typeface="Times New Roman"/>
              </a:rPr>
              <a:t>Without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Permit  Fine Allowed: $200</a:t>
            </a:r>
            <a:endParaRPr sz="1200">
              <a:latin typeface="Times New Roman"/>
              <a:cs typeface="Times New Roman"/>
            </a:endParaRPr>
          </a:p>
          <a:p>
            <a:pPr marL="13843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</a:t>
            </a:r>
            <a:endParaRPr sz="1200">
              <a:latin typeface="Times New Roman"/>
              <a:cs typeface="Times New Roman"/>
            </a:endParaRPr>
          </a:p>
          <a:p>
            <a:pPr marL="1841500" marR="169608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 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$100  </a:t>
            </a:r>
            <a:r>
              <a:rPr sz="1200" spc="-5" dirty="0">
                <a:latin typeface="Times New Roman"/>
                <a:cs typeface="Times New Roman"/>
              </a:rPr>
              <a:t>3rd Offense: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$150</a:t>
            </a:r>
            <a:endParaRPr sz="1200">
              <a:latin typeface="Times New Roman"/>
              <a:cs typeface="Times New Roman"/>
            </a:endParaRPr>
          </a:p>
          <a:p>
            <a:pPr marL="1384300" marR="5080" indent="457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4th </a:t>
            </a:r>
            <a:r>
              <a:rPr sz="1200" spc="-5" dirty="0">
                <a:latin typeface="Times New Roman"/>
                <a:cs typeface="Times New Roman"/>
              </a:rPr>
              <a:t>Offense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Subsequent Offense: </a:t>
            </a:r>
            <a:r>
              <a:rPr sz="1200" dirty="0">
                <a:latin typeface="Times New Roman"/>
                <a:cs typeface="Times New Roman"/>
              </a:rPr>
              <a:t>$200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Agent; </a:t>
            </a:r>
            <a:r>
              <a:rPr sz="1200" spc="-5" dirty="0">
                <a:latin typeface="Times New Roman"/>
                <a:cs typeface="Times New Roman"/>
              </a:rPr>
              <a:t>Highway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16100" y="7581392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73300" y="7581392"/>
            <a:ext cx="3211195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9302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Obstruction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Streets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Sidewalks  Fine Allowed: </a:t>
            </a:r>
            <a:r>
              <a:rPr sz="1200" dirty="0">
                <a:latin typeface="Times New Roman"/>
                <a:cs typeface="Times New Roman"/>
              </a:rPr>
              <a:t>$100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</a:t>
            </a:r>
            <a:endParaRPr sz="1200">
              <a:latin typeface="Times New Roman"/>
              <a:cs typeface="Times New Roman"/>
            </a:endParaRPr>
          </a:p>
          <a:p>
            <a:pPr marL="469900" marR="1675764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 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$50</a:t>
            </a:r>
            <a:endParaRPr sz="12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3rd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Subsequent Offense: </a:t>
            </a:r>
            <a:r>
              <a:rPr sz="1200" dirty="0">
                <a:latin typeface="Times New Roman"/>
                <a:cs typeface="Times New Roman"/>
              </a:rPr>
              <a:t>$100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Agent; </a:t>
            </a:r>
            <a:r>
              <a:rPr sz="1200" spc="-5" dirty="0">
                <a:latin typeface="Times New Roman"/>
                <a:cs typeface="Times New Roman"/>
              </a:rPr>
              <a:t>Highway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16100" y="8983471"/>
            <a:ext cx="13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3300" y="8983471"/>
            <a:ext cx="2886075" cy="55753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Driveway </a:t>
            </a:r>
            <a:r>
              <a:rPr sz="1200" dirty="0">
                <a:latin typeface="Times New Roman"/>
                <a:cs typeface="Times New Roman"/>
              </a:rPr>
              <a:t>Cuts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Drainage </a:t>
            </a:r>
            <a:r>
              <a:rPr sz="1200" spc="-5" dirty="0">
                <a:latin typeface="Times New Roman"/>
                <a:cs typeface="Times New Roman"/>
              </a:rPr>
              <a:t>Without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Permit  Fine Allowed: </a:t>
            </a:r>
            <a:r>
              <a:rPr sz="1200" dirty="0">
                <a:latin typeface="Times New Roman"/>
                <a:cs typeface="Times New Roman"/>
              </a:rPr>
              <a:t>$200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30"/>
              </a:lnSpc>
            </a:pP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685">
        <p14:flythrough/>
      </p:transition>
    </mc:Choice>
    <mc:Fallback xmlns="">
      <p:transition spd="slow" advTm="685">
        <p:fade/>
      </p:transition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144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2273300" y="395731"/>
            <a:ext cx="3308350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469900" marR="16960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 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$100  </a:t>
            </a:r>
            <a:r>
              <a:rPr sz="1200" spc="-5" dirty="0">
                <a:latin typeface="Times New Roman"/>
                <a:cs typeface="Times New Roman"/>
              </a:rPr>
              <a:t>3rd Offense: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$150</a:t>
            </a:r>
            <a:endParaRPr sz="12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4th </a:t>
            </a:r>
            <a:r>
              <a:rPr sz="1200" spc="-5" dirty="0">
                <a:latin typeface="Times New Roman"/>
                <a:cs typeface="Times New Roman"/>
              </a:rPr>
              <a:t>Offense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Subsequent Offense: </a:t>
            </a:r>
            <a:r>
              <a:rPr sz="1200" dirty="0">
                <a:latin typeface="Times New Roman"/>
                <a:cs typeface="Times New Roman"/>
              </a:rPr>
              <a:t>$200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Agent; </a:t>
            </a:r>
            <a:r>
              <a:rPr sz="1200" spc="-5" dirty="0">
                <a:latin typeface="Times New Roman"/>
                <a:cs typeface="Times New Roman"/>
              </a:rPr>
              <a:t>Highway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16100" y="1447292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73300" y="1447292"/>
            <a:ext cx="3903345" cy="1435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Failure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Perform </a:t>
            </a:r>
            <a:r>
              <a:rPr sz="1200" dirty="0">
                <a:latin typeface="Times New Roman"/>
                <a:cs typeface="Times New Roman"/>
              </a:rPr>
              <a:t>or Complete </a:t>
            </a:r>
            <a:r>
              <a:rPr sz="1200" spc="-5" dirty="0">
                <a:latin typeface="Times New Roman"/>
                <a:cs typeface="Times New Roman"/>
              </a:rPr>
              <a:t>Work Per Permit Requirements  Fine Allowed: </a:t>
            </a:r>
            <a:r>
              <a:rPr sz="1200" dirty="0">
                <a:latin typeface="Times New Roman"/>
                <a:cs typeface="Times New Roman"/>
              </a:rPr>
              <a:t>$200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</a:t>
            </a:r>
            <a:endParaRPr sz="1200">
              <a:latin typeface="Times New Roman"/>
              <a:cs typeface="Times New Roman"/>
            </a:endParaRPr>
          </a:p>
          <a:p>
            <a:pPr marL="469900" marR="22910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 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$100  </a:t>
            </a:r>
            <a:r>
              <a:rPr sz="1200" spc="-5" dirty="0">
                <a:latin typeface="Times New Roman"/>
                <a:cs typeface="Times New Roman"/>
              </a:rPr>
              <a:t>3rd Offense: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$150</a:t>
            </a:r>
            <a:endParaRPr sz="1200">
              <a:latin typeface="Times New Roman"/>
              <a:cs typeface="Times New Roman"/>
            </a:endParaRPr>
          </a:p>
          <a:p>
            <a:pPr marL="12700" marR="599440" indent="457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4th </a:t>
            </a:r>
            <a:r>
              <a:rPr sz="1200" spc="-5" dirty="0">
                <a:latin typeface="Times New Roman"/>
                <a:cs typeface="Times New Roman"/>
              </a:rPr>
              <a:t>Offense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Subsequent Offense: </a:t>
            </a:r>
            <a:r>
              <a:rPr sz="1200" dirty="0">
                <a:latin typeface="Times New Roman"/>
                <a:cs typeface="Times New Roman"/>
              </a:rPr>
              <a:t>$200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Agent; </a:t>
            </a:r>
            <a:r>
              <a:rPr sz="1200" spc="-5" dirty="0">
                <a:latin typeface="Times New Roman"/>
                <a:cs typeface="Times New Roman"/>
              </a:rPr>
              <a:t>Highway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16100" y="3024631"/>
            <a:ext cx="13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73300" y="3024631"/>
            <a:ext cx="3241675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4801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Snow </a:t>
            </a:r>
            <a:r>
              <a:rPr sz="1200" spc="-5" dirty="0">
                <a:latin typeface="Times New Roman"/>
                <a:cs typeface="Times New Roman"/>
              </a:rPr>
              <a:t>Plowing and Removal  Fine Allowed: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$50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</a:t>
            </a:r>
            <a:endParaRPr sz="1200">
              <a:latin typeface="Times New Roman"/>
              <a:cs typeface="Times New Roman"/>
            </a:endParaRPr>
          </a:p>
          <a:p>
            <a:pPr marL="469900" marR="170561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$25  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$25</a:t>
            </a:r>
            <a:endParaRPr sz="12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3rd Offense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Subsequent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Highway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16100" y="4426711"/>
            <a:ext cx="11366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f.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298" y="4426711"/>
            <a:ext cx="3211195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953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Drainage from Private Property (§240-6)  Fine Allowed: </a:t>
            </a:r>
            <a:r>
              <a:rPr sz="1200" dirty="0">
                <a:latin typeface="Times New Roman"/>
                <a:cs typeface="Times New Roman"/>
              </a:rPr>
              <a:t>$50 for </a:t>
            </a:r>
            <a:r>
              <a:rPr sz="1200" spc="-5" dirty="0">
                <a:latin typeface="Times New Roman"/>
                <a:cs typeface="Times New Roman"/>
              </a:rPr>
              <a:t>each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offense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Highway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816100" y="5127752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3300" y="5127752"/>
            <a:ext cx="3241675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8516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Distributing Handbills  Fine Allowed: </a:t>
            </a:r>
            <a:r>
              <a:rPr sz="1200" dirty="0">
                <a:latin typeface="Times New Roman"/>
                <a:cs typeface="Times New Roman"/>
              </a:rPr>
              <a:t>$50  </a:t>
            </a: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</a:t>
            </a:r>
            <a:endParaRPr sz="1200">
              <a:latin typeface="Times New Roman"/>
              <a:cs typeface="Times New Roman"/>
            </a:endParaRPr>
          </a:p>
          <a:p>
            <a:pPr marL="469900" marR="17056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$25  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$25</a:t>
            </a:r>
            <a:endParaRPr sz="12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3rd Offense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Subsequent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Agent; </a:t>
            </a:r>
            <a:r>
              <a:rPr sz="1200" spc="-5" dirty="0">
                <a:latin typeface="Times New Roman"/>
                <a:cs typeface="Times New Roman"/>
              </a:rPr>
              <a:t>Highway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16100" y="6529832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h.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73300" y="6529832"/>
            <a:ext cx="3317875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078989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Trash and Littering  Fine Allowed: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$300  </a:t>
            </a: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Schedule</a:t>
            </a:r>
            <a:endParaRPr sz="1200">
              <a:latin typeface="Times New Roman"/>
              <a:cs typeface="Times New Roman"/>
            </a:endParaRPr>
          </a:p>
          <a:p>
            <a:pPr marL="469900" marR="170561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  2nd </a:t>
            </a:r>
            <a:r>
              <a:rPr sz="1200" spc="-5" dirty="0">
                <a:latin typeface="Times New Roman"/>
                <a:cs typeface="Times New Roman"/>
              </a:rPr>
              <a:t>Offense: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$100</a:t>
            </a:r>
            <a:endParaRPr sz="1200">
              <a:latin typeface="Times New Roman"/>
              <a:cs typeface="Times New Roman"/>
            </a:endParaRPr>
          </a:p>
          <a:p>
            <a:pPr marL="12700" marR="5080" indent="4572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3rd Offense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Subsequent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$300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Agent; </a:t>
            </a:r>
            <a:r>
              <a:rPr sz="1200" spc="-5" dirty="0">
                <a:latin typeface="Times New Roman"/>
                <a:cs typeface="Times New Roman"/>
              </a:rPr>
              <a:t>Highway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01700" y="7931911"/>
            <a:ext cx="580961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Unless otherwise </a:t>
            </a:r>
            <a:r>
              <a:rPr sz="1200" dirty="0">
                <a:latin typeface="Times New Roman"/>
                <a:cs typeface="Times New Roman"/>
              </a:rPr>
              <a:t>specified in the </a:t>
            </a:r>
            <a:r>
              <a:rPr sz="1200" spc="-5" dirty="0">
                <a:latin typeface="Times New Roman"/>
                <a:cs typeface="Times New Roman"/>
              </a:rPr>
              <a:t>bylaws, each </a:t>
            </a:r>
            <a:r>
              <a:rPr sz="1200" dirty="0">
                <a:latin typeface="Times New Roman"/>
                <a:cs typeface="Times New Roman"/>
              </a:rPr>
              <a:t>day </a:t>
            </a:r>
            <a:r>
              <a:rPr sz="1200" spc="-5" dirty="0">
                <a:latin typeface="Times New Roman"/>
                <a:cs typeface="Times New Roman"/>
              </a:rPr>
              <a:t>during which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violation continues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occur 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deemed </a:t>
            </a:r>
            <a:r>
              <a:rPr sz="1200" dirty="0">
                <a:latin typeface="Times New Roman"/>
                <a:cs typeface="Times New Roman"/>
              </a:rPr>
              <a:t>a separate </a:t>
            </a:r>
            <a:r>
              <a:rPr sz="1200" spc="-5" dirty="0">
                <a:latin typeface="Times New Roman"/>
                <a:cs typeface="Times New Roman"/>
              </a:rPr>
              <a:t>offense.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01700" y="8457692"/>
            <a:ext cx="139192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7. </a:t>
            </a:r>
            <a:r>
              <a:rPr sz="1200" b="1" spc="-5" dirty="0">
                <a:latin typeface="Times New Roman"/>
                <a:cs typeface="Times New Roman"/>
              </a:rPr>
              <a:t>Police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Department</a:t>
            </a:r>
            <a:endParaRPr sz="1200">
              <a:latin typeface="Times New Roman"/>
              <a:cs typeface="Times New Roman"/>
            </a:endParaRPr>
          </a:p>
          <a:p>
            <a:pPr marL="9271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73323" y="8632952"/>
            <a:ext cx="12052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Door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Door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273300" y="8808211"/>
            <a:ext cx="303276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$50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816100" y="9332468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3300" y="9332468"/>
            <a:ext cx="21869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Rude, Indecent Speech </a:t>
            </a:r>
            <a:r>
              <a:rPr sz="1200" spc="5" dirty="0">
                <a:latin typeface="Times New Roman"/>
                <a:cs typeface="Times New Roman"/>
              </a:rPr>
              <a:t>or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Behavior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77">
        <p14:flythrough/>
      </p:transition>
    </mc:Choice>
    <mc:Fallback xmlns="">
      <p:transition spd="slow" advTm="777">
        <p:fade/>
      </p:transition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145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2273300" y="395731"/>
            <a:ext cx="303276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$50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16100" y="921511"/>
            <a:ext cx="13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73300" y="921511"/>
            <a:ext cx="303276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Loitering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$50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16100" y="1622552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73300" y="1622552"/>
            <a:ext cx="303276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Fireworks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$50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16100" y="2323592"/>
            <a:ext cx="1301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00" y="2323592"/>
            <a:ext cx="303276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1544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Skateboards and Roller </a:t>
            </a:r>
            <a:r>
              <a:rPr sz="1200" dirty="0">
                <a:latin typeface="Times New Roman"/>
                <a:cs typeface="Times New Roman"/>
              </a:rPr>
              <a:t>Skates  </a:t>
            </a:r>
            <a:r>
              <a:rPr sz="1200" spc="-5" dirty="0">
                <a:latin typeface="Times New Roman"/>
                <a:cs typeface="Times New Roman"/>
              </a:rPr>
              <a:t>Fine Allowed: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$50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816100" y="3024631"/>
            <a:ext cx="11366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f.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73298" y="3024631"/>
            <a:ext cx="303276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19189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Public Consumption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(§107-1)  Fine Allowed: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$300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16100" y="3725671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73300" y="3725671"/>
            <a:ext cx="303276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36322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Public Consumption of </a:t>
            </a:r>
            <a:r>
              <a:rPr sz="1200" spc="-5" dirty="0">
                <a:latin typeface="Times New Roman"/>
                <a:cs typeface="Times New Roman"/>
              </a:rPr>
              <a:t>Marijuana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(§190-1)  </a:t>
            </a: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$300 for </a:t>
            </a:r>
            <a:r>
              <a:rPr sz="1200" spc="-5" dirty="0">
                <a:latin typeface="Times New Roman"/>
                <a:cs typeface="Times New Roman"/>
              </a:rPr>
              <a:t>each offense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16100" y="4426711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h.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73300" y="4426711"/>
            <a:ext cx="303276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2357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Unregistered </a:t>
            </a:r>
            <a:r>
              <a:rPr sz="1200" dirty="0">
                <a:latin typeface="Times New Roman"/>
                <a:cs typeface="Times New Roman"/>
              </a:rPr>
              <a:t>Motor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Vehicles  Fine Allowed: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$50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816100" y="5127752"/>
            <a:ext cx="1066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273300" y="5127752"/>
            <a:ext cx="3033395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993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Operation </a:t>
            </a:r>
            <a:r>
              <a:rPr sz="1200" dirty="0">
                <a:latin typeface="Times New Roman"/>
                <a:cs typeface="Times New Roman"/>
              </a:rPr>
              <a:t>of Automobiles on </a:t>
            </a:r>
            <a:r>
              <a:rPr sz="1200" spc="-5" dirty="0">
                <a:latin typeface="Times New Roman"/>
                <a:cs typeface="Times New Roman"/>
              </a:rPr>
              <a:t>Frozen Surfaces  Fine Allowed: </a:t>
            </a:r>
            <a:r>
              <a:rPr sz="1200" dirty="0">
                <a:latin typeface="Times New Roman"/>
                <a:cs typeface="Times New Roman"/>
              </a:rPr>
              <a:t>$50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816100" y="5828791"/>
            <a:ext cx="1066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73300" y="5828791"/>
            <a:ext cx="4425950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Street Numbers</a:t>
            </a:r>
            <a:r>
              <a:rPr sz="1200" dirty="0">
                <a:latin typeface="Times New Roman"/>
                <a:cs typeface="Times New Roman"/>
              </a:rPr>
              <a:t> (§124-1)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$20 for </a:t>
            </a:r>
            <a:r>
              <a:rPr sz="1200" spc="-5" dirty="0">
                <a:latin typeface="Times New Roman"/>
                <a:cs typeface="Times New Roman"/>
              </a:rPr>
              <a:t>each offense. Each day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constitute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separate  offense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816100" y="6705092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k.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73300" y="6705092"/>
            <a:ext cx="4011295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7705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Water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(§267-9)  </a:t>
            </a:r>
            <a:r>
              <a:rPr sz="1200" spc="-5" dirty="0">
                <a:latin typeface="Times New Roman"/>
                <a:cs typeface="Times New Roman"/>
              </a:rPr>
              <a:t>Fine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Allowed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$50</a:t>
            </a:r>
            <a:endParaRPr sz="1200">
              <a:latin typeface="Times New Roman"/>
              <a:cs typeface="Times New Roman"/>
            </a:endParaRPr>
          </a:p>
          <a:p>
            <a:pPr marL="12700" marR="1192530" indent="45720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2nd or </a:t>
            </a:r>
            <a:r>
              <a:rPr sz="1200" spc="-5" dirty="0">
                <a:latin typeface="Times New Roman"/>
                <a:cs typeface="Times New Roman"/>
              </a:rPr>
              <a:t>Any Subsequent Offense: </a:t>
            </a:r>
            <a:r>
              <a:rPr sz="1200" dirty="0">
                <a:latin typeface="Times New Roman"/>
                <a:cs typeface="Times New Roman"/>
              </a:rPr>
              <a:t>$100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Light and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Water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Commissioners, Manager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Municipal Light and Water Plant,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Police Department 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816100" y="8107171"/>
            <a:ext cx="1066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73300" y="8107171"/>
            <a:ext cx="303276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6452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Unauthorized Digging  Fine Allowed: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$300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816100" y="8808211"/>
            <a:ext cx="348996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  <a:tabLst>
                <a:tab pos="469265" algn="l"/>
              </a:tabLst>
            </a:pPr>
            <a:r>
              <a:rPr sz="1200" dirty="0">
                <a:latin typeface="Times New Roman"/>
                <a:cs typeface="Times New Roman"/>
              </a:rPr>
              <a:t>m.	</a:t>
            </a:r>
            <a:r>
              <a:rPr sz="1200" spc="-5" dirty="0">
                <a:latin typeface="Times New Roman"/>
                <a:cs typeface="Times New Roman"/>
              </a:rPr>
              <a:t>Open Container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Alcohol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$500 for </a:t>
            </a:r>
            <a:r>
              <a:rPr sz="1200" spc="-5" dirty="0">
                <a:latin typeface="Times New Roman"/>
                <a:cs typeface="Times New Roman"/>
              </a:rPr>
              <a:t>each offense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24">
        <p14:flythrough/>
      </p:transition>
    </mc:Choice>
    <mc:Fallback xmlns="">
      <p:transition spd="slow" advTm="724">
        <p:fade/>
      </p:transition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146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1816100" y="395731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273300" y="395731"/>
            <a:ext cx="303276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419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Open Container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Marijuana </a:t>
            </a:r>
            <a:r>
              <a:rPr sz="1200" dirty="0">
                <a:latin typeface="Times New Roman"/>
                <a:cs typeface="Times New Roman"/>
              </a:rPr>
              <a:t>(§190-6)  </a:t>
            </a:r>
            <a:r>
              <a:rPr sz="1200" spc="-5" dirty="0">
                <a:latin typeface="Times New Roman"/>
                <a:cs typeface="Times New Roman"/>
              </a:rPr>
              <a:t>Fine Allowed: </a:t>
            </a:r>
            <a:r>
              <a:rPr sz="1200" dirty="0">
                <a:latin typeface="Times New Roman"/>
                <a:cs typeface="Times New Roman"/>
              </a:rPr>
              <a:t>$500 for </a:t>
            </a:r>
            <a:r>
              <a:rPr sz="1200" spc="-5" dirty="0">
                <a:latin typeface="Times New Roman"/>
                <a:cs typeface="Times New Roman"/>
              </a:rPr>
              <a:t>each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offense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16100" y="1272031"/>
            <a:ext cx="139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73300" y="1272031"/>
            <a:ext cx="3032760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7697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Jake Brake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(§278-1)  Fine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Allowed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1st </a:t>
            </a:r>
            <a:r>
              <a:rPr sz="1200" spc="-5" dirty="0">
                <a:latin typeface="Times New Roman"/>
                <a:cs typeface="Times New Roman"/>
              </a:rPr>
              <a:t>Offense: </a:t>
            </a:r>
            <a:r>
              <a:rPr sz="1200" dirty="0">
                <a:latin typeface="Times New Roman"/>
                <a:cs typeface="Times New Roman"/>
              </a:rPr>
              <a:t>$100</a:t>
            </a:r>
            <a:endParaRPr sz="12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2nd or </a:t>
            </a:r>
            <a:r>
              <a:rPr sz="1200" spc="-5" dirty="0">
                <a:latin typeface="Times New Roman"/>
                <a:cs typeface="Times New Roman"/>
              </a:rPr>
              <a:t>Any Subsequent Offense: </a:t>
            </a:r>
            <a:r>
              <a:rPr sz="1200" dirty="0">
                <a:latin typeface="Times New Roman"/>
                <a:cs typeface="Times New Roman"/>
              </a:rPr>
              <a:t>$300  </a:t>
            </a:r>
            <a:r>
              <a:rPr sz="1200" spc="-5" dirty="0">
                <a:latin typeface="Times New Roman"/>
                <a:cs typeface="Times New Roman"/>
              </a:rPr>
              <a:t>Enforcing </a:t>
            </a:r>
            <a:r>
              <a:rPr sz="1200" dirty="0">
                <a:latin typeface="Times New Roman"/>
                <a:cs typeface="Times New Roman"/>
              </a:rPr>
              <a:t>Agent: </a:t>
            </a:r>
            <a:r>
              <a:rPr sz="1200" spc="-5" dirty="0">
                <a:latin typeface="Times New Roman"/>
                <a:cs typeface="Times New Roman"/>
              </a:rPr>
              <a:t>Police Department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Designee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00100" y="2148331"/>
            <a:ext cx="6139815" cy="7218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43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in </a:t>
            </a:r>
            <a:r>
              <a:rPr sz="1200" spc="-5" dirty="0">
                <a:latin typeface="Times New Roman"/>
                <a:cs typeface="Times New Roman"/>
              </a:rPr>
              <a:t>relation 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416623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Town Counsel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(5 yes, </a:t>
            </a:r>
            <a:r>
              <a:rPr sz="1200" b="1" dirty="0">
                <a:latin typeface="Times New Roman"/>
                <a:cs typeface="Times New Roman"/>
              </a:rPr>
              <a:t>1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146240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An amended </a:t>
            </a:r>
            <a:r>
              <a:rPr sz="1200" b="1" dirty="0">
                <a:latin typeface="Times New Roman"/>
                <a:cs typeface="Times New Roman"/>
              </a:rPr>
              <a:t>motion </a:t>
            </a:r>
            <a:r>
              <a:rPr sz="1200" b="1" spc="-10" dirty="0">
                <a:latin typeface="Times New Roman"/>
                <a:cs typeface="Times New Roman"/>
              </a:rPr>
              <a:t>was </a:t>
            </a:r>
            <a:r>
              <a:rPr sz="1200" b="1" dirty="0">
                <a:latin typeface="Times New Roman"/>
                <a:cs typeface="Times New Roman"/>
              </a:rPr>
              <a:t>duly made and </a:t>
            </a:r>
            <a:r>
              <a:rPr sz="1200" b="1" spc="-5" dirty="0">
                <a:latin typeface="Times New Roman"/>
                <a:cs typeface="Times New Roman"/>
              </a:rPr>
              <a:t>seconded to strike section </a:t>
            </a:r>
            <a:r>
              <a:rPr sz="1200" b="1" dirty="0">
                <a:latin typeface="Times New Roman"/>
                <a:cs typeface="Times New Roman"/>
              </a:rPr>
              <a:t>7B.  </a:t>
            </a:r>
            <a:r>
              <a:rPr sz="1200" b="1" spc="-5" dirty="0">
                <a:latin typeface="Times New Roman"/>
                <a:cs typeface="Times New Roman"/>
              </a:rPr>
              <a:t>Defeated/May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7:53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14300" marR="2212975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</a:t>
            </a:r>
            <a:r>
              <a:rPr sz="1200" b="1" dirty="0">
                <a:latin typeface="Times New Roman"/>
                <a:cs typeface="Times New Roman"/>
              </a:rPr>
              <a:t>move </a:t>
            </a:r>
            <a:r>
              <a:rPr sz="1200" b="1" spc="-5" dirty="0">
                <a:latin typeface="Times New Roman"/>
                <a:cs typeface="Times New Roman"/>
              </a:rPr>
              <a:t>the article.  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8:02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14300" marR="812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waive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reading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approve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article, as published, </a:t>
            </a:r>
            <a:r>
              <a:rPr sz="1200" dirty="0">
                <a:latin typeface="Times New Roman"/>
                <a:cs typeface="Times New Roman"/>
              </a:rPr>
              <a:t>excepting the </a:t>
            </a:r>
            <a:r>
              <a:rPr sz="1200" spc="-5" dirty="0">
                <a:latin typeface="Times New Roman"/>
                <a:cs typeface="Times New Roman"/>
              </a:rPr>
              <a:t>phrase “To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to…”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 phrase “Or  </a:t>
            </a:r>
            <a:r>
              <a:rPr sz="1200" spc="-5" dirty="0">
                <a:latin typeface="Times New Roman"/>
                <a:cs typeface="Times New Roman"/>
              </a:rPr>
              <a:t>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 thereto.” provided, however,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word </a:t>
            </a:r>
            <a:r>
              <a:rPr sz="1200" dirty="0">
                <a:latin typeface="Times New Roman"/>
                <a:cs typeface="Times New Roman"/>
              </a:rPr>
              <a:t>“…Dog…” in  </a:t>
            </a:r>
            <a:r>
              <a:rPr sz="1200" spc="-5" dirty="0">
                <a:latin typeface="Times New Roman"/>
                <a:cs typeface="Times New Roman"/>
              </a:rPr>
              <a:t>subsection </a:t>
            </a:r>
            <a:r>
              <a:rPr sz="1200" dirty="0">
                <a:latin typeface="Times New Roman"/>
                <a:cs typeface="Times New Roman"/>
              </a:rPr>
              <a:t>1c </a:t>
            </a:r>
            <a:r>
              <a:rPr sz="1200" spc="-5" dirty="0">
                <a:latin typeface="Times New Roman"/>
                <a:cs typeface="Times New Roman"/>
              </a:rPr>
              <a:t>shall read “…Animal…” and </a:t>
            </a:r>
            <a:r>
              <a:rPr sz="1200" dirty="0">
                <a:latin typeface="Times New Roman"/>
                <a:cs typeface="Times New Roman"/>
              </a:rPr>
              <a:t>the amount of $500 in </a:t>
            </a:r>
            <a:r>
              <a:rPr sz="1200" spc="-5" dirty="0">
                <a:latin typeface="Times New Roman"/>
                <a:cs typeface="Times New Roman"/>
              </a:rPr>
              <a:t>subsections </a:t>
            </a:r>
            <a:r>
              <a:rPr sz="1200" dirty="0">
                <a:latin typeface="Times New Roman"/>
                <a:cs typeface="Times New Roman"/>
              </a:rPr>
              <a:t>7m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7n </a:t>
            </a:r>
            <a:r>
              <a:rPr sz="1200" spc="-5" dirty="0">
                <a:latin typeface="Times New Roman"/>
                <a:cs typeface="Times New Roman"/>
              </a:rPr>
              <a:t>shall  read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more </a:t>
            </a:r>
            <a:r>
              <a:rPr sz="1200" dirty="0">
                <a:latin typeface="Times New Roman"/>
                <a:cs typeface="Times New Roman"/>
              </a:rPr>
              <a:t>than $300.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8:03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143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9: </a:t>
            </a:r>
            <a:r>
              <a:rPr sz="1200" b="1" spc="-5" dirty="0">
                <a:latin typeface="Times New Roman"/>
                <a:cs typeface="Times New Roman"/>
              </a:rPr>
              <a:t>AMENDING </a:t>
            </a:r>
            <a:r>
              <a:rPr sz="1200" b="1" dirty="0">
                <a:latin typeface="Times New Roman"/>
                <a:cs typeface="Times New Roman"/>
              </a:rPr>
              <a:t>THE </a:t>
            </a:r>
            <a:r>
              <a:rPr sz="1200" b="1" spc="-5" dirty="0">
                <a:latin typeface="Times New Roman"/>
                <a:cs typeface="Times New Roman"/>
              </a:rPr>
              <a:t>BY-LAWS RE: ALCOHOL OPEN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CONTAINER</a:t>
            </a:r>
            <a:endParaRPr sz="1200">
              <a:latin typeface="Times New Roman"/>
              <a:cs typeface="Times New Roman"/>
            </a:endParaRPr>
          </a:p>
          <a:p>
            <a:pPr marL="114300" marR="3162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amend Article </a:t>
            </a:r>
            <a:r>
              <a:rPr sz="1200" dirty="0">
                <a:latin typeface="Times New Roman"/>
                <a:cs typeface="Times New Roman"/>
              </a:rPr>
              <a:t>XXV of the </a:t>
            </a:r>
            <a:r>
              <a:rPr sz="1200" spc="-5" dirty="0">
                <a:latin typeface="Times New Roman"/>
                <a:cs typeface="Times New Roman"/>
              </a:rPr>
              <a:t>bylaws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add </a:t>
            </a:r>
            <a:r>
              <a:rPr sz="1200" dirty="0">
                <a:latin typeface="Times New Roman"/>
                <a:cs typeface="Times New Roman"/>
              </a:rPr>
              <a:t>Section 2, to </a:t>
            </a:r>
            <a:r>
              <a:rPr sz="1200" spc="-5" dirty="0">
                <a:latin typeface="Times New Roman"/>
                <a:cs typeface="Times New Roman"/>
              </a:rPr>
              <a:t>read as  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71500" marR="1009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 person shall, </a:t>
            </a:r>
            <a:r>
              <a:rPr sz="1200" dirty="0">
                <a:latin typeface="Times New Roman"/>
                <a:cs typeface="Times New Roman"/>
              </a:rPr>
              <a:t>upon any </a:t>
            </a:r>
            <a:r>
              <a:rPr sz="1200" spc="-5" dirty="0">
                <a:latin typeface="Times New Roman"/>
                <a:cs typeface="Times New Roman"/>
              </a:rPr>
              <a:t>way </a:t>
            </a:r>
            <a:r>
              <a:rPr sz="1200" dirty="0">
                <a:latin typeface="Times New Roman"/>
                <a:cs typeface="Times New Roman"/>
              </a:rPr>
              <a:t>or in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place to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right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access,  </a:t>
            </a:r>
            <a:r>
              <a:rPr sz="1200" dirty="0">
                <a:latin typeface="Times New Roman"/>
                <a:cs typeface="Times New Roman"/>
              </a:rPr>
              <a:t>or upon </a:t>
            </a:r>
            <a:r>
              <a:rPr sz="1200" spc="-5" dirty="0">
                <a:latin typeface="Times New Roman"/>
                <a:cs typeface="Times New Roman"/>
              </a:rPr>
              <a:t>any way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in any </a:t>
            </a:r>
            <a:r>
              <a:rPr sz="1200" spc="-5" dirty="0">
                <a:latin typeface="Times New Roman"/>
                <a:cs typeface="Times New Roman"/>
              </a:rPr>
              <a:t>place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members of the public </a:t>
            </a:r>
            <a:r>
              <a:rPr sz="1200" spc="-5" dirty="0">
                <a:latin typeface="Times New Roman"/>
                <a:cs typeface="Times New Roman"/>
              </a:rPr>
              <a:t>have </a:t>
            </a:r>
            <a:r>
              <a:rPr sz="1200" dirty="0">
                <a:latin typeface="Times New Roman"/>
                <a:cs typeface="Times New Roman"/>
              </a:rPr>
              <a:t>access </a:t>
            </a:r>
            <a:r>
              <a:rPr sz="1200" spc="-5" dirty="0">
                <a:latin typeface="Times New Roman"/>
                <a:cs typeface="Times New Roman"/>
              </a:rPr>
              <a:t>as invitees 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licensees, </a:t>
            </a:r>
            <a:r>
              <a:rPr sz="1200" dirty="0">
                <a:latin typeface="Times New Roman"/>
                <a:cs typeface="Times New Roman"/>
              </a:rPr>
              <a:t>possess </a:t>
            </a:r>
            <a:r>
              <a:rPr sz="1200" spc="-5" dirty="0">
                <a:latin typeface="Times New Roman"/>
                <a:cs typeface="Times New Roman"/>
              </a:rPr>
              <a:t>an </a:t>
            </a:r>
            <a:r>
              <a:rPr sz="1200" dirty="0">
                <a:latin typeface="Times New Roman"/>
                <a:cs typeface="Times New Roman"/>
              </a:rPr>
              <a:t>open </a:t>
            </a:r>
            <a:r>
              <a:rPr sz="1200" spc="-5" dirty="0">
                <a:latin typeface="Times New Roman"/>
                <a:cs typeface="Times New Roman"/>
              </a:rPr>
              <a:t>container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alcohol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passenger area </a:t>
            </a:r>
            <a:r>
              <a:rPr sz="1200" dirty="0">
                <a:latin typeface="Times New Roman"/>
                <a:cs typeface="Times New Roman"/>
              </a:rPr>
              <a:t>of any motor  </a:t>
            </a:r>
            <a:r>
              <a:rPr sz="1200" spc="-5" dirty="0">
                <a:latin typeface="Times New Roman"/>
                <a:cs typeface="Times New Roman"/>
              </a:rPr>
              <a:t>vehicle. </a:t>
            </a:r>
            <a:r>
              <a:rPr sz="1200" dirty="0">
                <a:latin typeface="Times New Roman"/>
                <a:cs typeface="Times New Roman"/>
              </a:rPr>
              <a:t>A person </a:t>
            </a:r>
            <a:r>
              <a:rPr sz="1200" spc="-5" dirty="0">
                <a:latin typeface="Times New Roman"/>
                <a:cs typeface="Times New Roman"/>
              </a:rPr>
              <a:t>who </a:t>
            </a:r>
            <a:r>
              <a:rPr sz="1200" dirty="0">
                <a:latin typeface="Times New Roman"/>
                <a:cs typeface="Times New Roman"/>
              </a:rPr>
              <a:t>violates this </a:t>
            </a:r>
            <a:r>
              <a:rPr sz="1200" spc="-5" dirty="0">
                <a:latin typeface="Times New Roman"/>
                <a:cs typeface="Times New Roman"/>
              </a:rPr>
              <a:t>section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punished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civil </a:t>
            </a:r>
            <a:r>
              <a:rPr sz="1200" dirty="0">
                <a:latin typeface="Times New Roman"/>
                <a:cs typeface="Times New Roman"/>
              </a:rPr>
              <a:t>penalty of not 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$500. For purposes of this </a:t>
            </a:r>
            <a:r>
              <a:rPr sz="1200" spc="-5" dirty="0">
                <a:latin typeface="Times New Roman"/>
                <a:cs typeface="Times New Roman"/>
              </a:rPr>
              <a:t>section, </a:t>
            </a:r>
            <a:r>
              <a:rPr sz="1200" dirty="0">
                <a:latin typeface="Times New Roman"/>
                <a:cs typeface="Times New Roman"/>
              </a:rPr>
              <a:t>“open </a:t>
            </a:r>
            <a:r>
              <a:rPr sz="1200" spc="-5" dirty="0">
                <a:latin typeface="Times New Roman"/>
                <a:cs typeface="Times New Roman"/>
              </a:rPr>
              <a:t>container” shall mean that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package containing </a:t>
            </a:r>
            <a:r>
              <a:rPr sz="1200" dirty="0">
                <a:latin typeface="Times New Roman"/>
                <a:cs typeface="Times New Roman"/>
              </a:rPr>
              <a:t>alcohol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seal broken </a:t>
            </a:r>
            <a:r>
              <a:rPr sz="1200" dirty="0">
                <a:latin typeface="Times New Roman"/>
                <a:cs typeface="Times New Roman"/>
              </a:rPr>
              <a:t>or from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contents </a:t>
            </a:r>
            <a:r>
              <a:rPr sz="1200" dirty="0">
                <a:latin typeface="Times New Roman"/>
                <a:cs typeface="Times New Roman"/>
              </a:rPr>
              <a:t>have been  </a:t>
            </a:r>
            <a:r>
              <a:rPr sz="1200" spc="-5" dirty="0">
                <a:latin typeface="Times New Roman"/>
                <a:cs typeface="Times New Roman"/>
              </a:rPr>
              <a:t>partially consumed </a:t>
            </a:r>
            <a:r>
              <a:rPr sz="1200" dirty="0">
                <a:latin typeface="Times New Roman"/>
                <a:cs typeface="Times New Roman"/>
              </a:rPr>
              <a:t>or fully </a:t>
            </a:r>
            <a:r>
              <a:rPr sz="1200" spc="-5" dirty="0">
                <a:latin typeface="Times New Roman"/>
                <a:cs typeface="Times New Roman"/>
              </a:rPr>
              <a:t>consumed and </a:t>
            </a:r>
            <a:r>
              <a:rPr sz="1200" dirty="0">
                <a:latin typeface="Times New Roman"/>
                <a:cs typeface="Times New Roman"/>
              </a:rPr>
              <a:t>“passenger area” </a:t>
            </a:r>
            <a:r>
              <a:rPr sz="1200" spc="-5" dirty="0">
                <a:latin typeface="Times New Roman"/>
                <a:cs typeface="Times New Roman"/>
              </a:rPr>
              <a:t>shall mean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area  designated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seat </a:t>
            </a:r>
            <a:r>
              <a:rPr sz="1200" dirty="0">
                <a:latin typeface="Times New Roman"/>
                <a:cs typeface="Times New Roman"/>
              </a:rPr>
              <a:t>the driver </a:t>
            </a:r>
            <a:r>
              <a:rPr sz="1200" spc="-5" dirty="0">
                <a:latin typeface="Times New Roman"/>
                <a:cs typeface="Times New Roman"/>
              </a:rPr>
              <a:t>and passengers while </a:t>
            </a:r>
            <a:r>
              <a:rPr sz="1200" dirty="0">
                <a:latin typeface="Times New Roman"/>
                <a:cs typeface="Times New Roman"/>
              </a:rPr>
              <a:t>the motor </a:t>
            </a:r>
            <a:r>
              <a:rPr sz="1200" spc="-5" dirty="0">
                <a:latin typeface="Times New Roman"/>
                <a:cs typeface="Times New Roman"/>
              </a:rPr>
              <a:t>vehicle </a:t>
            </a:r>
            <a:r>
              <a:rPr sz="1200" dirty="0">
                <a:latin typeface="Times New Roman"/>
                <a:cs typeface="Times New Roman"/>
              </a:rPr>
              <a:t>is in </a:t>
            </a:r>
            <a:r>
              <a:rPr sz="1200" spc="-5" dirty="0">
                <a:latin typeface="Times New Roman"/>
                <a:cs typeface="Times New Roman"/>
              </a:rPr>
              <a:t>operation and  any area 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readily accessible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driver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passenger while </a:t>
            </a:r>
            <a:r>
              <a:rPr sz="1200" dirty="0">
                <a:latin typeface="Times New Roman"/>
                <a:cs typeface="Times New Roman"/>
              </a:rPr>
              <a:t>in a seated position;  </a:t>
            </a:r>
            <a:r>
              <a:rPr sz="1200" spc="-5" dirty="0">
                <a:latin typeface="Times New Roman"/>
                <a:cs typeface="Times New Roman"/>
              </a:rPr>
              <a:t>provided however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passenger area shall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include </a:t>
            </a:r>
            <a:r>
              <a:rPr sz="1200" dirty="0">
                <a:latin typeface="Times New Roman"/>
                <a:cs typeface="Times New Roman"/>
              </a:rPr>
              <a:t>a motor vehicle’s </a:t>
            </a:r>
            <a:r>
              <a:rPr sz="1200" spc="-5" dirty="0">
                <a:latin typeface="Times New Roman"/>
                <a:cs typeface="Times New Roman"/>
              </a:rPr>
              <a:t>trunk,  locked </a:t>
            </a:r>
            <a:r>
              <a:rPr sz="1200" dirty="0">
                <a:latin typeface="Times New Roman"/>
                <a:cs typeface="Times New Roman"/>
              </a:rPr>
              <a:t>glove compartment or the living </a:t>
            </a:r>
            <a:r>
              <a:rPr sz="1200" spc="-5" dirty="0">
                <a:latin typeface="Times New Roman"/>
                <a:cs typeface="Times New Roman"/>
              </a:rPr>
              <a:t>quarters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house </a:t>
            </a:r>
            <a:r>
              <a:rPr sz="1200" spc="-5" dirty="0">
                <a:latin typeface="Times New Roman"/>
                <a:cs typeface="Times New Roman"/>
              </a:rPr>
              <a:t>coach </a:t>
            </a:r>
            <a:r>
              <a:rPr sz="1200" dirty="0">
                <a:latin typeface="Times New Roman"/>
                <a:cs typeface="Times New Roman"/>
              </a:rPr>
              <a:t>or house </a:t>
            </a:r>
            <a:r>
              <a:rPr sz="1200" spc="-5" dirty="0">
                <a:latin typeface="Times New Roman"/>
                <a:cs typeface="Times New Roman"/>
              </a:rPr>
              <a:t>trailer, </a:t>
            </a:r>
            <a:r>
              <a:rPr sz="1200" dirty="0">
                <a:latin typeface="Times New Roman"/>
                <a:cs typeface="Times New Roman"/>
              </a:rPr>
              <a:t>or if a  motor </a:t>
            </a:r>
            <a:r>
              <a:rPr sz="1200" spc="-5" dirty="0">
                <a:latin typeface="Times New Roman"/>
                <a:cs typeface="Times New Roman"/>
              </a:rPr>
              <a:t>vehicle </a:t>
            </a:r>
            <a:r>
              <a:rPr sz="1200" dirty="0">
                <a:latin typeface="Times New Roman"/>
                <a:cs typeface="Times New Roman"/>
              </a:rPr>
              <a:t>is not </a:t>
            </a:r>
            <a:r>
              <a:rPr sz="1200" spc="-5" dirty="0">
                <a:latin typeface="Times New Roman"/>
                <a:cs typeface="Times New Roman"/>
              </a:rPr>
              <a:t>equipped with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trunk, </a:t>
            </a:r>
            <a:r>
              <a:rPr sz="1200" dirty="0">
                <a:latin typeface="Times New Roman"/>
                <a:cs typeface="Times New Roman"/>
              </a:rPr>
              <a:t>the area </a:t>
            </a:r>
            <a:r>
              <a:rPr sz="1200" spc="-5" dirty="0">
                <a:latin typeface="Times New Roman"/>
                <a:cs typeface="Times New Roman"/>
              </a:rPr>
              <a:t>behind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last upright seat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 area 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normally occupied </a:t>
            </a:r>
            <a:r>
              <a:rPr sz="1200" spc="5" dirty="0">
                <a:latin typeface="Times New Roman"/>
                <a:cs typeface="Times New Roman"/>
              </a:rPr>
              <a:t>by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driver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passenger.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14300" marR="415417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Chief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Police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against this article. (2 </a:t>
            </a:r>
            <a:r>
              <a:rPr sz="1200" b="1" dirty="0">
                <a:latin typeface="Times New Roman"/>
                <a:cs typeface="Times New Roman"/>
              </a:rPr>
              <a:t>yes, 4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no)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09">
        <p14:flythrough/>
      </p:transition>
    </mc:Choice>
    <mc:Fallback xmlns="">
      <p:transition spd="slow" advTm="709">
        <p:fade/>
      </p:transition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147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12800" y="408431"/>
            <a:ext cx="6169660" cy="91452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959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 amended </a:t>
            </a:r>
            <a:r>
              <a:rPr sz="1200" dirty="0">
                <a:latin typeface="Times New Roman"/>
                <a:cs typeface="Times New Roman"/>
              </a:rPr>
              <a:t>motion </a:t>
            </a:r>
            <a:r>
              <a:rPr sz="1200" spc="-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duly </a:t>
            </a:r>
            <a:r>
              <a:rPr sz="1200" spc="-5" dirty="0">
                <a:latin typeface="Times New Roman"/>
                <a:cs typeface="Times New Roman"/>
              </a:rPr>
              <a:t>made and seconded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amend Article </a:t>
            </a:r>
            <a:r>
              <a:rPr sz="1200" dirty="0">
                <a:latin typeface="Times New Roman"/>
                <a:cs typeface="Times New Roman"/>
              </a:rPr>
              <a:t>XXV of the </a:t>
            </a:r>
            <a:r>
              <a:rPr sz="1200" spc="-5" dirty="0">
                <a:latin typeface="Times New Roman"/>
                <a:cs typeface="Times New Roman"/>
              </a:rPr>
              <a:t>bylaws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add  Section </a:t>
            </a:r>
            <a:r>
              <a:rPr sz="1200" dirty="0">
                <a:latin typeface="Times New Roman"/>
                <a:cs typeface="Times New Roman"/>
              </a:rPr>
              <a:t>2, to </a:t>
            </a:r>
            <a:r>
              <a:rPr sz="1200" spc="-5" dirty="0">
                <a:latin typeface="Times New Roman"/>
                <a:cs typeface="Times New Roman"/>
              </a:rPr>
              <a:t>read 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58800" marR="1193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 person shall, </a:t>
            </a:r>
            <a:r>
              <a:rPr sz="1200" dirty="0">
                <a:latin typeface="Times New Roman"/>
                <a:cs typeface="Times New Roman"/>
              </a:rPr>
              <a:t>upon any </a:t>
            </a:r>
            <a:r>
              <a:rPr sz="1200" spc="-5" dirty="0">
                <a:latin typeface="Times New Roman"/>
                <a:cs typeface="Times New Roman"/>
              </a:rPr>
              <a:t>way </a:t>
            </a:r>
            <a:r>
              <a:rPr sz="1200" dirty="0">
                <a:latin typeface="Times New Roman"/>
                <a:cs typeface="Times New Roman"/>
              </a:rPr>
              <a:t>or in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place to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right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access,  </a:t>
            </a:r>
            <a:r>
              <a:rPr sz="1200" dirty="0">
                <a:latin typeface="Times New Roman"/>
                <a:cs typeface="Times New Roman"/>
              </a:rPr>
              <a:t>or upon </a:t>
            </a:r>
            <a:r>
              <a:rPr sz="1200" spc="-5" dirty="0">
                <a:latin typeface="Times New Roman"/>
                <a:cs typeface="Times New Roman"/>
              </a:rPr>
              <a:t>any way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in any </a:t>
            </a:r>
            <a:r>
              <a:rPr sz="1200" spc="-5" dirty="0">
                <a:latin typeface="Times New Roman"/>
                <a:cs typeface="Times New Roman"/>
              </a:rPr>
              <a:t>place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members of the public </a:t>
            </a:r>
            <a:r>
              <a:rPr sz="1200" spc="-5" dirty="0">
                <a:latin typeface="Times New Roman"/>
                <a:cs typeface="Times New Roman"/>
              </a:rPr>
              <a:t>have </a:t>
            </a:r>
            <a:r>
              <a:rPr sz="1200" dirty="0">
                <a:latin typeface="Times New Roman"/>
                <a:cs typeface="Times New Roman"/>
              </a:rPr>
              <a:t>access </a:t>
            </a:r>
            <a:r>
              <a:rPr sz="1200" spc="-5" dirty="0">
                <a:latin typeface="Times New Roman"/>
                <a:cs typeface="Times New Roman"/>
              </a:rPr>
              <a:t>as invitees 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licensees, </a:t>
            </a:r>
            <a:r>
              <a:rPr sz="1200" dirty="0">
                <a:latin typeface="Times New Roman"/>
                <a:cs typeface="Times New Roman"/>
              </a:rPr>
              <a:t>possess </a:t>
            </a:r>
            <a:r>
              <a:rPr sz="1200" spc="-5" dirty="0">
                <a:latin typeface="Times New Roman"/>
                <a:cs typeface="Times New Roman"/>
              </a:rPr>
              <a:t>an </a:t>
            </a:r>
            <a:r>
              <a:rPr sz="1200" dirty="0">
                <a:latin typeface="Times New Roman"/>
                <a:cs typeface="Times New Roman"/>
              </a:rPr>
              <a:t>open </a:t>
            </a:r>
            <a:r>
              <a:rPr sz="1200" spc="-5" dirty="0">
                <a:latin typeface="Times New Roman"/>
                <a:cs typeface="Times New Roman"/>
              </a:rPr>
              <a:t>container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alcohol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passenger area </a:t>
            </a:r>
            <a:r>
              <a:rPr sz="1200" dirty="0">
                <a:latin typeface="Times New Roman"/>
                <a:cs typeface="Times New Roman"/>
              </a:rPr>
              <a:t>of any motor  </a:t>
            </a:r>
            <a:r>
              <a:rPr sz="1200" spc="-5" dirty="0">
                <a:latin typeface="Times New Roman"/>
                <a:cs typeface="Times New Roman"/>
              </a:rPr>
              <a:t>vehicle. </a:t>
            </a:r>
            <a:r>
              <a:rPr sz="1200" dirty="0">
                <a:latin typeface="Times New Roman"/>
                <a:cs typeface="Times New Roman"/>
              </a:rPr>
              <a:t>A person </a:t>
            </a:r>
            <a:r>
              <a:rPr sz="1200" spc="-5" dirty="0">
                <a:latin typeface="Times New Roman"/>
                <a:cs typeface="Times New Roman"/>
              </a:rPr>
              <a:t>who </a:t>
            </a:r>
            <a:r>
              <a:rPr sz="1200" dirty="0">
                <a:latin typeface="Times New Roman"/>
                <a:cs typeface="Times New Roman"/>
              </a:rPr>
              <a:t>violates this </a:t>
            </a:r>
            <a:r>
              <a:rPr sz="1200" spc="-5" dirty="0">
                <a:latin typeface="Times New Roman"/>
                <a:cs typeface="Times New Roman"/>
              </a:rPr>
              <a:t>section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punished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civil </a:t>
            </a:r>
            <a:r>
              <a:rPr sz="1200" dirty="0">
                <a:latin typeface="Times New Roman"/>
                <a:cs typeface="Times New Roman"/>
              </a:rPr>
              <a:t>penalty of not 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$300. For purposes of this </a:t>
            </a:r>
            <a:r>
              <a:rPr sz="1200" spc="-5" dirty="0">
                <a:latin typeface="Times New Roman"/>
                <a:cs typeface="Times New Roman"/>
              </a:rPr>
              <a:t>section, </a:t>
            </a:r>
            <a:r>
              <a:rPr sz="1200" dirty="0">
                <a:latin typeface="Times New Roman"/>
                <a:cs typeface="Times New Roman"/>
              </a:rPr>
              <a:t>“open </a:t>
            </a:r>
            <a:r>
              <a:rPr sz="1200" spc="-5" dirty="0">
                <a:latin typeface="Times New Roman"/>
                <a:cs typeface="Times New Roman"/>
              </a:rPr>
              <a:t>container” shall mean that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package containing </a:t>
            </a:r>
            <a:r>
              <a:rPr sz="1200" dirty="0">
                <a:latin typeface="Times New Roman"/>
                <a:cs typeface="Times New Roman"/>
              </a:rPr>
              <a:t>alcohol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seal broken </a:t>
            </a:r>
            <a:r>
              <a:rPr sz="1200" dirty="0">
                <a:latin typeface="Times New Roman"/>
                <a:cs typeface="Times New Roman"/>
              </a:rPr>
              <a:t>or from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contents </a:t>
            </a:r>
            <a:r>
              <a:rPr sz="1200" dirty="0">
                <a:latin typeface="Times New Roman"/>
                <a:cs typeface="Times New Roman"/>
              </a:rPr>
              <a:t>have been  </a:t>
            </a:r>
            <a:r>
              <a:rPr sz="1200" spc="-5" dirty="0">
                <a:latin typeface="Times New Roman"/>
                <a:cs typeface="Times New Roman"/>
              </a:rPr>
              <a:t>partially consumed and “passenger area” shall </a:t>
            </a:r>
            <a:r>
              <a:rPr sz="1200" dirty="0">
                <a:latin typeface="Times New Roman"/>
                <a:cs typeface="Times New Roman"/>
              </a:rPr>
              <a:t>mean the </a:t>
            </a:r>
            <a:r>
              <a:rPr sz="1200" spc="-5" dirty="0">
                <a:latin typeface="Times New Roman"/>
                <a:cs typeface="Times New Roman"/>
              </a:rPr>
              <a:t>area designated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seat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driver  and passengers while </a:t>
            </a:r>
            <a:r>
              <a:rPr sz="1200" dirty="0">
                <a:latin typeface="Times New Roman"/>
                <a:cs typeface="Times New Roman"/>
              </a:rPr>
              <a:t>the motor </a:t>
            </a:r>
            <a:r>
              <a:rPr sz="1200" spc="-5" dirty="0">
                <a:latin typeface="Times New Roman"/>
                <a:cs typeface="Times New Roman"/>
              </a:rPr>
              <a:t>vehicle </a:t>
            </a:r>
            <a:r>
              <a:rPr sz="1200" dirty="0">
                <a:latin typeface="Times New Roman"/>
                <a:cs typeface="Times New Roman"/>
              </a:rPr>
              <a:t>is in </a:t>
            </a:r>
            <a:r>
              <a:rPr sz="1200" spc="-5" dirty="0">
                <a:latin typeface="Times New Roman"/>
                <a:cs typeface="Times New Roman"/>
              </a:rPr>
              <a:t>operation and any area 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readily  accessible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driver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passenger while </a:t>
            </a:r>
            <a:r>
              <a:rPr sz="1200" dirty="0">
                <a:latin typeface="Times New Roman"/>
                <a:cs typeface="Times New Roman"/>
              </a:rPr>
              <a:t>in a </a:t>
            </a:r>
            <a:r>
              <a:rPr sz="1200" spc="-5" dirty="0">
                <a:latin typeface="Times New Roman"/>
                <a:cs typeface="Times New Roman"/>
              </a:rPr>
              <a:t>seated </a:t>
            </a:r>
            <a:r>
              <a:rPr sz="1200" dirty="0">
                <a:latin typeface="Times New Roman"/>
                <a:cs typeface="Times New Roman"/>
              </a:rPr>
              <a:t>position; </a:t>
            </a:r>
            <a:r>
              <a:rPr sz="1200" spc="-5" dirty="0">
                <a:latin typeface="Times New Roman"/>
                <a:cs typeface="Times New Roman"/>
              </a:rPr>
              <a:t>provided however that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passenger area shall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include </a:t>
            </a:r>
            <a:r>
              <a:rPr sz="1200" dirty="0">
                <a:latin typeface="Times New Roman"/>
                <a:cs typeface="Times New Roman"/>
              </a:rPr>
              <a:t>a motor </a:t>
            </a:r>
            <a:r>
              <a:rPr sz="1200" spc="-5" dirty="0">
                <a:latin typeface="Times New Roman"/>
                <a:cs typeface="Times New Roman"/>
              </a:rPr>
              <a:t>vehicle’s trunk, locked </a:t>
            </a:r>
            <a:r>
              <a:rPr sz="1200" dirty="0">
                <a:latin typeface="Times New Roman"/>
                <a:cs typeface="Times New Roman"/>
              </a:rPr>
              <a:t>glove </a:t>
            </a:r>
            <a:r>
              <a:rPr sz="1200" spc="-5" dirty="0">
                <a:latin typeface="Times New Roman"/>
                <a:cs typeface="Times New Roman"/>
              </a:rPr>
              <a:t>compartment </a:t>
            </a:r>
            <a:r>
              <a:rPr sz="1200" dirty="0">
                <a:latin typeface="Times New Roman"/>
                <a:cs typeface="Times New Roman"/>
              </a:rPr>
              <a:t>or the  living </a:t>
            </a:r>
            <a:r>
              <a:rPr sz="1200" spc="-5" dirty="0">
                <a:latin typeface="Times New Roman"/>
                <a:cs typeface="Times New Roman"/>
              </a:rPr>
              <a:t>quarters </a:t>
            </a:r>
            <a:r>
              <a:rPr sz="1200" dirty="0">
                <a:latin typeface="Times New Roman"/>
                <a:cs typeface="Times New Roman"/>
              </a:rPr>
              <a:t>of a house </a:t>
            </a:r>
            <a:r>
              <a:rPr sz="1200" spc="-5" dirty="0">
                <a:latin typeface="Times New Roman"/>
                <a:cs typeface="Times New Roman"/>
              </a:rPr>
              <a:t>coach </a:t>
            </a:r>
            <a:r>
              <a:rPr sz="1200" dirty="0">
                <a:latin typeface="Times New Roman"/>
                <a:cs typeface="Times New Roman"/>
              </a:rPr>
              <a:t>or house </a:t>
            </a:r>
            <a:r>
              <a:rPr sz="1200" spc="-5" dirty="0">
                <a:latin typeface="Times New Roman"/>
                <a:cs typeface="Times New Roman"/>
              </a:rPr>
              <a:t>trailer, </a:t>
            </a:r>
            <a:r>
              <a:rPr sz="1200" dirty="0">
                <a:latin typeface="Times New Roman"/>
                <a:cs typeface="Times New Roman"/>
              </a:rPr>
              <a:t>or if a motor </a:t>
            </a:r>
            <a:r>
              <a:rPr sz="1200" spc="-5" dirty="0">
                <a:latin typeface="Times New Roman"/>
                <a:cs typeface="Times New Roman"/>
              </a:rPr>
              <a:t>vehicle </a:t>
            </a:r>
            <a:r>
              <a:rPr sz="1200" dirty="0">
                <a:latin typeface="Times New Roman"/>
                <a:cs typeface="Times New Roman"/>
              </a:rPr>
              <a:t>is not </a:t>
            </a:r>
            <a:r>
              <a:rPr sz="1200" spc="-5" dirty="0">
                <a:latin typeface="Times New Roman"/>
                <a:cs typeface="Times New Roman"/>
              </a:rPr>
              <a:t>equipped  with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trunk,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area </a:t>
            </a:r>
            <a:r>
              <a:rPr sz="1200" dirty="0">
                <a:latin typeface="Times New Roman"/>
                <a:cs typeface="Times New Roman"/>
              </a:rPr>
              <a:t>behind the </a:t>
            </a:r>
            <a:r>
              <a:rPr sz="1200" spc="-5" dirty="0">
                <a:latin typeface="Times New Roman"/>
                <a:cs typeface="Times New Roman"/>
              </a:rPr>
              <a:t>last upright seat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 area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normally occupied </a:t>
            </a:r>
            <a:r>
              <a:rPr sz="1200" dirty="0">
                <a:latin typeface="Times New Roman"/>
                <a:cs typeface="Times New Roman"/>
              </a:rPr>
              <a:t>by the  </a:t>
            </a:r>
            <a:r>
              <a:rPr sz="1200" spc="-5" dirty="0">
                <a:latin typeface="Times New Roman"/>
                <a:cs typeface="Times New Roman"/>
              </a:rPr>
              <a:t>driver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passenger.</a:t>
            </a:r>
            <a:endParaRPr sz="1200">
              <a:latin typeface="Times New Roman"/>
              <a:cs typeface="Times New Roman"/>
            </a:endParaRPr>
          </a:p>
          <a:p>
            <a:pPr marL="5588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9:12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10: </a:t>
            </a:r>
            <a:r>
              <a:rPr sz="1200" b="1" spc="-5" dirty="0">
                <a:latin typeface="Times New Roman"/>
                <a:cs typeface="Times New Roman"/>
              </a:rPr>
              <a:t>AMENDING BY-LAWS RE: MARIJUANA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OPEN-CONTAINER</a:t>
            </a:r>
            <a:endParaRPr sz="1200">
              <a:latin typeface="Times New Roman"/>
              <a:cs typeface="Times New Roman"/>
            </a:endParaRPr>
          </a:p>
          <a:p>
            <a:pPr marL="100965" marR="6223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amend Section </a:t>
            </a:r>
            <a:r>
              <a:rPr sz="1200" dirty="0">
                <a:latin typeface="Times New Roman"/>
                <a:cs typeface="Times New Roman"/>
              </a:rPr>
              <a:t>XII to its </a:t>
            </a:r>
            <a:r>
              <a:rPr sz="1200" spc="-5" dirty="0">
                <a:latin typeface="Times New Roman"/>
                <a:cs typeface="Times New Roman"/>
              </a:rPr>
              <a:t>General By-Laws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add Section  </a:t>
            </a:r>
            <a:r>
              <a:rPr sz="1200" dirty="0">
                <a:latin typeface="Times New Roman"/>
                <a:cs typeface="Times New Roman"/>
              </a:rPr>
              <a:t>6, to </a:t>
            </a:r>
            <a:r>
              <a:rPr sz="1200" spc="-5" dirty="0">
                <a:latin typeface="Times New Roman"/>
                <a:cs typeface="Times New Roman"/>
              </a:rPr>
              <a:t>read as</a:t>
            </a:r>
            <a:r>
              <a:rPr sz="1200" dirty="0">
                <a:latin typeface="Times New Roman"/>
                <a:cs typeface="Times New Roman"/>
              </a:rPr>
              <a:t> 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58165" marR="1289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Possession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marijuana </a:t>
            </a:r>
            <a:r>
              <a:rPr sz="1200" dirty="0">
                <a:latin typeface="Times New Roman"/>
                <a:cs typeface="Times New Roman"/>
              </a:rPr>
              <a:t>in motor </a:t>
            </a:r>
            <a:r>
              <a:rPr sz="1200" spc="-5" dirty="0">
                <a:latin typeface="Times New Roman"/>
                <a:cs typeface="Times New Roman"/>
              </a:rPr>
              <a:t>vehicles. No </a:t>
            </a:r>
            <a:r>
              <a:rPr sz="1200" dirty="0">
                <a:latin typeface="Times New Roman"/>
                <a:cs typeface="Times New Roman"/>
              </a:rPr>
              <a:t>person </a:t>
            </a:r>
            <a:r>
              <a:rPr sz="1200" spc="-5" dirty="0">
                <a:latin typeface="Times New Roman"/>
                <a:cs typeface="Times New Roman"/>
              </a:rPr>
              <a:t>shall,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any way </a:t>
            </a:r>
            <a:r>
              <a:rPr sz="1200" dirty="0">
                <a:latin typeface="Times New Roman"/>
                <a:cs typeface="Times New Roman"/>
              </a:rPr>
              <a:t>or in </a:t>
            </a:r>
            <a:r>
              <a:rPr sz="1200" spc="-5" dirty="0">
                <a:latin typeface="Times New Roman"/>
                <a:cs typeface="Times New Roman"/>
              </a:rPr>
              <a:t>any place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right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access, </a:t>
            </a:r>
            <a:r>
              <a:rPr sz="1200" dirty="0">
                <a:latin typeface="Times New Roman"/>
                <a:cs typeface="Times New Roman"/>
              </a:rPr>
              <a:t>or upon any </a:t>
            </a:r>
            <a:r>
              <a:rPr sz="1200" spc="-5" dirty="0">
                <a:latin typeface="Times New Roman"/>
                <a:cs typeface="Times New Roman"/>
              </a:rPr>
              <a:t>way </a:t>
            </a:r>
            <a:r>
              <a:rPr sz="1200" dirty="0">
                <a:latin typeface="Times New Roman"/>
                <a:cs typeface="Times New Roman"/>
              </a:rPr>
              <a:t>or in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place to </a:t>
            </a:r>
            <a:r>
              <a:rPr sz="1200" spc="-5" dirty="0">
                <a:latin typeface="Times New Roman"/>
                <a:cs typeface="Times New Roman"/>
              </a:rPr>
              <a:t>which  members </a:t>
            </a:r>
            <a:r>
              <a:rPr sz="1200" dirty="0">
                <a:latin typeface="Times New Roman"/>
                <a:cs typeface="Times New Roman"/>
              </a:rPr>
              <a:t>of the public have </a:t>
            </a:r>
            <a:r>
              <a:rPr sz="1200" spc="-5" dirty="0">
                <a:latin typeface="Times New Roman"/>
                <a:cs typeface="Times New Roman"/>
              </a:rPr>
              <a:t>access as invitees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licensees, </a:t>
            </a:r>
            <a:r>
              <a:rPr sz="1200" dirty="0">
                <a:latin typeface="Times New Roman"/>
                <a:cs typeface="Times New Roman"/>
              </a:rPr>
              <a:t>possess </a:t>
            </a:r>
            <a:r>
              <a:rPr sz="1200" spc="-5" dirty="0">
                <a:latin typeface="Times New Roman"/>
                <a:cs typeface="Times New Roman"/>
              </a:rPr>
              <a:t>an open container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marijuana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marijuana </a:t>
            </a:r>
            <a:r>
              <a:rPr sz="1200" dirty="0">
                <a:latin typeface="Times New Roman"/>
                <a:cs typeface="Times New Roman"/>
              </a:rPr>
              <a:t>products in the </a:t>
            </a:r>
            <a:r>
              <a:rPr sz="1200" spc="-5" dirty="0">
                <a:latin typeface="Times New Roman"/>
                <a:cs typeface="Times New Roman"/>
              </a:rPr>
              <a:t>passenger area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motor vehicle. A </a:t>
            </a:r>
            <a:r>
              <a:rPr sz="1200" spc="-5" dirty="0">
                <a:latin typeface="Times New Roman"/>
                <a:cs typeface="Times New Roman"/>
              </a:rPr>
              <a:t>person  who violates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section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punished </a:t>
            </a:r>
            <a:r>
              <a:rPr sz="1200" dirty="0">
                <a:latin typeface="Times New Roman"/>
                <a:cs typeface="Times New Roman"/>
              </a:rPr>
              <a:t>by a civil </a:t>
            </a:r>
            <a:r>
              <a:rPr sz="1200" spc="-5" dirty="0">
                <a:latin typeface="Times New Roman"/>
                <a:cs typeface="Times New Roman"/>
              </a:rPr>
              <a:t>penalty </a:t>
            </a:r>
            <a:r>
              <a:rPr sz="1200" dirty="0">
                <a:latin typeface="Times New Roman"/>
                <a:cs typeface="Times New Roman"/>
              </a:rPr>
              <a:t>of not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$500. </a:t>
            </a:r>
            <a:r>
              <a:rPr sz="1200" spc="-5" dirty="0">
                <a:latin typeface="Times New Roman"/>
                <a:cs typeface="Times New Roman"/>
              </a:rPr>
              <a:t>For  purposes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section, “open container”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mean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package </a:t>
            </a:r>
            <a:r>
              <a:rPr sz="1200" dirty="0">
                <a:latin typeface="Times New Roman"/>
                <a:cs typeface="Times New Roman"/>
              </a:rPr>
              <a:t>containing  </a:t>
            </a:r>
            <a:r>
              <a:rPr sz="1200" spc="-5" dirty="0">
                <a:latin typeface="Times New Roman"/>
                <a:cs typeface="Times New Roman"/>
              </a:rPr>
              <a:t>marijuana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marijuana </a:t>
            </a:r>
            <a:r>
              <a:rPr sz="1200" dirty="0">
                <a:latin typeface="Times New Roman"/>
                <a:cs typeface="Times New Roman"/>
              </a:rPr>
              <a:t>products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seal </a:t>
            </a:r>
            <a:r>
              <a:rPr sz="1200" dirty="0">
                <a:latin typeface="Times New Roman"/>
                <a:cs typeface="Times New Roman"/>
              </a:rPr>
              <a:t>broken or </a:t>
            </a:r>
            <a:r>
              <a:rPr sz="1200" spc="-5" dirty="0">
                <a:latin typeface="Times New Roman"/>
                <a:cs typeface="Times New Roman"/>
              </a:rPr>
              <a:t>from which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contents have </a:t>
            </a:r>
            <a:r>
              <a:rPr sz="1200" dirty="0">
                <a:latin typeface="Times New Roman"/>
                <a:cs typeface="Times New Roman"/>
              </a:rPr>
              <a:t>been  </a:t>
            </a:r>
            <a:r>
              <a:rPr sz="1200" spc="-5" dirty="0">
                <a:latin typeface="Times New Roman"/>
                <a:cs typeface="Times New Roman"/>
              </a:rPr>
              <a:t>partially removed </a:t>
            </a:r>
            <a:r>
              <a:rPr sz="1200" dirty="0">
                <a:latin typeface="Times New Roman"/>
                <a:cs typeface="Times New Roman"/>
              </a:rPr>
              <a:t>or consumed </a:t>
            </a:r>
            <a:r>
              <a:rPr sz="1200" spc="-5" dirty="0">
                <a:latin typeface="Times New Roman"/>
                <a:cs typeface="Times New Roman"/>
              </a:rPr>
              <a:t>and “passenger area” shall </a:t>
            </a:r>
            <a:r>
              <a:rPr sz="1200" dirty="0">
                <a:latin typeface="Times New Roman"/>
                <a:cs typeface="Times New Roman"/>
              </a:rPr>
              <a:t>mean </a:t>
            </a:r>
            <a:r>
              <a:rPr sz="1200" spc="-5" dirty="0">
                <a:latin typeface="Times New Roman"/>
                <a:cs typeface="Times New Roman"/>
              </a:rPr>
              <a:t>the area designated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seat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driver and passengers while </a:t>
            </a:r>
            <a:r>
              <a:rPr sz="1200" dirty="0">
                <a:latin typeface="Times New Roman"/>
                <a:cs typeface="Times New Roman"/>
              </a:rPr>
              <a:t>the motor vehicle is in </a:t>
            </a:r>
            <a:r>
              <a:rPr sz="1200" spc="-5" dirty="0">
                <a:latin typeface="Times New Roman"/>
                <a:cs typeface="Times New Roman"/>
              </a:rPr>
              <a:t>operation and any area that </a:t>
            </a:r>
            <a:r>
              <a:rPr sz="1200" dirty="0">
                <a:latin typeface="Times New Roman"/>
                <a:cs typeface="Times New Roman"/>
              </a:rPr>
              <a:t>is  </a:t>
            </a:r>
            <a:r>
              <a:rPr sz="1200" spc="-5" dirty="0">
                <a:latin typeface="Times New Roman"/>
                <a:cs typeface="Times New Roman"/>
              </a:rPr>
              <a:t>readily accessible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driver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passenger while </a:t>
            </a:r>
            <a:r>
              <a:rPr sz="1200" dirty="0">
                <a:latin typeface="Times New Roman"/>
                <a:cs typeface="Times New Roman"/>
              </a:rPr>
              <a:t>in a </a:t>
            </a:r>
            <a:r>
              <a:rPr sz="1200" spc="-5" dirty="0">
                <a:latin typeface="Times New Roman"/>
                <a:cs typeface="Times New Roman"/>
              </a:rPr>
              <a:t>seated </a:t>
            </a:r>
            <a:r>
              <a:rPr sz="1200" dirty="0">
                <a:latin typeface="Times New Roman"/>
                <a:cs typeface="Times New Roman"/>
              </a:rPr>
              <a:t>position; </a:t>
            </a:r>
            <a:r>
              <a:rPr sz="1200" spc="-5" dirty="0">
                <a:latin typeface="Times New Roman"/>
                <a:cs typeface="Times New Roman"/>
              </a:rPr>
              <a:t>provided however 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passenger area </a:t>
            </a:r>
            <a:r>
              <a:rPr sz="1200" dirty="0">
                <a:latin typeface="Times New Roman"/>
                <a:cs typeface="Times New Roman"/>
              </a:rPr>
              <a:t>shall not </a:t>
            </a:r>
            <a:r>
              <a:rPr sz="1200" spc="-5" dirty="0">
                <a:latin typeface="Times New Roman"/>
                <a:cs typeface="Times New Roman"/>
              </a:rPr>
              <a:t>include </a:t>
            </a:r>
            <a:r>
              <a:rPr sz="1200" dirty="0">
                <a:latin typeface="Times New Roman"/>
                <a:cs typeface="Times New Roman"/>
              </a:rPr>
              <a:t>a motor </a:t>
            </a:r>
            <a:r>
              <a:rPr sz="1200" spc="-5" dirty="0">
                <a:latin typeface="Times New Roman"/>
                <a:cs typeface="Times New Roman"/>
              </a:rPr>
              <a:t>vehicle’s trunk, </a:t>
            </a:r>
            <a:r>
              <a:rPr sz="1200" dirty="0">
                <a:latin typeface="Times New Roman"/>
                <a:cs typeface="Times New Roman"/>
              </a:rPr>
              <a:t>locked glove  </a:t>
            </a:r>
            <a:r>
              <a:rPr sz="1200" spc="-5" dirty="0">
                <a:latin typeface="Times New Roman"/>
                <a:cs typeface="Times New Roman"/>
              </a:rPr>
              <a:t>compartment </a:t>
            </a:r>
            <a:r>
              <a:rPr sz="1200" dirty="0">
                <a:latin typeface="Times New Roman"/>
                <a:cs typeface="Times New Roman"/>
              </a:rPr>
              <a:t>or the living </a:t>
            </a:r>
            <a:r>
              <a:rPr sz="1200" spc="-5" dirty="0">
                <a:latin typeface="Times New Roman"/>
                <a:cs typeface="Times New Roman"/>
              </a:rPr>
              <a:t>quarters </a:t>
            </a:r>
            <a:r>
              <a:rPr sz="1200" dirty="0">
                <a:latin typeface="Times New Roman"/>
                <a:cs typeface="Times New Roman"/>
              </a:rPr>
              <a:t>of a house </a:t>
            </a:r>
            <a:r>
              <a:rPr sz="1200" spc="-5" dirty="0">
                <a:latin typeface="Times New Roman"/>
                <a:cs typeface="Times New Roman"/>
              </a:rPr>
              <a:t>coach </a:t>
            </a:r>
            <a:r>
              <a:rPr sz="1200" dirty="0">
                <a:latin typeface="Times New Roman"/>
                <a:cs typeface="Times New Roman"/>
              </a:rPr>
              <a:t>or house </a:t>
            </a:r>
            <a:r>
              <a:rPr sz="1200" spc="-5" dirty="0">
                <a:latin typeface="Times New Roman"/>
                <a:cs typeface="Times New Roman"/>
              </a:rPr>
              <a:t>trailer, </a:t>
            </a:r>
            <a:r>
              <a:rPr sz="1200" dirty="0">
                <a:latin typeface="Times New Roman"/>
                <a:cs typeface="Times New Roman"/>
              </a:rPr>
              <a:t>or if a motor </a:t>
            </a:r>
            <a:r>
              <a:rPr sz="1200" spc="-5" dirty="0">
                <a:latin typeface="Times New Roman"/>
                <a:cs typeface="Times New Roman"/>
              </a:rPr>
              <a:t>vehicle  </a:t>
            </a:r>
            <a:r>
              <a:rPr sz="1200" dirty="0">
                <a:latin typeface="Times New Roman"/>
                <a:cs typeface="Times New Roman"/>
              </a:rPr>
              <a:t>is not </a:t>
            </a:r>
            <a:r>
              <a:rPr sz="1200" spc="-5" dirty="0">
                <a:latin typeface="Times New Roman"/>
                <a:cs typeface="Times New Roman"/>
              </a:rPr>
              <a:t>equipped with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trunk,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area behind </a:t>
            </a:r>
            <a:r>
              <a:rPr sz="1200" dirty="0">
                <a:latin typeface="Times New Roman"/>
                <a:cs typeface="Times New Roman"/>
              </a:rPr>
              <a:t>the last </a:t>
            </a:r>
            <a:r>
              <a:rPr sz="1200" spc="-5" dirty="0">
                <a:latin typeface="Times New Roman"/>
                <a:cs typeface="Times New Roman"/>
              </a:rPr>
              <a:t>upright seat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 area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normally  occupied </a:t>
            </a:r>
            <a:r>
              <a:rPr sz="1200" dirty="0">
                <a:latin typeface="Times New Roman"/>
                <a:cs typeface="Times New Roman"/>
              </a:rPr>
              <a:t>by the driver or</a:t>
            </a:r>
            <a:r>
              <a:rPr sz="1200" spc="-5" dirty="0">
                <a:latin typeface="Times New Roman"/>
                <a:cs typeface="Times New Roman"/>
              </a:rPr>
              <a:t> passenger.</a:t>
            </a:r>
            <a:endParaRPr sz="1200">
              <a:latin typeface="Times New Roman"/>
              <a:cs typeface="Times New Roman"/>
            </a:endParaRPr>
          </a:p>
          <a:p>
            <a:pPr marL="100965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in </a:t>
            </a:r>
            <a:r>
              <a:rPr sz="1200" spc="-5" dirty="0">
                <a:latin typeface="Times New Roman"/>
                <a:cs typeface="Times New Roman"/>
              </a:rPr>
              <a:t>relation 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00965" marR="419671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Chief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Police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00965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against this article. (6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against)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00965" marR="2256155">
              <a:lnSpc>
                <a:spcPts val="138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</a:t>
            </a:r>
            <a:r>
              <a:rPr sz="1200" b="1" dirty="0">
                <a:latin typeface="Times New Roman"/>
                <a:cs typeface="Times New Roman"/>
              </a:rPr>
              <a:t>move </a:t>
            </a:r>
            <a:r>
              <a:rPr sz="1200" b="1" spc="-5" dirty="0">
                <a:latin typeface="Times New Roman"/>
                <a:cs typeface="Times New Roman"/>
              </a:rPr>
              <a:t>the article.  Passed Unanimously/May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9:29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50">
              <a:latin typeface="Times New Roman"/>
              <a:cs typeface="Times New Roman"/>
            </a:endParaRPr>
          </a:p>
          <a:p>
            <a:pPr marL="100965" marR="2832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amend </a:t>
            </a:r>
            <a:r>
              <a:rPr sz="1200" b="1" spc="-5" dirty="0">
                <a:latin typeface="Times New Roman"/>
                <a:cs typeface="Times New Roman"/>
              </a:rPr>
              <a:t>Article XXI </a:t>
            </a:r>
            <a:r>
              <a:rPr sz="1200" dirty="0">
                <a:latin typeface="Times New Roman"/>
                <a:cs typeface="Times New Roman"/>
              </a:rPr>
              <a:t>to its </a:t>
            </a:r>
            <a:r>
              <a:rPr sz="1200" spc="-5" dirty="0">
                <a:latin typeface="Times New Roman"/>
                <a:cs typeface="Times New Roman"/>
              </a:rPr>
              <a:t>General By-  Laws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add Section </a:t>
            </a:r>
            <a:r>
              <a:rPr sz="1200" dirty="0">
                <a:latin typeface="Times New Roman"/>
                <a:cs typeface="Times New Roman"/>
              </a:rPr>
              <a:t>6, to </a:t>
            </a:r>
            <a:r>
              <a:rPr sz="1200" spc="-5" dirty="0">
                <a:latin typeface="Times New Roman"/>
                <a:cs typeface="Times New Roman"/>
              </a:rPr>
              <a:t>read 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58165" marR="132715">
              <a:lnSpc>
                <a:spcPct val="95400"/>
              </a:lnSpc>
            </a:pPr>
            <a:r>
              <a:rPr sz="1200" spc="-5" dirty="0">
                <a:latin typeface="Times New Roman"/>
                <a:cs typeface="Times New Roman"/>
              </a:rPr>
              <a:t>Possession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marijuana </a:t>
            </a:r>
            <a:r>
              <a:rPr sz="1200" dirty="0">
                <a:latin typeface="Times New Roman"/>
                <a:cs typeface="Times New Roman"/>
              </a:rPr>
              <a:t>in motor </a:t>
            </a:r>
            <a:r>
              <a:rPr sz="1200" spc="-5" dirty="0">
                <a:latin typeface="Times New Roman"/>
                <a:cs typeface="Times New Roman"/>
              </a:rPr>
              <a:t>vehicles. No </a:t>
            </a:r>
            <a:r>
              <a:rPr sz="1200" dirty="0">
                <a:latin typeface="Times New Roman"/>
                <a:cs typeface="Times New Roman"/>
              </a:rPr>
              <a:t>person </a:t>
            </a:r>
            <a:r>
              <a:rPr sz="1200" spc="-5" dirty="0">
                <a:latin typeface="Times New Roman"/>
                <a:cs typeface="Times New Roman"/>
              </a:rPr>
              <a:t>shall,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any way </a:t>
            </a:r>
            <a:r>
              <a:rPr sz="1200" dirty="0">
                <a:latin typeface="Times New Roman"/>
                <a:cs typeface="Times New Roman"/>
              </a:rPr>
              <a:t>or in </a:t>
            </a:r>
            <a:r>
              <a:rPr sz="1200" spc="-5" dirty="0">
                <a:latin typeface="Times New Roman"/>
                <a:cs typeface="Times New Roman"/>
              </a:rPr>
              <a:t>any place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right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access, </a:t>
            </a:r>
            <a:r>
              <a:rPr sz="1200" dirty="0">
                <a:latin typeface="Times New Roman"/>
                <a:cs typeface="Times New Roman"/>
              </a:rPr>
              <a:t>or upon any </a:t>
            </a:r>
            <a:r>
              <a:rPr sz="1200" spc="-5" dirty="0">
                <a:latin typeface="Times New Roman"/>
                <a:cs typeface="Times New Roman"/>
              </a:rPr>
              <a:t>way </a:t>
            </a:r>
            <a:r>
              <a:rPr sz="1200" dirty="0">
                <a:latin typeface="Times New Roman"/>
                <a:cs typeface="Times New Roman"/>
              </a:rPr>
              <a:t>or in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place to </a:t>
            </a:r>
            <a:r>
              <a:rPr sz="1200" spc="-5" dirty="0">
                <a:latin typeface="Times New Roman"/>
                <a:cs typeface="Times New Roman"/>
              </a:rPr>
              <a:t>which  members </a:t>
            </a:r>
            <a:r>
              <a:rPr sz="1200" dirty="0">
                <a:latin typeface="Times New Roman"/>
                <a:cs typeface="Times New Roman"/>
              </a:rPr>
              <a:t>of the public have </a:t>
            </a:r>
            <a:r>
              <a:rPr sz="1200" spc="-5" dirty="0">
                <a:latin typeface="Times New Roman"/>
                <a:cs typeface="Times New Roman"/>
              </a:rPr>
              <a:t>access as invitees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licensees, </a:t>
            </a:r>
            <a:r>
              <a:rPr sz="1200" dirty="0">
                <a:latin typeface="Times New Roman"/>
                <a:cs typeface="Times New Roman"/>
              </a:rPr>
              <a:t>possess </a:t>
            </a:r>
            <a:r>
              <a:rPr sz="1200" spc="-5" dirty="0">
                <a:latin typeface="Times New Roman"/>
                <a:cs typeface="Times New Roman"/>
              </a:rPr>
              <a:t>an open container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912">
        <p14:flythrough/>
      </p:transition>
    </mc:Choice>
    <mc:Fallback xmlns="">
      <p:transition spd="slow" advTm="912">
        <p:fade/>
      </p:transition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358900" y="9349062"/>
            <a:ext cx="376237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The owner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vehicle </a:t>
            </a:r>
            <a:r>
              <a:rPr sz="1200" spc="-5" dirty="0">
                <a:latin typeface="Times New Roman"/>
                <a:cs typeface="Times New Roman"/>
              </a:rPr>
              <a:t>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cited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lieu </a:t>
            </a:r>
            <a:r>
              <a:rPr sz="1200" dirty="0">
                <a:latin typeface="Times New Roman"/>
                <a:cs typeface="Times New Roman"/>
              </a:rPr>
              <a:t>of the</a:t>
            </a:r>
            <a:r>
              <a:rPr sz="1200" spc="-5" dirty="0">
                <a:latin typeface="Times New Roman"/>
                <a:cs typeface="Times New Roman"/>
              </a:rPr>
              <a:t> operator.</a:t>
            </a:r>
            <a:endParaRPr sz="1200">
              <a:latin typeface="Times New Roman"/>
              <a:cs typeface="Times New Roman"/>
            </a:endParaRPr>
          </a:p>
          <a:p>
            <a:pPr marL="2237105">
              <a:lnSpc>
                <a:spcPct val="100000"/>
              </a:lnSpc>
              <a:spcBef>
                <a:spcPts val="135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787400" y="395731"/>
            <a:ext cx="6185535" cy="89712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84200" marR="1193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marijuana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marijuana </a:t>
            </a:r>
            <a:r>
              <a:rPr sz="1200" dirty="0">
                <a:latin typeface="Times New Roman"/>
                <a:cs typeface="Times New Roman"/>
              </a:rPr>
              <a:t>products in the </a:t>
            </a:r>
            <a:r>
              <a:rPr sz="1200" spc="-5" dirty="0">
                <a:latin typeface="Times New Roman"/>
                <a:cs typeface="Times New Roman"/>
              </a:rPr>
              <a:t>passenger area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motor vehicle. A </a:t>
            </a:r>
            <a:r>
              <a:rPr sz="1200" spc="-5" dirty="0">
                <a:latin typeface="Times New Roman"/>
                <a:cs typeface="Times New Roman"/>
              </a:rPr>
              <a:t>person  who violates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section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punished </a:t>
            </a:r>
            <a:r>
              <a:rPr sz="1200" dirty="0">
                <a:latin typeface="Times New Roman"/>
                <a:cs typeface="Times New Roman"/>
              </a:rPr>
              <a:t>by a civil </a:t>
            </a:r>
            <a:r>
              <a:rPr sz="1200" spc="-5" dirty="0">
                <a:latin typeface="Times New Roman"/>
                <a:cs typeface="Times New Roman"/>
              </a:rPr>
              <a:t>penalty </a:t>
            </a:r>
            <a:r>
              <a:rPr sz="1200" dirty="0">
                <a:latin typeface="Times New Roman"/>
                <a:cs typeface="Times New Roman"/>
              </a:rPr>
              <a:t>of not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$300. </a:t>
            </a:r>
            <a:r>
              <a:rPr sz="1200" spc="-5" dirty="0">
                <a:latin typeface="Times New Roman"/>
                <a:cs typeface="Times New Roman"/>
              </a:rPr>
              <a:t>For  purposes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section, “open container”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mean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package </a:t>
            </a:r>
            <a:r>
              <a:rPr sz="1200" dirty="0">
                <a:latin typeface="Times New Roman"/>
                <a:cs typeface="Times New Roman"/>
              </a:rPr>
              <a:t>containing  </a:t>
            </a:r>
            <a:r>
              <a:rPr sz="1200" spc="-5" dirty="0">
                <a:latin typeface="Times New Roman"/>
                <a:cs typeface="Times New Roman"/>
              </a:rPr>
              <a:t>marijuana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marijuana </a:t>
            </a:r>
            <a:r>
              <a:rPr sz="1200" dirty="0">
                <a:latin typeface="Times New Roman"/>
                <a:cs typeface="Times New Roman"/>
              </a:rPr>
              <a:t>products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seal </a:t>
            </a:r>
            <a:r>
              <a:rPr sz="1200" dirty="0">
                <a:latin typeface="Times New Roman"/>
                <a:cs typeface="Times New Roman"/>
              </a:rPr>
              <a:t>broken or </a:t>
            </a:r>
            <a:r>
              <a:rPr sz="1200" spc="-5" dirty="0">
                <a:latin typeface="Times New Roman"/>
                <a:cs typeface="Times New Roman"/>
              </a:rPr>
              <a:t>from which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contents have </a:t>
            </a:r>
            <a:r>
              <a:rPr sz="1200" dirty="0">
                <a:latin typeface="Times New Roman"/>
                <a:cs typeface="Times New Roman"/>
              </a:rPr>
              <a:t>been  </a:t>
            </a:r>
            <a:r>
              <a:rPr sz="1200" spc="-5" dirty="0">
                <a:latin typeface="Times New Roman"/>
                <a:cs typeface="Times New Roman"/>
              </a:rPr>
              <a:t>partially removed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consumed and “passenger area” shall </a:t>
            </a:r>
            <a:r>
              <a:rPr sz="1200" dirty="0">
                <a:latin typeface="Times New Roman"/>
                <a:cs typeface="Times New Roman"/>
              </a:rPr>
              <a:t>mean the </a:t>
            </a:r>
            <a:r>
              <a:rPr sz="1200" spc="-5" dirty="0">
                <a:latin typeface="Times New Roman"/>
                <a:cs typeface="Times New Roman"/>
              </a:rPr>
              <a:t>area designated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seat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driver and passengers while </a:t>
            </a:r>
            <a:r>
              <a:rPr sz="1200" dirty="0">
                <a:latin typeface="Times New Roman"/>
                <a:cs typeface="Times New Roman"/>
              </a:rPr>
              <a:t>the motor vehicle is in </a:t>
            </a:r>
            <a:r>
              <a:rPr sz="1200" spc="-5" dirty="0">
                <a:latin typeface="Times New Roman"/>
                <a:cs typeface="Times New Roman"/>
              </a:rPr>
              <a:t>operation and any area that </a:t>
            </a:r>
            <a:r>
              <a:rPr sz="1200" dirty="0">
                <a:latin typeface="Times New Roman"/>
                <a:cs typeface="Times New Roman"/>
              </a:rPr>
              <a:t>is  </a:t>
            </a:r>
            <a:r>
              <a:rPr sz="1200" spc="-5" dirty="0">
                <a:latin typeface="Times New Roman"/>
                <a:cs typeface="Times New Roman"/>
              </a:rPr>
              <a:t>readily accessible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driver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passenger while </a:t>
            </a:r>
            <a:r>
              <a:rPr sz="1200" dirty="0">
                <a:latin typeface="Times New Roman"/>
                <a:cs typeface="Times New Roman"/>
              </a:rPr>
              <a:t>in a </a:t>
            </a:r>
            <a:r>
              <a:rPr sz="1200" spc="-5" dirty="0">
                <a:latin typeface="Times New Roman"/>
                <a:cs typeface="Times New Roman"/>
              </a:rPr>
              <a:t>seated </a:t>
            </a:r>
            <a:r>
              <a:rPr sz="1200" dirty="0">
                <a:latin typeface="Times New Roman"/>
                <a:cs typeface="Times New Roman"/>
              </a:rPr>
              <a:t>position; </a:t>
            </a:r>
            <a:r>
              <a:rPr sz="1200" spc="-5" dirty="0">
                <a:latin typeface="Times New Roman"/>
                <a:cs typeface="Times New Roman"/>
              </a:rPr>
              <a:t>provided however 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passenger area </a:t>
            </a:r>
            <a:r>
              <a:rPr sz="1200" dirty="0">
                <a:latin typeface="Times New Roman"/>
                <a:cs typeface="Times New Roman"/>
              </a:rPr>
              <a:t>shall not </a:t>
            </a:r>
            <a:r>
              <a:rPr sz="1200" spc="-5" dirty="0">
                <a:latin typeface="Times New Roman"/>
                <a:cs typeface="Times New Roman"/>
              </a:rPr>
              <a:t>include </a:t>
            </a:r>
            <a:r>
              <a:rPr sz="1200" dirty="0">
                <a:latin typeface="Times New Roman"/>
                <a:cs typeface="Times New Roman"/>
              </a:rPr>
              <a:t>a motor </a:t>
            </a:r>
            <a:r>
              <a:rPr sz="1200" spc="-5" dirty="0">
                <a:latin typeface="Times New Roman"/>
                <a:cs typeface="Times New Roman"/>
              </a:rPr>
              <a:t>vehicle’s trunk, </a:t>
            </a:r>
            <a:r>
              <a:rPr sz="1200" dirty="0">
                <a:latin typeface="Times New Roman"/>
                <a:cs typeface="Times New Roman"/>
              </a:rPr>
              <a:t>locked glove  </a:t>
            </a:r>
            <a:r>
              <a:rPr sz="1200" spc="-5" dirty="0">
                <a:latin typeface="Times New Roman"/>
                <a:cs typeface="Times New Roman"/>
              </a:rPr>
              <a:t>compartment </a:t>
            </a:r>
            <a:r>
              <a:rPr sz="1200" dirty="0">
                <a:latin typeface="Times New Roman"/>
                <a:cs typeface="Times New Roman"/>
              </a:rPr>
              <a:t>or the living </a:t>
            </a:r>
            <a:r>
              <a:rPr sz="1200" spc="-5" dirty="0">
                <a:latin typeface="Times New Roman"/>
                <a:cs typeface="Times New Roman"/>
              </a:rPr>
              <a:t>quarters </a:t>
            </a:r>
            <a:r>
              <a:rPr sz="1200" dirty="0">
                <a:latin typeface="Times New Roman"/>
                <a:cs typeface="Times New Roman"/>
              </a:rPr>
              <a:t>of a house </a:t>
            </a:r>
            <a:r>
              <a:rPr sz="1200" spc="-5" dirty="0">
                <a:latin typeface="Times New Roman"/>
                <a:cs typeface="Times New Roman"/>
              </a:rPr>
              <a:t>coach </a:t>
            </a:r>
            <a:r>
              <a:rPr sz="1200" dirty="0">
                <a:latin typeface="Times New Roman"/>
                <a:cs typeface="Times New Roman"/>
              </a:rPr>
              <a:t>or house </a:t>
            </a:r>
            <a:r>
              <a:rPr sz="1200" spc="-5" dirty="0">
                <a:latin typeface="Times New Roman"/>
                <a:cs typeface="Times New Roman"/>
              </a:rPr>
              <a:t>trailer, </a:t>
            </a:r>
            <a:r>
              <a:rPr sz="1200" dirty="0">
                <a:latin typeface="Times New Roman"/>
                <a:cs typeface="Times New Roman"/>
              </a:rPr>
              <a:t>or if a motor </a:t>
            </a:r>
            <a:r>
              <a:rPr sz="1200" spc="-5" dirty="0">
                <a:latin typeface="Times New Roman"/>
                <a:cs typeface="Times New Roman"/>
              </a:rPr>
              <a:t>vehicle  </a:t>
            </a:r>
            <a:r>
              <a:rPr sz="1200" dirty="0">
                <a:latin typeface="Times New Roman"/>
                <a:cs typeface="Times New Roman"/>
              </a:rPr>
              <a:t>is not </a:t>
            </a:r>
            <a:r>
              <a:rPr sz="1200" spc="-5" dirty="0">
                <a:latin typeface="Times New Roman"/>
                <a:cs typeface="Times New Roman"/>
              </a:rPr>
              <a:t>equipped with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trunk,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area behind </a:t>
            </a:r>
            <a:r>
              <a:rPr sz="1200" dirty="0">
                <a:latin typeface="Times New Roman"/>
                <a:cs typeface="Times New Roman"/>
              </a:rPr>
              <a:t>the last </a:t>
            </a:r>
            <a:r>
              <a:rPr sz="1200" spc="-5" dirty="0">
                <a:latin typeface="Times New Roman"/>
                <a:cs typeface="Times New Roman"/>
              </a:rPr>
              <a:t>upright seat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 area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normally  occupied </a:t>
            </a:r>
            <a:r>
              <a:rPr sz="1200" dirty="0">
                <a:latin typeface="Times New Roman"/>
                <a:cs typeface="Times New Roman"/>
              </a:rPr>
              <a:t>by the driver or</a:t>
            </a:r>
            <a:r>
              <a:rPr sz="1200" spc="-5" dirty="0">
                <a:latin typeface="Times New Roman"/>
                <a:cs typeface="Times New Roman"/>
              </a:rPr>
              <a:t> passenger.</a:t>
            </a:r>
            <a:endParaRPr sz="1200">
              <a:latin typeface="Times New Roman"/>
              <a:cs typeface="Times New Roman"/>
            </a:endParaRPr>
          </a:p>
          <a:p>
            <a:pPr marL="1270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9:29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11: </a:t>
            </a:r>
            <a:r>
              <a:rPr sz="1200" b="1" spc="-5" dirty="0">
                <a:latin typeface="Times New Roman"/>
                <a:cs typeface="Times New Roman"/>
              </a:rPr>
              <a:t>AMENDING BY-LAWS RE: ENGINE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BRAKING</a:t>
            </a:r>
            <a:endParaRPr sz="1200">
              <a:latin typeface="Times New Roman"/>
              <a:cs typeface="Times New Roman"/>
            </a:endParaRPr>
          </a:p>
          <a:p>
            <a:pPr marL="127000" marR="16700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amend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General By-laws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inserting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new Article LVXI, </a:t>
            </a:r>
            <a:r>
              <a:rPr sz="1200" dirty="0">
                <a:latin typeface="Times New Roman"/>
                <a:cs typeface="Times New Roman"/>
              </a:rPr>
              <a:t>Engine </a:t>
            </a:r>
            <a:r>
              <a:rPr sz="1200" spc="-5" dirty="0">
                <a:latin typeface="Times New Roman"/>
                <a:cs typeface="Times New Roman"/>
              </a:rPr>
              <a:t>Braking, as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84200" marR="1149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 operator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diesel </a:t>
            </a:r>
            <a:r>
              <a:rPr sz="1200" spc="-5" dirty="0">
                <a:latin typeface="Times New Roman"/>
                <a:cs typeface="Times New Roman"/>
              </a:rPr>
              <a:t>truck shall </a:t>
            </a:r>
            <a:r>
              <a:rPr sz="1200" dirty="0">
                <a:latin typeface="Times New Roman"/>
                <a:cs typeface="Times New Roman"/>
              </a:rPr>
              <a:t>use </a:t>
            </a:r>
            <a:r>
              <a:rPr sz="1200" spc="-5" dirty="0">
                <a:latin typeface="Times New Roman"/>
                <a:cs typeface="Times New Roman"/>
              </a:rPr>
              <a:t>engine </a:t>
            </a:r>
            <a:r>
              <a:rPr sz="1200" dirty="0">
                <a:latin typeface="Times New Roman"/>
                <a:cs typeface="Times New Roman"/>
              </a:rPr>
              <a:t>braking </a:t>
            </a:r>
            <a:r>
              <a:rPr sz="1200" spc="-5" dirty="0">
                <a:latin typeface="Times New Roman"/>
                <a:cs typeface="Times New Roman"/>
              </a:rPr>
              <a:t>(also known as </a:t>
            </a:r>
            <a:r>
              <a:rPr sz="1200" dirty="0">
                <a:latin typeface="Times New Roman"/>
                <a:cs typeface="Times New Roman"/>
              </a:rPr>
              <a:t>exhaust </a:t>
            </a:r>
            <a:r>
              <a:rPr sz="1200" spc="-5" dirty="0">
                <a:latin typeface="Times New Roman"/>
                <a:cs typeface="Times New Roman"/>
              </a:rPr>
              <a:t>braking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Jake braking) while operating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vehicle </a:t>
            </a:r>
            <a:r>
              <a:rPr sz="1200" dirty="0">
                <a:latin typeface="Times New Roman"/>
                <a:cs typeface="Times New Roman"/>
              </a:rPr>
              <a:t>on a public </a:t>
            </a:r>
            <a:r>
              <a:rPr sz="1200" spc="-5" dirty="0">
                <a:latin typeface="Times New Roman"/>
                <a:cs typeface="Times New Roman"/>
              </a:rPr>
              <a:t>way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except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 emergency. </a:t>
            </a:r>
            <a:r>
              <a:rPr sz="1200" dirty="0">
                <a:latin typeface="Times New Roman"/>
                <a:cs typeface="Times New Roman"/>
              </a:rPr>
              <a:t>Whoever </a:t>
            </a:r>
            <a:r>
              <a:rPr sz="1200" spc="-5" dirty="0">
                <a:latin typeface="Times New Roman"/>
                <a:cs typeface="Times New Roman"/>
              </a:rPr>
              <a:t>violates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bylaw </a:t>
            </a:r>
            <a:r>
              <a:rPr sz="1200" dirty="0">
                <a:latin typeface="Times New Roman"/>
                <a:cs typeface="Times New Roman"/>
              </a:rPr>
              <a:t>shall be </a:t>
            </a:r>
            <a:r>
              <a:rPr sz="1200" spc="-5" dirty="0">
                <a:latin typeface="Times New Roman"/>
                <a:cs typeface="Times New Roman"/>
              </a:rPr>
              <a:t>punished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One  Hundred Dollars ($100) </a:t>
            </a:r>
            <a:r>
              <a:rPr sz="1200" dirty="0">
                <a:latin typeface="Times New Roman"/>
                <a:cs typeface="Times New Roman"/>
              </a:rPr>
              <a:t>for the </a:t>
            </a:r>
            <a:r>
              <a:rPr sz="1200" spc="-5" dirty="0">
                <a:latin typeface="Times New Roman"/>
                <a:cs typeface="Times New Roman"/>
              </a:rPr>
              <a:t>first offense and </a:t>
            </a:r>
            <a:r>
              <a:rPr sz="1200" dirty="0">
                <a:latin typeface="Times New Roman"/>
                <a:cs typeface="Times New Roman"/>
              </a:rPr>
              <a:t>Three </a:t>
            </a:r>
            <a:r>
              <a:rPr sz="1200" spc="-5" dirty="0">
                <a:latin typeface="Times New Roman"/>
                <a:cs typeface="Times New Roman"/>
              </a:rPr>
              <a:t>Hundred Dollars </a:t>
            </a:r>
            <a:r>
              <a:rPr sz="1200" dirty="0">
                <a:latin typeface="Times New Roman"/>
                <a:cs typeface="Times New Roman"/>
              </a:rPr>
              <a:t>($300)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second and </a:t>
            </a:r>
            <a:r>
              <a:rPr sz="1200" dirty="0">
                <a:latin typeface="Times New Roman"/>
                <a:cs typeface="Times New Roman"/>
              </a:rPr>
              <a:t>subsequent </a:t>
            </a:r>
            <a:r>
              <a:rPr sz="1200" spc="-5" dirty="0">
                <a:latin typeface="Times New Roman"/>
                <a:cs typeface="Times New Roman"/>
              </a:rPr>
              <a:t>offenses. </a:t>
            </a:r>
            <a:r>
              <a:rPr sz="1200" dirty="0">
                <a:latin typeface="Times New Roman"/>
                <a:cs typeface="Times New Roman"/>
              </a:rPr>
              <a:t>The owner of the </a:t>
            </a:r>
            <a:r>
              <a:rPr sz="1200" spc="-5" dirty="0">
                <a:latin typeface="Times New Roman"/>
                <a:cs typeface="Times New Roman"/>
              </a:rPr>
              <a:t>vehicle may </a:t>
            </a:r>
            <a:r>
              <a:rPr sz="1200" spc="5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cited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lieu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operator.</a:t>
            </a:r>
            <a:endParaRPr sz="1200">
              <a:latin typeface="Times New Roman"/>
              <a:cs typeface="Times New Roman"/>
            </a:endParaRPr>
          </a:p>
          <a:p>
            <a:pPr marL="1270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action </a:t>
            </a:r>
            <a:r>
              <a:rPr sz="1200" dirty="0">
                <a:latin typeface="Times New Roman"/>
                <a:cs typeface="Times New Roman"/>
              </a:rPr>
              <a:t>in relation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0" marR="418719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Chief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Police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26364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against this article. (4 against, </a:t>
            </a:r>
            <a:r>
              <a:rPr sz="1200" b="1" dirty="0">
                <a:latin typeface="Times New Roman"/>
                <a:cs typeface="Times New Roman"/>
              </a:rPr>
              <a:t>1 in favor, 1</a:t>
            </a:r>
            <a:r>
              <a:rPr sz="1200" b="1" spc="5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abstain)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6364" marR="195580">
              <a:lnSpc>
                <a:spcPts val="138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A </a:t>
            </a:r>
            <a:r>
              <a:rPr sz="1200" b="1" spc="-5" dirty="0">
                <a:latin typeface="Times New Roman"/>
                <a:cs typeface="Times New Roman"/>
              </a:rPr>
              <a:t>substitute </a:t>
            </a:r>
            <a:r>
              <a:rPr sz="1200" b="1" dirty="0">
                <a:latin typeface="Times New Roman"/>
                <a:cs typeface="Times New Roman"/>
              </a:rPr>
              <a:t>motion </a:t>
            </a:r>
            <a:r>
              <a:rPr sz="1200" b="1" spc="-10" dirty="0">
                <a:latin typeface="Times New Roman"/>
                <a:cs typeface="Times New Roman"/>
              </a:rPr>
              <a:t>was </a:t>
            </a:r>
            <a:r>
              <a:rPr sz="1200" b="1" dirty="0">
                <a:latin typeface="Times New Roman"/>
                <a:cs typeface="Times New Roman"/>
              </a:rPr>
              <a:t>duly made and </a:t>
            </a:r>
            <a:r>
              <a:rPr sz="1200" b="1" spc="-5" dirty="0">
                <a:latin typeface="Times New Roman"/>
                <a:cs typeface="Times New Roman"/>
              </a:rPr>
              <a:t>seconded that the town vote to </a:t>
            </a:r>
            <a:r>
              <a:rPr sz="1200" b="1" dirty="0">
                <a:latin typeface="Times New Roman"/>
                <a:cs typeface="Times New Roman"/>
              </a:rPr>
              <a:t>amend </a:t>
            </a:r>
            <a:r>
              <a:rPr sz="1200" b="1" spc="-5" dirty="0">
                <a:latin typeface="Times New Roman"/>
                <a:cs typeface="Times New Roman"/>
              </a:rPr>
              <a:t>the General  By-laws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inserting </a:t>
            </a:r>
            <a:r>
              <a:rPr sz="1200" b="1" dirty="0">
                <a:latin typeface="Times New Roman"/>
                <a:cs typeface="Times New Roman"/>
              </a:rPr>
              <a:t>a </a:t>
            </a:r>
            <a:r>
              <a:rPr sz="1200" b="1" spc="-5" dirty="0">
                <a:latin typeface="Times New Roman"/>
                <a:cs typeface="Times New Roman"/>
              </a:rPr>
              <a:t>new Article LVIII, Engine Braking, </a:t>
            </a:r>
            <a:r>
              <a:rPr sz="1200" b="1" dirty="0">
                <a:latin typeface="Times New Roman"/>
                <a:cs typeface="Times New Roman"/>
              </a:rPr>
              <a:t>as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50">
              <a:latin typeface="Times New Roman"/>
              <a:cs typeface="Times New Roman"/>
            </a:endParaRPr>
          </a:p>
          <a:p>
            <a:pPr marL="583565" marR="12446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No operator </a:t>
            </a:r>
            <a:r>
              <a:rPr sz="1200" b="1" spc="5" dirty="0">
                <a:latin typeface="Times New Roman"/>
                <a:cs typeface="Times New Roman"/>
              </a:rPr>
              <a:t>of </a:t>
            </a:r>
            <a:r>
              <a:rPr sz="1200" b="1" dirty="0">
                <a:latin typeface="Times New Roman"/>
                <a:cs typeface="Times New Roman"/>
              </a:rPr>
              <a:t>a </a:t>
            </a:r>
            <a:r>
              <a:rPr sz="1200" b="1" spc="-5" dirty="0">
                <a:latin typeface="Times New Roman"/>
                <a:cs typeface="Times New Roman"/>
              </a:rPr>
              <a:t>diesel truck shall </a:t>
            </a:r>
            <a:r>
              <a:rPr sz="1200" b="1" dirty="0">
                <a:latin typeface="Times New Roman"/>
                <a:cs typeface="Times New Roman"/>
              </a:rPr>
              <a:t>use </a:t>
            </a:r>
            <a:r>
              <a:rPr sz="1200" b="1" spc="-5" dirty="0">
                <a:latin typeface="Times New Roman"/>
                <a:cs typeface="Times New Roman"/>
              </a:rPr>
              <a:t>engine braking (also known </a:t>
            </a:r>
            <a:r>
              <a:rPr sz="1200" b="1" spc="-10" dirty="0">
                <a:latin typeface="Times New Roman"/>
                <a:cs typeface="Times New Roman"/>
              </a:rPr>
              <a:t>as </a:t>
            </a:r>
            <a:r>
              <a:rPr sz="1200" b="1" spc="-5" dirty="0">
                <a:latin typeface="Times New Roman"/>
                <a:cs typeface="Times New Roman"/>
              </a:rPr>
              <a:t>exhaust  braking </a:t>
            </a:r>
            <a:r>
              <a:rPr sz="1200" b="1" dirty="0">
                <a:latin typeface="Times New Roman"/>
                <a:cs typeface="Times New Roman"/>
              </a:rPr>
              <a:t>or Jake </a:t>
            </a:r>
            <a:r>
              <a:rPr sz="1200" b="1" spc="-5" dirty="0">
                <a:latin typeface="Times New Roman"/>
                <a:cs typeface="Times New Roman"/>
              </a:rPr>
              <a:t>braking) while operating </a:t>
            </a:r>
            <a:r>
              <a:rPr sz="1200" b="1" dirty="0">
                <a:latin typeface="Times New Roman"/>
                <a:cs typeface="Times New Roman"/>
              </a:rPr>
              <a:t>a </a:t>
            </a:r>
            <a:r>
              <a:rPr sz="1200" b="1" spc="-5" dirty="0">
                <a:latin typeface="Times New Roman"/>
                <a:cs typeface="Times New Roman"/>
              </a:rPr>
              <a:t>vehicle </a:t>
            </a:r>
            <a:r>
              <a:rPr sz="1200" b="1" dirty="0">
                <a:latin typeface="Times New Roman"/>
                <a:cs typeface="Times New Roman"/>
              </a:rPr>
              <a:t>on a </a:t>
            </a:r>
            <a:r>
              <a:rPr sz="1200" b="1" spc="-5" dirty="0">
                <a:latin typeface="Times New Roman"/>
                <a:cs typeface="Times New Roman"/>
              </a:rPr>
              <a:t>public way, where such </a:t>
            </a:r>
            <a:r>
              <a:rPr sz="1200" b="1" dirty="0">
                <a:latin typeface="Times New Roman"/>
                <a:cs typeface="Times New Roman"/>
              </a:rPr>
              <a:t>use  is </a:t>
            </a:r>
            <a:r>
              <a:rPr sz="1200" b="1" spc="-5" dirty="0">
                <a:latin typeface="Times New Roman"/>
                <a:cs typeface="Times New Roman"/>
              </a:rPr>
              <a:t>prohibited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issuance of </a:t>
            </a:r>
            <a:r>
              <a:rPr sz="1200" b="1" dirty="0">
                <a:latin typeface="Times New Roman"/>
                <a:cs typeface="Times New Roman"/>
              </a:rPr>
              <a:t>a </a:t>
            </a:r>
            <a:r>
              <a:rPr sz="1200" b="1" spc="-5" dirty="0">
                <a:latin typeface="Times New Roman"/>
                <a:cs typeface="Times New Roman"/>
              </a:rPr>
              <a:t>Traffic Order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after the  holding </a:t>
            </a:r>
            <a:r>
              <a:rPr sz="1200" b="1" dirty="0">
                <a:latin typeface="Times New Roman"/>
                <a:cs typeface="Times New Roman"/>
              </a:rPr>
              <a:t>of a </a:t>
            </a:r>
            <a:r>
              <a:rPr sz="1200" b="1" spc="-5" dirty="0">
                <a:latin typeface="Times New Roman"/>
                <a:cs typeface="Times New Roman"/>
              </a:rPr>
              <a:t>noticed public hearing, </a:t>
            </a:r>
            <a:r>
              <a:rPr sz="1200" b="1" dirty="0">
                <a:latin typeface="Times New Roman"/>
                <a:cs typeface="Times New Roman"/>
              </a:rPr>
              <a:t>in </a:t>
            </a:r>
            <a:r>
              <a:rPr sz="1200" b="1" spc="-5" dirty="0">
                <a:latin typeface="Times New Roman"/>
                <a:cs typeface="Times New Roman"/>
              </a:rPr>
              <a:t>the Town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Templeton except </a:t>
            </a:r>
            <a:r>
              <a:rPr sz="1200" b="1" dirty="0">
                <a:latin typeface="Times New Roman"/>
                <a:cs typeface="Times New Roman"/>
              </a:rPr>
              <a:t>in an  </a:t>
            </a:r>
            <a:r>
              <a:rPr sz="1200" b="1" spc="-5" dirty="0">
                <a:latin typeface="Times New Roman"/>
                <a:cs typeface="Times New Roman"/>
              </a:rPr>
              <a:t>emergency. Whoever violates this bylaw shall be punished </a:t>
            </a:r>
            <a:r>
              <a:rPr sz="1200" b="1" dirty="0">
                <a:latin typeface="Times New Roman"/>
                <a:cs typeface="Times New Roman"/>
              </a:rPr>
              <a:t>by a </a:t>
            </a:r>
            <a:r>
              <a:rPr sz="1200" b="1" spc="-5" dirty="0">
                <a:latin typeface="Times New Roman"/>
                <a:cs typeface="Times New Roman"/>
              </a:rPr>
              <a:t>fine </a:t>
            </a:r>
            <a:r>
              <a:rPr sz="1200" b="1" dirty="0">
                <a:latin typeface="Times New Roman"/>
                <a:cs typeface="Times New Roman"/>
              </a:rPr>
              <a:t>of One </a:t>
            </a:r>
            <a:r>
              <a:rPr sz="1200" b="1" spc="-5" dirty="0">
                <a:latin typeface="Times New Roman"/>
                <a:cs typeface="Times New Roman"/>
              </a:rPr>
              <a:t>Hundred  Dollars ($100) for the </a:t>
            </a:r>
            <a:r>
              <a:rPr sz="1200" b="1" dirty="0">
                <a:latin typeface="Times New Roman"/>
                <a:cs typeface="Times New Roman"/>
              </a:rPr>
              <a:t>first </a:t>
            </a:r>
            <a:r>
              <a:rPr sz="1200" b="1" spc="-5" dirty="0">
                <a:latin typeface="Times New Roman"/>
                <a:cs typeface="Times New Roman"/>
              </a:rPr>
              <a:t>offense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Three Hundred Dollars ($300) for the second 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subsequent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offenses.</a:t>
            </a:r>
            <a:endParaRPr sz="1200">
              <a:latin typeface="Times New Roman"/>
              <a:cs typeface="Times New Roman"/>
            </a:endParaRPr>
          </a:p>
          <a:p>
            <a:pPr marL="126364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Defeated/May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9:43</a:t>
            </a:r>
            <a:r>
              <a:rPr sz="1200" b="1" spc="-10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0" marR="1504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amend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General By-laws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inserting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new Article </a:t>
            </a:r>
            <a:r>
              <a:rPr sz="1200" b="1" i="1" spc="-5" dirty="0">
                <a:latin typeface="Times New Roman"/>
                <a:cs typeface="Times New Roman"/>
              </a:rPr>
              <a:t>LVIII</a:t>
            </a:r>
            <a:r>
              <a:rPr sz="1200" spc="-5" dirty="0">
                <a:latin typeface="Times New Roman"/>
                <a:cs typeface="Times New Roman"/>
              </a:rPr>
              <a:t>, Engine Braking, 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84200" marR="1409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 operator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diesel </a:t>
            </a:r>
            <a:r>
              <a:rPr sz="1200" spc="-5" dirty="0">
                <a:latin typeface="Times New Roman"/>
                <a:cs typeface="Times New Roman"/>
              </a:rPr>
              <a:t>truck shall </a:t>
            </a:r>
            <a:r>
              <a:rPr sz="1200" dirty="0">
                <a:latin typeface="Times New Roman"/>
                <a:cs typeface="Times New Roman"/>
              </a:rPr>
              <a:t>use </a:t>
            </a:r>
            <a:r>
              <a:rPr sz="1200" spc="-5" dirty="0">
                <a:latin typeface="Times New Roman"/>
                <a:cs typeface="Times New Roman"/>
              </a:rPr>
              <a:t>engine </a:t>
            </a:r>
            <a:r>
              <a:rPr sz="1200" dirty="0">
                <a:latin typeface="Times New Roman"/>
                <a:cs typeface="Times New Roman"/>
              </a:rPr>
              <a:t>braking </a:t>
            </a:r>
            <a:r>
              <a:rPr sz="1200" spc="-5" dirty="0">
                <a:latin typeface="Times New Roman"/>
                <a:cs typeface="Times New Roman"/>
              </a:rPr>
              <a:t>(also known as </a:t>
            </a:r>
            <a:r>
              <a:rPr sz="1200" dirty="0">
                <a:latin typeface="Times New Roman"/>
                <a:cs typeface="Times New Roman"/>
              </a:rPr>
              <a:t>exhaust </a:t>
            </a:r>
            <a:r>
              <a:rPr sz="1200" spc="-5" dirty="0">
                <a:latin typeface="Times New Roman"/>
                <a:cs typeface="Times New Roman"/>
              </a:rPr>
              <a:t>braking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Jake braking) while operating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vehicle </a:t>
            </a:r>
            <a:r>
              <a:rPr sz="1200" dirty="0">
                <a:latin typeface="Times New Roman"/>
                <a:cs typeface="Times New Roman"/>
              </a:rPr>
              <a:t>on a public </a:t>
            </a:r>
            <a:r>
              <a:rPr sz="1200" spc="-5" dirty="0">
                <a:latin typeface="Times New Roman"/>
                <a:cs typeface="Times New Roman"/>
              </a:rPr>
              <a:t>way, </a:t>
            </a:r>
            <a:r>
              <a:rPr sz="1200" b="1" i="1" spc="-5" dirty="0">
                <a:latin typeface="Times New Roman"/>
                <a:cs typeface="Times New Roman"/>
              </a:rPr>
              <a:t>where such </a:t>
            </a:r>
            <a:r>
              <a:rPr sz="1200" b="1" i="1" dirty="0">
                <a:latin typeface="Times New Roman"/>
                <a:cs typeface="Times New Roman"/>
              </a:rPr>
              <a:t>use is </a:t>
            </a:r>
            <a:r>
              <a:rPr sz="1200" b="1" i="1" spc="-5" dirty="0">
                <a:latin typeface="Times New Roman"/>
                <a:cs typeface="Times New Roman"/>
              </a:rPr>
              <a:t>prohibited by  </a:t>
            </a:r>
            <a:r>
              <a:rPr sz="1200" b="1" i="1" dirty="0">
                <a:latin typeface="Times New Roman"/>
                <a:cs typeface="Times New Roman"/>
              </a:rPr>
              <a:t>the </a:t>
            </a:r>
            <a:r>
              <a:rPr sz="1200" b="1" i="1" spc="-5" dirty="0">
                <a:latin typeface="Times New Roman"/>
                <a:cs typeface="Times New Roman"/>
              </a:rPr>
              <a:t>issuance </a:t>
            </a:r>
            <a:r>
              <a:rPr sz="1200" b="1" i="1" dirty="0">
                <a:latin typeface="Times New Roman"/>
                <a:cs typeface="Times New Roman"/>
              </a:rPr>
              <a:t>of a </a:t>
            </a:r>
            <a:r>
              <a:rPr sz="1200" b="1" i="1" spc="-5" dirty="0">
                <a:latin typeface="Times New Roman"/>
                <a:cs typeface="Times New Roman"/>
              </a:rPr>
              <a:t>Traffic Order </a:t>
            </a:r>
            <a:r>
              <a:rPr sz="1200" b="1" i="1" dirty="0">
                <a:latin typeface="Times New Roman"/>
                <a:cs typeface="Times New Roman"/>
              </a:rPr>
              <a:t>by the Board of </a:t>
            </a:r>
            <a:r>
              <a:rPr sz="1200" b="1" i="1" spc="-5" dirty="0">
                <a:latin typeface="Times New Roman"/>
                <a:cs typeface="Times New Roman"/>
              </a:rPr>
              <a:t>Selectmen after </a:t>
            </a:r>
            <a:r>
              <a:rPr sz="1200" b="1" i="1" dirty="0">
                <a:latin typeface="Times New Roman"/>
                <a:cs typeface="Times New Roman"/>
              </a:rPr>
              <a:t>the holding of a  </a:t>
            </a:r>
            <a:r>
              <a:rPr sz="1200" b="1" i="1" spc="-5" dirty="0">
                <a:latin typeface="Times New Roman"/>
                <a:cs typeface="Times New Roman"/>
              </a:rPr>
              <a:t>noticed </a:t>
            </a:r>
            <a:r>
              <a:rPr sz="1200" b="1" i="1" dirty="0">
                <a:latin typeface="Times New Roman"/>
                <a:cs typeface="Times New Roman"/>
              </a:rPr>
              <a:t>public </a:t>
            </a:r>
            <a:r>
              <a:rPr sz="1200" b="1" i="1" spc="-5" dirty="0">
                <a:latin typeface="Times New Roman"/>
                <a:cs typeface="Times New Roman"/>
              </a:rPr>
              <a:t>hearing, </a:t>
            </a:r>
            <a:r>
              <a:rPr sz="1200" spc="-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except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 emergency. Whoever  violates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bylaw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punished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One Hundred Dollars </a:t>
            </a:r>
            <a:r>
              <a:rPr sz="1200" dirty="0">
                <a:latin typeface="Times New Roman"/>
                <a:cs typeface="Times New Roman"/>
              </a:rPr>
              <a:t>($100)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first offense and Three Hundred Dollars </a:t>
            </a:r>
            <a:r>
              <a:rPr sz="1200" dirty="0">
                <a:latin typeface="Times New Roman"/>
                <a:cs typeface="Times New Roman"/>
              </a:rPr>
              <a:t>($300) for the </a:t>
            </a:r>
            <a:r>
              <a:rPr sz="1200" spc="-5" dirty="0">
                <a:latin typeface="Times New Roman"/>
                <a:cs typeface="Times New Roman"/>
              </a:rPr>
              <a:t>second and </a:t>
            </a:r>
            <a:r>
              <a:rPr sz="1200" dirty="0">
                <a:latin typeface="Times New Roman"/>
                <a:cs typeface="Times New Roman"/>
              </a:rPr>
              <a:t>subsequent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offenses.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70">
        <p14:flythrough/>
      </p:transition>
    </mc:Choice>
    <mc:Fallback xmlns="">
      <p:transition spd="slow" advTm="870">
        <p:fade/>
      </p:transition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01700" y="9349062"/>
            <a:ext cx="467677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appointed and </a:t>
            </a:r>
            <a:r>
              <a:rPr sz="1200" dirty="0">
                <a:latin typeface="Times New Roman"/>
                <a:cs typeface="Times New Roman"/>
              </a:rPr>
              <a:t>duly </a:t>
            </a:r>
            <a:r>
              <a:rPr sz="1200" spc="-5" dirty="0">
                <a:latin typeface="Times New Roman"/>
                <a:cs typeface="Times New Roman"/>
              </a:rPr>
              <a:t>qualified. </a:t>
            </a:r>
            <a:r>
              <a:rPr sz="1200" strike="sngStrike" spc="-5" dirty="0">
                <a:latin typeface="Times New Roman"/>
                <a:cs typeface="Times New Roman"/>
              </a:rPr>
              <a:t>There shall </a:t>
            </a:r>
            <a:r>
              <a:rPr sz="1200" strike="sngStrike" dirty="0">
                <a:latin typeface="Times New Roman"/>
                <a:cs typeface="Times New Roman"/>
              </a:rPr>
              <a:t>be no </a:t>
            </a:r>
            <a:r>
              <a:rPr sz="1200" strike="sngStrike" spc="-5" dirty="0">
                <a:latin typeface="Times New Roman"/>
                <a:cs typeface="Times New Roman"/>
              </a:rPr>
              <a:t>compensation for</a:t>
            </a:r>
            <a:r>
              <a:rPr sz="1200" strike="sngStrike" spc="140" dirty="0">
                <a:latin typeface="Times New Roman"/>
                <a:cs typeface="Times New Roman"/>
              </a:rPr>
              <a:t> </a:t>
            </a:r>
            <a:r>
              <a:rPr sz="1200" strike="sngStrike" spc="-5" dirty="0">
                <a:latin typeface="Times New Roman"/>
                <a:cs typeface="Times New Roman"/>
              </a:rPr>
              <a:t>members.</a:t>
            </a:r>
            <a:endParaRPr sz="1200">
              <a:latin typeface="Times New Roman"/>
              <a:cs typeface="Times New Roman"/>
            </a:endParaRPr>
          </a:p>
          <a:p>
            <a:pPr marL="2694305">
              <a:lnSpc>
                <a:spcPct val="100000"/>
              </a:lnSpc>
              <a:spcBef>
                <a:spcPts val="135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736600" y="395731"/>
            <a:ext cx="6233795" cy="8971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8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Passed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hand count/Y-50, N-43/May </a:t>
            </a:r>
            <a:r>
              <a:rPr sz="1200" b="1" dirty="0">
                <a:latin typeface="Times New Roman"/>
                <a:cs typeface="Times New Roman"/>
              </a:rPr>
              <a:t>15</a:t>
            </a:r>
            <a:r>
              <a:rPr sz="1200" b="1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9:49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778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12: </a:t>
            </a:r>
            <a:r>
              <a:rPr sz="1200" b="1" spc="-5" dirty="0">
                <a:latin typeface="Times New Roman"/>
                <a:cs typeface="Times New Roman"/>
              </a:rPr>
              <a:t>AMENDING BY-LAWS RE: VETERAN’S ADVISORY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BOARD</a:t>
            </a:r>
            <a:endParaRPr sz="1200">
              <a:latin typeface="Times New Roman"/>
              <a:cs typeface="Times New Roman"/>
            </a:endParaRPr>
          </a:p>
          <a:p>
            <a:pPr marL="177800" marR="195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amend Article </a:t>
            </a:r>
            <a:r>
              <a:rPr sz="1200" dirty="0">
                <a:latin typeface="Times New Roman"/>
                <a:cs typeface="Times New Roman"/>
              </a:rPr>
              <a:t>LVI, </a:t>
            </a:r>
            <a:r>
              <a:rPr sz="1200" spc="-5" dirty="0">
                <a:latin typeface="Times New Roman"/>
                <a:cs typeface="Times New Roman"/>
              </a:rPr>
              <a:t>Sections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4, of its </a:t>
            </a:r>
            <a:r>
              <a:rPr sz="1200" spc="-5" dirty="0">
                <a:latin typeface="Times New Roman"/>
                <a:cs typeface="Times New Roman"/>
              </a:rPr>
              <a:t>General By-Laws </a:t>
            </a:r>
            <a:r>
              <a:rPr sz="1200" dirty="0">
                <a:latin typeface="Times New Roman"/>
                <a:cs typeface="Times New Roman"/>
              </a:rPr>
              <a:t>by  </a:t>
            </a:r>
            <a:r>
              <a:rPr sz="1200" spc="-5" dirty="0">
                <a:latin typeface="Times New Roman"/>
                <a:cs typeface="Times New Roman"/>
              </a:rPr>
              <a:t>making certain </a:t>
            </a:r>
            <a:r>
              <a:rPr sz="1200" dirty="0">
                <a:latin typeface="Times New Roman"/>
                <a:cs typeface="Times New Roman"/>
              </a:rPr>
              <a:t>deletions </a:t>
            </a:r>
            <a:r>
              <a:rPr sz="1200" spc="-5" dirty="0">
                <a:latin typeface="Times New Roman"/>
                <a:cs typeface="Times New Roman"/>
              </a:rPr>
              <a:t>(in strikethrough) and </a:t>
            </a:r>
            <a:r>
              <a:rPr sz="1200" dirty="0">
                <a:latin typeface="Times New Roman"/>
                <a:cs typeface="Times New Roman"/>
              </a:rPr>
              <a:t>additions </a:t>
            </a:r>
            <a:r>
              <a:rPr sz="1200" spc="-5" dirty="0">
                <a:latin typeface="Times New Roman"/>
                <a:cs typeface="Times New Roman"/>
              </a:rPr>
              <a:t>(in </a:t>
            </a:r>
            <a:r>
              <a:rPr sz="1200" dirty="0">
                <a:latin typeface="Times New Roman"/>
                <a:cs typeface="Times New Roman"/>
              </a:rPr>
              <a:t>bold </a:t>
            </a:r>
            <a:r>
              <a:rPr sz="1200" spc="-5" dirty="0">
                <a:latin typeface="Times New Roman"/>
                <a:cs typeface="Times New Roman"/>
              </a:rPr>
              <a:t>italic) 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778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Establishment, Terms and Conflicting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Service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77800" marR="1352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There shall </a:t>
            </a:r>
            <a:r>
              <a:rPr sz="1200" dirty="0">
                <a:latin typeface="Times New Roman"/>
                <a:cs typeface="Times New Roman"/>
              </a:rPr>
              <a:t>be a </a:t>
            </a:r>
            <a:r>
              <a:rPr sz="1200" spc="-5" dirty="0">
                <a:latin typeface="Times New Roman"/>
                <a:cs typeface="Times New Roman"/>
              </a:rPr>
              <a:t>Veterans Advisory Board consisting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trike="sngStrike" spc="-5" dirty="0">
                <a:latin typeface="Times New Roman"/>
                <a:cs typeface="Times New Roman"/>
              </a:rPr>
              <a:t>five (5)</a:t>
            </a:r>
            <a:r>
              <a:rPr sz="1200" strike="noStrike" spc="-5" dirty="0">
                <a:latin typeface="Times New Roman"/>
                <a:cs typeface="Times New Roman"/>
              </a:rPr>
              <a:t> </a:t>
            </a:r>
            <a:r>
              <a:rPr sz="1200" b="1" i="1" strike="noStrike" spc="-5" dirty="0">
                <a:latin typeface="Times New Roman"/>
                <a:cs typeface="Times New Roman"/>
              </a:rPr>
              <a:t>seven </a:t>
            </a:r>
            <a:r>
              <a:rPr sz="1200" b="1" i="1" strike="noStrike" dirty="0">
                <a:latin typeface="Times New Roman"/>
                <a:cs typeface="Times New Roman"/>
              </a:rPr>
              <a:t>(7) </a:t>
            </a:r>
            <a:r>
              <a:rPr sz="1200" strike="noStrike" spc="-5" dirty="0">
                <a:latin typeface="Times New Roman"/>
                <a:cs typeface="Times New Roman"/>
              </a:rPr>
              <a:t>residents </a:t>
            </a:r>
            <a:r>
              <a:rPr sz="1200" strike="noStrike" dirty="0">
                <a:latin typeface="Times New Roman"/>
                <a:cs typeface="Times New Roman"/>
              </a:rPr>
              <a:t>of the </a:t>
            </a:r>
            <a:r>
              <a:rPr sz="1200" strike="noStrike" spc="-5" dirty="0">
                <a:latin typeface="Times New Roman"/>
                <a:cs typeface="Times New Roman"/>
              </a:rPr>
              <a:t>Town  who shall </a:t>
            </a:r>
            <a:r>
              <a:rPr sz="1200" strike="noStrike" dirty="0">
                <a:latin typeface="Times New Roman"/>
                <a:cs typeface="Times New Roman"/>
              </a:rPr>
              <a:t>be </a:t>
            </a:r>
            <a:r>
              <a:rPr sz="1200" strike="noStrike" spc="-5" dirty="0">
                <a:latin typeface="Times New Roman"/>
                <a:cs typeface="Times New Roman"/>
              </a:rPr>
              <a:t>registered </a:t>
            </a:r>
            <a:r>
              <a:rPr sz="1200" strike="noStrike" dirty="0">
                <a:latin typeface="Times New Roman"/>
                <a:cs typeface="Times New Roman"/>
              </a:rPr>
              <a:t>voters. </a:t>
            </a:r>
            <a:r>
              <a:rPr sz="1200" strike="noStrike" spc="-5" dirty="0">
                <a:latin typeface="Times New Roman"/>
                <a:cs typeface="Times New Roman"/>
              </a:rPr>
              <a:t>Veterans </a:t>
            </a:r>
            <a:r>
              <a:rPr sz="1200" strike="noStrike" dirty="0">
                <a:latin typeface="Times New Roman"/>
                <a:cs typeface="Times New Roman"/>
              </a:rPr>
              <a:t>appointed </a:t>
            </a:r>
            <a:r>
              <a:rPr sz="1200" strike="noStrike" spc="-5" dirty="0">
                <a:latin typeface="Times New Roman"/>
                <a:cs typeface="Times New Roman"/>
              </a:rPr>
              <a:t>as members shall </a:t>
            </a:r>
            <a:r>
              <a:rPr sz="1200" strike="noStrike" dirty="0">
                <a:latin typeface="Times New Roman"/>
                <a:cs typeface="Times New Roman"/>
              </a:rPr>
              <a:t>have </a:t>
            </a:r>
            <a:r>
              <a:rPr sz="1200" strike="noStrike" spc="-5" dirty="0">
                <a:latin typeface="Times New Roman"/>
                <a:cs typeface="Times New Roman"/>
              </a:rPr>
              <a:t>received an </a:t>
            </a:r>
            <a:r>
              <a:rPr sz="1200" strike="noStrike" dirty="0">
                <a:latin typeface="Times New Roman"/>
                <a:cs typeface="Times New Roman"/>
              </a:rPr>
              <a:t>honorable  </a:t>
            </a:r>
            <a:r>
              <a:rPr sz="1200" strike="noStrike" spc="-5" dirty="0">
                <a:latin typeface="Times New Roman"/>
                <a:cs typeface="Times New Roman"/>
              </a:rPr>
              <a:t>discharge </a:t>
            </a:r>
            <a:r>
              <a:rPr sz="1200" strike="noStrike" dirty="0">
                <a:latin typeface="Times New Roman"/>
                <a:cs typeface="Times New Roman"/>
              </a:rPr>
              <a:t>for </a:t>
            </a:r>
            <a:r>
              <a:rPr sz="1200" strike="noStrike" spc="-5" dirty="0">
                <a:latin typeface="Times New Roman"/>
                <a:cs typeface="Times New Roman"/>
              </a:rPr>
              <a:t>their </a:t>
            </a:r>
            <a:r>
              <a:rPr sz="1200" strike="noStrike" dirty="0">
                <a:latin typeface="Times New Roman"/>
                <a:cs typeface="Times New Roman"/>
              </a:rPr>
              <a:t>service. </a:t>
            </a:r>
            <a:r>
              <a:rPr sz="1200" strike="noStrike" spc="-5" dirty="0">
                <a:latin typeface="Times New Roman"/>
                <a:cs typeface="Times New Roman"/>
              </a:rPr>
              <a:t>Members shall </a:t>
            </a:r>
            <a:r>
              <a:rPr sz="1200" strike="noStrike" dirty="0">
                <a:latin typeface="Times New Roman"/>
                <a:cs typeface="Times New Roman"/>
              </a:rPr>
              <a:t>be appointed by the </a:t>
            </a:r>
            <a:r>
              <a:rPr sz="1200" strike="noStrike" spc="-5" dirty="0">
                <a:latin typeface="Times New Roman"/>
                <a:cs typeface="Times New Roman"/>
              </a:rPr>
              <a:t>Board </a:t>
            </a:r>
            <a:r>
              <a:rPr sz="1200" strike="noStrike" dirty="0">
                <a:latin typeface="Times New Roman"/>
                <a:cs typeface="Times New Roman"/>
              </a:rPr>
              <a:t>of </a:t>
            </a:r>
            <a:r>
              <a:rPr sz="1200" strike="noStrike" spc="-5" dirty="0">
                <a:latin typeface="Times New Roman"/>
                <a:cs typeface="Times New Roman"/>
              </a:rPr>
              <a:t>Selectmen </a:t>
            </a:r>
            <a:r>
              <a:rPr sz="1200" strike="noStrike" dirty="0">
                <a:latin typeface="Times New Roman"/>
                <a:cs typeface="Times New Roman"/>
              </a:rPr>
              <a:t>for a </a:t>
            </a:r>
            <a:r>
              <a:rPr sz="1200" strike="noStrike" spc="-5" dirty="0">
                <a:latin typeface="Times New Roman"/>
                <a:cs typeface="Times New Roman"/>
              </a:rPr>
              <a:t>term </a:t>
            </a:r>
            <a:r>
              <a:rPr sz="1200" strike="noStrike" dirty="0">
                <a:latin typeface="Times New Roman"/>
                <a:cs typeface="Times New Roman"/>
              </a:rPr>
              <a:t>of  </a:t>
            </a:r>
            <a:r>
              <a:rPr sz="1200" strike="noStrike" spc="-5" dirty="0">
                <a:latin typeface="Times New Roman"/>
                <a:cs typeface="Times New Roman"/>
              </a:rPr>
              <a:t>three (3) </a:t>
            </a:r>
            <a:r>
              <a:rPr sz="1200" strike="noStrike" dirty="0">
                <a:latin typeface="Times New Roman"/>
                <a:cs typeface="Times New Roman"/>
              </a:rPr>
              <a:t>years </a:t>
            </a:r>
            <a:r>
              <a:rPr sz="1200" strike="noStrike" spc="-5" dirty="0">
                <a:latin typeface="Times New Roman"/>
                <a:cs typeface="Times New Roman"/>
              </a:rPr>
              <a:t>commencing </a:t>
            </a:r>
            <a:r>
              <a:rPr sz="1200" strike="noStrike" dirty="0">
                <a:latin typeface="Times New Roman"/>
                <a:cs typeface="Times New Roman"/>
              </a:rPr>
              <a:t>on July 1. </a:t>
            </a:r>
            <a:r>
              <a:rPr sz="1200" strike="noStrike" spc="-5" dirty="0">
                <a:latin typeface="Times New Roman"/>
                <a:cs typeface="Times New Roman"/>
              </a:rPr>
              <a:t>The terms shall </a:t>
            </a:r>
            <a:r>
              <a:rPr sz="1200" strike="noStrike" dirty="0">
                <a:latin typeface="Times New Roman"/>
                <a:cs typeface="Times New Roman"/>
              </a:rPr>
              <a:t>be </a:t>
            </a:r>
            <a:r>
              <a:rPr sz="1200" strike="noStrike" spc="-5" dirty="0">
                <a:latin typeface="Times New Roman"/>
                <a:cs typeface="Times New Roman"/>
              </a:rPr>
              <a:t>staggered </a:t>
            </a:r>
            <a:r>
              <a:rPr sz="1200" strike="noStrike" dirty="0">
                <a:latin typeface="Times New Roman"/>
                <a:cs typeface="Times New Roman"/>
              </a:rPr>
              <a:t>such that no </a:t>
            </a:r>
            <a:r>
              <a:rPr sz="1200" strike="noStrike" spc="-5" dirty="0">
                <a:latin typeface="Times New Roman"/>
                <a:cs typeface="Times New Roman"/>
              </a:rPr>
              <a:t>more than</a:t>
            </a:r>
            <a:r>
              <a:rPr sz="1200" strike="noStrike" spc="100" dirty="0">
                <a:latin typeface="Times New Roman"/>
                <a:cs typeface="Times New Roman"/>
              </a:rPr>
              <a:t> </a:t>
            </a:r>
            <a:r>
              <a:rPr sz="1200" strike="noStrike" spc="-5" dirty="0">
                <a:latin typeface="Times New Roman"/>
                <a:cs typeface="Times New Roman"/>
              </a:rPr>
              <a:t>two</a:t>
            </a:r>
            <a:endParaRPr sz="1200">
              <a:latin typeface="Times New Roman"/>
              <a:cs typeface="Times New Roman"/>
            </a:endParaRPr>
          </a:p>
          <a:p>
            <a:pPr marL="177800" marR="119380">
              <a:lnSpc>
                <a:spcPts val="1380"/>
              </a:lnSpc>
              <a:buAutoNum type="arabicParenBoth" startAt="2"/>
              <a:tabLst>
                <a:tab pos="393065" algn="l"/>
              </a:tabLst>
            </a:pPr>
            <a:r>
              <a:rPr sz="1200" spc="-5" dirty="0">
                <a:latin typeface="Times New Roman"/>
                <a:cs typeface="Times New Roman"/>
              </a:rPr>
              <a:t>members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have </a:t>
            </a:r>
            <a:r>
              <a:rPr sz="1200" dirty="0">
                <a:latin typeface="Times New Roman"/>
                <a:cs typeface="Times New Roman"/>
              </a:rPr>
              <a:t>their </a:t>
            </a:r>
            <a:r>
              <a:rPr sz="1200" spc="-5" dirty="0">
                <a:latin typeface="Times New Roman"/>
                <a:cs typeface="Times New Roman"/>
              </a:rPr>
              <a:t>terms </a:t>
            </a:r>
            <a:r>
              <a:rPr sz="1200" dirty="0">
                <a:latin typeface="Times New Roman"/>
                <a:cs typeface="Times New Roman"/>
              </a:rPr>
              <a:t>expire </a:t>
            </a:r>
            <a:r>
              <a:rPr sz="1200" spc="-5" dirty="0">
                <a:latin typeface="Times New Roman"/>
                <a:cs typeface="Times New Roman"/>
              </a:rPr>
              <a:t>each year. Members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serve until their successor </a:t>
            </a:r>
            <a:r>
              <a:rPr sz="1200" dirty="0">
                <a:latin typeface="Times New Roman"/>
                <a:cs typeface="Times New Roman"/>
              </a:rPr>
              <a:t>is  </a:t>
            </a:r>
            <a:r>
              <a:rPr sz="1200" spc="-5" dirty="0">
                <a:latin typeface="Times New Roman"/>
                <a:cs typeface="Times New Roman"/>
              </a:rPr>
              <a:t>appointed and </a:t>
            </a:r>
            <a:r>
              <a:rPr sz="1200" dirty="0">
                <a:latin typeface="Times New Roman"/>
                <a:cs typeface="Times New Roman"/>
              </a:rPr>
              <a:t>duly </a:t>
            </a:r>
            <a:r>
              <a:rPr sz="1200" spc="-5" dirty="0">
                <a:latin typeface="Times New Roman"/>
                <a:cs typeface="Times New Roman"/>
              </a:rPr>
              <a:t>qualified. </a:t>
            </a:r>
            <a:r>
              <a:rPr sz="1200" strike="sngStrike" spc="-5" dirty="0">
                <a:latin typeface="Times New Roman"/>
                <a:cs typeface="Times New Roman"/>
              </a:rPr>
              <a:t>There shall </a:t>
            </a:r>
            <a:r>
              <a:rPr sz="1200" strike="sngStrike" dirty="0">
                <a:latin typeface="Times New Roman"/>
                <a:cs typeface="Times New Roman"/>
              </a:rPr>
              <a:t>be no </a:t>
            </a:r>
            <a:r>
              <a:rPr sz="1200" strike="sngStrike" spc="-5" dirty="0">
                <a:latin typeface="Times New Roman"/>
                <a:cs typeface="Times New Roman"/>
              </a:rPr>
              <a:t>compensation for</a:t>
            </a:r>
            <a:r>
              <a:rPr sz="1200" strike="sngStrike" spc="50" dirty="0">
                <a:latin typeface="Times New Roman"/>
                <a:cs typeface="Times New Roman"/>
              </a:rPr>
              <a:t> </a:t>
            </a:r>
            <a:r>
              <a:rPr sz="1200" strike="sngStrike" spc="-5" dirty="0">
                <a:latin typeface="Times New Roman"/>
                <a:cs typeface="Times New Roman"/>
              </a:rPr>
              <a:t>members.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rabicParenBoth" startAt="2"/>
            </a:pPr>
            <a:endParaRPr sz="1200">
              <a:latin typeface="Times New Roman"/>
              <a:cs typeface="Times New Roman"/>
            </a:endParaRPr>
          </a:p>
          <a:p>
            <a:pPr marL="177800" marR="1714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Town Officers and </a:t>
            </a:r>
            <a:r>
              <a:rPr sz="1200" dirty="0">
                <a:latin typeface="Times New Roman"/>
                <a:cs typeface="Times New Roman"/>
              </a:rPr>
              <a:t>Town </a:t>
            </a:r>
            <a:r>
              <a:rPr sz="1200" spc="-5" dirty="0">
                <a:latin typeface="Times New Roman"/>
                <a:cs typeface="Times New Roman"/>
              </a:rPr>
              <a:t>employees, elected </a:t>
            </a:r>
            <a:r>
              <a:rPr sz="1200" dirty="0">
                <a:latin typeface="Times New Roman"/>
                <a:cs typeface="Times New Roman"/>
              </a:rPr>
              <a:t>or appointed, </a:t>
            </a:r>
            <a:r>
              <a:rPr sz="1200" spc="-5" dirty="0">
                <a:latin typeface="Times New Roman"/>
                <a:cs typeface="Times New Roman"/>
              </a:rPr>
              <a:t>are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eligible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members  </a:t>
            </a:r>
            <a:r>
              <a:rPr sz="1200" b="1" i="1" spc="-5" dirty="0">
                <a:latin typeface="Times New Roman"/>
                <a:cs typeface="Times New Roman"/>
              </a:rPr>
              <a:t>provided however </a:t>
            </a:r>
            <a:r>
              <a:rPr sz="1200" b="1" i="1" dirty="0">
                <a:latin typeface="Times New Roman"/>
                <a:cs typeface="Times New Roman"/>
              </a:rPr>
              <a:t>that the </a:t>
            </a:r>
            <a:r>
              <a:rPr sz="1200" b="1" i="1" spc="-5" dirty="0">
                <a:latin typeface="Times New Roman"/>
                <a:cs typeface="Times New Roman"/>
              </a:rPr>
              <a:t>Town’s Veteran Services Officer, </a:t>
            </a:r>
            <a:r>
              <a:rPr sz="1200" b="1" i="1" dirty="0">
                <a:latin typeface="Times New Roman"/>
                <a:cs typeface="Times New Roman"/>
              </a:rPr>
              <a:t>or </a:t>
            </a:r>
            <a:r>
              <a:rPr sz="1200" b="1" i="1" spc="-5" dirty="0">
                <a:latin typeface="Times New Roman"/>
                <a:cs typeface="Times New Roman"/>
              </a:rPr>
              <a:t>designee, </a:t>
            </a:r>
            <a:r>
              <a:rPr sz="1200" b="1" i="1" dirty="0">
                <a:latin typeface="Times New Roman"/>
                <a:cs typeface="Times New Roman"/>
              </a:rPr>
              <a:t>shall </a:t>
            </a:r>
            <a:r>
              <a:rPr sz="1200" b="1" i="1" spc="-5" dirty="0">
                <a:latin typeface="Times New Roman"/>
                <a:cs typeface="Times New Roman"/>
              </a:rPr>
              <a:t>serve </a:t>
            </a:r>
            <a:r>
              <a:rPr sz="1200" b="1" i="1" dirty="0">
                <a:latin typeface="Times New Roman"/>
                <a:cs typeface="Times New Roman"/>
              </a:rPr>
              <a:t>as a non-  </a:t>
            </a:r>
            <a:r>
              <a:rPr sz="1200" b="1" i="1" spc="-5" dirty="0">
                <a:latin typeface="Times New Roman"/>
                <a:cs typeface="Times New Roman"/>
              </a:rPr>
              <a:t>voting ex-officio </a:t>
            </a:r>
            <a:r>
              <a:rPr sz="1200" b="1" i="1" dirty="0">
                <a:latin typeface="Times New Roman"/>
                <a:cs typeface="Times New Roman"/>
              </a:rPr>
              <a:t>member </a:t>
            </a:r>
            <a:r>
              <a:rPr sz="1200" b="1" i="1" spc="-5" dirty="0">
                <a:latin typeface="Times New Roman"/>
                <a:cs typeface="Times New Roman"/>
              </a:rPr>
              <a:t>provided, however, </a:t>
            </a:r>
            <a:r>
              <a:rPr sz="1200" b="1" i="1" dirty="0">
                <a:latin typeface="Times New Roman"/>
                <a:cs typeface="Times New Roman"/>
              </a:rPr>
              <a:t>that this </a:t>
            </a:r>
            <a:r>
              <a:rPr sz="1200" b="1" i="1" spc="-5" dirty="0">
                <a:latin typeface="Times New Roman"/>
                <a:cs typeface="Times New Roman"/>
              </a:rPr>
              <a:t>person shall </a:t>
            </a:r>
            <a:r>
              <a:rPr sz="1200" b="1" i="1" dirty="0">
                <a:latin typeface="Times New Roman"/>
                <a:cs typeface="Times New Roman"/>
              </a:rPr>
              <a:t>be </a:t>
            </a:r>
            <a:r>
              <a:rPr sz="1200" b="1" i="1" spc="-5" dirty="0">
                <a:latin typeface="Times New Roman"/>
                <a:cs typeface="Times New Roman"/>
              </a:rPr>
              <a:t>designated </a:t>
            </a:r>
            <a:r>
              <a:rPr sz="1200" b="1" i="1" dirty="0">
                <a:latin typeface="Times New Roman"/>
                <a:cs typeface="Times New Roman"/>
              </a:rPr>
              <a:t>by the  </a:t>
            </a:r>
            <a:r>
              <a:rPr sz="1200" b="1" i="1" spc="-5" dirty="0">
                <a:latin typeface="Times New Roman"/>
                <a:cs typeface="Times New Roman"/>
              </a:rPr>
              <a:t>Chairman </a:t>
            </a:r>
            <a:r>
              <a:rPr sz="1200" b="1" i="1" dirty="0">
                <a:latin typeface="Times New Roman"/>
                <a:cs typeface="Times New Roman"/>
              </a:rPr>
              <a:t>as a </a:t>
            </a:r>
            <a:r>
              <a:rPr sz="1200" b="1" i="1" spc="-5" dirty="0">
                <a:latin typeface="Times New Roman"/>
                <a:cs typeface="Times New Roman"/>
              </a:rPr>
              <a:t>voting member whenever </a:t>
            </a:r>
            <a:r>
              <a:rPr sz="1200" b="1" i="1" dirty="0">
                <a:latin typeface="Times New Roman"/>
                <a:cs typeface="Times New Roman"/>
              </a:rPr>
              <a:t>the </a:t>
            </a:r>
            <a:r>
              <a:rPr sz="1200" b="1" i="1" spc="-5" dirty="0">
                <a:latin typeface="Times New Roman"/>
                <a:cs typeface="Times New Roman"/>
              </a:rPr>
              <a:t>Committee lacks </a:t>
            </a:r>
            <a:r>
              <a:rPr sz="1200" b="1" i="1" dirty="0">
                <a:latin typeface="Times New Roman"/>
                <a:cs typeface="Times New Roman"/>
              </a:rPr>
              <a:t>a quorum </a:t>
            </a:r>
            <a:r>
              <a:rPr sz="1200" b="1" i="1" spc="-5" dirty="0">
                <a:latin typeface="Times New Roman"/>
                <a:cs typeface="Times New Roman"/>
              </a:rPr>
              <a:t>because </a:t>
            </a:r>
            <a:r>
              <a:rPr sz="1200" b="1" i="1" dirty="0">
                <a:latin typeface="Times New Roman"/>
                <a:cs typeface="Times New Roman"/>
              </a:rPr>
              <a:t>of a recusal  of a </a:t>
            </a:r>
            <a:r>
              <a:rPr sz="1200" b="1" i="1" spc="-5" dirty="0">
                <a:latin typeface="Times New Roman"/>
                <a:cs typeface="Times New Roman"/>
              </a:rPr>
              <a:t>member </a:t>
            </a:r>
            <a:r>
              <a:rPr sz="1200" b="1" i="1" dirty="0">
                <a:latin typeface="Times New Roman"/>
                <a:cs typeface="Times New Roman"/>
              </a:rPr>
              <a:t>or to </a:t>
            </a:r>
            <a:r>
              <a:rPr sz="1200" b="1" i="1" spc="-5" dirty="0">
                <a:latin typeface="Times New Roman"/>
                <a:cs typeface="Times New Roman"/>
              </a:rPr>
              <a:t>provide </a:t>
            </a:r>
            <a:r>
              <a:rPr sz="1200" b="1" i="1" dirty="0">
                <a:latin typeface="Times New Roman"/>
                <a:cs typeface="Times New Roman"/>
              </a:rPr>
              <a:t>a </a:t>
            </a:r>
            <a:r>
              <a:rPr sz="1200" b="1" i="1" spc="-5" dirty="0">
                <a:latin typeface="Times New Roman"/>
                <a:cs typeface="Times New Roman"/>
              </a:rPr>
              <a:t>sufficient number </a:t>
            </a:r>
            <a:r>
              <a:rPr sz="1200" b="1" i="1" dirty="0">
                <a:latin typeface="Times New Roman"/>
                <a:cs typeface="Times New Roman"/>
              </a:rPr>
              <a:t>of </a:t>
            </a:r>
            <a:r>
              <a:rPr sz="1200" b="1" i="1" spc="-5" dirty="0">
                <a:latin typeface="Times New Roman"/>
                <a:cs typeface="Times New Roman"/>
              </a:rPr>
              <a:t>members </a:t>
            </a:r>
            <a:r>
              <a:rPr sz="1200" b="1" i="1" dirty="0">
                <a:latin typeface="Times New Roman"/>
                <a:cs typeface="Times New Roman"/>
              </a:rPr>
              <a:t>to </a:t>
            </a:r>
            <a:r>
              <a:rPr sz="1200" b="1" i="1" spc="-5" dirty="0">
                <a:latin typeface="Times New Roman"/>
                <a:cs typeface="Times New Roman"/>
              </a:rPr>
              <a:t>establish </a:t>
            </a:r>
            <a:r>
              <a:rPr sz="1200" b="1" i="1" dirty="0">
                <a:latin typeface="Times New Roman"/>
                <a:cs typeface="Times New Roman"/>
              </a:rPr>
              <a:t>a </a:t>
            </a:r>
            <a:r>
              <a:rPr sz="1200" b="1" i="1" spc="-5" dirty="0">
                <a:latin typeface="Times New Roman"/>
                <a:cs typeface="Times New Roman"/>
              </a:rPr>
              <a:t>quorum </a:t>
            </a:r>
            <a:r>
              <a:rPr sz="1200" b="1" i="1" dirty="0">
                <a:latin typeface="Times New Roman"/>
                <a:cs typeface="Times New Roman"/>
              </a:rPr>
              <a:t>and </a:t>
            </a:r>
            <a:r>
              <a:rPr sz="1200" b="1" i="1" spc="-5" dirty="0">
                <a:latin typeface="Times New Roman"/>
                <a:cs typeface="Times New Roman"/>
              </a:rPr>
              <a:t>conduct  business. </a:t>
            </a:r>
            <a:r>
              <a:rPr sz="1200" spc="-5" dirty="0">
                <a:latin typeface="Times New Roman"/>
                <a:cs typeface="Times New Roman"/>
              </a:rPr>
              <a:t>Any member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Board who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elected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appointed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Town office, except  as provided for </a:t>
            </a:r>
            <a:r>
              <a:rPr sz="1200" dirty="0">
                <a:latin typeface="Times New Roman"/>
                <a:cs typeface="Times New Roman"/>
              </a:rPr>
              <a:t>herein, </a:t>
            </a:r>
            <a:r>
              <a:rPr sz="1200" spc="-5" dirty="0">
                <a:latin typeface="Times New Roman"/>
                <a:cs typeface="Times New Roman"/>
              </a:rPr>
              <a:t>shall forthwith, </a:t>
            </a:r>
            <a:r>
              <a:rPr sz="1200" dirty="0">
                <a:latin typeface="Times New Roman"/>
                <a:cs typeface="Times New Roman"/>
              </a:rPr>
              <a:t>upon his </a:t>
            </a:r>
            <a:r>
              <a:rPr sz="1200" spc="-5" dirty="0">
                <a:latin typeface="Times New Roman"/>
                <a:cs typeface="Times New Roman"/>
              </a:rPr>
              <a:t>qualification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such office, and any other  member who shall </a:t>
            </a:r>
            <a:r>
              <a:rPr sz="1200" dirty="0">
                <a:latin typeface="Times New Roman"/>
                <a:cs typeface="Times New Roman"/>
              </a:rPr>
              <a:t>move </a:t>
            </a:r>
            <a:r>
              <a:rPr sz="1200" spc="-5" dirty="0">
                <a:latin typeface="Times New Roman"/>
                <a:cs typeface="Times New Roman"/>
              </a:rPr>
              <a:t>from Town shall, </a:t>
            </a:r>
            <a:r>
              <a:rPr sz="1200" dirty="0">
                <a:latin typeface="Times New Roman"/>
                <a:cs typeface="Times New Roman"/>
              </a:rPr>
              <a:t>upon moving, </a:t>
            </a:r>
            <a:r>
              <a:rPr sz="1200" spc="-5" dirty="0">
                <a:latin typeface="Times New Roman"/>
                <a:cs typeface="Times New Roman"/>
              </a:rPr>
              <a:t>cease </a:t>
            </a:r>
            <a:r>
              <a:rPr sz="1200" dirty="0">
                <a:latin typeface="Times New Roman"/>
                <a:cs typeface="Times New Roman"/>
              </a:rPr>
              <a:t>to be a member of </a:t>
            </a:r>
            <a:r>
              <a:rPr sz="1200" spc="-5" dirty="0">
                <a:latin typeface="Times New Roman"/>
                <a:cs typeface="Times New Roman"/>
              </a:rPr>
              <a:t>said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Board.</a:t>
            </a:r>
            <a:endParaRPr sz="1200">
              <a:latin typeface="Times New Roman"/>
              <a:cs typeface="Times New Roman"/>
            </a:endParaRPr>
          </a:p>
          <a:p>
            <a:pPr marL="177800" marR="4775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Members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committee shall </a:t>
            </a:r>
            <a:r>
              <a:rPr sz="1200" dirty="0">
                <a:latin typeface="Times New Roman"/>
                <a:cs typeface="Times New Roman"/>
              </a:rPr>
              <a:t>serve </a:t>
            </a:r>
            <a:r>
              <a:rPr sz="1200" spc="-5" dirty="0">
                <a:latin typeface="Times New Roman"/>
                <a:cs typeface="Times New Roman"/>
              </a:rPr>
              <a:t>without compensation </a:t>
            </a:r>
            <a:r>
              <a:rPr sz="1200" b="1" i="1" spc="-5" dirty="0">
                <a:latin typeface="Times New Roman"/>
                <a:cs typeface="Times New Roman"/>
              </a:rPr>
              <a:t>provided, however, </a:t>
            </a:r>
            <a:r>
              <a:rPr sz="1200" b="1" i="1" dirty="0">
                <a:latin typeface="Times New Roman"/>
                <a:cs typeface="Times New Roman"/>
              </a:rPr>
              <a:t>that the  </a:t>
            </a:r>
            <a:r>
              <a:rPr sz="1200" b="1" i="1" spc="-5" dirty="0">
                <a:latin typeface="Times New Roman"/>
                <a:cs typeface="Times New Roman"/>
              </a:rPr>
              <a:t>Veteran’s Services Officer’s compensation, </a:t>
            </a:r>
            <a:r>
              <a:rPr sz="1200" b="1" i="1" dirty="0">
                <a:latin typeface="Times New Roman"/>
                <a:cs typeface="Times New Roman"/>
              </a:rPr>
              <a:t>if </a:t>
            </a:r>
            <a:r>
              <a:rPr sz="1200" b="1" i="1" spc="-5" dirty="0">
                <a:latin typeface="Times New Roman"/>
                <a:cs typeface="Times New Roman"/>
              </a:rPr>
              <a:t>any, </a:t>
            </a:r>
            <a:r>
              <a:rPr sz="1200" b="1" i="1" dirty="0">
                <a:latin typeface="Times New Roman"/>
                <a:cs typeface="Times New Roman"/>
              </a:rPr>
              <a:t>or the salary of the </a:t>
            </a:r>
            <a:r>
              <a:rPr sz="1200" b="1" i="1" spc="-5" dirty="0">
                <a:latin typeface="Times New Roman"/>
                <a:cs typeface="Times New Roman"/>
              </a:rPr>
              <a:t>Veterans’ Services  Officer’s designee </a:t>
            </a:r>
            <a:r>
              <a:rPr sz="1200" b="1" i="1" dirty="0">
                <a:latin typeface="Times New Roman"/>
                <a:cs typeface="Times New Roman"/>
              </a:rPr>
              <a:t>may include </a:t>
            </a:r>
            <a:r>
              <a:rPr sz="1200" b="1" i="1" spc="-5" dirty="0">
                <a:latin typeface="Times New Roman"/>
                <a:cs typeface="Times New Roman"/>
              </a:rPr>
              <a:t>compensation for </a:t>
            </a:r>
            <a:r>
              <a:rPr sz="1200" b="1" i="1" dirty="0">
                <a:latin typeface="Times New Roman"/>
                <a:cs typeface="Times New Roman"/>
              </a:rPr>
              <a:t>time spent </a:t>
            </a:r>
            <a:r>
              <a:rPr sz="1200" b="1" i="1" spc="-5" dirty="0">
                <a:latin typeface="Times New Roman"/>
                <a:cs typeface="Times New Roman"/>
              </a:rPr>
              <a:t>serving </a:t>
            </a:r>
            <a:r>
              <a:rPr sz="1200" b="1" i="1" dirty="0">
                <a:latin typeface="Times New Roman"/>
                <a:cs typeface="Times New Roman"/>
              </a:rPr>
              <a:t>on </a:t>
            </a:r>
            <a:r>
              <a:rPr sz="1200" b="1" i="1" spc="-5" dirty="0">
                <a:latin typeface="Times New Roman"/>
                <a:cs typeface="Times New Roman"/>
              </a:rPr>
              <a:t>the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Board.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77800" marR="139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Board shall </a:t>
            </a:r>
            <a:r>
              <a:rPr sz="1200" dirty="0">
                <a:latin typeface="Times New Roman"/>
                <a:cs typeface="Times New Roman"/>
              </a:rPr>
              <a:t>have a Chairman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a Clerk </a:t>
            </a:r>
            <a:r>
              <a:rPr sz="1200" spc="-5" dirty="0">
                <a:latin typeface="Times New Roman"/>
                <a:cs typeface="Times New Roman"/>
              </a:rPr>
              <a:t>who shall act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absence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the Chairman. The  Board shall choose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own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officers.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77800">
              <a:lnSpc>
                <a:spcPct val="100000"/>
              </a:lnSpc>
            </a:pPr>
            <a:r>
              <a:rPr sz="1200" strike="sngStrike" spc="-5" dirty="0">
                <a:latin typeface="Times New Roman"/>
                <a:cs typeface="Times New Roman"/>
              </a:rPr>
              <a:t>Section </a:t>
            </a:r>
            <a:r>
              <a:rPr sz="1200" strike="sngStrike" dirty="0">
                <a:latin typeface="Times New Roman"/>
                <a:cs typeface="Times New Roman"/>
              </a:rPr>
              <a:t>4. </a:t>
            </a:r>
            <a:r>
              <a:rPr sz="1200" strike="sngStrike" spc="-5" dirty="0">
                <a:latin typeface="Times New Roman"/>
                <a:cs typeface="Times New Roman"/>
              </a:rPr>
              <a:t>Reports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77800" marR="325120">
              <a:lnSpc>
                <a:spcPts val="1380"/>
              </a:lnSpc>
            </a:pPr>
            <a:r>
              <a:rPr sz="1200" strike="sngStrike" spc="-5" dirty="0">
                <a:latin typeface="Times New Roman"/>
                <a:cs typeface="Times New Roman"/>
              </a:rPr>
              <a:t>The Committee shall annually file </a:t>
            </a:r>
            <a:r>
              <a:rPr sz="1200" strike="sngStrike" dirty="0">
                <a:latin typeface="Times New Roman"/>
                <a:cs typeface="Times New Roman"/>
              </a:rPr>
              <a:t>a </a:t>
            </a:r>
            <a:r>
              <a:rPr sz="1200" strike="sngStrike" spc="-5" dirty="0">
                <a:latin typeface="Times New Roman"/>
                <a:cs typeface="Times New Roman"/>
              </a:rPr>
              <a:t>report </a:t>
            </a:r>
            <a:r>
              <a:rPr sz="1200" strike="sngStrike" dirty="0">
                <a:latin typeface="Times New Roman"/>
                <a:cs typeface="Times New Roman"/>
              </a:rPr>
              <a:t>on its </a:t>
            </a:r>
            <a:r>
              <a:rPr sz="1200" strike="sngStrike" spc="-5" dirty="0">
                <a:latin typeface="Times New Roman"/>
                <a:cs typeface="Times New Roman"/>
              </a:rPr>
              <a:t>work, </a:t>
            </a:r>
            <a:r>
              <a:rPr sz="1200" strike="sngStrike" dirty="0">
                <a:latin typeface="Times New Roman"/>
                <a:cs typeface="Times New Roman"/>
              </a:rPr>
              <a:t>to </a:t>
            </a:r>
            <a:r>
              <a:rPr sz="1200" strike="sngStrike" spc="-5" dirty="0">
                <a:latin typeface="Times New Roman"/>
                <a:cs typeface="Times New Roman"/>
              </a:rPr>
              <a:t>include such recommendations as </a:t>
            </a:r>
            <a:r>
              <a:rPr sz="1200" strike="sngStrike" dirty="0">
                <a:latin typeface="Times New Roman"/>
                <a:cs typeface="Times New Roman"/>
              </a:rPr>
              <a:t>it </a:t>
            </a:r>
            <a:r>
              <a:rPr sz="1200" strike="noStrike" dirty="0">
                <a:latin typeface="Times New Roman"/>
                <a:cs typeface="Times New Roman"/>
              </a:rPr>
              <a:t> </a:t>
            </a:r>
            <a:r>
              <a:rPr sz="1200" strike="sngStrike" spc="-5" dirty="0">
                <a:latin typeface="Times New Roman"/>
                <a:cs typeface="Times New Roman"/>
              </a:rPr>
              <a:t>deems worthy </a:t>
            </a:r>
            <a:r>
              <a:rPr sz="1200" strike="sngStrike" dirty="0">
                <a:latin typeface="Times New Roman"/>
                <a:cs typeface="Times New Roman"/>
              </a:rPr>
              <a:t>of </a:t>
            </a:r>
            <a:r>
              <a:rPr sz="1200" strike="sngStrike" spc="-5" dirty="0">
                <a:latin typeface="Times New Roman"/>
                <a:cs typeface="Times New Roman"/>
              </a:rPr>
              <a:t>consideration, with </a:t>
            </a:r>
            <a:r>
              <a:rPr sz="1200" strike="sngStrike" dirty="0">
                <a:latin typeface="Times New Roman"/>
                <a:cs typeface="Times New Roman"/>
              </a:rPr>
              <a:t>the </a:t>
            </a:r>
            <a:r>
              <a:rPr sz="1200" strike="sngStrike" spc="-5" dirty="0">
                <a:latin typeface="Times New Roman"/>
                <a:cs typeface="Times New Roman"/>
              </a:rPr>
              <a:t>Board </a:t>
            </a:r>
            <a:r>
              <a:rPr sz="1200" strike="sngStrike" dirty="0">
                <a:latin typeface="Times New Roman"/>
                <a:cs typeface="Times New Roman"/>
              </a:rPr>
              <a:t>of </a:t>
            </a:r>
            <a:r>
              <a:rPr sz="1200" strike="sngStrike" spc="-5" dirty="0">
                <a:latin typeface="Times New Roman"/>
                <a:cs typeface="Times New Roman"/>
              </a:rPr>
              <a:t>Selectmen </a:t>
            </a:r>
            <a:r>
              <a:rPr sz="1200" strike="sngStrike" dirty="0">
                <a:latin typeface="Times New Roman"/>
                <a:cs typeface="Times New Roman"/>
              </a:rPr>
              <a:t>in </a:t>
            </a:r>
            <a:r>
              <a:rPr sz="1200" strike="sngStrike" spc="-5" dirty="0">
                <a:latin typeface="Times New Roman"/>
                <a:cs typeface="Times New Roman"/>
              </a:rPr>
              <a:t>December </a:t>
            </a:r>
            <a:r>
              <a:rPr sz="1200" strike="sngStrike" dirty="0">
                <a:latin typeface="Times New Roman"/>
                <a:cs typeface="Times New Roman"/>
              </a:rPr>
              <a:t>of </a:t>
            </a:r>
            <a:r>
              <a:rPr sz="1200" strike="sngStrike" spc="-5" dirty="0">
                <a:latin typeface="Times New Roman"/>
                <a:cs typeface="Times New Roman"/>
              </a:rPr>
              <a:t>each</a:t>
            </a:r>
            <a:r>
              <a:rPr sz="1200" strike="sngStrike" spc="85" dirty="0">
                <a:latin typeface="Times New Roman"/>
                <a:cs typeface="Times New Roman"/>
              </a:rPr>
              <a:t> </a:t>
            </a:r>
            <a:r>
              <a:rPr sz="1200" strike="sngStrike" dirty="0"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77800" marR="347662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Veterans Services Officer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77165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77165" marR="16446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amend Article LVI, Sections </a:t>
            </a:r>
            <a:r>
              <a:rPr sz="1200" dirty="0">
                <a:latin typeface="Times New Roman"/>
                <a:cs typeface="Times New Roman"/>
              </a:rPr>
              <a:t>1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4, of  its </a:t>
            </a:r>
            <a:r>
              <a:rPr sz="1200" spc="-5" dirty="0">
                <a:latin typeface="Times New Roman"/>
                <a:cs typeface="Times New Roman"/>
              </a:rPr>
              <a:t>General By-Laws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making certain </a:t>
            </a:r>
            <a:r>
              <a:rPr sz="1200" dirty="0">
                <a:latin typeface="Times New Roman"/>
                <a:cs typeface="Times New Roman"/>
              </a:rPr>
              <a:t>deletions </a:t>
            </a:r>
            <a:r>
              <a:rPr sz="1200" spc="-5" dirty="0">
                <a:latin typeface="Times New Roman"/>
                <a:cs typeface="Times New Roman"/>
              </a:rPr>
              <a:t>(in strikethrough) and </a:t>
            </a:r>
            <a:r>
              <a:rPr sz="1200" dirty="0">
                <a:latin typeface="Times New Roman"/>
                <a:cs typeface="Times New Roman"/>
              </a:rPr>
              <a:t>additions </a:t>
            </a:r>
            <a:r>
              <a:rPr sz="1200" spc="-5" dirty="0">
                <a:latin typeface="Times New Roman"/>
                <a:cs typeface="Times New Roman"/>
              </a:rPr>
              <a:t>(in </a:t>
            </a:r>
            <a:r>
              <a:rPr sz="1200" dirty="0">
                <a:latin typeface="Times New Roman"/>
                <a:cs typeface="Times New Roman"/>
              </a:rPr>
              <a:t>bold </a:t>
            </a:r>
            <a:r>
              <a:rPr sz="1200" spc="-5" dirty="0">
                <a:latin typeface="Times New Roman"/>
                <a:cs typeface="Times New Roman"/>
              </a:rPr>
              <a:t>italic)  as 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77165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Establishment, Terms and Conflicting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Service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77800" marR="1187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There shall </a:t>
            </a:r>
            <a:r>
              <a:rPr sz="1200" dirty="0">
                <a:latin typeface="Times New Roman"/>
                <a:cs typeface="Times New Roman"/>
              </a:rPr>
              <a:t>be a </a:t>
            </a:r>
            <a:r>
              <a:rPr sz="1200" spc="-5" dirty="0">
                <a:latin typeface="Times New Roman"/>
                <a:cs typeface="Times New Roman"/>
              </a:rPr>
              <a:t>Veterans Advisory Board consisting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trike="sngStrike" spc="-5" dirty="0">
                <a:latin typeface="Times New Roman"/>
                <a:cs typeface="Times New Roman"/>
              </a:rPr>
              <a:t>five (5)</a:t>
            </a:r>
            <a:r>
              <a:rPr sz="1200" strike="noStrike" spc="-5" dirty="0">
                <a:latin typeface="Times New Roman"/>
                <a:cs typeface="Times New Roman"/>
              </a:rPr>
              <a:t> </a:t>
            </a:r>
            <a:r>
              <a:rPr sz="1200" b="1" i="1" strike="noStrike" spc="-5" dirty="0">
                <a:latin typeface="Times New Roman"/>
                <a:cs typeface="Times New Roman"/>
              </a:rPr>
              <a:t>seven </a:t>
            </a:r>
            <a:r>
              <a:rPr sz="1200" b="1" i="1" strike="noStrike" dirty="0">
                <a:latin typeface="Times New Roman"/>
                <a:cs typeface="Times New Roman"/>
              </a:rPr>
              <a:t>(7) </a:t>
            </a:r>
            <a:r>
              <a:rPr sz="1200" strike="noStrike" spc="-5" dirty="0">
                <a:latin typeface="Times New Roman"/>
                <a:cs typeface="Times New Roman"/>
              </a:rPr>
              <a:t>residents </a:t>
            </a:r>
            <a:r>
              <a:rPr sz="1200" strike="noStrike" dirty="0">
                <a:latin typeface="Times New Roman"/>
                <a:cs typeface="Times New Roman"/>
              </a:rPr>
              <a:t>of the </a:t>
            </a:r>
            <a:r>
              <a:rPr sz="1200" strike="noStrike" spc="-5" dirty="0">
                <a:latin typeface="Times New Roman"/>
                <a:cs typeface="Times New Roman"/>
              </a:rPr>
              <a:t>Town  who shall </a:t>
            </a:r>
            <a:r>
              <a:rPr sz="1200" strike="noStrike" dirty="0">
                <a:latin typeface="Times New Roman"/>
                <a:cs typeface="Times New Roman"/>
              </a:rPr>
              <a:t>be </a:t>
            </a:r>
            <a:r>
              <a:rPr sz="1200" strike="noStrike" spc="-5" dirty="0">
                <a:latin typeface="Times New Roman"/>
                <a:cs typeface="Times New Roman"/>
              </a:rPr>
              <a:t>registered </a:t>
            </a:r>
            <a:r>
              <a:rPr sz="1200" strike="noStrike" dirty="0">
                <a:latin typeface="Times New Roman"/>
                <a:cs typeface="Times New Roman"/>
              </a:rPr>
              <a:t>voters. </a:t>
            </a:r>
            <a:r>
              <a:rPr sz="1200" strike="noStrike" spc="-5" dirty="0">
                <a:latin typeface="Times New Roman"/>
                <a:cs typeface="Times New Roman"/>
              </a:rPr>
              <a:t>Veterans </a:t>
            </a:r>
            <a:r>
              <a:rPr sz="1200" strike="noStrike" dirty="0">
                <a:latin typeface="Times New Roman"/>
                <a:cs typeface="Times New Roman"/>
              </a:rPr>
              <a:t>appointed </a:t>
            </a:r>
            <a:r>
              <a:rPr sz="1200" strike="noStrike" spc="-5" dirty="0">
                <a:latin typeface="Times New Roman"/>
                <a:cs typeface="Times New Roman"/>
              </a:rPr>
              <a:t>as members shall </a:t>
            </a:r>
            <a:r>
              <a:rPr sz="1200" strike="noStrike" dirty="0">
                <a:latin typeface="Times New Roman"/>
                <a:cs typeface="Times New Roman"/>
              </a:rPr>
              <a:t>have </a:t>
            </a:r>
            <a:r>
              <a:rPr sz="1200" strike="noStrike" spc="-5" dirty="0">
                <a:latin typeface="Times New Roman"/>
                <a:cs typeface="Times New Roman"/>
              </a:rPr>
              <a:t>received an </a:t>
            </a:r>
            <a:r>
              <a:rPr sz="1200" strike="noStrike" dirty="0">
                <a:latin typeface="Times New Roman"/>
                <a:cs typeface="Times New Roman"/>
              </a:rPr>
              <a:t>honorable  </a:t>
            </a:r>
            <a:r>
              <a:rPr sz="1200" strike="noStrike" spc="-5" dirty="0">
                <a:latin typeface="Times New Roman"/>
                <a:cs typeface="Times New Roman"/>
              </a:rPr>
              <a:t>discharge </a:t>
            </a:r>
            <a:r>
              <a:rPr sz="1200" strike="noStrike" dirty="0">
                <a:latin typeface="Times New Roman"/>
                <a:cs typeface="Times New Roman"/>
              </a:rPr>
              <a:t>for </a:t>
            </a:r>
            <a:r>
              <a:rPr sz="1200" strike="noStrike" spc="-5" dirty="0">
                <a:latin typeface="Times New Roman"/>
                <a:cs typeface="Times New Roman"/>
              </a:rPr>
              <a:t>their </a:t>
            </a:r>
            <a:r>
              <a:rPr sz="1200" strike="noStrike" dirty="0">
                <a:latin typeface="Times New Roman"/>
                <a:cs typeface="Times New Roman"/>
              </a:rPr>
              <a:t>service. </a:t>
            </a:r>
            <a:r>
              <a:rPr sz="1200" strike="noStrike" spc="-5" dirty="0">
                <a:latin typeface="Times New Roman"/>
                <a:cs typeface="Times New Roman"/>
              </a:rPr>
              <a:t>Members shall </a:t>
            </a:r>
            <a:r>
              <a:rPr sz="1200" strike="noStrike" dirty="0">
                <a:latin typeface="Times New Roman"/>
                <a:cs typeface="Times New Roman"/>
              </a:rPr>
              <a:t>be appointed by the </a:t>
            </a:r>
            <a:r>
              <a:rPr sz="1200" strike="noStrike" spc="-5" dirty="0">
                <a:latin typeface="Times New Roman"/>
                <a:cs typeface="Times New Roman"/>
              </a:rPr>
              <a:t>Board </a:t>
            </a:r>
            <a:r>
              <a:rPr sz="1200" strike="noStrike" dirty="0">
                <a:latin typeface="Times New Roman"/>
                <a:cs typeface="Times New Roman"/>
              </a:rPr>
              <a:t>of </a:t>
            </a:r>
            <a:r>
              <a:rPr sz="1200" strike="noStrike" spc="-5" dirty="0">
                <a:latin typeface="Times New Roman"/>
                <a:cs typeface="Times New Roman"/>
              </a:rPr>
              <a:t>Selectmen </a:t>
            </a:r>
            <a:r>
              <a:rPr sz="1200" strike="noStrike" dirty="0">
                <a:latin typeface="Times New Roman"/>
                <a:cs typeface="Times New Roman"/>
              </a:rPr>
              <a:t>for a </a:t>
            </a:r>
            <a:r>
              <a:rPr sz="1200" strike="noStrike" spc="-5" dirty="0">
                <a:latin typeface="Times New Roman"/>
                <a:cs typeface="Times New Roman"/>
              </a:rPr>
              <a:t>term </a:t>
            </a:r>
            <a:r>
              <a:rPr sz="1200" strike="noStrike" dirty="0">
                <a:latin typeface="Times New Roman"/>
                <a:cs typeface="Times New Roman"/>
              </a:rPr>
              <a:t>of  </a:t>
            </a:r>
            <a:r>
              <a:rPr sz="1200" strike="noStrike" spc="-5" dirty="0">
                <a:latin typeface="Times New Roman"/>
                <a:cs typeface="Times New Roman"/>
              </a:rPr>
              <a:t>three (3) </a:t>
            </a:r>
            <a:r>
              <a:rPr sz="1200" strike="noStrike" dirty="0">
                <a:latin typeface="Times New Roman"/>
                <a:cs typeface="Times New Roman"/>
              </a:rPr>
              <a:t>years </a:t>
            </a:r>
            <a:r>
              <a:rPr sz="1200" strike="noStrike" spc="-5" dirty="0">
                <a:latin typeface="Times New Roman"/>
                <a:cs typeface="Times New Roman"/>
              </a:rPr>
              <a:t>commencing </a:t>
            </a:r>
            <a:r>
              <a:rPr sz="1200" strike="noStrike" dirty="0">
                <a:latin typeface="Times New Roman"/>
                <a:cs typeface="Times New Roman"/>
              </a:rPr>
              <a:t>on July 1. </a:t>
            </a:r>
            <a:r>
              <a:rPr sz="1200" strike="noStrike" spc="-5" dirty="0">
                <a:latin typeface="Times New Roman"/>
                <a:cs typeface="Times New Roman"/>
              </a:rPr>
              <a:t>The terms shall </a:t>
            </a:r>
            <a:r>
              <a:rPr sz="1200" strike="noStrike" dirty="0">
                <a:latin typeface="Times New Roman"/>
                <a:cs typeface="Times New Roman"/>
              </a:rPr>
              <a:t>be </a:t>
            </a:r>
            <a:r>
              <a:rPr sz="1200" strike="noStrike" spc="-5" dirty="0">
                <a:latin typeface="Times New Roman"/>
                <a:cs typeface="Times New Roman"/>
              </a:rPr>
              <a:t>staggered </a:t>
            </a:r>
            <a:r>
              <a:rPr sz="1200" strike="noStrike" dirty="0">
                <a:latin typeface="Times New Roman"/>
                <a:cs typeface="Times New Roman"/>
              </a:rPr>
              <a:t>such that no </a:t>
            </a:r>
            <a:r>
              <a:rPr sz="1200" strike="noStrike" spc="-5" dirty="0">
                <a:latin typeface="Times New Roman"/>
                <a:cs typeface="Times New Roman"/>
              </a:rPr>
              <a:t>more than</a:t>
            </a:r>
            <a:r>
              <a:rPr sz="1200" strike="noStrike" spc="95" dirty="0">
                <a:latin typeface="Times New Roman"/>
                <a:cs typeface="Times New Roman"/>
              </a:rPr>
              <a:t> </a:t>
            </a:r>
            <a:r>
              <a:rPr sz="1200" strike="noStrike" dirty="0">
                <a:latin typeface="Times New Roman"/>
                <a:cs typeface="Times New Roman"/>
              </a:rPr>
              <a:t>three</a:t>
            </a:r>
            <a:endParaRPr sz="1200">
              <a:latin typeface="Times New Roman"/>
              <a:cs typeface="Times New Roman"/>
            </a:endParaRPr>
          </a:p>
          <a:p>
            <a:pPr marL="392430" indent="-215265">
              <a:lnSpc>
                <a:spcPts val="1345"/>
              </a:lnSpc>
              <a:buAutoNum type="arabicParenBoth" startAt="3"/>
              <a:tabLst>
                <a:tab pos="393065" algn="l"/>
              </a:tabLst>
            </a:pPr>
            <a:r>
              <a:rPr sz="1200" spc="-5" dirty="0">
                <a:latin typeface="Times New Roman"/>
                <a:cs typeface="Times New Roman"/>
              </a:rPr>
              <a:t>members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have </a:t>
            </a:r>
            <a:r>
              <a:rPr sz="1200" dirty="0">
                <a:latin typeface="Times New Roman"/>
                <a:cs typeface="Times New Roman"/>
              </a:rPr>
              <a:t>their </a:t>
            </a:r>
            <a:r>
              <a:rPr sz="1200" spc="-5" dirty="0">
                <a:latin typeface="Times New Roman"/>
                <a:cs typeface="Times New Roman"/>
              </a:rPr>
              <a:t>terms </a:t>
            </a:r>
            <a:r>
              <a:rPr sz="1200" dirty="0">
                <a:latin typeface="Times New Roman"/>
                <a:cs typeface="Times New Roman"/>
              </a:rPr>
              <a:t>expire </a:t>
            </a:r>
            <a:r>
              <a:rPr sz="1200" spc="-5" dirty="0">
                <a:latin typeface="Times New Roman"/>
                <a:cs typeface="Times New Roman"/>
              </a:rPr>
              <a:t>each year. Members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serve until their successor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691">
        <p14:flythrough/>
      </p:transition>
    </mc:Choice>
    <mc:Fallback xmlns="">
      <p:transition spd="slow" advTm="691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9530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596388" y="479552"/>
            <a:ext cx="25787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800" b="1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ASSESSORS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803148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595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214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031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803148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889508"/>
            <a:ext cx="2473325" cy="1282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80085">
              <a:lnSpc>
                <a:spcPct val="1375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Bradley Lehtonen, Chairman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John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Brooks,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Clerk</a:t>
            </a:r>
            <a:endParaRPr sz="1200">
              <a:latin typeface="Times New Roman"/>
              <a:cs typeface="Times New Roman"/>
            </a:endParaRPr>
          </a:p>
          <a:p>
            <a:pPr marL="12700" marR="480059">
              <a:lnSpc>
                <a:spcPct val="1375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Henshaw, Member  Luanne Royer, Deputy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Assessor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Susan O’Coin, Administrative</a:t>
            </a:r>
            <a:r>
              <a:rPr sz="12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Assistant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621678" y="95366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15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700" y="2314447"/>
            <a:ext cx="5900420" cy="1610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1524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Assessor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elected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three-year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term.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composition of 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Assessors remains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same. Bradley Lehtonen, Chairman, was re-elected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 term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expiring in 2022, John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Brooks, Clerk, term expires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Fred Henshaw,  member, term expires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Assessor office 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fully staffed. This year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Computers, Server, Real Estate/Personal Property Software were upgraded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</a:t>
            </a:r>
            <a:r>
              <a:rPr sz="12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office.</a:t>
            </a:r>
            <a:endParaRPr sz="1200">
              <a:latin typeface="Times New Roman"/>
              <a:cs typeface="Times New Roman"/>
            </a:endParaRPr>
          </a:p>
          <a:p>
            <a:pPr marL="12700" marR="4762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Requests for Proposals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FY2020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Revaluation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sent out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March and Vision  Government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Solutions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awarded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contract. Work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FY2020 Revaluation started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March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2019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will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continue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2019.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new Chapter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Land application  was submitted and approved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Chapter 61,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Forestry, effective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July 1,</a:t>
            </a:r>
            <a:r>
              <a:rPr sz="12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1700" y="4067047"/>
            <a:ext cx="5965825" cy="52908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39700" indent="1905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primary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responsibility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Assessors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accurately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fairly assess all  property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at full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fair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cash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value.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reviews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sales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market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reassess values each year.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mandated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Revenue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Recertification every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years. Cyclical Inspections, every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years, continue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be done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Division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Local Services. Our next recertification will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FY2020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Cyclical Inspection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2025.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58750" indent="19050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Assessors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do not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raise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lower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taxes.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Taxes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 assessed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amount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sufficient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cover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 and Local appropriations chargeable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Town. These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taxes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assessed will  include State assessments which have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been duly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certified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and local appropriations  voted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Meeting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schools, town departments, roads, fire, law enforcement,</a:t>
            </a:r>
            <a:r>
              <a:rPr sz="1200" spc="1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etc.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tax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rate is simply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rate that will provide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funds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pay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these</a:t>
            </a:r>
            <a:r>
              <a:rPr sz="12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indent="19050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office commits Motor Vehicle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Excise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tax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bills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generated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Massachusetts RMV.  They review Statutory Exemption applications for Widow/Widower, Senior,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Blind &amp;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  property owners, Senior Work-off Program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Chapter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Land Applications. The Board also  reviews abatement applications for Real Estate, Personal Property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&amp; Motor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Vehicles. Sewer  Betterments, Title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 Loans,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Water, Sewer,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Electric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Trash Liens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Preservation Taxes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all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processed through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office. All Deed changes, sale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properties and  other information 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Registry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Deeds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recorded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office. Plans are reviewed and  mapping changes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made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maps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submitted to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on-line mapping company, once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 after January.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Assessor’s Office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the prime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source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information regarding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title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 valuation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 Real and Personal Property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accounts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Town.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We are </a:t>
            </a: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committed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to  </a:t>
            </a: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providing timely, accurate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courteous service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and will </a:t>
            </a: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respond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kind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to all the </a:t>
            </a: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Citizens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always, thank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you 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residents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continued support  at annual and special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2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841500">
              <a:lnSpc>
                <a:spcPts val="1410"/>
              </a:lnSpc>
            </a:pP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Tax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Rate </a:t>
            </a: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for FY2019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sz="1200" b="1" i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$17.24</a:t>
            </a:r>
            <a:endParaRPr sz="1200">
              <a:latin typeface="Times New Roman"/>
              <a:cs typeface="Times New Roman"/>
            </a:endParaRPr>
          </a:p>
          <a:p>
            <a:pPr marL="1786255">
              <a:lnSpc>
                <a:spcPts val="1380"/>
              </a:lnSpc>
            </a:pP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$1 on the </a:t>
            </a: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Tax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Rate </a:t>
            </a: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raises</a:t>
            </a:r>
            <a:r>
              <a:rPr sz="1200" b="1" i="1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$658,272.00</a:t>
            </a:r>
            <a:endParaRPr sz="1200">
              <a:latin typeface="Times New Roman"/>
              <a:cs typeface="Times New Roman"/>
            </a:endParaRPr>
          </a:p>
          <a:p>
            <a:pPr marL="1361440">
              <a:lnSpc>
                <a:spcPts val="1410"/>
              </a:lnSpc>
            </a:pPr>
            <a:r>
              <a:rPr sz="12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New Growth for FY19 was approved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sz="1200" b="1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i="1" dirty="0">
                <a:solidFill>
                  <a:srgbClr val="231F20"/>
                </a:solidFill>
                <a:latin typeface="Times New Roman"/>
                <a:cs typeface="Times New Roman"/>
              </a:rPr>
              <a:t>$103,584.00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15480" y="453618"/>
            <a:ext cx="389255" cy="9084310"/>
          </a:xfrm>
          <a:prstGeom prst="rect">
            <a:avLst/>
          </a:prstGeom>
          <a:solidFill>
            <a:srgbClr val="FFC000"/>
          </a:solidFill>
          <a:ln w="12700">
            <a:solidFill>
              <a:srgbClr val="BB8B00"/>
            </a:solidFill>
          </a:ln>
        </p:spPr>
        <p:txBody>
          <a:bodyPr vert="vert" wrap="square" lIns="0" tIns="3302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BOARD 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2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ASSESSORS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 advTm="950">
        <p:checker/>
      </p:transition>
    </mc:Choice>
    <mc:Fallback xmlns="">
      <p:transition spd="slow" advTm="950">
        <p:checker/>
      </p:transition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358900" y="9349062"/>
            <a:ext cx="515048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operated without first </a:t>
            </a:r>
            <a:r>
              <a:rPr sz="1200" dirty="0">
                <a:latin typeface="Times New Roman"/>
                <a:cs typeface="Times New Roman"/>
              </a:rPr>
              <a:t>obtaining a </a:t>
            </a:r>
            <a:r>
              <a:rPr sz="1200" spc="-5" dirty="0">
                <a:latin typeface="Times New Roman"/>
                <a:cs typeface="Times New Roman"/>
              </a:rPr>
              <a:t>special </a:t>
            </a:r>
            <a:r>
              <a:rPr sz="1200" dirty="0">
                <a:latin typeface="Times New Roman"/>
                <a:cs typeface="Times New Roman"/>
              </a:rPr>
              <a:t>permit from the </a:t>
            </a:r>
            <a:r>
              <a:rPr sz="1200" spc="-5" dirty="0">
                <a:latin typeface="Times New Roman"/>
                <a:cs typeface="Times New Roman"/>
              </a:rPr>
              <a:t>Planning Board.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</a:t>
            </a:r>
            <a:endParaRPr sz="1200">
              <a:latin typeface="Times New Roman"/>
              <a:cs typeface="Times New Roman"/>
            </a:endParaRPr>
          </a:p>
          <a:p>
            <a:pPr marR="86995" algn="ctr">
              <a:lnSpc>
                <a:spcPct val="100000"/>
              </a:lnSpc>
              <a:spcBef>
                <a:spcPts val="135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749300" y="570992"/>
            <a:ext cx="6212840" cy="87960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64465" marR="1631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Town Officers and </a:t>
            </a:r>
            <a:r>
              <a:rPr sz="1200" dirty="0">
                <a:latin typeface="Times New Roman"/>
                <a:cs typeface="Times New Roman"/>
              </a:rPr>
              <a:t>Town </a:t>
            </a:r>
            <a:r>
              <a:rPr sz="1200" spc="-5" dirty="0">
                <a:latin typeface="Times New Roman"/>
                <a:cs typeface="Times New Roman"/>
              </a:rPr>
              <a:t>employees, elected </a:t>
            </a:r>
            <a:r>
              <a:rPr sz="1200" dirty="0">
                <a:latin typeface="Times New Roman"/>
                <a:cs typeface="Times New Roman"/>
              </a:rPr>
              <a:t>or appointed, </a:t>
            </a:r>
            <a:r>
              <a:rPr sz="1200" spc="-5" dirty="0">
                <a:latin typeface="Times New Roman"/>
                <a:cs typeface="Times New Roman"/>
              </a:rPr>
              <a:t>are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eligible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members  </a:t>
            </a:r>
            <a:r>
              <a:rPr sz="1200" b="1" i="1" spc="-5" dirty="0">
                <a:latin typeface="Times New Roman"/>
                <a:cs typeface="Times New Roman"/>
              </a:rPr>
              <a:t>provided however </a:t>
            </a:r>
            <a:r>
              <a:rPr sz="1200" b="1" i="1" dirty="0">
                <a:latin typeface="Times New Roman"/>
                <a:cs typeface="Times New Roman"/>
              </a:rPr>
              <a:t>that the </a:t>
            </a:r>
            <a:r>
              <a:rPr sz="1200" b="1" i="1" spc="-5" dirty="0">
                <a:latin typeface="Times New Roman"/>
                <a:cs typeface="Times New Roman"/>
              </a:rPr>
              <a:t>Town’s Veteran Services Officer, </a:t>
            </a:r>
            <a:r>
              <a:rPr sz="1200" b="1" i="1" dirty="0">
                <a:latin typeface="Times New Roman"/>
                <a:cs typeface="Times New Roman"/>
              </a:rPr>
              <a:t>or </a:t>
            </a:r>
            <a:r>
              <a:rPr sz="1200" b="1" i="1" spc="-5" dirty="0">
                <a:latin typeface="Times New Roman"/>
                <a:cs typeface="Times New Roman"/>
              </a:rPr>
              <a:t>designee, </a:t>
            </a:r>
            <a:r>
              <a:rPr sz="1200" b="1" i="1" dirty="0">
                <a:latin typeface="Times New Roman"/>
                <a:cs typeface="Times New Roman"/>
              </a:rPr>
              <a:t>shall </a:t>
            </a:r>
            <a:r>
              <a:rPr sz="1200" b="1" i="1" spc="-5" dirty="0">
                <a:latin typeface="Times New Roman"/>
                <a:cs typeface="Times New Roman"/>
              </a:rPr>
              <a:t>serve </a:t>
            </a:r>
            <a:r>
              <a:rPr sz="1200" b="1" i="1" dirty="0">
                <a:latin typeface="Times New Roman"/>
                <a:cs typeface="Times New Roman"/>
              </a:rPr>
              <a:t>as a non-  </a:t>
            </a:r>
            <a:r>
              <a:rPr sz="1200" b="1" i="1" spc="-5" dirty="0">
                <a:latin typeface="Times New Roman"/>
                <a:cs typeface="Times New Roman"/>
              </a:rPr>
              <a:t>voting ex-officio </a:t>
            </a:r>
            <a:r>
              <a:rPr sz="1200" b="1" i="1" dirty="0">
                <a:latin typeface="Times New Roman"/>
                <a:cs typeface="Times New Roman"/>
              </a:rPr>
              <a:t>member </a:t>
            </a:r>
            <a:r>
              <a:rPr sz="1200" b="1" i="1" spc="-5" dirty="0">
                <a:latin typeface="Times New Roman"/>
                <a:cs typeface="Times New Roman"/>
              </a:rPr>
              <a:t>provided, however, </a:t>
            </a:r>
            <a:r>
              <a:rPr sz="1200" b="1" i="1" dirty="0">
                <a:latin typeface="Times New Roman"/>
                <a:cs typeface="Times New Roman"/>
              </a:rPr>
              <a:t>that this </a:t>
            </a:r>
            <a:r>
              <a:rPr sz="1200" b="1" i="1" spc="-5" dirty="0">
                <a:latin typeface="Times New Roman"/>
                <a:cs typeface="Times New Roman"/>
              </a:rPr>
              <a:t>person shall </a:t>
            </a:r>
            <a:r>
              <a:rPr sz="1200" b="1" i="1" dirty="0">
                <a:latin typeface="Times New Roman"/>
                <a:cs typeface="Times New Roman"/>
              </a:rPr>
              <a:t>be </a:t>
            </a:r>
            <a:r>
              <a:rPr sz="1200" b="1" i="1" spc="-5" dirty="0">
                <a:latin typeface="Times New Roman"/>
                <a:cs typeface="Times New Roman"/>
              </a:rPr>
              <a:t>designated </a:t>
            </a:r>
            <a:r>
              <a:rPr sz="1200" b="1" i="1" dirty="0">
                <a:latin typeface="Times New Roman"/>
                <a:cs typeface="Times New Roman"/>
              </a:rPr>
              <a:t>by the  </a:t>
            </a:r>
            <a:r>
              <a:rPr sz="1200" b="1" i="1" spc="-5" dirty="0">
                <a:latin typeface="Times New Roman"/>
                <a:cs typeface="Times New Roman"/>
              </a:rPr>
              <a:t>Chairman </a:t>
            </a:r>
            <a:r>
              <a:rPr sz="1200" b="1" i="1" dirty="0">
                <a:latin typeface="Times New Roman"/>
                <a:cs typeface="Times New Roman"/>
              </a:rPr>
              <a:t>as a </a:t>
            </a:r>
            <a:r>
              <a:rPr sz="1200" b="1" i="1" spc="-5" dirty="0">
                <a:latin typeface="Times New Roman"/>
                <a:cs typeface="Times New Roman"/>
              </a:rPr>
              <a:t>voting member whenever </a:t>
            </a:r>
            <a:r>
              <a:rPr sz="1200" b="1" i="1" dirty="0">
                <a:latin typeface="Times New Roman"/>
                <a:cs typeface="Times New Roman"/>
              </a:rPr>
              <a:t>the </a:t>
            </a:r>
            <a:r>
              <a:rPr sz="1200" b="1" i="1" spc="-5" dirty="0">
                <a:latin typeface="Times New Roman"/>
                <a:cs typeface="Times New Roman"/>
              </a:rPr>
              <a:t>Committee lacks </a:t>
            </a:r>
            <a:r>
              <a:rPr sz="1200" b="1" i="1" dirty="0">
                <a:latin typeface="Times New Roman"/>
                <a:cs typeface="Times New Roman"/>
              </a:rPr>
              <a:t>a quorum </a:t>
            </a:r>
            <a:r>
              <a:rPr sz="1200" b="1" i="1" spc="-5" dirty="0">
                <a:latin typeface="Times New Roman"/>
                <a:cs typeface="Times New Roman"/>
              </a:rPr>
              <a:t>because </a:t>
            </a:r>
            <a:r>
              <a:rPr sz="1200" b="1" i="1" dirty="0">
                <a:latin typeface="Times New Roman"/>
                <a:cs typeface="Times New Roman"/>
              </a:rPr>
              <a:t>of a recusal  of a </a:t>
            </a:r>
            <a:r>
              <a:rPr sz="1200" b="1" i="1" spc="-5" dirty="0">
                <a:latin typeface="Times New Roman"/>
                <a:cs typeface="Times New Roman"/>
              </a:rPr>
              <a:t>member </a:t>
            </a:r>
            <a:r>
              <a:rPr sz="1200" b="1" i="1" dirty="0">
                <a:latin typeface="Times New Roman"/>
                <a:cs typeface="Times New Roman"/>
              </a:rPr>
              <a:t>or to </a:t>
            </a:r>
            <a:r>
              <a:rPr sz="1200" b="1" i="1" spc="-5" dirty="0">
                <a:latin typeface="Times New Roman"/>
                <a:cs typeface="Times New Roman"/>
              </a:rPr>
              <a:t>provide </a:t>
            </a:r>
            <a:r>
              <a:rPr sz="1200" b="1" i="1" dirty="0">
                <a:latin typeface="Times New Roman"/>
                <a:cs typeface="Times New Roman"/>
              </a:rPr>
              <a:t>a </a:t>
            </a:r>
            <a:r>
              <a:rPr sz="1200" b="1" i="1" spc="-5" dirty="0">
                <a:latin typeface="Times New Roman"/>
                <a:cs typeface="Times New Roman"/>
              </a:rPr>
              <a:t>sufficient number </a:t>
            </a:r>
            <a:r>
              <a:rPr sz="1200" b="1" i="1" dirty="0">
                <a:latin typeface="Times New Roman"/>
                <a:cs typeface="Times New Roman"/>
              </a:rPr>
              <a:t>of </a:t>
            </a:r>
            <a:r>
              <a:rPr sz="1200" b="1" i="1" spc="-5" dirty="0">
                <a:latin typeface="Times New Roman"/>
                <a:cs typeface="Times New Roman"/>
              </a:rPr>
              <a:t>members </a:t>
            </a:r>
            <a:r>
              <a:rPr sz="1200" b="1" i="1" dirty="0">
                <a:latin typeface="Times New Roman"/>
                <a:cs typeface="Times New Roman"/>
              </a:rPr>
              <a:t>to </a:t>
            </a:r>
            <a:r>
              <a:rPr sz="1200" b="1" i="1" spc="-5" dirty="0">
                <a:latin typeface="Times New Roman"/>
                <a:cs typeface="Times New Roman"/>
              </a:rPr>
              <a:t>establish </a:t>
            </a:r>
            <a:r>
              <a:rPr sz="1200" b="1" i="1" dirty="0">
                <a:latin typeface="Times New Roman"/>
                <a:cs typeface="Times New Roman"/>
              </a:rPr>
              <a:t>a </a:t>
            </a:r>
            <a:r>
              <a:rPr sz="1200" b="1" i="1" spc="-5" dirty="0">
                <a:latin typeface="Times New Roman"/>
                <a:cs typeface="Times New Roman"/>
              </a:rPr>
              <a:t>quorum </a:t>
            </a:r>
            <a:r>
              <a:rPr sz="1200" b="1" i="1" dirty="0">
                <a:latin typeface="Times New Roman"/>
                <a:cs typeface="Times New Roman"/>
              </a:rPr>
              <a:t>and </a:t>
            </a:r>
            <a:r>
              <a:rPr sz="1200" b="1" i="1" spc="-5" dirty="0">
                <a:latin typeface="Times New Roman"/>
                <a:cs typeface="Times New Roman"/>
              </a:rPr>
              <a:t>conduct  business. </a:t>
            </a:r>
            <a:r>
              <a:rPr sz="1200" spc="-5" dirty="0">
                <a:latin typeface="Times New Roman"/>
                <a:cs typeface="Times New Roman"/>
              </a:rPr>
              <a:t>Any member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Board who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elected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appointed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Town office, except  as provided for </a:t>
            </a:r>
            <a:r>
              <a:rPr sz="1200" dirty="0">
                <a:latin typeface="Times New Roman"/>
                <a:cs typeface="Times New Roman"/>
              </a:rPr>
              <a:t>herein, </a:t>
            </a:r>
            <a:r>
              <a:rPr sz="1200" spc="-5" dirty="0">
                <a:latin typeface="Times New Roman"/>
                <a:cs typeface="Times New Roman"/>
              </a:rPr>
              <a:t>shall forthwith, </a:t>
            </a:r>
            <a:r>
              <a:rPr sz="1200" dirty="0">
                <a:latin typeface="Times New Roman"/>
                <a:cs typeface="Times New Roman"/>
              </a:rPr>
              <a:t>upon his </a:t>
            </a:r>
            <a:r>
              <a:rPr sz="1200" spc="-5" dirty="0">
                <a:latin typeface="Times New Roman"/>
                <a:cs typeface="Times New Roman"/>
              </a:rPr>
              <a:t>qualification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such office, and any other  member who shall </a:t>
            </a:r>
            <a:r>
              <a:rPr sz="1200" dirty="0">
                <a:latin typeface="Times New Roman"/>
                <a:cs typeface="Times New Roman"/>
              </a:rPr>
              <a:t>move </a:t>
            </a:r>
            <a:r>
              <a:rPr sz="1200" spc="-5" dirty="0">
                <a:latin typeface="Times New Roman"/>
                <a:cs typeface="Times New Roman"/>
              </a:rPr>
              <a:t>from Town shall, </a:t>
            </a:r>
            <a:r>
              <a:rPr sz="1200" dirty="0">
                <a:latin typeface="Times New Roman"/>
                <a:cs typeface="Times New Roman"/>
              </a:rPr>
              <a:t>upon moving, </a:t>
            </a:r>
            <a:r>
              <a:rPr sz="1200" spc="-5" dirty="0">
                <a:latin typeface="Times New Roman"/>
                <a:cs typeface="Times New Roman"/>
              </a:rPr>
              <a:t>cease </a:t>
            </a:r>
            <a:r>
              <a:rPr sz="1200" dirty="0">
                <a:latin typeface="Times New Roman"/>
                <a:cs typeface="Times New Roman"/>
              </a:rPr>
              <a:t>to be a member of </a:t>
            </a:r>
            <a:r>
              <a:rPr sz="1200" spc="-5" dirty="0">
                <a:latin typeface="Times New Roman"/>
                <a:cs typeface="Times New Roman"/>
              </a:rPr>
              <a:t>said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Board.</a:t>
            </a:r>
            <a:endParaRPr sz="1200">
              <a:latin typeface="Times New Roman"/>
              <a:cs typeface="Times New Roman"/>
            </a:endParaRPr>
          </a:p>
          <a:p>
            <a:pPr marL="164465" marR="469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Members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committee shall </a:t>
            </a:r>
            <a:r>
              <a:rPr sz="1200" dirty="0">
                <a:latin typeface="Times New Roman"/>
                <a:cs typeface="Times New Roman"/>
              </a:rPr>
              <a:t>serve </a:t>
            </a:r>
            <a:r>
              <a:rPr sz="1200" spc="-5" dirty="0">
                <a:latin typeface="Times New Roman"/>
                <a:cs typeface="Times New Roman"/>
              </a:rPr>
              <a:t>without compensation </a:t>
            </a:r>
            <a:r>
              <a:rPr sz="1200" b="1" i="1" spc="-5" dirty="0">
                <a:latin typeface="Times New Roman"/>
                <a:cs typeface="Times New Roman"/>
              </a:rPr>
              <a:t>provided, however, </a:t>
            </a:r>
            <a:r>
              <a:rPr sz="1200" b="1" i="1" dirty="0">
                <a:latin typeface="Times New Roman"/>
                <a:cs typeface="Times New Roman"/>
              </a:rPr>
              <a:t>that the  </a:t>
            </a:r>
            <a:r>
              <a:rPr sz="1200" b="1" i="1" spc="-5" dirty="0">
                <a:latin typeface="Times New Roman"/>
                <a:cs typeface="Times New Roman"/>
              </a:rPr>
              <a:t>Veteran’s Services Officer’s compensation, </a:t>
            </a:r>
            <a:r>
              <a:rPr sz="1200" b="1" i="1" dirty="0">
                <a:latin typeface="Times New Roman"/>
                <a:cs typeface="Times New Roman"/>
              </a:rPr>
              <a:t>if </a:t>
            </a:r>
            <a:r>
              <a:rPr sz="1200" b="1" i="1" spc="-5" dirty="0">
                <a:latin typeface="Times New Roman"/>
                <a:cs typeface="Times New Roman"/>
              </a:rPr>
              <a:t>any, </a:t>
            </a:r>
            <a:r>
              <a:rPr sz="1200" b="1" i="1" dirty="0">
                <a:latin typeface="Times New Roman"/>
                <a:cs typeface="Times New Roman"/>
              </a:rPr>
              <a:t>or the salary of the </a:t>
            </a:r>
            <a:r>
              <a:rPr sz="1200" b="1" i="1" spc="-5" dirty="0">
                <a:latin typeface="Times New Roman"/>
                <a:cs typeface="Times New Roman"/>
              </a:rPr>
              <a:t>Veterans’ Services  Officer’s designee </a:t>
            </a:r>
            <a:r>
              <a:rPr sz="1200" b="1" i="1" dirty="0">
                <a:latin typeface="Times New Roman"/>
                <a:cs typeface="Times New Roman"/>
              </a:rPr>
              <a:t>may include </a:t>
            </a:r>
            <a:r>
              <a:rPr sz="1200" b="1" i="1" spc="-5" dirty="0">
                <a:latin typeface="Times New Roman"/>
                <a:cs typeface="Times New Roman"/>
              </a:rPr>
              <a:t>compensation for </a:t>
            </a:r>
            <a:r>
              <a:rPr sz="1200" b="1" i="1" dirty="0">
                <a:latin typeface="Times New Roman"/>
                <a:cs typeface="Times New Roman"/>
              </a:rPr>
              <a:t>time spent </a:t>
            </a:r>
            <a:r>
              <a:rPr sz="1200" b="1" i="1" spc="-5" dirty="0">
                <a:latin typeface="Times New Roman"/>
                <a:cs typeface="Times New Roman"/>
              </a:rPr>
              <a:t>serving </a:t>
            </a:r>
            <a:r>
              <a:rPr sz="1200" b="1" i="1" dirty="0">
                <a:latin typeface="Times New Roman"/>
                <a:cs typeface="Times New Roman"/>
              </a:rPr>
              <a:t>on </a:t>
            </a:r>
            <a:r>
              <a:rPr sz="1200" b="1" i="1" spc="-5" dirty="0">
                <a:latin typeface="Times New Roman"/>
                <a:cs typeface="Times New Roman"/>
              </a:rPr>
              <a:t>the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Board.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64465" marR="132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Board shall </a:t>
            </a:r>
            <a:r>
              <a:rPr sz="1200" dirty="0">
                <a:latin typeface="Times New Roman"/>
                <a:cs typeface="Times New Roman"/>
              </a:rPr>
              <a:t>have a Chairman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a Clerk </a:t>
            </a:r>
            <a:r>
              <a:rPr sz="1200" spc="-5" dirty="0">
                <a:latin typeface="Times New Roman"/>
                <a:cs typeface="Times New Roman"/>
              </a:rPr>
              <a:t>who shall act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absence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Chairman. The  Board shall choose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own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officers.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64465">
              <a:lnSpc>
                <a:spcPct val="100000"/>
              </a:lnSpc>
            </a:pPr>
            <a:r>
              <a:rPr sz="1200" strike="sngStrike" spc="-5" dirty="0">
                <a:latin typeface="Times New Roman"/>
                <a:cs typeface="Times New Roman"/>
              </a:rPr>
              <a:t>Section </a:t>
            </a:r>
            <a:r>
              <a:rPr sz="1200" strike="sngStrike" dirty="0">
                <a:latin typeface="Times New Roman"/>
                <a:cs typeface="Times New Roman"/>
              </a:rPr>
              <a:t>4. </a:t>
            </a:r>
            <a:r>
              <a:rPr sz="1200" strike="sngStrike" spc="-5" dirty="0">
                <a:latin typeface="Times New Roman"/>
                <a:cs typeface="Times New Roman"/>
              </a:rPr>
              <a:t>Reports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65100" marR="317500">
              <a:lnSpc>
                <a:spcPts val="1380"/>
              </a:lnSpc>
            </a:pPr>
            <a:r>
              <a:rPr sz="1200" strike="sngStrike" spc="-5" dirty="0">
                <a:latin typeface="Times New Roman"/>
                <a:cs typeface="Times New Roman"/>
              </a:rPr>
              <a:t>The Committee shall annually file </a:t>
            </a:r>
            <a:r>
              <a:rPr sz="1200" strike="sngStrike" dirty="0">
                <a:latin typeface="Times New Roman"/>
                <a:cs typeface="Times New Roman"/>
              </a:rPr>
              <a:t>a </a:t>
            </a:r>
            <a:r>
              <a:rPr sz="1200" strike="sngStrike" spc="-5" dirty="0">
                <a:latin typeface="Times New Roman"/>
                <a:cs typeface="Times New Roman"/>
              </a:rPr>
              <a:t>report </a:t>
            </a:r>
            <a:r>
              <a:rPr sz="1200" strike="sngStrike" dirty="0">
                <a:latin typeface="Times New Roman"/>
                <a:cs typeface="Times New Roman"/>
              </a:rPr>
              <a:t>on its </a:t>
            </a:r>
            <a:r>
              <a:rPr sz="1200" strike="sngStrike" spc="-5" dirty="0">
                <a:latin typeface="Times New Roman"/>
                <a:cs typeface="Times New Roman"/>
              </a:rPr>
              <a:t>work, </a:t>
            </a:r>
            <a:r>
              <a:rPr sz="1200" strike="sngStrike" dirty="0">
                <a:latin typeface="Times New Roman"/>
                <a:cs typeface="Times New Roman"/>
              </a:rPr>
              <a:t>to </a:t>
            </a:r>
            <a:r>
              <a:rPr sz="1200" strike="sngStrike" spc="-5" dirty="0">
                <a:latin typeface="Times New Roman"/>
                <a:cs typeface="Times New Roman"/>
              </a:rPr>
              <a:t>include such recommendations as </a:t>
            </a:r>
            <a:r>
              <a:rPr sz="1200" strike="sngStrike" dirty="0">
                <a:latin typeface="Times New Roman"/>
                <a:cs typeface="Times New Roman"/>
              </a:rPr>
              <a:t>it </a:t>
            </a:r>
            <a:r>
              <a:rPr sz="1200" strike="noStrike" dirty="0">
                <a:latin typeface="Times New Roman"/>
                <a:cs typeface="Times New Roman"/>
              </a:rPr>
              <a:t> </a:t>
            </a:r>
            <a:r>
              <a:rPr sz="1200" strike="sngStrike" spc="-5" dirty="0">
                <a:latin typeface="Times New Roman"/>
                <a:cs typeface="Times New Roman"/>
              </a:rPr>
              <a:t>deems worthy </a:t>
            </a:r>
            <a:r>
              <a:rPr sz="1200" strike="sngStrike" dirty="0">
                <a:latin typeface="Times New Roman"/>
                <a:cs typeface="Times New Roman"/>
              </a:rPr>
              <a:t>of </a:t>
            </a:r>
            <a:r>
              <a:rPr sz="1200" strike="sngStrike" spc="-5" dirty="0">
                <a:latin typeface="Times New Roman"/>
                <a:cs typeface="Times New Roman"/>
              </a:rPr>
              <a:t>consideration, with </a:t>
            </a:r>
            <a:r>
              <a:rPr sz="1200" strike="sngStrike" dirty="0">
                <a:latin typeface="Times New Roman"/>
                <a:cs typeface="Times New Roman"/>
              </a:rPr>
              <a:t>the </a:t>
            </a:r>
            <a:r>
              <a:rPr sz="1200" strike="sngStrike" spc="-5" dirty="0">
                <a:latin typeface="Times New Roman"/>
                <a:cs typeface="Times New Roman"/>
              </a:rPr>
              <a:t>Board </a:t>
            </a:r>
            <a:r>
              <a:rPr sz="1200" strike="sngStrike" dirty="0">
                <a:latin typeface="Times New Roman"/>
                <a:cs typeface="Times New Roman"/>
              </a:rPr>
              <a:t>of </a:t>
            </a:r>
            <a:r>
              <a:rPr sz="1200" strike="sngStrike" spc="-5" dirty="0">
                <a:latin typeface="Times New Roman"/>
                <a:cs typeface="Times New Roman"/>
              </a:rPr>
              <a:t>Selectmen </a:t>
            </a:r>
            <a:r>
              <a:rPr sz="1200" strike="sngStrike" dirty="0">
                <a:latin typeface="Times New Roman"/>
                <a:cs typeface="Times New Roman"/>
              </a:rPr>
              <a:t>in </a:t>
            </a:r>
            <a:r>
              <a:rPr sz="1200" strike="sngStrike" spc="-5" dirty="0">
                <a:latin typeface="Times New Roman"/>
                <a:cs typeface="Times New Roman"/>
              </a:rPr>
              <a:t>December </a:t>
            </a:r>
            <a:r>
              <a:rPr sz="1200" strike="sngStrike" dirty="0">
                <a:latin typeface="Times New Roman"/>
                <a:cs typeface="Times New Roman"/>
              </a:rPr>
              <a:t>of </a:t>
            </a:r>
            <a:r>
              <a:rPr sz="1200" strike="sngStrike" spc="-5" dirty="0">
                <a:latin typeface="Times New Roman"/>
                <a:cs typeface="Times New Roman"/>
              </a:rPr>
              <a:t>each</a:t>
            </a:r>
            <a:r>
              <a:rPr sz="1200" strike="sngStrike" spc="85" dirty="0">
                <a:latin typeface="Times New Roman"/>
                <a:cs typeface="Times New Roman"/>
              </a:rPr>
              <a:t> </a:t>
            </a:r>
            <a:r>
              <a:rPr sz="1200" strike="sngStrike" dirty="0"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 marL="1651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9:55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65100" marR="1913889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reconsider Article </a:t>
            </a:r>
            <a:r>
              <a:rPr sz="1200" b="1" dirty="0">
                <a:latin typeface="Times New Roman"/>
                <a:cs typeface="Times New Roman"/>
              </a:rPr>
              <a:t>10.  </a:t>
            </a:r>
            <a:r>
              <a:rPr sz="1200" b="1" spc="-5" dirty="0">
                <a:latin typeface="Times New Roman"/>
                <a:cs typeface="Times New Roman"/>
              </a:rPr>
              <a:t>Defeated/May 15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9:59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65100" marR="178435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adjourn the town meeting to Thursday May 16</a:t>
            </a:r>
            <a:r>
              <a:rPr sz="1200" b="1" spc="-7" baseline="27777" dirty="0">
                <a:latin typeface="Times New Roman"/>
                <a:cs typeface="Times New Roman"/>
              </a:rPr>
              <a:t>th 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7:00pm.</a:t>
            </a:r>
            <a:endParaRPr sz="1200">
              <a:latin typeface="Times New Roman"/>
              <a:cs typeface="Times New Roman"/>
            </a:endParaRPr>
          </a:p>
          <a:p>
            <a:pPr marL="1651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hand count/Y-61, N-22/May </a:t>
            </a:r>
            <a:r>
              <a:rPr sz="1200" b="1" dirty="0">
                <a:latin typeface="Times New Roman"/>
                <a:cs typeface="Times New Roman"/>
              </a:rPr>
              <a:t>15</a:t>
            </a:r>
            <a:r>
              <a:rPr sz="1200" b="1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10:16</a:t>
            </a:r>
            <a:r>
              <a:rPr sz="1200" b="1" spc="-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65100" marR="78867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13: </a:t>
            </a:r>
            <a:r>
              <a:rPr sz="1200" b="1" spc="-5" dirty="0">
                <a:latin typeface="Times New Roman"/>
                <a:cs typeface="Times New Roman"/>
              </a:rPr>
              <a:t>AMENDING BY-LAWS RE: WIRELESS COMMUNICATIONS  FACILITIES AND TOWERS</a:t>
            </a:r>
            <a:endParaRPr sz="1200">
              <a:latin typeface="Times New Roman"/>
              <a:cs typeface="Times New Roman"/>
            </a:endParaRPr>
          </a:p>
          <a:p>
            <a:pPr marL="165100" marR="1066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amend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General Bylaws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deleting  Article XL (Wireless </a:t>
            </a:r>
            <a:r>
              <a:rPr sz="1200" dirty="0">
                <a:latin typeface="Times New Roman"/>
                <a:cs typeface="Times New Roman"/>
              </a:rPr>
              <a:t>Communication </a:t>
            </a:r>
            <a:r>
              <a:rPr sz="1200" spc="-5" dirty="0">
                <a:latin typeface="Times New Roman"/>
                <a:cs typeface="Times New Roman"/>
              </a:rPr>
              <a:t>Facilities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Towers) </a:t>
            </a:r>
            <a:r>
              <a:rPr sz="1200" dirty="0">
                <a:latin typeface="Times New Roman"/>
                <a:cs typeface="Times New Roman"/>
              </a:rPr>
              <a:t>in its </a:t>
            </a:r>
            <a:r>
              <a:rPr sz="1200" spc="-5" dirty="0">
                <a:latin typeface="Times New Roman"/>
                <a:cs typeface="Times New Roman"/>
              </a:rPr>
              <a:t>entirety and amend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Zoning Bylaw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adding new Section </a:t>
            </a:r>
            <a:r>
              <a:rPr sz="1200" dirty="0">
                <a:latin typeface="Times New Roman"/>
                <a:cs typeface="Times New Roman"/>
              </a:rPr>
              <a:t>9 to </a:t>
            </a:r>
            <a:r>
              <a:rPr sz="1200" spc="-5" dirty="0">
                <a:latin typeface="Times New Roman"/>
                <a:cs typeface="Times New Roman"/>
              </a:rPr>
              <a:t>read 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65100">
              <a:lnSpc>
                <a:spcPct val="100000"/>
              </a:lnSpc>
            </a:pPr>
            <a:r>
              <a:rPr sz="1200" b="1" spc="-5" dirty="0">
                <a:latin typeface="Times New Roman"/>
                <a:cs typeface="Times New Roman"/>
              </a:rPr>
              <a:t>SECTION </a:t>
            </a:r>
            <a:r>
              <a:rPr sz="1200" b="1" dirty="0">
                <a:latin typeface="Times New Roman"/>
                <a:cs typeface="Times New Roman"/>
              </a:rPr>
              <a:t>9: </a:t>
            </a:r>
            <a:r>
              <a:rPr sz="1200" b="1" spc="-5" dirty="0">
                <a:latin typeface="Times New Roman"/>
                <a:cs typeface="Times New Roman"/>
              </a:rPr>
              <a:t>WIRELESS COMMUNICATIONS FACILITIES AND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TOWERS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50">
              <a:latin typeface="Times New Roman"/>
              <a:cs typeface="Times New Roman"/>
            </a:endParaRPr>
          </a:p>
          <a:p>
            <a:pPr marL="1651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9-1. Purpose.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65100" marR="449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purpose </a:t>
            </a:r>
            <a:r>
              <a:rPr sz="1200" dirty="0">
                <a:latin typeface="Times New Roman"/>
                <a:cs typeface="Times New Roman"/>
              </a:rPr>
              <a:t>of this bylaw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to </a:t>
            </a:r>
            <a:r>
              <a:rPr sz="1200" spc="-5" dirty="0">
                <a:latin typeface="Times New Roman"/>
                <a:cs typeface="Times New Roman"/>
              </a:rPr>
              <a:t>regulate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placement, design, construction, removal,  and modifications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wireless communications facilities and towers 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protect  Templeton's historic, cultural, natural, and aesthetic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resources.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651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9-2. Permit granting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authority.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651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The special </a:t>
            </a:r>
            <a:r>
              <a:rPr sz="1200" dirty="0">
                <a:latin typeface="Times New Roman"/>
                <a:cs typeface="Times New Roman"/>
              </a:rPr>
              <a:t>permit </a:t>
            </a:r>
            <a:r>
              <a:rPr sz="1200" spc="-5" dirty="0">
                <a:latin typeface="Times New Roman"/>
                <a:cs typeface="Times New Roman"/>
              </a:rPr>
              <a:t>granting authority shall </a:t>
            </a:r>
            <a:r>
              <a:rPr sz="1200" dirty="0">
                <a:latin typeface="Times New Roman"/>
                <a:cs typeface="Times New Roman"/>
              </a:rPr>
              <a:t>be the </a:t>
            </a:r>
            <a:r>
              <a:rPr sz="1200" spc="-5" dirty="0">
                <a:latin typeface="Times New Roman"/>
                <a:cs typeface="Times New Roman"/>
              </a:rPr>
              <a:t>Planning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Board.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651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9-3. Special permit required; review criteria;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exemptions.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65100">
              <a:lnSpc>
                <a:spcPct val="100000"/>
              </a:lnSpc>
              <a:tabLst>
                <a:tab pos="621665" algn="l"/>
              </a:tabLst>
            </a:pPr>
            <a:r>
              <a:rPr sz="1200" spc="-5" dirty="0">
                <a:latin typeface="Times New Roman"/>
                <a:cs typeface="Times New Roman"/>
              </a:rPr>
              <a:t>A.	No wireless communications facility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erected, constructed, installed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88">
        <p14:flythrough/>
      </p:transition>
    </mc:Choice>
    <mc:Fallback xmlns="">
      <p:transition spd="slow" advTm="788">
        <p:fade/>
      </p:transition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/>
          <p:nvPr/>
        </p:nvSpPr>
        <p:spPr>
          <a:xfrm>
            <a:off x="901700" y="9349062"/>
            <a:ext cx="145542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electromagnetic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waves.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151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1358900" y="395731"/>
            <a:ext cx="521462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permit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required </a:t>
            </a:r>
            <a:r>
              <a:rPr sz="1200" dirty="0">
                <a:latin typeface="Times New Roman"/>
                <a:cs typeface="Times New Roman"/>
              </a:rPr>
              <a:t>for new </a:t>
            </a:r>
            <a:r>
              <a:rPr sz="1200" spc="-5" dirty="0">
                <a:latin typeface="Times New Roman"/>
                <a:cs typeface="Times New Roman"/>
              </a:rPr>
              <a:t>tower construction (or Substantial Change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preexisting  tower) and for all </a:t>
            </a:r>
            <a:r>
              <a:rPr sz="1200" dirty="0">
                <a:latin typeface="Times New Roman"/>
                <a:cs typeface="Times New Roman"/>
              </a:rPr>
              <a:t>new </a:t>
            </a:r>
            <a:r>
              <a:rPr sz="1200" spc="-5" dirty="0">
                <a:latin typeface="Times New Roman"/>
                <a:cs typeface="Times New Roman"/>
              </a:rPr>
              <a:t>wireless communications facilities (or Substantial Change </a:t>
            </a:r>
            <a:r>
              <a:rPr sz="1200" dirty="0">
                <a:latin typeface="Times New Roman"/>
                <a:cs typeface="Times New Roman"/>
              </a:rPr>
              <a:t>of  a </a:t>
            </a:r>
            <a:r>
              <a:rPr sz="1200" spc="-5" dirty="0">
                <a:latin typeface="Times New Roman"/>
                <a:cs typeface="Times New Roman"/>
              </a:rPr>
              <a:t>preexisting facility)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mounted </a:t>
            </a:r>
            <a:r>
              <a:rPr sz="1200" dirty="0">
                <a:latin typeface="Times New Roman"/>
                <a:cs typeface="Times New Roman"/>
              </a:rPr>
              <a:t>on a </a:t>
            </a:r>
            <a:r>
              <a:rPr sz="1200" spc="-5" dirty="0">
                <a:latin typeface="Times New Roman"/>
                <a:cs typeface="Times New Roman"/>
              </a:rPr>
              <a:t>tower </a:t>
            </a:r>
            <a:r>
              <a:rPr sz="1200" spc="5" dirty="0">
                <a:latin typeface="Times New Roman"/>
                <a:cs typeface="Times New Roman"/>
              </a:rPr>
              <a:t>or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structure.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1096771"/>
            <a:ext cx="1657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58900" y="1096771"/>
            <a:ext cx="474599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All applications 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reviewed </a:t>
            </a:r>
            <a:r>
              <a:rPr sz="1200" dirty="0">
                <a:latin typeface="Times New Roman"/>
                <a:cs typeface="Times New Roman"/>
              </a:rPr>
              <a:t>by the Board of </a:t>
            </a:r>
            <a:r>
              <a:rPr sz="1200" spc="-5" dirty="0">
                <a:latin typeface="Times New Roman"/>
                <a:cs typeface="Times New Roman"/>
              </a:rPr>
              <a:t>Health and Conservation  </a:t>
            </a:r>
            <a:r>
              <a:rPr sz="1200" dirty="0">
                <a:latin typeface="Times New Roman"/>
                <a:cs typeface="Times New Roman"/>
              </a:rPr>
              <a:t>Commission, </a:t>
            </a:r>
            <a:r>
              <a:rPr sz="1200" spc="-5" dirty="0">
                <a:latin typeface="Times New Roman"/>
                <a:cs typeface="Times New Roman"/>
              </a:rPr>
              <a:t>who will submit their written recommendations within </a:t>
            </a:r>
            <a:r>
              <a:rPr sz="1200" dirty="0">
                <a:latin typeface="Times New Roman"/>
                <a:cs typeface="Times New Roman"/>
              </a:rPr>
              <a:t>45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00" y="1622552"/>
            <a:ext cx="1657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C.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58900" y="1622552"/>
            <a:ext cx="5184140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A public </a:t>
            </a:r>
            <a:r>
              <a:rPr sz="1200" spc="-5" dirty="0">
                <a:latin typeface="Times New Roman"/>
                <a:cs typeface="Times New Roman"/>
              </a:rPr>
              <a:t>hearing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opened within sixty-five (65) days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filing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application; provided </a:t>
            </a:r>
            <a:r>
              <a:rPr sz="1200" dirty="0">
                <a:latin typeface="Times New Roman"/>
                <a:cs typeface="Times New Roman"/>
              </a:rPr>
              <a:t>that the </a:t>
            </a:r>
            <a:r>
              <a:rPr sz="1200" spc="-5" dirty="0">
                <a:latin typeface="Times New Roman"/>
                <a:cs typeface="Times New Roman"/>
              </a:rPr>
              <a:t>Planning Board shall file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decision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 Clerk within </a:t>
            </a:r>
            <a:r>
              <a:rPr sz="1200" dirty="0">
                <a:latin typeface="Times New Roman"/>
                <a:cs typeface="Times New Roman"/>
              </a:rPr>
              <a:t>150 </a:t>
            </a:r>
            <a:r>
              <a:rPr sz="1200" spc="-5" dirty="0">
                <a:latin typeface="Times New Roman"/>
                <a:cs typeface="Times New Roman"/>
              </a:rPr>
              <a:t>days for new facilities and within </a:t>
            </a:r>
            <a:r>
              <a:rPr sz="1200" dirty="0">
                <a:latin typeface="Times New Roman"/>
                <a:cs typeface="Times New Roman"/>
              </a:rPr>
              <a:t>60 </a:t>
            </a:r>
            <a:r>
              <a:rPr sz="1200" spc="-5" dirty="0">
                <a:latin typeface="Times New Roman"/>
                <a:cs typeface="Times New Roman"/>
              </a:rPr>
              <a:t>days for any </a:t>
            </a:r>
            <a:r>
              <a:rPr sz="1200" dirty="0">
                <a:latin typeface="Times New Roman"/>
                <a:cs typeface="Times New Roman"/>
              </a:rPr>
              <a:t>co-locations  </a:t>
            </a:r>
            <a:r>
              <a:rPr sz="1200" spc="-5" dirty="0">
                <a:latin typeface="Times New Roman"/>
                <a:cs typeface="Times New Roman"/>
              </a:rPr>
              <a:t>requiring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special </a:t>
            </a:r>
            <a:r>
              <a:rPr sz="1200" dirty="0">
                <a:latin typeface="Times New Roman"/>
                <a:cs typeface="Times New Roman"/>
              </a:rPr>
              <a:t>permit, </a:t>
            </a:r>
            <a:r>
              <a:rPr sz="1200" spc="-5" dirty="0">
                <a:latin typeface="Times New Roman"/>
                <a:cs typeface="Times New Roman"/>
              </a:rPr>
              <a:t>unless such times are extended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written agreement with 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applicant.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1700" y="2674111"/>
            <a:ext cx="1568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58924" y="2674111"/>
            <a:ext cx="7924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Exemptions.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1700" y="3024631"/>
            <a:ext cx="5660390" cy="63423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469900" marR="501650">
              <a:lnSpc>
                <a:spcPts val="1380"/>
              </a:lnSpc>
              <a:spcBef>
                <a:spcPts val="195"/>
              </a:spcBef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following types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wireless communications facilities and towers </a:t>
            </a:r>
            <a:r>
              <a:rPr sz="1200" dirty="0">
                <a:latin typeface="Times New Roman"/>
                <a:cs typeface="Times New Roman"/>
              </a:rPr>
              <a:t>are  </a:t>
            </a:r>
            <a:r>
              <a:rPr sz="1200" spc="-5" dirty="0">
                <a:latin typeface="Times New Roman"/>
                <a:cs typeface="Times New Roman"/>
              </a:rPr>
              <a:t>exempt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requirements </a:t>
            </a:r>
            <a:r>
              <a:rPr sz="1200" dirty="0">
                <a:latin typeface="Times New Roman"/>
                <a:cs typeface="Times New Roman"/>
              </a:rPr>
              <a:t>of this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bylaw:</a:t>
            </a:r>
            <a:endParaRPr sz="1200">
              <a:latin typeface="Times New Roman"/>
              <a:cs typeface="Times New Roman"/>
            </a:endParaRPr>
          </a:p>
          <a:p>
            <a:pPr marL="927100" marR="109220" lvl="1">
              <a:lnSpc>
                <a:spcPts val="1380"/>
              </a:lnSpc>
              <a:buAutoNum type="alphaLcParenBoth"/>
              <a:tabLst>
                <a:tab pos="1132840" algn="l"/>
              </a:tabLst>
            </a:pPr>
            <a:r>
              <a:rPr sz="1200" spc="-5" dirty="0">
                <a:latin typeface="Times New Roman"/>
                <a:cs typeface="Times New Roman"/>
              </a:rPr>
              <a:t>Amateur </a:t>
            </a:r>
            <a:r>
              <a:rPr sz="1200" dirty="0">
                <a:latin typeface="Times New Roman"/>
                <a:cs typeface="Times New Roman"/>
              </a:rPr>
              <a:t>radio </a:t>
            </a:r>
            <a:r>
              <a:rPr sz="1200" spc="-5" dirty="0">
                <a:latin typeface="Times New Roman"/>
                <a:cs typeface="Times New Roman"/>
              </a:rPr>
              <a:t>tower: construction </a:t>
            </a:r>
            <a:r>
              <a:rPr sz="1200" dirty="0">
                <a:latin typeface="Times New Roman"/>
                <a:cs typeface="Times New Roman"/>
              </a:rPr>
              <a:t>or use of </a:t>
            </a:r>
            <a:r>
              <a:rPr sz="1200" spc="-5" dirty="0">
                <a:latin typeface="Times New Roman"/>
                <a:cs typeface="Times New Roman"/>
              </a:rPr>
              <a:t>an antenna structure </a:t>
            </a:r>
            <a:r>
              <a:rPr sz="1200" dirty="0">
                <a:latin typeface="Times New Roman"/>
                <a:cs typeface="Times New Roman"/>
              </a:rPr>
              <a:t>by a  </a:t>
            </a:r>
            <a:r>
              <a:rPr sz="1200" spc="-5" dirty="0">
                <a:latin typeface="Times New Roman"/>
                <a:cs typeface="Times New Roman"/>
              </a:rPr>
              <a:t>federally licensed </a:t>
            </a:r>
            <a:r>
              <a:rPr sz="1200" dirty="0">
                <a:latin typeface="Times New Roman"/>
                <a:cs typeface="Times New Roman"/>
              </a:rPr>
              <a:t>amateur </a:t>
            </a:r>
            <a:r>
              <a:rPr sz="1200" spc="-5" dirty="0">
                <a:latin typeface="Times New Roman"/>
                <a:cs typeface="Times New Roman"/>
              </a:rPr>
              <a:t>radio operator as exempted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MGL c. 40A, </a:t>
            </a:r>
            <a:r>
              <a:rPr sz="1200" dirty="0">
                <a:latin typeface="Times New Roman"/>
                <a:cs typeface="Times New Roman"/>
              </a:rPr>
              <a:t>§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</a:t>
            </a:r>
            <a:endParaRPr sz="1200">
              <a:latin typeface="Times New Roman"/>
              <a:cs typeface="Times New Roman"/>
            </a:endParaRPr>
          </a:p>
          <a:p>
            <a:pPr marL="927100" marR="34925" lvl="1">
              <a:lnSpc>
                <a:spcPts val="1380"/>
              </a:lnSpc>
              <a:buAutoNum type="alphaLcParenBoth"/>
              <a:tabLst>
                <a:tab pos="1142365" algn="l"/>
              </a:tabLst>
            </a:pPr>
            <a:r>
              <a:rPr sz="1200" dirty="0">
                <a:latin typeface="Times New Roman"/>
                <a:cs typeface="Times New Roman"/>
              </a:rPr>
              <a:t>A tower or antenna </a:t>
            </a:r>
            <a:r>
              <a:rPr sz="1200" spc="-5" dirty="0">
                <a:latin typeface="Times New Roman"/>
                <a:cs typeface="Times New Roman"/>
              </a:rPr>
              <a:t>erected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Town exclusively for municipal </a:t>
            </a:r>
            <a:r>
              <a:rPr sz="1200" dirty="0">
                <a:latin typeface="Times New Roman"/>
                <a:cs typeface="Times New Roman"/>
              </a:rPr>
              <a:t>public  </a:t>
            </a:r>
            <a:r>
              <a:rPr sz="1200" spc="-5" dirty="0">
                <a:latin typeface="Times New Roman"/>
                <a:cs typeface="Times New Roman"/>
              </a:rPr>
              <a:t>safety communications</a:t>
            </a:r>
            <a:r>
              <a:rPr sz="1200" dirty="0">
                <a:latin typeface="Times New Roman"/>
                <a:cs typeface="Times New Roman"/>
              </a:rPr>
              <a:t> purposes.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469900" marR="197485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This bylaw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exempt from Chapter </a:t>
            </a:r>
            <a:r>
              <a:rPr sz="1200" dirty="0">
                <a:latin typeface="Times New Roman"/>
                <a:cs typeface="Times New Roman"/>
              </a:rPr>
              <a:t>300, Zoning, </a:t>
            </a:r>
            <a:r>
              <a:rPr sz="1200" spc="-5" dirty="0">
                <a:latin typeface="Times New Roman"/>
                <a:cs typeface="Times New Roman"/>
              </a:rPr>
              <a:t>Article III, </a:t>
            </a:r>
            <a:r>
              <a:rPr sz="1200" dirty="0">
                <a:latin typeface="Times New Roman"/>
                <a:cs typeface="Times New Roman"/>
              </a:rPr>
              <a:t>lot </a:t>
            </a:r>
            <a:r>
              <a:rPr sz="1200" spc="-5" dirty="0">
                <a:latin typeface="Times New Roman"/>
                <a:cs typeface="Times New Roman"/>
              </a:rPr>
              <a:t>size, frontage,  and setback requirements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bylaws.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9-4. Consistency with federal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law.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9836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These regulations are </a:t>
            </a:r>
            <a:r>
              <a:rPr sz="1200" dirty="0">
                <a:latin typeface="Times New Roman"/>
                <a:cs typeface="Times New Roman"/>
              </a:rPr>
              <a:t>intended to be </a:t>
            </a:r>
            <a:r>
              <a:rPr sz="1200" spc="-5" dirty="0">
                <a:latin typeface="Times New Roman"/>
                <a:cs typeface="Times New Roman"/>
              </a:rPr>
              <a:t>consistent </a:t>
            </a:r>
            <a:r>
              <a:rPr sz="1200" dirty="0">
                <a:latin typeface="Times New Roman"/>
                <a:cs typeface="Times New Roman"/>
              </a:rPr>
              <a:t>with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704 of the 1996  </a:t>
            </a:r>
            <a:r>
              <a:rPr sz="1200" spc="-5" dirty="0">
                <a:latin typeface="Times New Roman"/>
                <a:cs typeface="Times New Roman"/>
              </a:rPr>
              <a:t>Telecommunications </a:t>
            </a:r>
            <a:r>
              <a:rPr sz="1200" dirty="0">
                <a:latin typeface="Times New Roman"/>
                <a:cs typeface="Times New Roman"/>
              </a:rPr>
              <a:t>Act.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9-5. Definitions.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As used </a:t>
            </a:r>
            <a:r>
              <a:rPr sz="1200" dirty="0">
                <a:latin typeface="Times New Roman"/>
                <a:cs typeface="Times New Roman"/>
              </a:rPr>
              <a:t>in this </a:t>
            </a:r>
            <a:r>
              <a:rPr sz="1200" spc="-5" dirty="0">
                <a:latin typeface="Times New Roman"/>
                <a:cs typeface="Times New Roman"/>
              </a:rPr>
              <a:t>bylaw,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following terms shall have </a:t>
            </a:r>
            <a:r>
              <a:rPr sz="1200" dirty="0">
                <a:latin typeface="Times New Roman"/>
                <a:cs typeface="Times New Roman"/>
              </a:rPr>
              <a:t>the meanings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indicated: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4584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ABANDONED TOWER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tower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being </a:t>
            </a:r>
            <a:r>
              <a:rPr sz="1200" dirty="0">
                <a:latin typeface="Times New Roman"/>
                <a:cs typeface="Times New Roman"/>
              </a:rPr>
              <a:t>used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purpose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which it </a:t>
            </a:r>
            <a:r>
              <a:rPr sz="1200" spc="-5" dirty="0">
                <a:latin typeface="Times New Roman"/>
                <a:cs typeface="Times New Roman"/>
              </a:rPr>
              <a:t>was  permitted for </a:t>
            </a:r>
            <a:r>
              <a:rPr sz="1200" dirty="0">
                <a:latin typeface="Times New Roman"/>
                <a:cs typeface="Times New Roman"/>
              </a:rPr>
              <a:t>a period of 12 months.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ADEQUATE COVERAGE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Coverage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adequate within that area </a:t>
            </a:r>
            <a:r>
              <a:rPr sz="1200" dirty="0">
                <a:latin typeface="Times New Roman"/>
                <a:cs typeface="Times New Roman"/>
              </a:rPr>
              <a:t>surrounding a </a:t>
            </a:r>
            <a:r>
              <a:rPr sz="1200" spc="-5" dirty="0">
                <a:latin typeface="Times New Roman"/>
                <a:cs typeface="Times New Roman"/>
              </a:rPr>
              <a:t>base  station where </a:t>
            </a:r>
            <a:r>
              <a:rPr sz="1200" dirty="0">
                <a:latin typeface="Times New Roman"/>
                <a:cs typeface="Times New Roman"/>
              </a:rPr>
              <a:t>the predicted or </a:t>
            </a:r>
            <a:r>
              <a:rPr sz="1200" spc="-5" dirty="0">
                <a:latin typeface="Times New Roman"/>
                <a:cs typeface="Times New Roman"/>
              </a:rPr>
              <a:t>measured median field strength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transmitted signal </a:t>
            </a:r>
            <a:r>
              <a:rPr sz="1200" dirty="0">
                <a:latin typeface="Times New Roman"/>
                <a:cs typeface="Times New Roman"/>
              </a:rPr>
              <a:t>is  </a:t>
            </a:r>
            <a:r>
              <a:rPr sz="1200" spc="-5" dirty="0">
                <a:latin typeface="Times New Roman"/>
                <a:cs typeface="Times New Roman"/>
              </a:rPr>
              <a:t>such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majority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time, transceivers properly installed and </a:t>
            </a:r>
            <a:r>
              <a:rPr sz="1200" dirty="0">
                <a:latin typeface="Times New Roman"/>
                <a:cs typeface="Times New Roman"/>
              </a:rPr>
              <a:t>operated </a:t>
            </a:r>
            <a:r>
              <a:rPr sz="1200" spc="-5" dirty="0">
                <a:latin typeface="Times New Roman"/>
                <a:cs typeface="Times New Roman"/>
              </a:rPr>
              <a:t>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able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communicate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base station without objectionable </a:t>
            </a:r>
            <a:r>
              <a:rPr sz="1200" dirty="0">
                <a:latin typeface="Times New Roman"/>
                <a:cs typeface="Times New Roman"/>
              </a:rPr>
              <a:t>noise </a:t>
            </a:r>
            <a:r>
              <a:rPr sz="1200" spc="-5" dirty="0">
                <a:latin typeface="Times New Roman"/>
                <a:cs typeface="Times New Roman"/>
              </a:rPr>
              <a:t>(or excessive bit-error rate  for digital) and without </a:t>
            </a:r>
            <a:r>
              <a:rPr sz="1200" dirty="0">
                <a:latin typeface="Times New Roman"/>
                <a:cs typeface="Times New Roman"/>
              </a:rPr>
              <a:t>calls </a:t>
            </a:r>
            <a:r>
              <a:rPr sz="1200" spc="-5" dirty="0">
                <a:latin typeface="Times New Roman"/>
                <a:cs typeface="Times New Roman"/>
              </a:rPr>
              <a:t>being dropped.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case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cellular communications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12700" marR="10858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rural environment,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would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signal strength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at least -90 </a:t>
            </a:r>
            <a:r>
              <a:rPr sz="1200" dirty="0">
                <a:latin typeface="Times New Roman"/>
                <a:cs typeface="Times New Roman"/>
              </a:rPr>
              <a:t>dBm. </a:t>
            </a:r>
            <a:r>
              <a:rPr sz="1200" spc="-10" dirty="0">
                <a:latin typeface="Times New Roman"/>
                <a:cs typeface="Times New Roman"/>
              </a:rPr>
              <a:t>It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acceptable </a:t>
            </a:r>
            <a:r>
              <a:rPr sz="1200" dirty="0">
                <a:latin typeface="Times New Roman"/>
                <a:cs typeface="Times New Roman"/>
              </a:rPr>
              <a:t>for  </a:t>
            </a:r>
            <a:r>
              <a:rPr sz="1200" spc="-5" dirty="0">
                <a:latin typeface="Times New Roman"/>
                <a:cs typeface="Times New Roman"/>
              </a:rPr>
              <a:t>there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minor, temporary </a:t>
            </a:r>
            <a:r>
              <a:rPr sz="1200" dirty="0">
                <a:latin typeface="Times New Roman"/>
                <a:cs typeface="Times New Roman"/>
              </a:rPr>
              <a:t>loss of </a:t>
            </a:r>
            <a:r>
              <a:rPr sz="1200" spc="-5" dirty="0">
                <a:latin typeface="Times New Roman"/>
                <a:cs typeface="Times New Roman"/>
              </a:rPr>
              <a:t>signal 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area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adequate coverage. The </a:t>
            </a:r>
            <a:r>
              <a:rPr sz="1200" dirty="0">
                <a:latin typeface="Times New Roman"/>
                <a:cs typeface="Times New Roman"/>
              </a:rPr>
              <a:t>outer  </a:t>
            </a:r>
            <a:r>
              <a:rPr sz="1200" spc="-5" dirty="0">
                <a:latin typeface="Times New Roman"/>
                <a:cs typeface="Times New Roman"/>
              </a:rPr>
              <a:t>boundary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area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adequate </a:t>
            </a:r>
            <a:r>
              <a:rPr sz="1200" dirty="0">
                <a:latin typeface="Times New Roman"/>
                <a:cs typeface="Times New Roman"/>
              </a:rPr>
              <a:t>coverage is </a:t>
            </a:r>
            <a:r>
              <a:rPr sz="1200" spc="-5" dirty="0">
                <a:latin typeface="Times New Roman"/>
                <a:cs typeface="Times New Roman"/>
              </a:rPr>
              <a:t>that location past which </a:t>
            </a:r>
            <a:r>
              <a:rPr sz="1200" dirty="0">
                <a:latin typeface="Times New Roman"/>
                <a:cs typeface="Times New Roman"/>
              </a:rPr>
              <a:t>the signal </a:t>
            </a:r>
            <a:r>
              <a:rPr sz="1200" spc="-5" dirty="0">
                <a:latin typeface="Times New Roman"/>
                <a:cs typeface="Times New Roman"/>
              </a:rPr>
              <a:t>does </a:t>
            </a:r>
            <a:r>
              <a:rPr sz="1200" dirty="0">
                <a:latin typeface="Times New Roman"/>
                <a:cs typeface="Times New Roman"/>
              </a:rPr>
              <a:t>not  </a:t>
            </a:r>
            <a:r>
              <a:rPr sz="1200" spc="-5" dirty="0">
                <a:latin typeface="Times New Roman"/>
                <a:cs typeface="Times New Roman"/>
              </a:rPr>
              <a:t>regain uniformity.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943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ANTENNA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device used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transmit and/or receive electromagnetic waves, which </a:t>
            </a:r>
            <a:r>
              <a:rPr sz="1200" dirty="0">
                <a:latin typeface="Times New Roman"/>
                <a:cs typeface="Times New Roman"/>
              </a:rPr>
              <a:t>is  </a:t>
            </a:r>
            <a:r>
              <a:rPr sz="1200" spc="-5" dirty="0">
                <a:latin typeface="Times New Roman"/>
                <a:cs typeface="Times New Roman"/>
              </a:rPr>
              <a:t>attached </a:t>
            </a:r>
            <a:r>
              <a:rPr sz="1200" dirty="0">
                <a:latin typeface="Times New Roman"/>
                <a:cs typeface="Times New Roman"/>
              </a:rPr>
              <a:t>to a tower or other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structure.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952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ANTENNA SUPPORT STRUCTURE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Any pole, telescoping mast, tower tripod,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 other structure which </a:t>
            </a:r>
            <a:r>
              <a:rPr sz="1200" dirty="0">
                <a:latin typeface="Times New Roman"/>
                <a:cs typeface="Times New Roman"/>
              </a:rPr>
              <a:t>supports a </a:t>
            </a:r>
            <a:r>
              <a:rPr sz="1200" spc="-5" dirty="0">
                <a:latin typeface="Times New Roman"/>
                <a:cs typeface="Times New Roman"/>
              </a:rPr>
              <a:t>device </a:t>
            </a:r>
            <a:r>
              <a:rPr sz="1200" dirty="0">
                <a:latin typeface="Times New Roman"/>
                <a:cs typeface="Times New Roman"/>
              </a:rPr>
              <a:t>used in the </a:t>
            </a:r>
            <a:r>
              <a:rPr sz="1200" spc="-5" dirty="0">
                <a:latin typeface="Times New Roman"/>
                <a:cs typeface="Times New Roman"/>
              </a:rPr>
              <a:t>transmitting and/or receiving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648">
        <p14:flythrough/>
      </p:transition>
    </mc:Choice>
    <mc:Fallback xmlns="">
      <p:transition spd="slow" advTm="648">
        <p:fade/>
      </p:transition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583578" y="9549342"/>
            <a:ext cx="6057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570992"/>
            <a:ext cx="5634355" cy="897001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34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AVAILABLE SPACE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space on a tower or </a:t>
            </a:r>
            <a:r>
              <a:rPr sz="1200" spc="-5" dirty="0">
                <a:latin typeface="Times New Roman"/>
                <a:cs typeface="Times New Roman"/>
              </a:rPr>
              <a:t>structure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which antennas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wireless  communications </a:t>
            </a:r>
            <a:r>
              <a:rPr sz="1200" dirty="0">
                <a:latin typeface="Times New Roman"/>
                <a:cs typeface="Times New Roman"/>
              </a:rPr>
              <a:t>provider </a:t>
            </a:r>
            <a:r>
              <a:rPr sz="1200" spc="-5" dirty="0">
                <a:latin typeface="Times New Roman"/>
                <a:cs typeface="Times New Roman"/>
              </a:rPr>
              <a:t>are </a:t>
            </a:r>
            <a:r>
              <a:rPr sz="1200" dirty="0">
                <a:latin typeface="Times New Roman"/>
                <a:cs typeface="Times New Roman"/>
              </a:rPr>
              <a:t>both </a:t>
            </a:r>
            <a:r>
              <a:rPr sz="1200" spc="-5" dirty="0">
                <a:latin typeface="Times New Roman"/>
                <a:cs typeface="Times New Roman"/>
              </a:rPr>
              <a:t>structurally </a:t>
            </a:r>
            <a:r>
              <a:rPr sz="1200" dirty="0">
                <a:latin typeface="Times New Roman"/>
                <a:cs typeface="Times New Roman"/>
              </a:rPr>
              <a:t>able </a:t>
            </a:r>
            <a:r>
              <a:rPr sz="1200" spc="-5" dirty="0">
                <a:latin typeface="Times New Roman"/>
                <a:cs typeface="Times New Roman"/>
              </a:rPr>
              <a:t>and electromagnetically able </a:t>
            </a:r>
            <a:r>
              <a:rPr sz="1200" dirty="0">
                <a:latin typeface="Times New Roman"/>
                <a:cs typeface="Times New Roman"/>
              </a:rPr>
              <a:t>to be  </a:t>
            </a:r>
            <a:r>
              <a:rPr sz="1200" spc="-5" dirty="0">
                <a:latin typeface="Times New Roman"/>
                <a:cs typeface="Times New Roman"/>
              </a:rPr>
              <a:t>attached.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768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spc="-10" dirty="0">
                <a:latin typeface="Times New Roman"/>
                <a:cs typeface="Times New Roman"/>
              </a:rPr>
              <a:t>STATION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The primary sending and </a:t>
            </a:r>
            <a:r>
              <a:rPr sz="1200" dirty="0">
                <a:latin typeface="Times New Roman"/>
                <a:cs typeface="Times New Roman"/>
              </a:rPr>
              <a:t>receiving site in a </a:t>
            </a:r>
            <a:r>
              <a:rPr sz="1200" spc="-5" dirty="0">
                <a:latin typeface="Times New Roman"/>
                <a:cs typeface="Times New Roman"/>
              </a:rPr>
              <a:t>wireless communications  facility network. </a:t>
            </a:r>
            <a:r>
              <a:rPr sz="1200" dirty="0">
                <a:latin typeface="Times New Roman"/>
                <a:cs typeface="Times New Roman"/>
              </a:rPr>
              <a:t>More </a:t>
            </a:r>
            <a:r>
              <a:rPr sz="1200" spc="-5" dirty="0">
                <a:latin typeface="Times New Roman"/>
                <a:cs typeface="Times New Roman"/>
              </a:rPr>
              <a:t>than </a:t>
            </a:r>
            <a:r>
              <a:rPr sz="1200" dirty="0">
                <a:latin typeface="Times New Roman"/>
                <a:cs typeface="Times New Roman"/>
              </a:rPr>
              <a:t>one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station </a:t>
            </a:r>
            <a:r>
              <a:rPr sz="1200" spc="-5" dirty="0">
                <a:latin typeface="Times New Roman"/>
                <a:cs typeface="Times New Roman"/>
              </a:rPr>
              <a:t>and/or more than </a:t>
            </a:r>
            <a:r>
              <a:rPr sz="1200" dirty="0">
                <a:latin typeface="Times New Roman"/>
                <a:cs typeface="Times New Roman"/>
              </a:rPr>
              <a:t>one </a:t>
            </a:r>
            <a:r>
              <a:rPr sz="1200" spc="-5" dirty="0">
                <a:latin typeface="Times New Roman"/>
                <a:cs typeface="Times New Roman"/>
              </a:rPr>
              <a:t>variety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wireless  communications </a:t>
            </a:r>
            <a:r>
              <a:rPr sz="1200" dirty="0">
                <a:latin typeface="Times New Roman"/>
                <a:cs typeface="Times New Roman"/>
              </a:rPr>
              <a:t>provider </a:t>
            </a:r>
            <a:r>
              <a:rPr sz="1200" spc="-5" dirty="0">
                <a:latin typeface="Times New Roman"/>
                <a:cs typeface="Times New Roman"/>
              </a:rPr>
              <a:t>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located </a:t>
            </a:r>
            <a:r>
              <a:rPr sz="1200" dirty="0">
                <a:latin typeface="Times New Roman"/>
                <a:cs typeface="Times New Roman"/>
              </a:rPr>
              <a:t>on a single </a:t>
            </a:r>
            <a:r>
              <a:rPr sz="1200" spc="-5" dirty="0">
                <a:latin typeface="Times New Roman"/>
                <a:cs typeface="Times New Roman"/>
              </a:rPr>
              <a:t>tower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structure.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90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BUILDING FOR EQUIPMENT SHELTER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An enclosed structure used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contain  batteries, electrical equipment, telephone lines, transmitters, etc. used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carriers </a:t>
            </a:r>
            <a:r>
              <a:rPr sz="1200" dirty="0">
                <a:latin typeface="Times New Roman"/>
                <a:cs typeface="Times New Roman"/>
              </a:rPr>
              <a:t>on the  </a:t>
            </a:r>
            <a:r>
              <a:rPr sz="1200" spc="-5" dirty="0">
                <a:latin typeface="Times New Roman"/>
                <a:cs typeface="Times New Roman"/>
              </a:rPr>
              <a:t>towers.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BUILDING-MOUNTED ANTENNA SUPPORT STRUCTURE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Any antenna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support</a:t>
            </a:r>
            <a:endParaRPr sz="1200">
              <a:latin typeface="Times New Roman"/>
              <a:cs typeface="Times New Roman"/>
            </a:endParaRPr>
          </a:p>
          <a:p>
            <a:pPr marL="12700" marR="1841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structure mounted </a:t>
            </a:r>
            <a:r>
              <a:rPr sz="1200" dirty="0">
                <a:latin typeface="Times New Roman"/>
                <a:cs typeface="Times New Roman"/>
              </a:rPr>
              <a:t>on, </a:t>
            </a:r>
            <a:r>
              <a:rPr sz="1200" spc="-5" dirty="0">
                <a:latin typeface="Times New Roman"/>
                <a:cs typeface="Times New Roman"/>
              </a:rPr>
              <a:t>erected </a:t>
            </a:r>
            <a:r>
              <a:rPr sz="1200" dirty="0">
                <a:latin typeface="Times New Roman"/>
                <a:cs typeface="Times New Roman"/>
              </a:rPr>
              <a:t>on, or </a:t>
            </a:r>
            <a:r>
              <a:rPr sz="1200" spc="-5" dirty="0">
                <a:latin typeface="Times New Roman"/>
                <a:cs typeface="Times New Roman"/>
              </a:rPr>
              <a:t>supported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whole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part </a:t>
            </a:r>
            <a:r>
              <a:rPr sz="1200" dirty="0">
                <a:latin typeface="Times New Roman"/>
                <a:cs typeface="Times New Roman"/>
              </a:rPr>
              <a:t>by a building or </a:t>
            </a:r>
            <a:r>
              <a:rPr sz="1200" spc="-5" dirty="0">
                <a:latin typeface="Times New Roman"/>
                <a:cs typeface="Times New Roman"/>
              </a:rPr>
              <a:t>structure  occupied and/or </a:t>
            </a:r>
            <a:r>
              <a:rPr sz="1200" dirty="0">
                <a:latin typeface="Times New Roman"/>
                <a:cs typeface="Times New Roman"/>
              </a:rPr>
              <a:t>used </a:t>
            </a:r>
            <a:r>
              <a:rPr sz="1200" spc="-5" dirty="0">
                <a:latin typeface="Times New Roman"/>
                <a:cs typeface="Times New Roman"/>
              </a:rPr>
              <a:t>for purposes other than </a:t>
            </a:r>
            <a:r>
              <a:rPr sz="1200" dirty="0">
                <a:latin typeface="Times New Roman"/>
                <a:cs typeface="Times New Roman"/>
              </a:rPr>
              <a:t>wireless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telecommunications.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77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CARRIER </a:t>
            </a:r>
            <a:r>
              <a:rPr sz="1200" dirty="0">
                <a:latin typeface="Times New Roman"/>
                <a:cs typeface="Times New Roman"/>
              </a:rPr>
              <a:t>— A company </a:t>
            </a:r>
            <a:r>
              <a:rPr sz="1200" spc="-5" dirty="0">
                <a:latin typeface="Times New Roman"/>
                <a:cs typeface="Times New Roman"/>
              </a:rPr>
              <a:t>that provides wireless service as defined </a:t>
            </a:r>
            <a:r>
              <a:rPr sz="1200" dirty="0">
                <a:latin typeface="Times New Roman"/>
                <a:cs typeface="Times New Roman"/>
              </a:rPr>
              <a:t>by Section 704 of the  1996 </a:t>
            </a:r>
            <a:r>
              <a:rPr sz="1200" spc="-5" dirty="0">
                <a:latin typeface="Times New Roman"/>
                <a:cs typeface="Times New Roman"/>
              </a:rPr>
              <a:t>Telecommunications Act.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60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CHANNEL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segment of the </a:t>
            </a:r>
            <a:r>
              <a:rPr sz="1200" spc="-5" dirty="0">
                <a:latin typeface="Times New Roman"/>
                <a:cs typeface="Times New Roman"/>
              </a:rPr>
              <a:t>radiation spectrum </a:t>
            </a:r>
            <a:r>
              <a:rPr sz="1200" dirty="0">
                <a:latin typeface="Times New Roman"/>
                <a:cs typeface="Times New Roman"/>
              </a:rPr>
              <a:t>to or </a:t>
            </a:r>
            <a:r>
              <a:rPr sz="1200" spc="-5" dirty="0">
                <a:latin typeface="Times New Roman"/>
                <a:cs typeface="Times New Roman"/>
              </a:rPr>
              <a:t>from an </a:t>
            </a:r>
            <a:r>
              <a:rPr sz="1200" dirty="0">
                <a:latin typeface="Times New Roman"/>
                <a:cs typeface="Times New Roman"/>
              </a:rPr>
              <a:t>antenna, </a:t>
            </a:r>
            <a:r>
              <a:rPr sz="1200" spc="-5" dirty="0">
                <a:latin typeface="Times New Roman"/>
                <a:cs typeface="Times New Roman"/>
              </a:rPr>
              <a:t>which carries  </a:t>
            </a:r>
            <a:r>
              <a:rPr sz="1200" dirty="0">
                <a:latin typeface="Times New Roman"/>
                <a:cs typeface="Times New Roman"/>
              </a:rPr>
              <a:t>one </a:t>
            </a:r>
            <a:r>
              <a:rPr sz="1200" spc="-5" dirty="0">
                <a:latin typeface="Times New Roman"/>
                <a:cs typeface="Times New Roman"/>
              </a:rPr>
              <a:t>signal. An antenna </a:t>
            </a:r>
            <a:r>
              <a:rPr sz="1200" dirty="0">
                <a:latin typeface="Times New Roman"/>
                <a:cs typeface="Times New Roman"/>
              </a:rPr>
              <a:t>may </a:t>
            </a:r>
            <a:r>
              <a:rPr sz="1200" spc="-5" dirty="0">
                <a:latin typeface="Times New Roman"/>
                <a:cs typeface="Times New Roman"/>
              </a:rPr>
              <a:t>radiate </a:t>
            </a:r>
            <a:r>
              <a:rPr sz="1200" dirty="0">
                <a:latin typeface="Times New Roman"/>
                <a:cs typeface="Times New Roman"/>
              </a:rPr>
              <a:t>on many </a:t>
            </a:r>
            <a:r>
              <a:rPr sz="1200" spc="-5" dirty="0">
                <a:latin typeface="Times New Roman"/>
                <a:cs typeface="Times New Roman"/>
              </a:rPr>
              <a:t>channels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simultaneously.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374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CO-LOCATION </a:t>
            </a:r>
            <a:r>
              <a:rPr sz="1200" dirty="0">
                <a:latin typeface="Times New Roman"/>
                <a:cs typeface="Times New Roman"/>
              </a:rPr>
              <a:t>— Locating the </a:t>
            </a:r>
            <a:r>
              <a:rPr sz="1200" spc="-5" dirty="0">
                <a:latin typeface="Times New Roman"/>
                <a:cs typeface="Times New Roman"/>
              </a:rPr>
              <a:t>wireless communications equipment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one  </a:t>
            </a:r>
            <a:r>
              <a:rPr sz="1200" spc="-5" dirty="0">
                <a:latin typeface="Times New Roman"/>
                <a:cs typeface="Times New Roman"/>
              </a:rPr>
              <a:t>provider </a:t>
            </a:r>
            <a:r>
              <a:rPr sz="1200" dirty="0">
                <a:latin typeface="Times New Roman"/>
                <a:cs typeface="Times New Roman"/>
              </a:rPr>
              <a:t>on a single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tower.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COMMUNICATION TOWER </a:t>
            </a:r>
            <a:r>
              <a:rPr sz="1200" dirty="0">
                <a:latin typeface="Times New Roman"/>
                <a:cs typeface="Times New Roman"/>
              </a:rPr>
              <a:t>— A monopole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self-supporting tower, constructed as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freestanding structure </a:t>
            </a:r>
            <a:r>
              <a:rPr sz="1200" dirty="0">
                <a:latin typeface="Times New Roman"/>
                <a:cs typeface="Times New Roman"/>
              </a:rPr>
              <a:t>or in </a:t>
            </a:r>
            <a:r>
              <a:rPr sz="1200" spc="-5" dirty="0">
                <a:latin typeface="Times New Roman"/>
                <a:cs typeface="Times New Roman"/>
              </a:rPr>
              <a:t>association with </a:t>
            </a:r>
            <a:r>
              <a:rPr sz="1200" dirty="0">
                <a:latin typeface="Times New Roman"/>
                <a:cs typeface="Times New Roman"/>
              </a:rPr>
              <a:t>a building, </a:t>
            </a:r>
            <a:r>
              <a:rPr sz="1200" spc="-5" dirty="0">
                <a:latin typeface="Times New Roman"/>
                <a:cs typeface="Times New Roman"/>
              </a:rPr>
              <a:t>other permanent structure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equipment, containing </a:t>
            </a:r>
            <a:r>
              <a:rPr sz="1200" dirty="0">
                <a:latin typeface="Times New Roman"/>
                <a:cs typeface="Times New Roman"/>
              </a:rPr>
              <a:t>one or </a:t>
            </a:r>
            <a:r>
              <a:rPr sz="1200" spc="-5" dirty="0">
                <a:latin typeface="Times New Roman"/>
                <a:cs typeface="Times New Roman"/>
              </a:rPr>
              <a:t>more antennas </a:t>
            </a:r>
            <a:r>
              <a:rPr sz="1200" dirty="0">
                <a:latin typeface="Times New Roman"/>
                <a:cs typeface="Times New Roman"/>
              </a:rPr>
              <a:t>intended </a:t>
            </a:r>
            <a:r>
              <a:rPr sz="1200" spc="-5" dirty="0">
                <a:latin typeface="Times New Roman"/>
                <a:cs typeface="Times New Roman"/>
              </a:rPr>
              <a:t>for transmitting </a:t>
            </a:r>
            <a:r>
              <a:rPr sz="1200" dirty="0">
                <a:latin typeface="Times New Roman"/>
                <a:cs typeface="Times New Roman"/>
              </a:rPr>
              <a:t>and/or </a:t>
            </a:r>
            <a:r>
              <a:rPr sz="1200" spc="-5" dirty="0">
                <a:latin typeface="Times New Roman"/>
                <a:cs typeface="Times New Roman"/>
              </a:rPr>
              <a:t>receiving  wireless communications.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tower and </a:t>
            </a:r>
            <a:r>
              <a:rPr sz="1200" dirty="0">
                <a:latin typeface="Times New Roman"/>
                <a:cs typeface="Times New Roman"/>
              </a:rPr>
              <a:t>its equipment </a:t>
            </a:r>
            <a:r>
              <a:rPr sz="1200" spc="-5" dirty="0">
                <a:latin typeface="Times New Roman"/>
                <a:cs typeface="Times New Roman"/>
              </a:rPr>
              <a:t>are considered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main </a:t>
            </a:r>
            <a:r>
              <a:rPr sz="1200" dirty="0">
                <a:latin typeface="Times New Roman"/>
                <a:cs typeface="Times New Roman"/>
              </a:rPr>
              <a:t>use of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property.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940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CONSULTANT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registered professional engineer (electrical communication  specialty) licensed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Commonwealth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Massachusetts, hired at </a:t>
            </a:r>
            <a:r>
              <a:rPr sz="1200" dirty="0">
                <a:latin typeface="Times New Roman"/>
                <a:cs typeface="Times New Roman"/>
              </a:rPr>
              <a:t>the expense of the  </a:t>
            </a:r>
            <a:r>
              <a:rPr sz="1200" spc="-5" dirty="0">
                <a:latin typeface="Times New Roman"/>
                <a:cs typeface="Times New Roman"/>
              </a:rPr>
              <a:t>applicant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review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application and verify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new </a:t>
            </a:r>
            <a:r>
              <a:rPr sz="1200" dirty="0">
                <a:latin typeface="Times New Roman"/>
                <a:cs typeface="Times New Roman"/>
              </a:rPr>
              <a:t>tower is </a:t>
            </a:r>
            <a:r>
              <a:rPr sz="1200" spc="-5" dirty="0">
                <a:latin typeface="Times New Roman"/>
                <a:cs typeface="Times New Roman"/>
              </a:rPr>
              <a:t>necessary 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proposed site,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review required </a:t>
            </a:r>
            <a:r>
              <a:rPr sz="1200" dirty="0">
                <a:latin typeface="Times New Roman"/>
                <a:cs typeface="Times New Roman"/>
              </a:rPr>
              <a:t>under this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bylaw.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2065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dBm — </a:t>
            </a:r>
            <a:r>
              <a:rPr sz="1200" spc="-5" dirty="0">
                <a:latin typeface="Times New Roman"/>
                <a:cs typeface="Times New Roman"/>
              </a:rPr>
              <a:t>Unit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measure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power </a:t>
            </a:r>
            <a:r>
              <a:rPr sz="1200" dirty="0">
                <a:latin typeface="Times New Roman"/>
                <a:cs typeface="Times New Roman"/>
              </a:rPr>
              <a:t>level of a signal </a:t>
            </a:r>
            <a:r>
              <a:rPr sz="1200" spc="-5" dirty="0">
                <a:latin typeface="Times New Roman"/>
                <a:cs typeface="Times New Roman"/>
              </a:rPr>
              <a:t>expressed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decibels referenced </a:t>
            </a:r>
            <a:r>
              <a:rPr sz="1200" dirty="0">
                <a:latin typeface="Times New Roman"/>
                <a:cs typeface="Times New Roman"/>
              </a:rPr>
              <a:t>to  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milliwatt.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EA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See "environmental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assessment."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228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ELIGIBLE FACILITIES REQUEST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Any request for modification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 existing wireless  tower </a:t>
            </a:r>
            <a:r>
              <a:rPr sz="1200" dirty="0">
                <a:latin typeface="Times New Roman"/>
                <a:cs typeface="Times New Roman"/>
              </a:rPr>
              <a:t>or base </a:t>
            </a:r>
            <a:r>
              <a:rPr sz="1200" spc="-5" dirty="0">
                <a:latin typeface="Times New Roman"/>
                <a:cs typeface="Times New Roman"/>
              </a:rPr>
              <a:t>station that involves (a) collocation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new transmission </a:t>
            </a:r>
            <a:r>
              <a:rPr sz="1200" dirty="0">
                <a:latin typeface="Times New Roman"/>
                <a:cs typeface="Times New Roman"/>
              </a:rPr>
              <a:t>equipment; </a:t>
            </a:r>
            <a:r>
              <a:rPr sz="1200" spc="-5" dirty="0">
                <a:latin typeface="Times New Roman"/>
                <a:cs typeface="Times New Roman"/>
              </a:rPr>
              <a:t>(b)  removal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transmission equipment;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(c) replacement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transmission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equipment.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482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EMERGENCY POWER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Electrical generators usually powered </a:t>
            </a:r>
            <a:r>
              <a:rPr sz="1200" dirty="0">
                <a:latin typeface="Times New Roman"/>
                <a:cs typeface="Times New Roman"/>
              </a:rPr>
              <a:t>by propane </a:t>
            </a:r>
            <a:r>
              <a:rPr sz="1200" spc="-5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diesel  fuel </a:t>
            </a:r>
            <a:r>
              <a:rPr sz="1200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provide uninterrupted service </a:t>
            </a:r>
            <a:r>
              <a:rPr sz="1200" dirty="0">
                <a:latin typeface="Times New Roman"/>
                <a:cs typeface="Times New Roman"/>
              </a:rPr>
              <a:t>in the case of </a:t>
            </a:r>
            <a:r>
              <a:rPr sz="1200" spc="-5" dirty="0">
                <a:latin typeface="Times New Roman"/>
                <a:cs typeface="Times New Roman"/>
              </a:rPr>
              <a:t>electrical </a:t>
            </a:r>
            <a:r>
              <a:rPr sz="1200" dirty="0">
                <a:latin typeface="Times New Roman"/>
                <a:cs typeface="Times New Roman"/>
              </a:rPr>
              <a:t>utility </a:t>
            </a:r>
            <a:r>
              <a:rPr sz="1200" spc="-5" dirty="0">
                <a:latin typeface="Times New Roman"/>
                <a:cs typeface="Times New Roman"/>
              </a:rPr>
              <a:t>failure, provided  that any generators used may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emit more than </a:t>
            </a:r>
            <a:r>
              <a:rPr sz="1200" dirty="0">
                <a:latin typeface="Times New Roman"/>
                <a:cs typeface="Times New Roman"/>
              </a:rPr>
              <a:t>50 </a:t>
            </a:r>
            <a:r>
              <a:rPr sz="1200" spc="-5" dirty="0">
                <a:latin typeface="Times New Roman"/>
                <a:cs typeface="Times New Roman"/>
              </a:rPr>
              <a:t>decibels over </a:t>
            </a:r>
            <a:r>
              <a:rPr sz="1200" dirty="0">
                <a:latin typeface="Times New Roman"/>
                <a:cs typeface="Times New Roman"/>
              </a:rPr>
              <a:t>the ambient noise </a:t>
            </a:r>
            <a:r>
              <a:rPr sz="1200" spc="-5" dirty="0">
                <a:latin typeface="Times New Roman"/>
                <a:cs typeface="Times New Roman"/>
              </a:rPr>
              <a:t>level  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property line.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320040">
              <a:lnSpc>
                <a:spcPts val="1370"/>
              </a:lnSpc>
            </a:pPr>
            <a:r>
              <a:rPr sz="1200" spc="-5" dirty="0">
                <a:latin typeface="Times New Roman"/>
                <a:cs typeface="Times New Roman"/>
              </a:rPr>
              <a:t>ENVIRONMENTAL ASSESSMENT (EA)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An EA </a:t>
            </a:r>
            <a:r>
              <a:rPr sz="1200" dirty="0">
                <a:latin typeface="Times New Roman"/>
                <a:cs typeface="Times New Roman"/>
              </a:rPr>
              <a:t>is the </a:t>
            </a:r>
            <a:r>
              <a:rPr sz="1200" spc="-5" dirty="0">
                <a:latin typeface="Times New Roman"/>
                <a:cs typeface="Times New Roman"/>
              </a:rPr>
              <a:t>document required </a:t>
            </a:r>
            <a:r>
              <a:rPr sz="1200" dirty="0">
                <a:latin typeface="Times New Roman"/>
                <a:cs typeface="Times New Roman"/>
              </a:rPr>
              <a:t>by the  </a:t>
            </a:r>
            <a:r>
              <a:rPr sz="1200" spc="-5" dirty="0">
                <a:latin typeface="Times New Roman"/>
                <a:cs typeface="Times New Roman"/>
              </a:rPr>
              <a:t>FCC and NEPA when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personal wireless facility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placed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certain designated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areas.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04">
        <p14:flythrough/>
      </p:transition>
    </mc:Choice>
    <mc:Fallback xmlns="">
      <p:transition spd="slow" advTm="704">
        <p:fade/>
      </p:transition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153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570992"/>
            <a:ext cx="5600065" cy="8970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FAA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Federal </a:t>
            </a:r>
            <a:r>
              <a:rPr sz="1200" dirty="0">
                <a:latin typeface="Times New Roman"/>
                <a:cs typeface="Times New Roman"/>
              </a:rPr>
              <a:t>Aviation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Administration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962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FACILITY SITE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property,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part thereof,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owned </a:t>
            </a:r>
            <a:r>
              <a:rPr sz="1200" dirty="0">
                <a:latin typeface="Times New Roman"/>
                <a:cs typeface="Times New Roman"/>
              </a:rPr>
              <a:t>or leased by one or  </a:t>
            </a:r>
            <a:r>
              <a:rPr sz="1200" spc="-5" dirty="0">
                <a:latin typeface="Times New Roman"/>
                <a:cs typeface="Times New Roman"/>
              </a:rPr>
              <a:t>more wireless communications facility(ies) and where required </a:t>
            </a:r>
            <a:r>
              <a:rPr sz="1200" dirty="0">
                <a:latin typeface="Times New Roman"/>
                <a:cs typeface="Times New Roman"/>
              </a:rPr>
              <a:t>landscaping is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located.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31496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FALL ZONE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The area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ground within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prescribed radius </a:t>
            </a:r>
            <a:r>
              <a:rPr sz="1200" dirty="0">
                <a:latin typeface="Times New Roman"/>
                <a:cs typeface="Times New Roman"/>
              </a:rPr>
              <a:t>from the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of a  </a:t>
            </a:r>
            <a:r>
              <a:rPr sz="1200" spc="-5" dirty="0">
                <a:latin typeface="Times New Roman"/>
                <a:cs typeface="Times New Roman"/>
              </a:rPr>
              <a:t>tower; typically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area within which there </a:t>
            </a:r>
            <a:r>
              <a:rPr sz="1200" dirty="0">
                <a:latin typeface="Times New Roman"/>
                <a:cs typeface="Times New Roman"/>
              </a:rPr>
              <a:t>is a potential </a:t>
            </a:r>
            <a:r>
              <a:rPr sz="1200" spc="-5" dirty="0">
                <a:latin typeface="Times New Roman"/>
                <a:cs typeface="Times New Roman"/>
              </a:rPr>
              <a:t>hazard from </a:t>
            </a:r>
            <a:r>
              <a:rPr sz="1200" dirty="0">
                <a:latin typeface="Times New Roman"/>
                <a:cs typeface="Times New Roman"/>
              </a:rPr>
              <a:t>falling </a:t>
            </a:r>
            <a:r>
              <a:rPr sz="1200" spc="-5" dirty="0">
                <a:latin typeface="Times New Roman"/>
                <a:cs typeface="Times New Roman"/>
              </a:rPr>
              <a:t>debris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collapsing material. The fall zone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equal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height.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FCC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Federal Communications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Commission.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628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FREQUENCY </a:t>
            </a:r>
            <a:r>
              <a:rPr sz="1200" dirty="0">
                <a:latin typeface="Times New Roman"/>
                <a:cs typeface="Times New Roman"/>
              </a:rPr>
              <a:t>— The number of </a:t>
            </a:r>
            <a:r>
              <a:rPr sz="1200" spc="-5" dirty="0">
                <a:latin typeface="Times New Roman"/>
                <a:cs typeface="Times New Roman"/>
              </a:rPr>
              <a:t>cycles completed each second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an electromagnetic  wave, measured </a:t>
            </a:r>
            <a:r>
              <a:rPr sz="1200" dirty="0">
                <a:latin typeface="Times New Roman"/>
                <a:cs typeface="Times New Roman"/>
              </a:rPr>
              <a:t>in hertz </a:t>
            </a:r>
            <a:r>
              <a:rPr sz="1200" spc="-5" dirty="0">
                <a:latin typeface="Times New Roman"/>
                <a:cs typeface="Times New Roman"/>
              </a:rPr>
              <a:t>(Hz), </a:t>
            </a:r>
            <a:r>
              <a:rPr sz="1200" dirty="0">
                <a:latin typeface="Times New Roman"/>
                <a:cs typeface="Times New Roman"/>
              </a:rPr>
              <a:t>megahertz </a:t>
            </a:r>
            <a:r>
              <a:rPr sz="1200" spc="-5" dirty="0">
                <a:latin typeface="Times New Roman"/>
                <a:cs typeface="Times New Roman"/>
              </a:rPr>
              <a:t>(MHz), </a:t>
            </a:r>
            <a:r>
              <a:rPr sz="1200" dirty="0">
                <a:latin typeface="Times New Roman"/>
                <a:cs typeface="Times New Roman"/>
              </a:rPr>
              <a:t>or one million </a:t>
            </a:r>
            <a:r>
              <a:rPr sz="1200" spc="-5" dirty="0">
                <a:latin typeface="Times New Roman"/>
                <a:cs typeface="Times New Roman"/>
              </a:rPr>
              <a:t>hertz,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gigahertz (GHz),  </a:t>
            </a:r>
            <a:r>
              <a:rPr sz="1200" dirty="0">
                <a:latin typeface="Times New Roman"/>
                <a:cs typeface="Times New Roman"/>
              </a:rPr>
              <a:t>one billion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hertz.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387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HERTZ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One </a:t>
            </a:r>
            <a:r>
              <a:rPr sz="1200" dirty="0">
                <a:latin typeface="Times New Roman"/>
                <a:cs typeface="Times New Roman"/>
              </a:rPr>
              <a:t>hertz </a:t>
            </a:r>
            <a:r>
              <a:rPr sz="1200" spc="-5" dirty="0">
                <a:latin typeface="Times New Roman"/>
                <a:cs typeface="Times New Roman"/>
              </a:rPr>
              <a:t>(Hz) </a:t>
            </a:r>
            <a:r>
              <a:rPr sz="1200" dirty="0">
                <a:latin typeface="Times New Roman"/>
                <a:cs typeface="Times New Roman"/>
              </a:rPr>
              <a:t>is the </a:t>
            </a:r>
            <a:r>
              <a:rPr sz="1200" spc="-5" dirty="0">
                <a:latin typeface="Times New Roman"/>
                <a:cs typeface="Times New Roman"/>
              </a:rPr>
              <a:t>frequency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 electric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magnetic field, which reverses  polarity once each </a:t>
            </a:r>
            <a:r>
              <a:rPr sz="1200" dirty="0">
                <a:latin typeface="Times New Roman"/>
                <a:cs typeface="Times New Roman"/>
              </a:rPr>
              <a:t>second, or one cycle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8321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LATTICE TOWERS </a:t>
            </a:r>
            <a:r>
              <a:rPr sz="1200" dirty="0">
                <a:latin typeface="Times New Roman"/>
                <a:cs typeface="Times New Roman"/>
              </a:rPr>
              <a:t>— A type of mount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self-supporting with </a:t>
            </a:r>
            <a:r>
              <a:rPr sz="1200" dirty="0">
                <a:latin typeface="Times New Roman"/>
                <a:cs typeface="Times New Roman"/>
              </a:rPr>
              <a:t>multiple </a:t>
            </a:r>
            <a:r>
              <a:rPr sz="1200" spc="-5" dirty="0">
                <a:latin typeface="Times New Roman"/>
                <a:cs typeface="Times New Roman"/>
              </a:rPr>
              <a:t>legs and  cross bracing </a:t>
            </a:r>
            <a:r>
              <a:rPr sz="1200" dirty="0">
                <a:latin typeface="Times New Roman"/>
                <a:cs typeface="Times New Roman"/>
              </a:rPr>
              <a:t>of structural </a:t>
            </a:r>
            <a:r>
              <a:rPr sz="1200" spc="-5" dirty="0">
                <a:latin typeface="Times New Roman"/>
                <a:cs typeface="Times New Roman"/>
              </a:rPr>
              <a:t>steel. See "communication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tower."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MONITORING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The measurement, </a:t>
            </a:r>
            <a:r>
              <a:rPr sz="1200" dirty="0">
                <a:latin typeface="Times New Roman"/>
                <a:cs typeface="Times New Roman"/>
              </a:rPr>
              <a:t>by the use of </a:t>
            </a:r>
            <a:r>
              <a:rPr sz="1200" spc="-5" dirty="0">
                <a:latin typeface="Times New Roman"/>
                <a:cs typeface="Times New Roman"/>
              </a:rPr>
              <a:t>instruments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field,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nonionizing  radiation exposure from wireless communications facilities, towers, </a:t>
            </a:r>
            <a:r>
              <a:rPr sz="1200" dirty="0">
                <a:latin typeface="Times New Roman"/>
                <a:cs typeface="Times New Roman"/>
              </a:rPr>
              <a:t>antennas, or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repeaters.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914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MONOPOLE </a:t>
            </a:r>
            <a:r>
              <a:rPr sz="1200" dirty="0">
                <a:latin typeface="Times New Roman"/>
                <a:cs typeface="Times New Roman"/>
              </a:rPr>
              <a:t>— A type of </a:t>
            </a:r>
            <a:r>
              <a:rPr sz="1200" spc="-5" dirty="0">
                <a:latin typeface="Times New Roman"/>
                <a:cs typeface="Times New Roman"/>
              </a:rPr>
              <a:t>tower 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self-supporting with </a:t>
            </a:r>
            <a:r>
              <a:rPr sz="1200" dirty="0">
                <a:latin typeface="Times New Roman"/>
                <a:cs typeface="Times New Roman"/>
              </a:rPr>
              <a:t>a single </a:t>
            </a:r>
            <a:r>
              <a:rPr sz="1200" spc="-5" dirty="0">
                <a:latin typeface="Times New Roman"/>
                <a:cs typeface="Times New Roman"/>
              </a:rPr>
              <a:t>shaft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wood, steel, 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concrete.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NEPA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National Environmental Policy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654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PREEXISTING TOWERS AND ANTENNAS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Any tower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antenna that was lawfully  erected before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effective date </a:t>
            </a:r>
            <a:r>
              <a:rPr sz="1200" dirty="0">
                <a:latin typeface="Times New Roman"/>
                <a:cs typeface="Times New Roman"/>
              </a:rPr>
              <a:t>of these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regulations.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568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REPEATER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small receiver/relay transmitter and antenna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relatively </a:t>
            </a:r>
            <a:r>
              <a:rPr sz="1200" dirty="0">
                <a:latin typeface="Times New Roman"/>
                <a:cs typeface="Times New Roman"/>
              </a:rPr>
              <a:t>low </a:t>
            </a:r>
            <a:r>
              <a:rPr sz="1200" spc="-5" dirty="0">
                <a:latin typeface="Times New Roman"/>
                <a:cs typeface="Times New Roman"/>
              </a:rPr>
              <a:t>power  </a:t>
            </a:r>
            <a:r>
              <a:rPr sz="1200" dirty="0">
                <a:latin typeface="Times New Roman"/>
                <a:cs typeface="Times New Roman"/>
              </a:rPr>
              <a:t>output </a:t>
            </a:r>
            <a:r>
              <a:rPr sz="1200" spc="-5" dirty="0">
                <a:latin typeface="Times New Roman"/>
                <a:cs typeface="Times New Roman"/>
              </a:rPr>
              <a:t>designed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provide service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areas that </a:t>
            </a:r>
            <a:r>
              <a:rPr sz="1200" dirty="0">
                <a:latin typeface="Times New Roman"/>
                <a:cs typeface="Times New Roman"/>
              </a:rPr>
              <a:t>are not </a:t>
            </a:r>
            <a:r>
              <a:rPr sz="1200" spc="-5" dirty="0">
                <a:latin typeface="Times New Roman"/>
                <a:cs typeface="Times New Roman"/>
              </a:rPr>
              <a:t>able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receive adequate coverage  directly from </a:t>
            </a:r>
            <a:r>
              <a:rPr sz="1200" dirty="0">
                <a:latin typeface="Times New Roman"/>
                <a:cs typeface="Times New Roman"/>
              </a:rPr>
              <a:t>a base or primary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station.</a:t>
            </a:r>
            <a:endParaRPr sz="1200">
              <a:latin typeface="Times New Roman"/>
              <a:cs typeface="Times New Roman"/>
            </a:endParaRPr>
          </a:p>
          <a:p>
            <a:pPr marL="12700" marR="3300095">
              <a:lnSpc>
                <a:spcPts val="2760"/>
              </a:lnSpc>
              <a:spcBef>
                <a:spcPts val="275"/>
              </a:spcBef>
            </a:pPr>
            <a:r>
              <a:rPr sz="1200" dirty="0">
                <a:latin typeface="Times New Roman"/>
                <a:cs typeface="Times New Roman"/>
              </a:rPr>
              <a:t>RFI — </a:t>
            </a:r>
            <a:r>
              <a:rPr sz="1200" spc="-5" dirty="0">
                <a:latin typeface="Times New Roman"/>
                <a:cs typeface="Times New Roman"/>
              </a:rPr>
              <a:t>Radio frequency interference.  RFR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Radio frequency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radiation.</a:t>
            </a:r>
            <a:endParaRPr sz="1200">
              <a:latin typeface="Times New Roman"/>
              <a:cs typeface="Times New Roman"/>
            </a:endParaRPr>
          </a:p>
          <a:p>
            <a:pPr marL="12700" marR="104139">
              <a:lnSpc>
                <a:spcPts val="1380"/>
              </a:lnSpc>
              <a:spcBef>
                <a:spcPts val="1105"/>
              </a:spcBef>
            </a:pPr>
            <a:r>
              <a:rPr sz="1200" spc="-5" dirty="0">
                <a:latin typeface="Times New Roman"/>
                <a:cs typeface="Times New Roman"/>
              </a:rPr>
              <a:t>SCENIC VIEW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wide-angle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panoramic </a:t>
            </a:r>
            <a:r>
              <a:rPr sz="1200" dirty="0">
                <a:latin typeface="Times New Roman"/>
                <a:cs typeface="Times New Roman"/>
              </a:rPr>
              <a:t>field of sight </a:t>
            </a:r>
            <a:r>
              <a:rPr sz="1200" spc="-5" dirty="0">
                <a:latin typeface="Times New Roman"/>
                <a:cs typeface="Times New Roman"/>
              </a:rPr>
              <a:t>and may </a:t>
            </a:r>
            <a:r>
              <a:rPr sz="1200" dirty="0">
                <a:latin typeface="Times New Roman"/>
                <a:cs typeface="Times New Roman"/>
              </a:rPr>
              <a:t>include </a:t>
            </a:r>
            <a:r>
              <a:rPr sz="1200" spc="-5" dirty="0">
                <a:latin typeface="Times New Roman"/>
                <a:cs typeface="Times New Roman"/>
              </a:rPr>
              <a:t>natural  and/or man-made structures and activities which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seen from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stationary viewpoint 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one </a:t>
            </a:r>
            <a:r>
              <a:rPr sz="1200" spc="-5" dirty="0">
                <a:latin typeface="Times New Roman"/>
                <a:cs typeface="Times New Roman"/>
              </a:rPr>
              <a:t>travels along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roadway, waterway, </a:t>
            </a:r>
            <a:r>
              <a:rPr sz="1200" dirty="0">
                <a:latin typeface="Times New Roman"/>
                <a:cs typeface="Times New Roman"/>
              </a:rPr>
              <a:t>or path, </a:t>
            </a:r>
            <a:r>
              <a:rPr sz="1200" spc="-5" dirty="0">
                <a:latin typeface="Times New Roman"/>
                <a:cs typeface="Times New Roman"/>
              </a:rPr>
              <a:t>and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an object nearby </a:t>
            </a:r>
            <a:r>
              <a:rPr sz="1200" dirty="0">
                <a:latin typeface="Times New Roman"/>
                <a:cs typeface="Times New Roman"/>
              </a:rPr>
              <a:t>or in  the </a:t>
            </a:r>
            <a:r>
              <a:rPr sz="1200" spc="-5" dirty="0">
                <a:latin typeface="Times New Roman"/>
                <a:cs typeface="Times New Roman"/>
              </a:rPr>
              <a:t>distance such as </a:t>
            </a:r>
            <a:r>
              <a:rPr sz="1200" dirty="0">
                <a:latin typeface="Times New Roman"/>
                <a:cs typeface="Times New Roman"/>
              </a:rPr>
              <a:t>a mountain, or </a:t>
            </a:r>
            <a:r>
              <a:rPr sz="1200" spc="-5" dirty="0">
                <a:latin typeface="Times New Roman"/>
                <a:cs typeface="Times New Roman"/>
              </a:rPr>
              <a:t>historic </a:t>
            </a:r>
            <a:r>
              <a:rPr sz="1200" dirty="0">
                <a:latin typeface="Times New Roman"/>
                <a:cs typeface="Times New Roman"/>
              </a:rPr>
              <a:t>building or 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3367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SELF-SUPPORTING TOWER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communications tower 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constructed without  </a:t>
            </a:r>
            <a:r>
              <a:rPr sz="1200" dirty="0">
                <a:latin typeface="Times New Roman"/>
                <a:cs typeface="Times New Roman"/>
              </a:rPr>
              <a:t>guy</a:t>
            </a:r>
            <a:r>
              <a:rPr sz="1200" spc="-5" dirty="0">
                <a:latin typeface="Times New Roman"/>
                <a:cs typeface="Times New Roman"/>
              </a:rPr>
              <a:t> wires.</a:t>
            </a:r>
            <a:endParaRPr sz="1200">
              <a:latin typeface="Times New Roman"/>
              <a:cs typeface="Times New Roman"/>
            </a:endParaRPr>
          </a:p>
          <a:p>
            <a:pPr marL="12700" marR="225425">
              <a:lnSpc>
                <a:spcPts val="2750"/>
              </a:lnSpc>
              <a:spcBef>
                <a:spcPts val="285"/>
              </a:spcBef>
            </a:pPr>
            <a:r>
              <a:rPr sz="1200" spc="-5" dirty="0">
                <a:latin typeface="Times New Roman"/>
                <a:cs typeface="Times New Roman"/>
              </a:rPr>
              <a:t>SPECTRUM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Relating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any transmissions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reception </a:t>
            </a:r>
            <a:r>
              <a:rPr sz="1200" dirty="0">
                <a:latin typeface="Times New Roman"/>
                <a:cs typeface="Times New Roman"/>
              </a:rPr>
              <a:t>of electromagnetic </a:t>
            </a:r>
            <a:r>
              <a:rPr sz="1200" spc="-5" dirty="0">
                <a:latin typeface="Times New Roman"/>
                <a:cs typeface="Times New Roman"/>
              </a:rPr>
              <a:t>waves.  STEALTH TOWER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structure </a:t>
            </a:r>
            <a:r>
              <a:rPr sz="1200" dirty="0">
                <a:latin typeface="Times New Roman"/>
                <a:cs typeface="Times New Roman"/>
              </a:rPr>
              <a:t>designed to </a:t>
            </a:r>
            <a:r>
              <a:rPr sz="1200" spc="-5" dirty="0">
                <a:latin typeface="Times New Roman"/>
                <a:cs typeface="Times New Roman"/>
              </a:rPr>
              <a:t>blend with </a:t>
            </a:r>
            <a:r>
              <a:rPr sz="1200" dirty="0">
                <a:latin typeface="Times New Roman"/>
                <a:cs typeface="Times New Roman"/>
              </a:rPr>
              <a:t>or be </a:t>
            </a:r>
            <a:r>
              <a:rPr sz="1200" spc="-5" dirty="0">
                <a:latin typeface="Times New Roman"/>
                <a:cs typeface="Times New Roman"/>
              </a:rPr>
              <a:t>hidden </a:t>
            </a:r>
            <a:r>
              <a:rPr sz="1200" spc="5" dirty="0">
                <a:latin typeface="Times New Roman"/>
                <a:cs typeface="Times New Roman"/>
              </a:rPr>
              <a:t>by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surrounding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87">
        <p14:flythrough/>
      </p:transition>
    </mc:Choice>
    <mc:Fallback xmlns="">
      <p:transition spd="slow" advTm="787">
        <p:fade/>
      </p:transition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ject 1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154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617845" cy="1435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terrain, architectural </a:t>
            </a:r>
            <a:r>
              <a:rPr sz="1200" dirty="0">
                <a:latin typeface="Times New Roman"/>
                <a:cs typeface="Times New Roman"/>
              </a:rPr>
              <a:t>design, or buildings.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33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STRUCTURALLY ABLE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The determination </a:t>
            </a:r>
            <a:r>
              <a:rPr sz="1200" dirty="0">
                <a:latin typeface="Times New Roman"/>
                <a:cs typeface="Times New Roman"/>
              </a:rPr>
              <a:t>that a </a:t>
            </a:r>
            <a:r>
              <a:rPr sz="1200" spc="-5" dirty="0">
                <a:latin typeface="Times New Roman"/>
                <a:cs typeface="Times New Roman"/>
              </a:rPr>
              <a:t>tower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structure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capable </a:t>
            </a:r>
            <a:r>
              <a:rPr sz="1200" spc="5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carrying </a:t>
            </a:r>
            <a:r>
              <a:rPr sz="1200" dirty="0">
                <a:latin typeface="Times New Roman"/>
                <a:cs typeface="Times New Roman"/>
              </a:rPr>
              <a:t>the load </a:t>
            </a:r>
            <a:r>
              <a:rPr sz="1200" spc="-5" dirty="0">
                <a:latin typeface="Times New Roman"/>
                <a:cs typeface="Times New Roman"/>
              </a:rPr>
              <a:t>imposed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proposed new antenna(s) </a:t>
            </a:r>
            <a:r>
              <a:rPr sz="1200" dirty="0">
                <a:latin typeface="Times New Roman"/>
                <a:cs typeface="Times New Roman"/>
              </a:rPr>
              <a:t>under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reasonable </a:t>
            </a:r>
            <a:r>
              <a:rPr sz="1200" spc="-5" dirty="0">
                <a:latin typeface="Times New Roman"/>
                <a:cs typeface="Times New Roman"/>
              </a:rPr>
              <a:t>predictable  conditions as determined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professional </a:t>
            </a:r>
            <a:r>
              <a:rPr sz="1200" dirty="0">
                <a:latin typeface="Times New Roman"/>
                <a:cs typeface="Times New Roman"/>
              </a:rPr>
              <a:t>structural </a:t>
            </a:r>
            <a:r>
              <a:rPr sz="1200" spc="-5" dirty="0">
                <a:latin typeface="Times New Roman"/>
                <a:cs typeface="Times New Roman"/>
              </a:rPr>
              <a:t>engineering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analysis.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SUBSTANTIAL </a:t>
            </a:r>
            <a:r>
              <a:rPr sz="1200" dirty="0">
                <a:latin typeface="Times New Roman"/>
                <a:cs typeface="Times New Roman"/>
              </a:rPr>
              <a:t>CHANGE – A </a:t>
            </a:r>
            <a:r>
              <a:rPr sz="1200" spc="-5" dirty="0">
                <a:latin typeface="Times New Roman"/>
                <a:cs typeface="Times New Roman"/>
              </a:rPr>
              <a:t>modification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Preexisting Tower </a:t>
            </a:r>
            <a:r>
              <a:rPr sz="1200" dirty="0">
                <a:latin typeface="Times New Roman"/>
                <a:cs typeface="Times New Roman"/>
              </a:rPr>
              <a:t>or Antenna if it </a:t>
            </a:r>
            <a:r>
              <a:rPr sz="1200" spc="-5" dirty="0">
                <a:latin typeface="Times New Roman"/>
                <a:cs typeface="Times New Roman"/>
              </a:rPr>
              <a:t>meets  any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following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criteria: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8900" y="1973071"/>
            <a:ext cx="1695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dirty="0">
                <a:latin typeface="Times New Roman"/>
                <a:cs typeface="Times New Roman"/>
              </a:rPr>
              <a:t>i)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16072" y="1973071"/>
            <a:ext cx="4655820" cy="10845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-6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For towers other than towers </a:t>
            </a:r>
            <a:r>
              <a:rPr sz="1200" dirty="0">
                <a:latin typeface="Times New Roman"/>
                <a:cs typeface="Times New Roman"/>
              </a:rPr>
              <a:t>in the public </a:t>
            </a:r>
            <a:r>
              <a:rPr sz="1200" spc="-5" dirty="0">
                <a:latin typeface="Times New Roman"/>
                <a:cs typeface="Times New Roman"/>
              </a:rPr>
              <a:t>rights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way,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increases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height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tower </a:t>
            </a:r>
            <a:r>
              <a:rPr sz="1200" dirty="0">
                <a:latin typeface="Times New Roman"/>
                <a:cs typeface="Times New Roman"/>
              </a:rPr>
              <a:t>by more </a:t>
            </a:r>
            <a:r>
              <a:rPr sz="1200" spc="-5" dirty="0">
                <a:latin typeface="Times New Roman"/>
                <a:cs typeface="Times New Roman"/>
              </a:rPr>
              <a:t>than </a:t>
            </a:r>
            <a:r>
              <a:rPr sz="1200" dirty="0">
                <a:latin typeface="Times New Roman"/>
                <a:cs typeface="Times New Roman"/>
              </a:rPr>
              <a:t>10%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by the height of one </a:t>
            </a:r>
            <a:r>
              <a:rPr sz="1200" spc="-5" dirty="0">
                <a:latin typeface="Times New Roman"/>
                <a:cs typeface="Times New Roman"/>
              </a:rPr>
              <a:t>additional  antenna array with separation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nearest </a:t>
            </a:r>
            <a:r>
              <a:rPr sz="1200" dirty="0">
                <a:latin typeface="Times New Roman"/>
                <a:cs typeface="Times New Roman"/>
              </a:rPr>
              <a:t>existing </a:t>
            </a:r>
            <a:r>
              <a:rPr sz="1200" spc="-5" dirty="0">
                <a:latin typeface="Times New Roman"/>
                <a:cs typeface="Times New Roman"/>
              </a:rPr>
              <a:t>antenna </a:t>
            </a:r>
            <a:r>
              <a:rPr sz="1200" dirty="0">
                <a:latin typeface="Times New Roman"/>
                <a:cs typeface="Times New Roman"/>
              </a:rPr>
              <a:t>not to  </a:t>
            </a:r>
            <a:r>
              <a:rPr sz="1200" spc="-5" dirty="0">
                <a:latin typeface="Times New Roman"/>
                <a:cs typeface="Times New Roman"/>
              </a:rPr>
              <a:t>exceed twenty feet, whichever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greater;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other eligible support  structures,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increases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height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structure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10% or more  </a:t>
            </a:r>
            <a:r>
              <a:rPr sz="1200" spc="-5" dirty="0">
                <a:latin typeface="Times New Roman"/>
                <a:cs typeface="Times New Roman"/>
              </a:rPr>
              <a:t>than ten feet, </a:t>
            </a:r>
            <a:r>
              <a:rPr sz="1200" dirty="0">
                <a:latin typeface="Times New Roman"/>
                <a:cs typeface="Times New Roman"/>
              </a:rPr>
              <a:t>whichever </a:t>
            </a:r>
            <a:r>
              <a:rPr sz="1200" spc="5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greater;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58900" y="3199892"/>
            <a:ext cx="2120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dirty="0">
                <a:latin typeface="Times New Roman"/>
                <a:cs typeface="Times New Roman"/>
              </a:rPr>
              <a:t>ii)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16072" y="3199892"/>
            <a:ext cx="4642485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-6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For towers other than towers </a:t>
            </a:r>
            <a:r>
              <a:rPr sz="1200" dirty="0">
                <a:latin typeface="Times New Roman"/>
                <a:cs typeface="Times New Roman"/>
              </a:rPr>
              <a:t>in the public </a:t>
            </a:r>
            <a:r>
              <a:rPr sz="1200" spc="-5" dirty="0">
                <a:latin typeface="Times New Roman"/>
                <a:cs typeface="Times New Roman"/>
              </a:rPr>
              <a:t>rights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way,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involves </a:t>
            </a:r>
            <a:r>
              <a:rPr sz="1200" dirty="0">
                <a:latin typeface="Times New Roman"/>
                <a:cs typeface="Times New Roman"/>
              </a:rPr>
              <a:t>adding  </a:t>
            </a:r>
            <a:r>
              <a:rPr sz="1200" spc="-5" dirty="0">
                <a:latin typeface="Times New Roman"/>
                <a:cs typeface="Times New Roman"/>
              </a:rPr>
              <a:t>an appurtenance </a:t>
            </a:r>
            <a:r>
              <a:rPr sz="1200" dirty="0">
                <a:latin typeface="Times New Roman"/>
                <a:cs typeface="Times New Roman"/>
              </a:rPr>
              <a:t>to the body of the </a:t>
            </a:r>
            <a:r>
              <a:rPr sz="1200" spc="-5" dirty="0">
                <a:latin typeface="Times New Roman"/>
                <a:cs typeface="Times New Roman"/>
              </a:rPr>
              <a:t>tower that </a:t>
            </a:r>
            <a:r>
              <a:rPr sz="1200" dirty="0">
                <a:latin typeface="Times New Roman"/>
                <a:cs typeface="Times New Roman"/>
              </a:rPr>
              <a:t>would </a:t>
            </a:r>
            <a:r>
              <a:rPr sz="1200" spc="-5" dirty="0">
                <a:latin typeface="Times New Roman"/>
                <a:cs typeface="Times New Roman"/>
              </a:rPr>
              <a:t>protrude from </a:t>
            </a:r>
            <a:r>
              <a:rPr sz="1200" dirty="0">
                <a:latin typeface="Times New Roman"/>
                <a:cs typeface="Times New Roman"/>
              </a:rPr>
              <a:t>the edge  of the </a:t>
            </a:r>
            <a:r>
              <a:rPr sz="1200" spc="-5" dirty="0">
                <a:latin typeface="Times New Roman"/>
                <a:cs typeface="Times New Roman"/>
              </a:rPr>
              <a:t>tower </a:t>
            </a:r>
            <a:r>
              <a:rPr sz="1200" dirty="0">
                <a:latin typeface="Times New Roman"/>
                <a:cs typeface="Times New Roman"/>
              </a:rPr>
              <a:t>more </a:t>
            </a:r>
            <a:r>
              <a:rPr sz="1200" spc="-5" dirty="0">
                <a:latin typeface="Times New Roman"/>
                <a:cs typeface="Times New Roman"/>
              </a:rPr>
              <a:t>than </a:t>
            </a:r>
            <a:r>
              <a:rPr sz="1200" dirty="0">
                <a:latin typeface="Times New Roman"/>
                <a:cs typeface="Times New Roman"/>
              </a:rPr>
              <a:t>twenty </a:t>
            </a:r>
            <a:r>
              <a:rPr sz="1200" spc="-5" dirty="0">
                <a:latin typeface="Times New Roman"/>
                <a:cs typeface="Times New Roman"/>
              </a:rPr>
              <a:t>feet,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width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tower  structure at </a:t>
            </a:r>
            <a:r>
              <a:rPr sz="1200" dirty="0">
                <a:latin typeface="Times New Roman"/>
                <a:cs typeface="Times New Roman"/>
              </a:rPr>
              <a:t>the level </a:t>
            </a:r>
            <a:r>
              <a:rPr sz="1200" spc="-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appurtenance, whichever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greater; for </a:t>
            </a:r>
            <a:r>
              <a:rPr sz="1200" dirty="0">
                <a:latin typeface="Times New Roman"/>
                <a:cs typeface="Times New Roman"/>
              </a:rPr>
              <a:t>other  </a:t>
            </a:r>
            <a:r>
              <a:rPr sz="1200" spc="-5" dirty="0">
                <a:latin typeface="Times New Roman"/>
                <a:cs typeface="Times New Roman"/>
              </a:rPr>
              <a:t>eligible support structures,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involves adding an appurtenance </a:t>
            </a:r>
            <a:r>
              <a:rPr sz="1200" dirty="0">
                <a:latin typeface="Times New Roman"/>
                <a:cs typeface="Times New Roman"/>
              </a:rPr>
              <a:t>to the body  of the </a:t>
            </a:r>
            <a:r>
              <a:rPr sz="1200" spc="-5" dirty="0">
                <a:latin typeface="Times New Roman"/>
                <a:cs typeface="Times New Roman"/>
              </a:rPr>
              <a:t>structure </a:t>
            </a:r>
            <a:r>
              <a:rPr sz="1200" dirty="0">
                <a:latin typeface="Times New Roman"/>
                <a:cs typeface="Times New Roman"/>
              </a:rPr>
              <a:t>that </a:t>
            </a:r>
            <a:r>
              <a:rPr sz="1200" spc="-5" dirty="0">
                <a:latin typeface="Times New Roman"/>
                <a:cs typeface="Times New Roman"/>
              </a:rPr>
              <a:t>would protrude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edge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structure </a:t>
            </a:r>
            <a:r>
              <a:rPr sz="1200" dirty="0">
                <a:latin typeface="Times New Roman"/>
                <a:cs typeface="Times New Roman"/>
              </a:rPr>
              <a:t>by more  </a:t>
            </a:r>
            <a:r>
              <a:rPr sz="1200" spc="-5" dirty="0">
                <a:latin typeface="Times New Roman"/>
                <a:cs typeface="Times New Roman"/>
              </a:rPr>
              <a:t>than </a:t>
            </a:r>
            <a:r>
              <a:rPr sz="1200" dirty="0">
                <a:latin typeface="Times New Roman"/>
                <a:cs typeface="Times New Roman"/>
              </a:rPr>
              <a:t>six </a:t>
            </a:r>
            <a:r>
              <a:rPr sz="1200" spc="-5" dirty="0">
                <a:latin typeface="Times New Roman"/>
                <a:cs typeface="Times New Roman"/>
              </a:rPr>
              <a:t>feet;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58900" y="4601971"/>
            <a:ext cx="2552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dirty="0">
                <a:latin typeface="Times New Roman"/>
                <a:cs typeface="Times New Roman"/>
              </a:rPr>
              <a:t>iii)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16100" y="4601971"/>
            <a:ext cx="4622165" cy="1435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For any eligible support structure,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involves installation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standard number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new equipment cabinets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technology involved,  </a:t>
            </a:r>
            <a:r>
              <a:rPr sz="1200" dirty="0">
                <a:latin typeface="Times New Roman"/>
                <a:cs typeface="Times New Roman"/>
              </a:rPr>
              <a:t>but not to </a:t>
            </a:r>
            <a:r>
              <a:rPr sz="1200" spc="-5" dirty="0">
                <a:latin typeface="Times New Roman"/>
                <a:cs typeface="Times New Roman"/>
              </a:rPr>
              <a:t>exceed </a:t>
            </a:r>
            <a:r>
              <a:rPr sz="1200" dirty="0">
                <a:latin typeface="Times New Roman"/>
                <a:cs typeface="Times New Roman"/>
              </a:rPr>
              <a:t>four </a:t>
            </a:r>
            <a:r>
              <a:rPr sz="1200" spc="-5" dirty="0">
                <a:latin typeface="Times New Roman"/>
                <a:cs typeface="Times New Roman"/>
              </a:rPr>
              <a:t>cabinets; or, for towers </a:t>
            </a:r>
            <a:r>
              <a:rPr sz="1200" dirty="0">
                <a:latin typeface="Times New Roman"/>
                <a:cs typeface="Times New Roman"/>
              </a:rPr>
              <a:t>in the public </a:t>
            </a:r>
            <a:r>
              <a:rPr sz="1200" spc="-5" dirty="0">
                <a:latin typeface="Times New Roman"/>
                <a:cs typeface="Times New Roman"/>
              </a:rPr>
              <a:t>rights-of-way  and base stations,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involves installation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new </a:t>
            </a:r>
            <a:r>
              <a:rPr sz="1200" spc="-5" dirty="0">
                <a:latin typeface="Times New Roman"/>
                <a:cs typeface="Times New Roman"/>
              </a:rPr>
              <a:t>equipment cabinets </a:t>
            </a:r>
            <a:r>
              <a:rPr sz="1200" dirty="0">
                <a:latin typeface="Times New Roman"/>
                <a:cs typeface="Times New Roman"/>
              </a:rPr>
              <a:t>on  the </a:t>
            </a:r>
            <a:r>
              <a:rPr sz="1200" spc="-5" dirty="0">
                <a:latin typeface="Times New Roman"/>
                <a:cs typeface="Times New Roman"/>
              </a:rPr>
              <a:t>ground </a:t>
            </a:r>
            <a:r>
              <a:rPr sz="1200" dirty="0">
                <a:latin typeface="Times New Roman"/>
                <a:cs typeface="Times New Roman"/>
              </a:rPr>
              <a:t>if </a:t>
            </a:r>
            <a:r>
              <a:rPr sz="1200" spc="-5" dirty="0">
                <a:latin typeface="Times New Roman"/>
                <a:cs typeface="Times New Roman"/>
              </a:rPr>
              <a:t>there </a:t>
            </a:r>
            <a:r>
              <a:rPr sz="1200" dirty="0">
                <a:latin typeface="Times New Roman"/>
                <a:cs typeface="Times New Roman"/>
              </a:rPr>
              <a:t>are no </a:t>
            </a:r>
            <a:r>
              <a:rPr sz="1200" spc="-5" dirty="0">
                <a:latin typeface="Times New Roman"/>
                <a:cs typeface="Times New Roman"/>
              </a:rPr>
              <a:t>preexisting ground cabinets associated with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structure,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else </a:t>
            </a:r>
            <a:r>
              <a:rPr sz="1200" dirty="0">
                <a:latin typeface="Times New Roman"/>
                <a:cs typeface="Times New Roman"/>
              </a:rPr>
              <a:t>involves </a:t>
            </a:r>
            <a:r>
              <a:rPr sz="1200" spc="-5" dirty="0">
                <a:latin typeface="Times New Roman"/>
                <a:cs typeface="Times New Roman"/>
              </a:rPr>
              <a:t>installation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ground cabinets that are </a:t>
            </a:r>
            <a:r>
              <a:rPr sz="1200" dirty="0">
                <a:latin typeface="Times New Roman"/>
                <a:cs typeface="Times New Roman"/>
              </a:rPr>
              <a:t>more than  10% </a:t>
            </a:r>
            <a:r>
              <a:rPr sz="1200" spc="-5" dirty="0">
                <a:latin typeface="Times New Roman"/>
                <a:cs typeface="Times New Roman"/>
              </a:rPr>
              <a:t>larger </a:t>
            </a:r>
            <a:r>
              <a:rPr sz="1200" dirty="0">
                <a:latin typeface="Times New Roman"/>
                <a:cs typeface="Times New Roman"/>
              </a:rPr>
              <a:t>in height or </a:t>
            </a:r>
            <a:r>
              <a:rPr sz="1200" spc="-5" dirty="0">
                <a:latin typeface="Times New Roman"/>
                <a:cs typeface="Times New Roman"/>
              </a:rPr>
              <a:t>overall </a:t>
            </a:r>
            <a:r>
              <a:rPr sz="1200" dirty="0">
                <a:latin typeface="Times New Roman"/>
                <a:cs typeface="Times New Roman"/>
              </a:rPr>
              <a:t>volume </a:t>
            </a:r>
            <a:r>
              <a:rPr sz="1200" spc="-5" dirty="0">
                <a:latin typeface="Times New Roman"/>
                <a:cs typeface="Times New Roman"/>
              </a:rPr>
              <a:t>than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ground cabinets  associated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structure;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58900" y="6179311"/>
            <a:ext cx="2457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dirty="0">
                <a:latin typeface="Times New Roman"/>
                <a:cs typeface="Times New Roman"/>
              </a:rPr>
              <a:t>iv)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54201" y="6179311"/>
            <a:ext cx="389762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latin typeface="Times New Roman"/>
                <a:cs typeface="Times New Roman"/>
              </a:rPr>
              <a:t>It </a:t>
            </a:r>
            <a:r>
              <a:rPr sz="1200" dirty="0">
                <a:latin typeface="Times New Roman"/>
                <a:cs typeface="Times New Roman"/>
              </a:rPr>
              <a:t>entails </a:t>
            </a:r>
            <a:r>
              <a:rPr sz="1200" spc="-5" dirty="0">
                <a:latin typeface="Times New Roman"/>
                <a:cs typeface="Times New Roman"/>
              </a:rPr>
              <a:t>any excavation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deployment </a:t>
            </a:r>
            <a:r>
              <a:rPr sz="1200" dirty="0">
                <a:latin typeface="Times New Roman"/>
                <a:cs typeface="Times New Roman"/>
              </a:rPr>
              <a:t>outside the </a:t>
            </a:r>
            <a:r>
              <a:rPr sz="1200" spc="-5" dirty="0">
                <a:latin typeface="Times New Roman"/>
                <a:cs typeface="Times New Roman"/>
              </a:rPr>
              <a:t>current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site;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58900" y="6529832"/>
            <a:ext cx="501015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469900" marR="5080" indent="-457200">
              <a:lnSpc>
                <a:spcPts val="1380"/>
              </a:lnSpc>
              <a:spcBef>
                <a:spcPts val="195"/>
              </a:spcBef>
              <a:tabLst>
                <a:tab pos="469265" algn="l"/>
              </a:tabLst>
            </a:pPr>
            <a:r>
              <a:rPr sz="1200" spc="-5" dirty="0">
                <a:latin typeface="Times New Roman"/>
                <a:cs typeface="Times New Roman"/>
              </a:rPr>
              <a:t>(v)	</a:t>
            </a:r>
            <a:r>
              <a:rPr sz="1200" spc="-1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would </a:t>
            </a:r>
            <a:r>
              <a:rPr sz="1200" dirty="0">
                <a:latin typeface="Times New Roman"/>
                <a:cs typeface="Times New Roman"/>
              </a:rPr>
              <a:t>defeat the </a:t>
            </a:r>
            <a:r>
              <a:rPr sz="1200" spc="-5" dirty="0">
                <a:latin typeface="Times New Roman"/>
                <a:cs typeface="Times New Roman"/>
              </a:rPr>
              <a:t>concealment elements </a:t>
            </a:r>
            <a:r>
              <a:rPr sz="1200" dirty="0">
                <a:latin typeface="Times New Roman"/>
                <a:cs typeface="Times New Roman"/>
              </a:rPr>
              <a:t>of the eligible </a:t>
            </a:r>
            <a:r>
              <a:rPr sz="1200" spc="-5" dirty="0">
                <a:latin typeface="Times New Roman"/>
                <a:cs typeface="Times New Roman"/>
              </a:rPr>
              <a:t>support structure;  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358900" y="7055611"/>
            <a:ext cx="2457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(</a:t>
            </a:r>
            <a:r>
              <a:rPr sz="1200" dirty="0">
                <a:latin typeface="Times New Roman"/>
                <a:cs typeface="Times New Roman"/>
              </a:rPr>
              <a:t>vi)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16097" y="7055611"/>
            <a:ext cx="4629785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1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does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comply with conditions associated with </a:t>
            </a:r>
            <a:r>
              <a:rPr sz="1200" dirty="0">
                <a:latin typeface="Times New Roman"/>
                <a:cs typeface="Times New Roman"/>
              </a:rPr>
              <a:t>the siting of the  </a:t>
            </a:r>
            <a:r>
              <a:rPr sz="1200" spc="-5" dirty="0">
                <a:latin typeface="Times New Roman"/>
                <a:cs typeface="Times New Roman"/>
              </a:rPr>
              <a:t>construction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modification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eligible support structure </a:t>
            </a:r>
            <a:r>
              <a:rPr sz="1200" dirty="0">
                <a:latin typeface="Times New Roman"/>
                <a:cs typeface="Times New Roman"/>
              </a:rPr>
              <a:t>or base </a:t>
            </a:r>
            <a:r>
              <a:rPr sz="1200" spc="-5" dirty="0">
                <a:latin typeface="Times New Roman"/>
                <a:cs typeface="Times New Roman"/>
              </a:rPr>
              <a:t>station  equipment, provided however that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limitation does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apply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any  modification that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non-compliant </a:t>
            </a:r>
            <a:r>
              <a:rPr sz="1200" dirty="0">
                <a:latin typeface="Times New Roman"/>
                <a:cs typeface="Times New Roman"/>
              </a:rPr>
              <a:t>only in a </a:t>
            </a:r>
            <a:r>
              <a:rPr sz="1200" spc="-5" dirty="0">
                <a:latin typeface="Times New Roman"/>
                <a:cs typeface="Times New Roman"/>
              </a:rPr>
              <a:t>manner that would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exceed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thresholds identified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above.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01700" y="8107171"/>
            <a:ext cx="5483860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165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TOWER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vertical structure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antenna(s) </a:t>
            </a:r>
            <a:r>
              <a:rPr sz="1200" dirty="0">
                <a:latin typeface="Times New Roman"/>
                <a:cs typeface="Times New Roman"/>
              </a:rPr>
              <a:t>that </a:t>
            </a:r>
            <a:r>
              <a:rPr sz="1200" spc="-5" dirty="0">
                <a:latin typeface="Times New Roman"/>
                <a:cs typeface="Times New Roman"/>
              </a:rPr>
              <a:t>provides wireless communications  services.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TOWER HEIGHT </a:t>
            </a:r>
            <a:r>
              <a:rPr sz="1200" dirty="0">
                <a:latin typeface="Times New Roman"/>
                <a:cs typeface="Times New Roman"/>
              </a:rPr>
              <a:t>— The </a:t>
            </a:r>
            <a:r>
              <a:rPr sz="1200" spc="-5" dirty="0">
                <a:latin typeface="Times New Roman"/>
                <a:cs typeface="Times New Roman"/>
              </a:rPr>
              <a:t>vertical </a:t>
            </a:r>
            <a:r>
              <a:rPr sz="1200" dirty="0">
                <a:latin typeface="Times New Roman"/>
                <a:cs typeface="Times New Roman"/>
              </a:rPr>
              <a:t>distance </a:t>
            </a:r>
            <a:r>
              <a:rPr sz="1200" spc="-5" dirty="0">
                <a:latin typeface="Times New Roman"/>
                <a:cs typeface="Times New Roman"/>
              </a:rPr>
              <a:t>measured from </a:t>
            </a:r>
            <a:r>
              <a:rPr sz="1200" dirty="0">
                <a:latin typeface="Times New Roman"/>
                <a:cs typeface="Times New Roman"/>
              </a:rPr>
              <a:t>the base of the tower </a:t>
            </a:r>
            <a:r>
              <a:rPr sz="1200" spc="-5" dirty="0">
                <a:latin typeface="Times New Roman"/>
                <a:cs typeface="Times New Roman"/>
              </a:rPr>
              <a:t>support  structure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highest </a:t>
            </a:r>
            <a:r>
              <a:rPr sz="1200" dirty="0">
                <a:latin typeface="Times New Roman"/>
                <a:cs typeface="Times New Roman"/>
              </a:rPr>
              <a:t>point of the </a:t>
            </a:r>
            <a:r>
              <a:rPr sz="1200" spc="-5" dirty="0">
                <a:latin typeface="Times New Roman"/>
                <a:cs typeface="Times New Roman"/>
              </a:rPr>
              <a:t>structure. If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support structure </a:t>
            </a:r>
            <a:r>
              <a:rPr sz="1200" dirty="0">
                <a:latin typeface="Times New Roman"/>
                <a:cs typeface="Times New Roman"/>
              </a:rPr>
              <a:t>is on a </a:t>
            </a:r>
            <a:r>
              <a:rPr sz="1200" spc="-5" dirty="0">
                <a:latin typeface="Times New Roman"/>
                <a:cs typeface="Times New Roman"/>
              </a:rPr>
              <a:t>sloped grade,  then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average between the highest and lowest grades shall </a:t>
            </a:r>
            <a:r>
              <a:rPr sz="1200" dirty="0">
                <a:latin typeface="Times New Roman"/>
                <a:cs typeface="Times New Roman"/>
              </a:rPr>
              <a:t>be used in </a:t>
            </a:r>
            <a:r>
              <a:rPr sz="1200" spc="-5" dirty="0">
                <a:latin typeface="Times New Roman"/>
                <a:cs typeface="Times New Roman"/>
              </a:rPr>
              <a:t>calculating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tower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height.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00">
        <p14:flythrough/>
      </p:transition>
    </mc:Choice>
    <mc:Fallback xmlns="">
      <p:transition spd="slow" advTm="800">
        <p:fade/>
      </p:transition>
    </mc:Fallback>
  </mc:AlternateContent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155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548630" cy="23114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WIRELESS COMMUNICATIONS FACILITY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 equipment, buildings and locations 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equipment (real estate) with which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wireless communications provider transmits and  receives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waves that carry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services. This facility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owned and permitted </a:t>
            </a:r>
            <a:r>
              <a:rPr sz="1200" dirty="0">
                <a:latin typeface="Times New Roman"/>
                <a:cs typeface="Times New Roman"/>
              </a:rPr>
              <a:t>by the  </a:t>
            </a:r>
            <a:r>
              <a:rPr sz="1200" spc="-5" dirty="0">
                <a:latin typeface="Times New Roman"/>
                <a:cs typeface="Times New Roman"/>
              </a:rPr>
              <a:t>provider </a:t>
            </a:r>
            <a:r>
              <a:rPr sz="1200" dirty="0">
                <a:latin typeface="Times New Roman"/>
                <a:cs typeface="Times New Roman"/>
              </a:rPr>
              <a:t>or another owner 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entity.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959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WIRELESS COMMUNICATIONS PROVIDER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An entity licensed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FCC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provide telecommunications services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individuals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institutions.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39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WIRELESS SERVICES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Commercial mobile services, unlicensed wireless exchange  access services, including cellular services, </a:t>
            </a:r>
            <a:r>
              <a:rPr sz="1200" dirty="0">
                <a:latin typeface="Times New Roman"/>
                <a:cs typeface="Times New Roman"/>
              </a:rPr>
              <a:t>personal </a:t>
            </a:r>
            <a:r>
              <a:rPr sz="1200" spc="-5" dirty="0">
                <a:latin typeface="Times New Roman"/>
                <a:cs typeface="Times New Roman"/>
              </a:rPr>
              <a:t>communications services, specialized  </a:t>
            </a:r>
            <a:r>
              <a:rPr sz="1200" dirty="0">
                <a:latin typeface="Times New Roman"/>
                <a:cs typeface="Times New Roman"/>
              </a:rPr>
              <a:t>mobile </a:t>
            </a:r>
            <a:r>
              <a:rPr sz="1200" spc="-5" dirty="0">
                <a:latin typeface="Times New Roman"/>
                <a:cs typeface="Times New Roman"/>
              </a:rPr>
              <a:t>radio services,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paging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9-6. Permit application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requirements.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2849371"/>
            <a:ext cx="1733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58900" y="2849371"/>
            <a:ext cx="5199380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 applicant for </a:t>
            </a:r>
            <a:r>
              <a:rPr sz="1200" dirty="0">
                <a:latin typeface="Times New Roman"/>
                <a:cs typeface="Times New Roman"/>
              </a:rPr>
              <a:t>a wireless </a:t>
            </a:r>
            <a:r>
              <a:rPr sz="1200" spc="-5" dirty="0">
                <a:latin typeface="Times New Roman"/>
                <a:cs typeface="Times New Roman"/>
              </a:rPr>
              <a:t>communications tower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facility permit </a:t>
            </a:r>
            <a:r>
              <a:rPr sz="1200" dirty="0">
                <a:latin typeface="Times New Roman"/>
                <a:cs typeface="Times New Roman"/>
              </a:rPr>
              <a:t>must be a  </a:t>
            </a:r>
            <a:r>
              <a:rPr sz="1200" spc="-5" dirty="0">
                <a:latin typeface="Times New Roman"/>
                <a:cs typeface="Times New Roman"/>
              </a:rPr>
              <a:t>wireless communications provider </a:t>
            </a:r>
            <a:r>
              <a:rPr sz="1200" dirty="0">
                <a:latin typeface="Times New Roman"/>
                <a:cs typeface="Times New Roman"/>
              </a:rPr>
              <a:t>or must </a:t>
            </a:r>
            <a:r>
              <a:rPr sz="1200" spc="-5" dirty="0">
                <a:latin typeface="Times New Roman"/>
                <a:cs typeface="Times New Roman"/>
              </a:rPr>
              <a:t>provide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copy </a:t>
            </a:r>
            <a:r>
              <a:rPr sz="1200" dirty="0">
                <a:latin typeface="Times New Roman"/>
                <a:cs typeface="Times New Roman"/>
              </a:rPr>
              <a:t>of its </a:t>
            </a:r>
            <a:r>
              <a:rPr sz="1200" spc="-5" dirty="0">
                <a:latin typeface="Times New Roman"/>
                <a:cs typeface="Times New Roman"/>
              </a:rPr>
              <a:t>executed contract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provide land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facilities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 existing wireless communications provider </a:t>
            </a:r>
            <a:r>
              <a:rPr sz="1200" dirty="0">
                <a:latin typeface="Times New Roman"/>
                <a:cs typeface="Times New Roman"/>
              </a:rPr>
              <a:t>at the time  </a:t>
            </a:r>
            <a:r>
              <a:rPr sz="1200" spc="-5" dirty="0">
                <a:latin typeface="Times New Roman"/>
                <a:cs typeface="Times New Roman"/>
              </a:rPr>
              <a:t>that an application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submitted.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permit shall </a:t>
            </a:r>
            <a:r>
              <a:rPr sz="1200" dirty="0">
                <a:latin typeface="Times New Roman"/>
                <a:cs typeface="Times New Roman"/>
              </a:rPr>
              <a:t>not be </a:t>
            </a:r>
            <a:r>
              <a:rPr sz="1200" spc="-5" dirty="0">
                <a:latin typeface="Times New Roman"/>
                <a:cs typeface="Times New Roman"/>
              </a:rPr>
              <a:t>granted </a:t>
            </a:r>
            <a:r>
              <a:rPr sz="1200" dirty="0">
                <a:latin typeface="Times New Roman"/>
                <a:cs typeface="Times New Roman"/>
              </a:rPr>
              <a:t>for a tower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facility  </a:t>
            </a:r>
            <a:r>
              <a:rPr sz="1200" dirty="0">
                <a:latin typeface="Times New Roman"/>
                <a:cs typeface="Times New Roman"/>
              </a:rPr>
              <a:t>to be built 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speculation.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00" y="3900932"/>
            <a:ext cx="1657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58900" y="3900932"/>
            <a:ext cx="5455285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045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Applicants for wireless communications towers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facilities shall include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following supplemental information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their filings for special </a:t>
            </a:r>
            <a:r>
              <a:rPr sz="1200" dirty="0">
                <a:latin typeface="Times New Roman"/>
                <a:cs typeface="Times New Roman"/>
              </a:rPr>
              <a:t>permit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approval:</a:t>
            </a:r>
            <a:endParaRPr sz="1200">
              <a:latin typeface="Times New Roman"/>
              <a:cs typeface="Times New Roman"/>
            </a:endParaRPr>
          </a:p>
          <a:p>
            <a:pPr marL="698500" marR="5080" indent="-2286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(1) Location map. The </a:t>
            </a:r>
            <a:r>
              <a:rPr sz="1200" dirty="0">
                <a:latin typeface="Times New Roman"/>
                <a:cs typeface="Times New Roman"/>
              </a:rPr>
              <a:t>location of the </a:t>
            </a:r>
            <a:r>
              <a:rPr sz="1200" spc="-5" dirty="0">
                <a:latin typeface="Times New Roman"/>
                <a:cs typeface="Times New Roman"/>
              </a:rPr>
              <a:t>proposed structure </a:t>
            </a:r>
            <a:r>
              <a:rPr sz="1200" dirty="0">
                <a:latin typeface="Times New Roman"/>
                <a:cs typeface="Times New Roman"/>
              </a:rPr>
              <a:t>on the most </a:t>
            </a:r>
            <a:r>
              <a:rPr sz="1200" spc="-5" dirty="0">
                <a:latin typeface="Times New Roman"/>
                <a:cs typeface="Times New Roman"/>
              </a:rPr>
              <a:t>recent  United States Geological Survey Quadrangle </a:t>
            </a:r>
            <a:r>
              <a:rPr sz="1200" dirty="0">
                <a:latin typeface="Times New Roman"/>
                <a:cs typeface="Times New Roman"/>
              </a:rPr>
              <a:t>Map, </a:t>
            </a:r>
            <a:r>
              <a:rPr sz="1200" spc="-5" dirty="0">
                <a:latin typeface="Times New Roman"/>
                <a:cs typeface="Times New Roman"/>
              </a:rPr>
              <a:t>showing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area within at  least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three-mile radius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proposed </a:t>
            </a:r>
            <a:r>
              <a:rPr sz="1200" dirty="0">
                <a:latin typeface="Times New Roman"/>
                <a:cs typeface="Times New Roman"/>
              </a:rPr>
              <a:t>tower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16100" y="4952491"/>
            <a:ext cx="5030470" cy="458851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340995">
              <a:lnSpc>
                <a:spcPts val="1380"/>
              </a:lnSpc>
              <a:spcBef>
                <a:spcPts val="195"/>
              </a:spcBef>
              <a:buAutoNum type="arabicParenBoth" startAt="2"/>
              <a:tabLst>
                <a:tab pos="227965" algn="l"/>
              </a:tabLst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map </a:t>
            </a:r>
            <a:r>
              <a:rPr sz="1200" dirty="0">
                <a:latin typeface="Times New Roman"/>
                <a:cs typeface="Times New Roman"/>
              </a:rPr>
              <a:t>or sketch of the </a:t>
            </a:r>
            <a:r>
              <a:rPr sz="1200" spc="-5" dirty="0">
                <a:latin typeface="Times New Roman"/>
                <a:cs typeface="Times New Roman"/>
              </a:rPr>
              <a:t>property </a:t>
            </a:r>
            <a:r>
              <a:rPr sz="1200" dirty="0">
                <a:latin typeface="Times New Roman"/>
                <a:cs typeface="Times New Roman"/>
              </a:rPr>
              <a:t>proposed to be </a:t>
            </a:r>
            <a:r>
              <a:rPr sz="1200" spc="-5" dirty="0">
                <a:latin typeface="Times New Roman"/>
                <a:cs typeface="Times New Roman"/>
              </a:rPr>
              <a:t>developed, prepared </a:t>
            </a:r>
            <a:r>
              <a:rPr sz="1200" dirty="0">
                <a:latin typeface="Times New Roman"/>
                <a:cs typeface="Times New Roman"/>
              </a:rPr>
              <a:t>by a  </a:t>
            </a:r>
            <a:r>
              <a:rPr sz="1200" spc="-5" dirty="0">
                <a:latin typeface="Times New Roman"/>
                <a:cs typeface="Times New Roman"/>
              </a:rPr>
              <a:t>registered land </a:t>
            </a:r>
            <a:r>
              <a:rPr sz="1200" dirty="0">
                <a:latin typeface="Times New Roman"/>
                <a:cs typeface="Times New Roman"/>
              </a:rPr>
              <a:t>surveyor </a:t>
            </a:r>
            <a:r>
              <a:rPr sz="1200" spc="-5" dirty="0">
                <a:latin typeface="Times New Roman"/>
                <a:cs typeface="Times New Roman"/>
              </a:rPr>
              <a:t>drawn </a:t>
            </a:r>
            <a:r>
              <a:rPr sz="1200" dirty="0">
                <a:latin typeface="Times New Roman"/>
                <a:cs typeface="Times New Roman"/>
              </a:rPr>
              <a:t>to scale </a:t>
            </a:r>
            <a:r>
              <a:rPr sz="1200" spc="-5" dirty="0">
                <a:latin typeface="Times New Roman"/>
                <a:cs typeface="Times New Roman"/>
              </a:rPr>
              <a:t>and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area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developed  clearly indicated.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Times New Roman"/>
              <a:buAutoNum type="arabicParenBoth" startAt="2"/>
            </a:pPr>
            <a:endParaRPr sz="1100">
              <a:latin typeface="Times New Roman"/>
              <a:cs typeface="Times New Roman"/>
            </a:endParaRPr>
          </a:p>
          <a:p>
            <a:pPr marL="227329" indent="-215265">
              <a:lnSpc>
                <a:spcPts val="1410"/>
              </a:lnSpc>
              <a:buAutoNum type="arabicParenBoth" startAt="2"/>
              <a:tabLst>
                <a:tab pos="227965" algn="l"/>
              </a:tabLst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report from qualified and licensed </a:t>
            </a:r>
            <a:r>
              <a:rPr sz="1200" dirty="0">
                <a:latin typeface="Times New Roman"/>
                <a:cs typeface="Times New Roman"/>
              </a:rPr>
              <a:t>professional </a:t>
            </a:r>
            <a:r>
              <a:rPr sz="1200" spc="-5" dirty="0">
                <a:latin typeface="Times New Roman"/>
                <a:cs typeface="Times New Roman"/>
              </a:rPr>
              <a:t>engineers (consultants)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that:</a:t>
            </a:r>
            <a:endParaRPr sz="1200">
              <a:latin typeface="Times New Roman"/>
              <a:cs typeface="Times New Roman"/>
            </a:endParaRPr>
          </a:p>
          <a:p>
            <a:pPr marL="469265" marR="147955" lvl="1">
              <a:lnSpc>
                <a:spcPts val="1380"/>
              </a:lnSpc>
              <a:spcBef>
                <a:spcPts val="65"/>
              </a:spcBef>
              <a:buAutoNum type="alphaLcParenBoth"/>
              <a:tabLst>
                <a:tab pos="675640" algn="l"/>
              </a:tabLst>
            </a:pPr>
            <a:r>
              <a:rPr sz="1200" spc="-5" dirty="0">
                <a:latin typeface="Times New Roman"/>
                <a:cs typeface="Times New Roman"/>
              </a:rPr>
              <a:t>Describes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facility height, design, and elevation </a:t>
            </a:r>
            <a:r>
              <a:rPr sz="1200" dirty="0">
                <a:latin typeface="Times New Roman"/>
                <a:cs typeface="Times New Roman"/>
              </a:rPr>
              <a:t>not to </a:t>
            </a:r>
            <a:r>
              <a:rPr sz="1200" spc="-5" dirty="0">
                <a:latin typeface="Times New Roman"/>
                <a:cs typeface="Times New Roman"/>
              </a:rPr>
              <a:t>exceed </a:t>
            </a:r>
            <a:r>
              <a:rPr sz="1200" dirty="0">
                <a:latin typeface="Times New Roman"/>
                <a:cs typeface="Times New Roman"/>
              </a:rPr>
              <a:t>190  </a:t>
            </a:r>
            <a:r>
              <a:rPr sz="1200" spc="-5" dirty="0">
                <a:latin typeface="Times New Roman"/>
                <a:cs typeface="Times New Roman"/>
              </a:rPr>
              <a:t>feet.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469265" marR="5080" lvl="1">
              <a:lnSpc>
                <a:spcPts val="1380"/>
              </a:lnSpc>
              <a:buAutoNum type="alphaL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Documents </a:t>
            </a:r>
            <a:r>
              <a:rPr sz="1200" dirty="0">
                <a:latin typeface="Times New Roman"/>
                <a:cs typeface="Times New Roman"/>
              </a:rPr>
              <a:t>the height </a:t>
            </a:r>
            <a:r>
              <a:rPr sz="1200" spc="-5" dirty="0">
                <a:latin typeface="Times New Roman"/>
                <a:cs typeface="Times New Roman"/>
              </a:rPr>
              <a:t>above </a:t>
            </a:r>
            <a:r>
              <a:rPr sz="1200" dirty="0">
                <a:latin typeface="Times New Roman"/>
                <a:cs typeface="Times New Roman"/>
              </a:rPr>
              <a:t>grade </a:t>
            </a:r>
            <a:r>
              <a:rPr sz="1200" spc="-5" dirty="0">
                <a:latin typeface="Times New Roman"/>
                <a:cs typeface="Times New Roman"/>
              </a:rPr>
              <a:t>for all </a:t>
            </a:r>
            <a:r>
              <a:rPr sz="1200" dirty="0">
                <a:latin typeface="Times New Roman"/>
                <a:cs typeface="Times New Roman"/>
              </a:rPr>
              <a:t>proposed mounting positions  </a:t>
            </a:r>
            <a:r>
              <a:rPr sz="1200" spc="-5" dirty="0">
                <a:latin typeface="Times New Roman"/>
                <a:cs typeface="Times New Roman"/>
              </a:rPr>
              <a:t>for antennas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co-located </a:t>
            </a:r>
            <a:r>
              <a:rPr sz="1200" dirty="0">
                <a:latin typeface="Times New Roman"/>
                <a:cs typeface="Times New Roman"/>
              </a:rPr>
              <a:t>on a </a:t>
            </a:r>
            <a:r>
              <a:rPr sz="1200" spc="-5" dirty="0">
                <a:latin typeface="Times New Roman"/>
                <a:cs typeface="Times New Roman"/>
              </a:rPr>
              <a:t>wireless communications tower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facility and </a:t>
            </a:r>
            <a:r>
              <a:rPr sz="1200" dirty="0">
                <a:latin typeface="Times New Roman"/>
                <a:cs typeface="Times New Roman"/>
              </a:rPr>
              <a:t>the minimum </a:t>
            </a:r>
            <a:r>
              <a:rPr sz="1200" spc="-5" dirty="0">
                <a:latin typeface="Times New Roman"/>
                <a:cs typeface="Times New Roman"/>
              </a:rPr>
              <a:t>separation distances between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antennas.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469265" marR="30480" lvl="1">
              <a:lnSpc>
                <a:spcPts val="1380"/>
              </a:lnSpc>
              <a:buAutoNum type="alphaLcParenBoth"/>
              <a:tabLst>
                <a:tab pos="675640" algn="l"/>
              </a:tabLst>
            </a:pPr>
            <a:r>
              <a:rPr sz="1200" spc="-5" dirty="0">
                <a:latin typeface="Times New Roman"/>
                <a:cs typeface="Times New Roman"/>
              </a:rPr>
              <a:t>Describes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tower's proposed capacity, </a:t>
            </a:r>
            <a:r>
              <a:rPr sz="1200" dirty="0">
                <a:latin typeface="Times New Roman"/>
                <a:cs typeface="Times New Roman"/>
              </a:rPr>
              <a:t>including the </a:t>
            </a:r>
            <a:r>
              <a:rPr sz="1200" spc="-5" dirty="0">
                <a:latin typeface="Times New Roman"/>
                <a:cs typeface="Times New Roman"/>
              </a:rPr>
              <a:t>number, height,  and type(s)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antennas </a:t>
            </a:r>
            <a:r>
              <a:rPr sz="1200" dirty="0">
                <a:latin typeface="Times New Roman"/>
                <a:cs typeface="Times New Roman"/>
              </a:rPr>
              <a:t>that the </a:t>
            </a:r>
            <a:r>
              <a:rPr sz="1200" spc="-5" dirty="0">
                <a:latin typeface="Times New Roman"/>
                <a:cs typeface="Times New Roman"/>
              </a:rPr>
              <a:t>applicant expects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tower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accommodate.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469265" marR="46990" lvl="1">
              <a:lnSpc>
                <a:spcPts val="1380"/>
              </a:lnSpc>
              <a:buAutoNum type="alphaL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Documents steps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will take </a:t>
            </a:r>
            <a:r>
              <a:rPr sz="1200" dirty="0">
                <a:latin typeface="Times New Roman"/>
                <a:cs typeface="Times New Roman"/>
              </a:rPr>
              <a:t>to avoid </a:t>
            </a:r>
            <a:r>
              <a:rPr sz="1200" spc="-5" dirty="0">
                <a:latin typeface="Times New Roman"/>
                <a:cs typeface="Times New Roman"/>
              </a:rPr>
              <a:t>interference with any  established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safety wireless communications, and includes </a:t>
            </a:r>
            <a:r>
              <a:rPr sz="1200" dirty="0">
                <a:latin typeface="Times New Roman"/>
                <a:cs typeface="Times New Roman"/>
              </a:rPr>
              <a:t>both </a:t>
            </a:r>
            <a:r>
              <a:rPr sz="1200" spc="-5" dirty="0">
                <a:latin typeface="Times New Roman"/>
                <a:cs typeface="Times New Roman"/>
              </a:rPr>
              <a:t>an  intermodulation </a:t>
            </a:r>
            <a:r>
              <a:rPr sz="1200" dirty="0">
                <a:latin typeface="Times New Roman"/>
                <a:cs typeface="Times New Roman"/>
              </a:rPr>
              <a:t>study </a:t>
            </a:r>
            <a:r>
              <a:rPr sz="1200" spc="-5" dirty="0">
                <a:latin typeface="Times New Roman"/>
                <a:cs typeface="Times New Roman"/>
              </a:rPr>
              <a:t>that predicts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likely interference </a:t>
            </a:r>
            <a:r>
              <a:rPr sz="1200" dirty="0">
                <a:latin typeface="Times New Roman"/>
                <a:cs typeface="Times New Roman"/>
              </a:rPr>
              <a:t>problems </a:t>
            </a:r>
            <a:r>
              <a:rPr sz="1200" spc="-5" dirty="0">
                <a:latin typeface="Times New Roman"/>
                <a:cs typeface="Times New Roman"/>
              </a:rPr>
              <a:t>and  certification that </a:t>
            </a:r>
            <a:r>
              <a:rPr sz="1200" dirty="0">
                <a:latin typeface="Times New Roman"/>
                <a:cs typeface="Times New Roman"/>
              </a:rPr>
              <a:t>the study </a:t>
            </a:r>
            <a:r>
              <a:rPr sz="1200" spc="-5" dirty="0">
                <a:latin typeface="Times New Roman"/>
                <a:cs typeface="Times New Roman"/>
              </a:rPr>
              <a:t>has been </a:t>
            </a:r>
            <a:r>
              <a:rPr sz="1200" dirty="0">
                <a:latin typeface="Times New Roman"/>
                <a:cs typeface="Times New Roman"/>
              </a:rPr>
              <a:t>provided to the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public  </a:t>
            </a:r>
            <a:r>
              <a:rPr sz="1200" spc="-5" dirty="0">
                <a:latin typeface="Times New Roman"/>
                <a:cs typeface="Times New Roman"/>
              </a:rPr>
              <a:t>safety agencies.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25"/>
              </a:spcBef>
              <a:buFont typeface="Times New Roman"/>
              <a:buAutoNum type="alphaLcParenBoth"/>
            </a:pPr>
            <a:endParaRPr sz="1150">
              <a:latin typeface="Times New Roman"/>
              <a:cs typeface="Times New Roman"/>
            </a:endParaRPr>
          </a:p>
          <a:p>
            <a:pPr marL="469265" marR="211454" lvl="1">
              <a:lnSpc>
                <a:spcPct val="95600"/>
              </a:lnSpc>
              <a:buAutoNum type="alphaLcParenBoth"/>
              <a:tabLst>
                <a:tab pos="675640" algn="l"/>
              </a:tabLst>
            </a:pPr>
            <a:r>
              <a:rPr sz="1200" spc="-5" dirty="0">
                <a:latin typeface="Times New Roman"/>
                <a:cs typeface="Times New Roman"/>
              </a:rPr>
              <a:t>Describes existing and proposed coverage.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case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new </a:t>
            </a:r>
            <a:r>
              <a:rPr sz="1200" dirty="0">
                <a:latin typeface="Times New Roman"/>
                <a:cs typeface="Times New Roman"/>
              </a:rPr>
              <a:t>tower  </a:t>
            </a:r>
            <a:r>
              <a:rPr sz="1200" spc="-5" dirty="0">
                <a:latin typeface="Times New Roman"/>
                <a:cs typeface="Times New Roman"/>
              </a:rPr>
              <a:t>proposals,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demonstrate that </a:t>
            </a:r>
            <a:r>
              <a:rPr sz="1200" dirty="0">
                <a:latin typeface="Times New Roman"/>
                <a:cs typeface="Times New Roman"/>
              </a:rPr>
              <a:t>existing </a:t>
            </a:r>
            <a:r>
              <a:rPr sz="1200" spc="-5" dirty="0">
                <a:latin typeface="Times New Roman"/>
                <a:cs typeface="Times New Roman"/>
              </a:rPr>
              <a:t>wireless  communications facility sites and other existing structures within  Templeton,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abutting towns, and within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ten-mile radius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84">
        <p14:flythrough/>
      </p:transition>
    </mc:Choice>
    <mc:Fallback xmlns="">
      <p:transition spd="slow" advTm="884">
        <p:fade/>
      </p:transition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156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1600200" y="395731"/>
            <a:ext cx="5052060" cy="91452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469900" marR="6127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proposed </a:t>
            </a:r>
            <a:r>
              <a:rPr sz="1200" dirty="0">
                <a:latin typeface="Times New Roman"/>
                <a:cs typeface="Times New Roman"/>
              </a:rPr>
              <a:t>site </a:t>
            </a:r>
            <a:r>
              <a:rPr sz="1200" spc="-5" dirty="0">
                <a:latin typeface="Times New Roman"/>
                <a:cs typeface="Times New Roman"/>
              </a:rPr>
              <a:t>cannot </a:t>
            </a:r>
            <a:r>
              <a:rPr sz="1200" dirty="0">
                <a:latin typeface="Times New Roman"/>
                <a:cs typeface="Times New Roman"/>
              </a:rPr>
              <a:t>reasonably be </a:t>
            </a:r>
            <a:r>
              <a:rPr sz="1200" spc="-5" dirty="0">
                <a:latin typeface="Times New Roman"/>
                <a:cs typeface="Times New Roman"/>
              </a:rPr>
              <a:t>modified </a:t>
            </a:r>
            <a:r>
              <a:rPr sz="1200" dirty="0">
                <a:latin typeface="Times New Roman"/>
                <a:cs typeface="Times New Roman"/>
              </a:rPr>
              <a:t>to provide </a:t>
            </a:r>
            <a:r>
              <a:rPr sz="1200" spc="-5" dirty="0">
                <a:latin typeface="Times New Roman"/>
                <a:cs typeface="Times New Roman"/>
              </a:rPr>
              <a:t>adequate  coverage and/or adequate capacity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Templeton.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469900" marR="132080">
              <a:lnSpc>
                <a:spcPts val="1380"/>
              </a:lnSpc>
              <a:buAutoNum type="alphaLcParenBoth" startAt="6"/>
              <a:tabLst>
                <a:tab pos="659130" algn="l"/>
              </a:tabLst>
            </a:pPr>
            <a:r>
              <a:rPr sz="1200" spc="-5" dirty="0">
                <a:latin typeface="Times New Roman"/>
                <a:cs typeface="Times New Roman"/>
              </a:rPr>
              <a:t>Describes potential changes </a:t>
            </a:r>
            <a:r>
              <a:rPr sz="1200" dirty="0">
                <a:latin typeface="Times New Roman"/>
                <a:cs typeface="Times New Roman"/>
              </a:rPr>
              <a:t>to those </a:t>
            </a:r>
            <a:r>
              <a:rPr sz="1200" spc="-5" dirty="0">
                <a:latin typeface="Times New Roman"/>
                <a:cs typeface="Times New Roman"/>
              </a:rPr>
              <a:t>existing facilities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sites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their  current state </a:t>
            </a:r>
            <a:r>
              <a:rPr sz="1200" dirty="0">
                <a:latin typeface="Times New Roman"/>
                <a:cs typeface="Times New Roman"/>
              </a:rPr>
              <a:t>that </a:t>
            </a:r>
            <a:r>
              <a:rPr sz="1200" spc="-5" dirty="0">
                <a:latin typeface="Times New Roman"/>
                <a:cs typeface="Times New Roman"/>
              </a:rPr>
              <a:t>would </a:t>
            </a:r>
            <a:r>
              <a:rPr sz="1200" dirty="0">
                <a:latin typeface="Times New Roman"/>
                <a:cs typeface="Times New Roman"/>
              </a:rPr>
              <a:t>enable </a:t>
            </a:r>
            <a:r>
              <a:rPr sz="1200" spc="-5" dirty="0">
                <a:latin typeface="Times New Roman"/>
                <a:cs typeface="Times New Roman"/>
              </a:rPr>
              <a:t>them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provide adequate coverage, and  provides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detailed computer-generated "actual received </a:t>
            </a:r>
            <a:r>
              <a:rPr sz="1200" dirty="0">
                <a:latin typeface="Times New Roman"/>
                <a:cs typeface="Times New Roman"/>
              </a:rPr>
              <a:t>level"  </a:t>
            </a:r>
            <a:r>
              <a:rPr sz="1200" spc="-5" dirty="0">
                <a:latin typeface="Times New Roman"/>
                <a:cs typeface="Times New Roman"/>
              </a:rPr>
              <a:t>propagation model that describes </a:t>
            </a:r>
            <a:r>
              <a:rPr sz="1200" dirty="0">
                <a:latin typeface="Times New Roman"/>
                <a:cs typeface="Times New Roman"/>
              </a:rPr>
              <a:t>coverage of the </a:t>
            </a:r>
            <a:r>
              <a:rPr sz="1200" spc="-5" dirty="0">
                <a:latin typeface="Times New Roman"/>
                <a:cs typeface="Times New Roman"/>
              </a:rPr>
              <a:t>existing and proposed  facilities.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6"/>
            </a:pPr>
            <a:endParaRPr sz="1200">
              <a:latin typeface="Times New Roman"/>
              <a:cs typeface="Times New Roman"/>
            </a:endParaRPr>
          </a:p>
          <a:p>
            <a:pPr marL="469900" marR="76835">
              <a:lnSpc>
                <a:spcPts val="1380"/>
              </a:lnSpc>
              <a:buAutoNum type="alphaLcParenBoth" startAt="6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Describes </a:t>
            </a:r>
            <a:r>
              <a:rPr sz="1200" dirty="0">
                <a:latin typeface="Times New Roman"/>
                <a:cs typeface="Times New Roman"/>
              </a:rPr>
              <a:t>the output </a:t>
            </a:r>
            <a:r>
              <a:rPr sz="1200" spc="-5" dirty="0">
                <a:latin typeface="Times New Roman"/>
                <a:cs typeface="Times New Roman"/>
              </a:rPr>
              <a:t>frequency, </a:t>
            </a:r>
            <a:r>
              <a:rPr sz="1200" dirty="0">
                <a:latin typeface="Times New Roman"/>
                <a:cs typeface="Times New Roman"/>
              </a:rPr>
              <a:t>number of </a:t>
            </a:r>
            <a:r>
              <a:rPr sz="1200" spc="-5" dirty="0">
                <a:latin typeface="Times New Roman"/>
                <a:cs typeface="Times New Roman"/>
              </a:rPr>
              <a:t>channels and power </a:t>
            </a:r>
            <a:r>
              <a:rPr sz="1200" dirty="0">
                <a:latin typeface="Times New Roman"/>
                <a:cs typeface="Times New Roman"/>
              </a:rPr>
              <a:t>output  </a:t>
            </a:r>
            <a:r>
              <a:rPr sz="1200" spc="-5" dirty="0">
                <a:latin typeface="Times New Roman"/>
                <a:cs typeface="Times New Roman"/>
              </a:rPr>
              <a:t>per channel for each </a:t>
            </a:r>
            <a:r>
              <a:rPr sz="1200" dirty="0">
                <a:latin typeface="Times New Roman"/>
                <a:cs typeface="Times New Roman"/>
              </a:rPr>
              <a:t>proposed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antenna.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6"/>
            </a:pPr>
            <a:endParaRPr sz="1200">
              <a:latin typeface="Times New Roman"/>
              <a:cs typeface="Times New Roman"/>
            </a:endParaRPr>
          </a:p>
          <a:p>
            <a:pPr marL="469900" marR="93345">
              <a:lnSpc>
                <a:spcPts val="1380"/>
              </a:lnSpc>
              <a:buAutoNum type="alphaLcParenBoth" startAt="6"/>
              <a:tabLst>
                <a:tab pos="686435" algn="l"/>
              </a:tabLst>
            </a:pPr>
            <a:r>
              <a:rPr sz="1200" spc="-5" dirty="0">
                <a:latin typeface="Times New Roman"/>
                <a:cs typeface="Times New Roman"/>
              </a:rPr>
              <a:t>Includes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written five-year plan </a:t>
            </a:r>
            <a:r>
              <a:rPr sz="1200" dirty="0">
                <a:latin typeface="Times New Roman"/>
                <a:cs typeface="Times New Roman"/>
              </a:rPr>
              <a:t>for use of the </a:t>
            </a:r>
            <a:r>
              <a:rPr sz="1200" spc="-5" dirty="0">
                <a:latin typeface="Times New Roman"/>
                <a:cs typeface="Times New Roman"/>
              </a:rPr>
              <a:t>proposed wireless  communications facility, including reasons for </a:t>
            </a:r>
            <a:r>
              <a:rPr sz="1200" dirty="0">
                <a:latin typeface="Times New Roman"/>
                <a:cs typeface="Times New Roman"/>
              </a:rPr>
              <a:t>seeking </a:t>
            </a:r>
            <a:r>
              <a:rPr sz="1200" spc="-5" dirty="0">
                <a:latin typeface="Times New Roman"/>
                <a:cs typeface="Times New Roman"/>
              </a:rPr>
              <a:t>capacity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excess 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immediate needs </a:t>
            </a:r>
            <a:r>
              <a:rPr sz="1200" dirty="0">
                <a:latin typeface="Times New Roman"/>
                <a:cs typeface="Times New Roman"/>
              </a:rPr>
              <a:t>if </a:t>
            </a:r>
            <a:r>
              <a:rPr sz="1200" spc="-5" dirty="0">
                <a:latin typeface="Times New Roman"/>
                <a:cs typeface="Times New Roman"/>
              </a:rPr>
              <a:t>applicable, as well as </a:t>
            </a:r>
            <a:r>
              <a:rPr sz="1200" dirty="0">
                <a:latin typeface="Times New Roman"/>
                <a:cs typeface="Times New Roman"/>
              </a:rPr>
              <a:t>plans </a:t>
            </a:r>
            <a:r>
              <a:rPr sz="1200" spc="-5" dirty="0">
                <a:latin typeface="Times New Roman"/>
                <a:cs typeface="Times New Roman"/>
              </a:rPr>
              <a:t>for additional  development and </a:t>
            </a:r>
            <a:r>
              <a:rPr sz="1200" dirty="0">
                <a:latin typeface="Times New Roman"/>
                <a:cs typeface="Times New Roman"/>
              </a:rPr>
              <a:t>coverage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Templeton.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6"/>
            </a:pPr>
            <a:endParaRPr sz="1200">
              <a:latin typeface="Times New Roman"/>
              <a:cs typeface="Times New Roman"/>
            </a:endParaRPr>
          </a:p>
          <a:p>
            <a:pPr marL="469900" marR="133985">
              <a:lnSpc>
                <a:spcPts val="1380"/>
              </a:lnSpc>
              <a:buAutoNum type="alphaLcParenBoth" startAt="6"/>
              <a:tabLst>
                <a:tab pos="651510" algn="l"/>
              </a:tabLst>
            </a:pPr>
            <a:r>
              <a:rPr sz="1200" spc="-5" dirty="0">
                <a:latin typeface="Times New Roman"/>
                <a:cs typeface="Times New Roman"/>
              </a:rPr>
              <a:t>Demonstrates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tower's compliance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municipality's setbacks  for towers and support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structures.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6"/>
            </a:pPr>
            <a:endParaRPr sz="1200">
              <a:latin typeface="Times New Roman"/>
              <a:cs typeface="Times New Roman"/>
            </a:endParaRPr>
          </a:p>
          <a:p>
            <a:pPr marL="469900" marR="30480">
              <a:lnSpc>
                <a:spcPts val="1380"/>
              </a:lnSpc>
              <a:buAutoNum type="alphaLcParenBoth" startAt="6"/>
              <a:tabLst>
                <a:tab pos="651510" algn="l"/>
              </a:tabLst>
            </a:pPr>
            <a:r>
              <a:rPr sz="1200" spc="-5" dirty="0">
                <a:latin typeface="Times New Roman"/>
                <a:cs typeface="Times New Roman"/>
              </a:rPr>
              <a:t>Provides proof that 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proposed </a:t>
            </a:r>
            <a:r>
              <a:rPr sz="1200" dirty="0">
                <a:latin typeface="Times New Roman"/>
                <a:cs typeface="Times New Roman"/>
              </a:rPr>
              <a:t>site the </a:t>
            </a:r>
            <a:r>
              <a:rPr sz="1200" spc="-5" dirty="0">
                <a:latin typeface="Times New Roman"/>
                <a:cs typeface="Times New Roman"/>
              </a:rPr>
              <a:t>applicants will </a:t>
            </a:r>
            <a:r>
              <a:rPr sz="1200" dirty="0">
                <a:latin typeface="Times New Roman"/>
                <a:cs typeface="Times New Roman"/>
              </a:rPr>
              <a:t>be in  </a:t>
            </a:r>
            <a:r>
              <a:rPr sz="1200" spc="-5" dirty="0">
                <a:latin typeface="Times New Roman"/>
                <a:cs typeface="Times New Roman"/>
              </a:rPr>
              <a:t>compliance with all FCC regulations, standards,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requirements, and  includes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statement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commits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continue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maintain  compliance with all FCC regulations, standards,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requirements  regarding </a:t>
            </a:r>
            <a:r>
              <a:rPr sz="1200" dirty="0">
                <a:latin typeface="Times New Roman"/>
                <a:cs typeface="Times New Roman"/>
              </a:rPr>
              <a:t>both </a:t>
            </a:r>
            <a:r>
              <a:rPr sz="1200" spc="-5" dirty="0">
                <a:latin typeface="Times New Roman"/>
                <a:cs typeface="Times New Roman"/>
              </a:rPr>
              <a:t>radiofrequency interference (RFI) and radiofrequency  radiation (RFR). </a:t>
            </a:r>
            <a:r>
              <a:rPr sz="1200" dirty="0">
                <a:latin typeface="Times New Roman"/>
                <a:cs typeface="Times New Roman"/>
              </a:rPr>
              <a:t>The Town of </a:t>
            </a:r>
            <a:r>
              <a:rPr sz="1200" spc="-5" dirty="0">
                <a:latin typeface="Times New Roman"/>
                <a:cs typeface="Times New Roman"/>
              </a:rPr>
              <a:t>Templeton may </a:t>
            </a:r>
            <a:r>
              <a:rPr sz="1200" dirty="0">
                <a:latin typeface="Times New Roman"/>
                <a:cs typeface="Times New Roman"/>
              </a:rPr>
              <a:t>hire </a:t>
            </a:r>
            <a:r>
              <a:rPr sz="1200" spc="-5" dirty="0">
                <a:latin typeface="Times New Roman"/>
                <a:cs typeface="Times New Roman"/>
              </a:rPr>
              <a:t>independent engineers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perform evaluations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compliance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FCC regulations,  standards, and requirements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an annual basis at unannounced times. The  Town may allocate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applicant any </a:t>
            </a:r>
            <a:r>
              <a:rPr sz="1200" dirty="0">
                <a:latin typeface="Times New Roman"/>
                <a:cs typeface="Times New Roman"/>
              </a:rPr>
              <a:t>reasonable </a:t>
            </a:r>
            <a:r>
              <a:rPr sz="1200" spc="-5" dirty="0">
                <a:latin typeface="Times New Roman"/>
                <a:cs typeface="Times New Roman"/>
              </a:rPr>
              <a:t>expenses incurred </a:t>
            </a:r>
            <a:r>
              <a:rPr sz="1200" spc="5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authorized </a:t>
            </a:r>
            <a:r>
              <a:rPr sz="1200" dirty="0">
                <a:latin typeface="Times New Roman"/>
                <a:cs typeface="Times New Roman"/>
              </a:rPr>
              <a:t>by it in </a:t>
            </a:r>
            <a:r>
              <a:rPr sz="1200" spc="-5" dirty="0">
                <a:latin typeface="Times New Roman"/>
                <a:cs typeface="Times New Roman"/>
              </a:rPr>
              <a:t>retaining independent engineers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perform these  evaluations.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buAutoNum type="arabicParenBoth" startAt="4"/>
              <a:tabLst>
                <a:tab pos="227965" algn="l"/>
              </a:tabLst>
            </a:pPr>
            <a:r>
              <a:rPr sz="1200" spc="-5" dirty="0">
                <a:latin typeface="Times New Roman"/>
                <a:cs typeface="Times New Roman"/>
              </a:rPr>
              <a:t>Commitment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share space. </a:t>
            </a:r>
            <a:r>
              <a:rPr sz="1200" dirty="0">
                <a:latin typeface="Times New Roman"/>
                <a:cs typeface="Times New Roman"/>
              </a:rPr>
              <a:t>A letter of </a:t>
            </a:r>
            <a:r>
              <a:rPr sz="1200" spc="-5" dirty="0">
                <a:latin typeface="Times New Roman"/>
                <a:cs typeface="Times New Roman"/>
              </a:rPr>
              <a:t>intent committing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tower owner and  </a:t>
            </a:r>
            <a:r>
              <a:rPr sz="1200" dirty="0">
                <a:latin typeface="Times New Roman"/>
                <a:cs typeface="Times New Roman"/>
              </a:rPr>
              <a:t>his or </a:t>
            </a:r>
            <a:r>
              <a:rPr sz="1200" spc="-5" dirty="0">
                <a:latin typeface="Times New Roman"/>
                <a:cs typeface="Times New Roman"/>
              </a:rPr>
              <a:t>her successors </a:t>
            </a:r>
            <a:r>
              <a:rPr sz="1200" dirty="0">
                <a:latin typeface="Times New Roman"/>
                <a:cs typeface="Times New Roman"/>
              </a:rPr>
              <a:t>to permit </a:t>
            </a:r>
            <a:r>
              <a:rPr sz="1200" spc="-5" dirty="0">
                <a:latin typeface="Times New Roman"/>
                <a:cs typeface="Times New Roman"/>
              </a:rPr>
              <a:t>shared </a:t>
            </a:r>
            <a:r>
              <a:rPr sz="1200" dirty="0">
                <a:latin typeface="Times New Roman"/>
                <a:cs typeface="Times New Roman"/>
              </a:rPr>
              <a:t>use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tower if the </a:t>
            </a:r>
            <a:r>
              <a:rPr sz="1200" spc="-5" dirty="0">
                <a:latin typeface="Times New Roman"/>
                <a:cs typeface="Times New Roman"/>
              </a:rPr>
              <a:t>additional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user</a:t>
            </a:r>
            <a:endParaRPr sz="1200">
              <a:latin typeface="Times New Roman"/>
              <a:cs typeface="Times New Roman"/>
            </a:endParaRPr>
          </a:p>
          <a:p>
            <a:pPr marL="12700" marR="3403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agrees </a:t>
            </a:r>
            <a:r>
              <a:rPr sz="1200" dirty="0">
                <a:latin typeface="Times New Roman"/>
                <a:cs typeface="Times New Roman"/>
              </a:rPr>
              <a:t>to meet reasonable </a:t>
            </a:r>
            <a:r>
              <a:rPr sz="1200" spc="-5" dirty="0">
                <a:latin typeface="Times New Roman"/>
                <a:cs typeface="Times New Roman"/>
              </a:rPr>
              <a:t>terms and conditions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shared </a:t>
            </a:r>
            <a:r>
              <a:rPr sz="1200" dirty="0">
                <a:latin typeface="Times New Roman"/>
                <a:cs typeface="Times New Roman"/>
              </a:rPr>
              <a:t>use, </a:t>
            </a:r>
            <a:r>
              <a:rPr sz="1200" spc="-5" dirty="0">
                <a:latin typeface="Times New Roman"/>
                <a:cs typeface="Times New Roman"/>
              </a:rPr>
              <a:t>including  compliance with all applicable FCC regulations, standards, and requirements 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provisions </a:t>
            </a:r>
            <a:r>
              <a:rPr sz="1200" dirty="0">
                <a:latin typeface="Times New Roman"/>
                <a:cs typeface="Times New Roman"/>
              </a:rPr>
              <a:t>of this</a:t>
            </a:r>
            <a:r>
              <a:rPr sz="1200" spc="-5" dirty="0">
                <a:latin typeface="Times New Roman"/>
                <a:cs typeface="Times New Roman"/>
              </a:rPr>
              <a:t> bylaw.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496570" algn="just">
              <a:lnSpc>
                <a:spcPts val="1380"/>
              </a:lnSpc>
              <a:buAutoNum type="arabicParenBoth" startAt="5"/>
              <a:tabLst>
                <a:tab pos="227965" algn="l"/>
              </a:tabLst>
            </a:pPr>
            <a:r>
              <a:rPr sz="1200" spc="-5" dirty="0">
                <a:latin typeface="Times New Roman"/>
                <a:cs typeface="Times New Roman"/>
              </a:rPr>
              <a:t>Existing structures.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wireless services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installed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an existing  structure,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copy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applicant's executed contract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owner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existing structure </a:t>
            </a:r>
            <a:r>
              <a:rPr sz="1200" dirty="0">
                <a:latin typeface="Times New Roman"/>
                <a:cs typeface="Times New Roman"/>
              </a:rPr>
              <a:t>must be </a:t>
            </a:r>
            <a:r>
              <a:rPr sz="1200" spc="-5" dirty="0">
                <a:latin typeface="Times New Roman"/>
                <a:cs typeface="Times New Roman"/>
              </a:rPr>
              <a:t>submitted.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rabicParenBoth" startAt="5"/>
            </a:pPr>
            <a:endParaRPr sz="1200">
              <a:latin typeface="Times New Roman"/>
              <a:cs typeface="Times New Roman"/>
            </a:endParaRPr>
          </a:p>
          <a:p>
            <a:pPr marL="12700" marR="170815">
              <a:lnSpc>
                <a:spcPts val="1380"/>
              </a:lnSpc>
              <a:buAutoNum type="arabicParenBoth" startAt="5"/>
              <a:tabLst>
                <a:tab pos="227965" algn="l"/>
              </a:tabLst>
            </a:pPr>
            <a:r>
              <a:rPr sz="1200" spc="-5" dirty="0">
                <a:latin typeface="Times New Roman"/>
                <a:cs typeface="Times New Roman"/>
              </a:rPr>
              <a:t>Environmental assessment. To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extent required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National  Environmental Policy </a:t>
            </a:r>
            <a:r>
              <a:rPr sz="1200" dirty="0">
                <a:latin typeface="Times New Roman"/>
                <a:cs typeface="Times New Roman"/>
              </a:rPr>
              <a:t>Act </a:t>
            </a:r>
            <a:r>
              <a:rPr sz="1200" spc="-5" dirty="0">
                <a:latin typeface="Times New Roman"/>
                <a:cs typeface="Times New Roman"/>
              </a:rPr>
              <a:t>(NEPA) and as administered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FCC, </a:t>
            </a:r>
            <a:r>
              <a:rPr sz="1200" dirty="0">
                <a:latin typeface="Times New Roman"/>
                <a:cs typeface="Times New Roman"/>
              </a:rPr>
              <a:t>a complete  </a:t>
            </a:r>
            <a:r>
              <a:rPr sz="1200" spc="-5" dirty="0">
                <a:latin typeface="Times New Roman"/>
                <a:cs typeface="Times New Roman"/>
              </a:rPr>
              <a:t>environmental assessment (EA) draft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final </a:t>
            </a:r>
            <a:r>
              <a:rPr sz="1200" dirty="0">
                <a:latin typeface="Times New Roman"/>
                <a:cs typeface="Times New Roman"/>
              </a:rPr>
              <a:t>report </a:t>
            </a:r>
            <a:r>
              <a:rPr sz="1200" spc="-5" dirty="0">
                <a:latin typeface="Times New Roman"/>
                <a:cs typeface="Times New Roman"/>
              </a:rPr>
              <a:t>describing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probable  impacts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proposed facility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submitted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Planning Board prior 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issuance </a:t>
            </a:r>
            <a:r>
              <a:rPr sz="1200" dirty="0">
                <a:latin typeface="Times New Roman"/>
                <a:cs typeface="Times New Roman"/>
              </a:rPr>
              <a:t>of a building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permit.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AutoNum type="arabicParenBoth" startAt="5"/>
            </a:pPr>
            <a:endParaRPr sz="1150">
              <a:latin typeface="Times New Roman"/>
              <a:cs typeface="Times New Roman"/>
            </a:endParaRPr>
          </a:p>
          <a:p>
            <a:pPr marL="12700" marR="179705">
              <a:lnSpc>
                <a:spcPct val="95600"/>
              </a:lnSpc>
              <a:buAutoNum type="arabicParenBoth" startAt="5"/>
              <a:tabLst>
                <a:tab pos="227965" algn="l"/>
              </a:tabLst>
            </a:pPr>
            <a:r>
              <a:rPr sz="1200" spc="-5" dirty="0">
                <a:latin typeface="Times New Roman"/>
                <a:cs typeface="Times New Roman"/>
              </a:rPr>
              <a:t>Vicinity map. </a:t>
            </a:r>
            <a:r>
              <a:rPr sz="1200" dirty="0">
                <a:latin typeface="Times New Roman"/>
                <a:cs typeface="Times New Roman"/>
              </a:rPr>
              <a:t>A topography </a:t>
            </a:r>
            <a:r>
              <a:rPr sz="1200" spc="-5" dirty="0">
                <a:latin typeface="Times New Roman"/>
                <a:cs typeface="Times New Roman"/>
              </a:rPr>
              <a:t>map and </a:t>
            </a:r>
            <a:r>
              <a:rPr sz="1200" dirty="0">
                <a:latin typeface="Times New Roman"/>
                <a:cs typeface="Times New Roman"/>
              </a:rPr>
              <a:t>a priority </a:t>
            </a:r>
            <a:r>
              <a:rPr sz="1200" spc="-5" dirty="0">
                <a:latin typeface="Times New Roman"/>
                <a:cs typeface="Times New Roman"/>
              </a:rPr>
              <a:t>resource map showing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entire vicinity within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one-thousand-foot radius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tower site, </a:t>
            </a:r>
            <a:r>
              <a:rPr sz="1200" dirty="0">
                <a:latin typeface="Times New Roman"/>
                <a:cs typeface="Times New Roman"/>
              </a:rPr>
              <a:t>including the  </a:t>
            </a:r>
            <a:r>
              <a:rPr sz="1200" spc="-5" dirty="0">
                <a:latin typeface="Times New Roman"/>
                <a:cs typeface="Times New Roman"/>
              </a:rPr>
              <a:t>wireless communications facility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tower,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and private </a:t>
            </a:r>
            <a:r>
              <a:rPr sz="1200" dirty="0">
                <a:latin typeface="Times New Roman"/>
                <a:cs typeface="Times New Roman"/>
              </a:rPr>
              <a:t>roads </a:t>
            </a:r>
            <a:r>
              <a:rPr sz="1200" spc="-5" dirty="0">
                <a:latin typeface="Times New Roman"/>
                <a:cs typeface="Times New Roman"/>
              </a:rPr>
              <a:t>and  </a:t>
            </a:r>
            <a:r>
              <a:rPr sz="1200" dirty="0">
                <a:latin typeface="Times New Roman"/>
                <a:cs typeface="Times New Roman"/>
              </a:rPr>
              <a:t>buildings </a:t>
            </a:r>
            <a:r>
              <a:rPr sz="1200" spc="-5" dirty="0">
                <a:latin typeface="Times New Roman"/>
                <a:cs typeface="Times New Roman"/>
              </a:rPr>
              <a:t>and structures, water bodies, wetlands, landscape features,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907">
        <p14:flythrough/>
      </p:transition>
    </mc:Choice>
    <mc:Fallback xmlns="">
      <p:transition spd="slow" advTm="907">
        <p:fade/>
      </p:transition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157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920740" cy="91452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927100" marR="19304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historic sites. The map shall </a:t>
            </a:r>
            <a:r>
              <a:rPr sz="1200" dirty="0">
                <a:latin typeface="Times New Roman"/>
                <a:cs typeface="Times New Roman"/>
              </a:rPr>
              <a:t>show the </a:t>
            </a:r>
            <a:r>
              <a:rPr sz="1200" spc="-5" dirty="0">
                <a:latin typeface="Times New Roman"/>
                <a:cs typeface="Times New Roman"/>
              </a:rPr>
              <a:t>property </a:t>
            </a:r>
            <a:r>
              <a:rPr sz="1200" dirty="0">
                <a:latin typeface="Times New Roman"/>
                <a:cs typeface="Times New Roman"/>
              </a:rPr>
              <a:t>lines of the </a:t>
            </a:r>
            <a:r>
              <a:rPr sz="1200" spc="-5" dirty="0">
                <a:latin typeface="Times New Roman"/>
                <a:cs typeface="Times New Roman"/>
              </a:rPr>
              <a:t>proposed </a:t>
            </a:r>
            <a:r>
              <a:rPr sz="1200" dirty="0">
                <a:latin typeface="Times New Roman"/>
                <a:cs typeface="Times New Roman"/>
              </a:rPr>
              <a:t>tower site  </a:t>
            </a:r>
            <a:r>
              <a:rPr sz="1200" spc="-5" dirty="0">
                <a:latin typeface="Times New Roman"/>
                <a:cs typeface="Times New Roman"/>
              </a:rPr>
              <a:t>parcel and all easements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rights-of-way needed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access from </a:t>
            </a:r>
            <a:r>
              <a:rPr sz="1200" dirty="0">
                <a:latin typeface="Times New Roman"/>
                <a:cs typeface="Times New Roman"/>
              </a:rPr>
              <a:t>a public </a:t>
            </a:r>
            <a:r>
              <a:rPr sz="1200" spc="-5" dirty="0">
                <a:latin typeface="Times New Roman"/>
                <a:cs typeface="Times New Roman"/>
              </a:rPr>
              <a:t>way  </a:t>
            </a:r>
            <a:r>
              <a:rPr sz="1200" dirty="0">
                <a:latin typeface="Times New Roman"/>
                <a:cs typeface="Times New Roman"/>
              </a:rPr>
              <a:t>to 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tower.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927100" marR="727075">
              <a:lnSpc>
                <a:spcPts val="1380"/>
              </a:lnSpc>
              <a:buAutoNum type="arabicParenBoth" startAt="8"/>
              <a:tabLst>
                <a:tab pos="1142365" algn="l"/>
              </a:tabLst>
            </a:pPr>
            <a:r>
              <a:rPr sz="1200" spc="-5" dirty="0">
                <a:latin typeface="Times New Roman"/>
                <a:cs typeface="Times New Roman"/>
              </a:rPr>
              <a:t>Proposed </a:t>
            </a:r>
            <a:r>
              <a:rPr sz="1200" dirty="0">
                <a:latin typeface="Times New Roman"/>
                <a:cs typeface="Times New Roman"/>
              </a:rPr>
              <a:t>site </a:t>
            </a:r>
            <a:r>
              <a:rPr sz="1200" spc="-5" dirty="0">
                <a:latin typeface="Times New Roman"/>
                <a:cs typeface="Times New Roman"/>
              </a:rPr>
              <a:t>plans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entire wireless communications facility,  professionally drawn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scale, showing all improvements, including  landscaping, </a:t>
            </a:r>
            <a:r>
              <a:rPr sz="1200" dirty="0">
                <a:latin typeface="Times New Roman"/>
                <a:cs typeface="Times New Roman"/>
              </a:rPr>
              <a:t>utility </a:t>
            </a:r>
            <a:r>
              <a:rPr sz="1200" spc="-5" dirty="0">
                <a:latin typeface="Times New Roman"/>
                <a:cs typeface="Times New Roman"/>
              </a:rPr>
              <a:t>lines, screening, 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roads.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rabicParenBoth" startAt="8"/>
            </a:pPr>
            <a:endParaRPr sz="1200">
              <a:latin typeface="Times New Roman"/>
              <a:cs typeface="Times New Roman"/>
            </a:endParaRPr>
          </a:p>
          <a:p>
            <a:pPr marL="927100" marR="71120">
              <a:lnSpc>
                <a:spcPts val="1380"/>
              </a:lnSpc>
              <a:buAutoNum type="arabicParenBoth" startAt="8"/>
              <a:tabLst>
                <a:tab pos="1142365" algn="l"/>
              </a:tabLst>
            </a:pPr>
            <a:r>
              <a:rPr sz="1200" spc="-5" dirty="0">
                <a:latin typeface="Times New Roman"/>
                <a:cs typeface="Times New Roman"/>
              </a:rPr>
              <a:t>Elevations showing </a:t>
            </a:r>
            <a:r>
              <a:rPr sz="1200" dirty="0">
                <a:latin typeface="Times New Roman"/>
                <a:cs typeface="Times New Roman"/>
              </a:rPr>
              <a:t>all </a:t>
            </a:r>
            <a:r>
              <a:rPr sz="1200" spc="-5" dirty="0">
                <a:latin typeface="Times New Roman"/>
                <a:cs typeface="Times New Roman"/>
              </a:rPr>
              <a:t>facades and indicating all exterior materials and color 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towers, </a:t>
            </a:r>
            <a:r>
              <a:rPr sz="1200" dirty="0">
                <a:latin typeface="Times New Roman"/>
                <a:cs typeface="Times New Roman"/>
              </a:rPr>
              <a:t>buildings, </a:t>
            </a:r>
            <a:r>
              <a:rPr sz="1200" spc="-5" dirty="0">
                <a:latin typeface="Times New Roman"/>
                <a:cs typeface="Times New Roman"/>
              </a:rPr>
              <a:t>and associated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facilities.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rabicParenBoth" startAt="8"/>
            </a:pPr>
            <a:endParaRPr sz="1200">
              <a:latin typeface="Times New Roman"/>
              <a:cs typeface="Times New Roman"/>
            </a:endParaRPr>
          </a:p>
          <a:p>
            <a:pPr marL="927100" marR="164465">
              <a:lnSpc>
                <a:spcPts val="1380"/>
              </a:lnSpc>
              <a:buAutoNum type="arabicParenBoth" startAt="8"/>
              <a:tabLst>
                <a:tab pos="1218565" algn="l"/>
              </a:tabLst>
            </a:pPr>
            <a:r>
              <a:rPr sz="1200" spc="-5" dirty="0">
                <a:latin typeface="Times New Roman"/>
                <a:cs typeface="Times New Roman"/>
              </a:rPr>
              <a:t>Where </a:t>
            </a:r>
            <a:r>
              <a:rPr sz="1200" dirty="0">
                <a:latin typeface="Times New Roman"/>
                <a:cs typeface="Times New Roman"/>
              </a:rPr>
              <a:t>the proposed site is </a:t>
            </a:r>
            <a:r>
              <a:rPr sz="1200" spc="-5" dirty="0">
                <a:latin typeface="Times New Roman"/>
                <a:cs typeface="Times New Roman"/>
              </a:rPr>
              <a:t>forested, </a:t>
            </a:r>
            <a:r>
              <a:rPr sz="1200" dirty="0">
                <a:latin typeface="Times New Roman"/>
                <a:cs typeface="Times New Roman"/>
              </a:rPr>
              <a:t>the approximate </a:t>
            </a:r>
            <a:r>
              <a:rPr sz="1200" spc="-5" dirty="0">
                <a:latin typeface="Times New Roman"/>
                <a:cs typeface="Times New Roman"/>
              </a:rPr>
              <a:t>average height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existing vegetation within </a:t>
            </a:r>
            <a:r>
              <a:rPr sz="1200" dirty="0">
                <a:latin typeface="Times New Roman"/>
                <a:cs typeface="Times New Roman"/>
              </a:rPr>
              <a:t>200 </a:t>
            </a:r>
            <a:r>
              <a:rPr sz="1200" spc="-5" dirty="0">
                <a:latin typeface="Times New Roman"/>
                <a:cs typeface="Times New Roman"/>
              </a:rPr>
              <a:t>feet </a:t>
            </a:r>
            <a:r>
              <a:rPr sz="1200" dirty="0">
                <a:latin typeface="Times New Roman"/>
                <a:cs typeface="Times New Roman"/>
              </a:rPr>
              <a:t>of the tower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rabicParenBoth" startAt="8"/>
            </a:pPr>
            <a:endParaRPr sz="1200">
              <a:latin typeface="Times New Roman"/>
              <a:cs typeface="Times New Roman"/>
            </a:endParaRPr>
          </a:p>
          <a:p>
            <a:pPr marL="927100" marR="129539">
              <a:lnSpc>
                <a:spcPts val="1380"/>
              </a:lnSpc>
              <a:buAutoNum type="arabicParenBoth" startAt="8"/>
              <a:tabLst>
                <a:tab pos="1218565" algn="l"/>
              </a:tabLst>
            </a:pPr>
            <a:r>
              <a:rPr sz="1200" spc="-5" dirty="0">
                <a:latin typeface="Times New Roman"/>
                <a:cs typeface="Times New Roman"/>
              </a:rPr>
              <a:t>Construction sequence and estimated </a:t>
            </a:r>
            <a:r>
              <a:rPr sz="1200" dirty="0">
                <a:latin typeface="Times New Roman"/>
                <a:cs typeface="Times New Roman"/>
              </a:rPr>
              <a:t>time </a:t>
            </a:r>
            <a:r>
              <a:rPr sz="1200" spc="-5" dirty="0">
                <a:latin typeface="Times New Roman"/>
                <a:cs typeface="Times New Roman"/>
              </a:rPr>
              <a:t>schedule for completion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each  phase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entire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project.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Times New Roman"/>
              <a:buAutoNum type="arabicParenBoth" startAt="8"/>
            </a:pPr>
            <a:endParaRPr sz="1100">
              <a:latin typeface="Times New Roman"/>
              <a:cs typeface="Times New Roman"/>
            </a:endParaRPr>
          </a:p>
          <a:p>
            <a:pPr marL="1217930" indent="-291465">
              <a:lnSpc>
                <a:spcPct val="100000"/>
              </a:lnSpc>
              <a:buAutoNum type="arabicParenBoth" startAt="8"/>
              <a:tabLst>
                <a:tab pos="1218565" algn="l"/>
              </a:tabLst>
            </a:pPr>
            <a:r>
              <a:rPr sz="1200" spc="-5" dirty="0">
                <a:latin typeface="Times New Roman"/>
                <a:cs typeface="Times New Roman"/>
              </a:rPr>
              <a:t>Any additional information requested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Planning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Board.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469900" marR="52705">
              <a:lnSpc>
                <a:spcPts val="1380"/>
              </a:lnSpc>
              <a:buAutoNum type="alphaUcPeriod" startAt="3"/>
              <a:tabLst>
                <a:tab pos="648335" algn="l"/>
              </a:tabLst>
            </a:pPr>
            <a:r>
              <a:rPr sz="1200" spc="-5" dirty="0">
                <a:latin typeface="Times New Roman"/>
                <a:cs typeface="Times New Roman"/>
              </a:rPr>
              <a:t>Plans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drawn </a:t>
            </a:r>
            <a:r>
              <a:rPr sz="1200" dirty="0">
                <a:latin typeface="Times New Roman"/>
                <a:cs typeface="Times New Roman"/>
              </a:rPr>
              <a:t>at a minimum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scale </a:t>
            </a:r>
            <a:r>
              <a:rPr sz="1200" dirty="0">
                <a:latin typeface="Times New Roman"/>
                <a:cs typeface="Times New Roman"/>
              </a:rPr>
              <a:t>of one </a:t>
            </a:r>
            <a:r>
              <a:rPr sz="1200" spc="-5" dirty="0">
                <a:latin typeface="Times New Roman"/>
                <a:cs typeface="Times New Roman"/>
              </a:rPr>
              <a:t>inch </a:t>
            </a:r>
            <a:r>
              <a:rPr sz="1200" dirty="0">
                <a:latin typeface="Times New Roman"/>
                <a:cs typeface="Times New Roman"/>
              </a:rPr>
              <a:t>equals 50 </a:t>
            </a:r>
            <a:r>
              <a:rPr sz="1200" spc="-5" dirty="0">
                <a:latin typeface="Times New Roman"/>
                <a:cs typeface="Times New Roman"/>
              </a:rPr>
              <a:t>feet. The permit  application shall </a:t>
            </a:r>
            <a:r>
              <a:rPr sz="1200" dirty="0">
                <a:latin typeface="Times New Roman"/>
                <a:cs typeface="Times New Roman"/>
              </a:rPr>
              <a:t>be signed </a:t>
            </a:r>
            <a:r>
              <a:rPr sz="1200" spc="-5" dirty="0">
                <a:latin typeface="Times New Roman"/>
                <a:cs typeface="Times New Roman"/>
              </a:rPr>
              <a:t>under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penalties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perjury.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Times New Roman"/>
              <a:buAutoNum type="alphaUcPeriod" startAt="3"/>
            </a:pPr>
            <a:endParaRPr sz="1100">
              <a:latin typeface="Times New Roman"/>
              <a:cs typeface="Times New Roman"/>
            </a:endParaRPr>
          </a:p>
          <a:p>
            <a:pPr marL="655320" indent="-186055">
              <a:lnSpc>
                <a:spcPct val="100000"/>
              </a:lnSpc>
              <a:buAutoNum type="alphaUcPeriod" startAt="3"/>
              <a:tabLst>
                <a:tab pos="655955" algn="l"/>
              </a:tabLst>
            </a:pPr>
            <a:r>
              <a:rPr sz="1200" spc="-5" dirty="0">
                <a:latin typeface="Times New Roman"/>
                <a:cs typeface="Times New Roman"/>
              </a:rPr>
              <a:t>All permit requests </a:t>
            </a:r>
            <a:r>
              <a:rPr sz="1200" dirty="0">
                <a:latin typeface="Times New Roman"/>
                <a:cs typeface="Times New Roman"/>
              </a:rPr>
              <a:t>shall be </a:t>
            </a:r>
            <a:r>
              <a:rPr sz="1200" spc="-5" dirty="0">
                <a:latin typeface="Times New Roman"/>
                <a:cs typeface="Times New Roman"/>
              </a:rPr>
              <a:t>submitted during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regular scheduled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meeting.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916940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9-7. Tower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antenna design; site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location requirements; abandoned  facilities.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698500" indent="-228600">
              <a:lnSpc>
                <a:spcPct val="100000"/>
              </a:lnSpc>
              <a:buAutoNum type="alphaUcPeriod"/>
              <a:tabLst>
                <a:tab pos="698500" algn="l"/>
              </a:tabLst>
            </a:pPr>
            <a:r>
              <a:rPr sz="1200" spc="-5" dirty="0">
                <a:latin typeface="Times New Roman"/>
                <a:cs typeface="Times New Roman"/>
              </a:rPr>
              <a:t>Protection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scenic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character.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AutoNum type="alphaUcPeriod"/>
            </a:pPr>
            <a:endParaRPr sz="1200">
              <a:latin typeface="Times New Roman"/>
              <a:cs typeface="Times New Roman"/>
            </a:endParaRPr>
          </a:p>
          <a:p>
            <a:pPr marL="927100" marR="82550" lvl="1">
              <a:lnSpc>
                <a:spcPts val="1380"/>
              </a:lnSpc>
              <a:buAutoNum type="arabicParenBoth"/>
              <a:tabLst>
                <a:tab pos="1142365" algn="l"/>
              </a:tabLst>
            </a:pPr>
            <a:r>
              <a:rPr sz="1200" spc="-5" dirty="0">
                <a:latin typeface="Times New Roman"/>
                <a:cs typeface="Times New Roman"/>
              </a:rPr>
              <a:t>Proposed facilities shall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unreasonably interfere with any scenic </a:t>
            </a:r>
            <a:r>
              <a:rPr sz="1200" dirty="0">
                <a:latin typeface="Times New Roman"/>
                <a:cs typeface="Times New Roman"/>
              </a:rPr>
              <a:t>views,  </a:t>
            </a:r>
            <a:r>
              <a:rPr sz="1200" spc="-5" dirty="0">
                <a:latin typeface="Times New Roman"/>
                <a:cs typeface="Times New Roman"/>
              </a:rPr>
              <a:t>paying particular attention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such views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downtown business area, 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parks, natural </a:t>
            </a:r>
            <a:r>
              <a:rPr sz="1200" dirty="0">
                <a:latin typeface="Times New Roman"/>
                <a:cs typeface="Times New Roman"/>
              </a:rPr>
              <a:t>scenic </a:t>
            </a:r>
            <a:r>
              <a:rPr sz="1200" spc="-5" dirty="0">
                <a:latin typeface="Times New Roman"/>
                <a:cs typeface="Times New Roman"/>
              </a:rPr>
              <a:t>vistas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historic </a:t>
            </a:r>
            <a:r>
              <a:rPr sz="1200" dirty="0">
                <a:latin typeface="Times New Roman"/>
                <a:cs typeface="Times New Roman"/>
              </a:rPr>
              <a:t>buildings or </a:t>
            </a:r>
            <a:r>
              <a:rPr sz="1200" spc="-5" dirty="0">
                <a:latin typeface="Times New Roman"/>
                <a:cs typeface="Times New Roman"/>
              </a:rPr>
              <a:t>districts. Towers </a:t>
            </a:r>
            <a:r>
              <a:rPr sz="1200" dirty="0">
                <a:latin typeface="Times New Roman"/>
                <a:cs typeface="Times New Roman"/>
              </a:rPr>
              <a:t>shall,  </a:t>
            </a:r>
            <a:r>
              <a:rPr sz="1200" spc="-5" dirty="0">
                <a:latin typeface="Times New Roman"/>
                <a:cs typeface="Times New Roman"/>
              </a:rPr>
              <a:t>when possible,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sited </a:t>
            </a:r>
            <a:r>
              <a:rPr sz="1200" dirty="0">
                <a:latin typeface="Times New Roman"/>
                <a:cs typeface="Times New Roman"/>
              </a:rPr>
              <a:t>off </a:t>
            </a:r>
            <a:r>
              <a:rPr sz="1200" spc="-5" dirty="0">
                <a:latin typeface="Times New Roman"/>
                <a:cs typeface="Times New Roman"/>
              </a:rPr>
              <a:t>ridgelines and where their visual impact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least  detrimental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scenic </a:t>
            </a:r>
            <a:r>
              <a:rPr sz="1200" dirty="0">
                <a:latin typeface="Times New Roman"/>
                <a:cs typeface="Times New Roman"/>
              </a:rPr>
              <a:t>views </a:t>
            </a:r>
            <a:r>
              <a:rPr sz="1200" spc="-5" dirty="0">
                <a:latin typeface="Times New Roman"/>
                <a:cs typeface="Times New Roman"/>
              </a:rPr>
              <a:t>and areas.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determining </a:t>
            </a:r>
            <a:r>
              <a:rPr sz="1200" spc="-5" dirty="0">
                <a:latin typeface="Times New Roman"/>
                <a:cs typeface="Times New Roman"/>
              </a:rPr>
              <a:t>whether </a:t>
            </a:r>
            <a:r>
              <a:rPr sz="1200" dirty="0">
                <a:latin typeface="Times New Roman"/>
                <a:cs typeface="Times New Roman"/>
              </a:rPr>
              <a:t>the proposed  </a:t>
            </a:r>
            <a:r>
              <a:rPr sz="1200" spc="-5" dirty="0">
                <a:latin typeface="Times New Roman"/>
                <a:cs typeface="Times New Roman"/>
              </a:rPr>
              <a:t>tower will have an </a:t>
            </a:r>
            <a:r>
              <a:rPr sz="1200" dirty="0">
                <a:latin typeface="Times New Roman"/>
                <a:cs typeface="Times New Roman"/>
              </a:rPr>
              <a:t>undue </a:t>
            </a:r>
            <a:r>
              <a:rPr sz="1200" spc="-5" dirty="0">
                <a:latin typeface="Times New Roman"/>
                <a:cs typeface="Times New Roman"/>
              </a:rPr>
              <a:t>adverse </a:t>
            </a:r>
            <a:r>
              <a:rPr sz="1200" dirty="0">
                <a:latin typeface="Times New Roman"/>
                <a:cs typeface="Times New Roman"/>
              </a:rPr>
              <a:t>impact on the scenic </a:t>
            </a:r>
            <a:r>
              <a:rPr sz="1200" spc="-5" dirty="0">
                <a:latin typeface="Times New Roman"/>
                <a:cs typeface="Times New Roman"/>
              </a:rPr>
              <a:t>beauty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ridge </a:t>
            </a:r>
            <a:r>
              <a:rPr sz="1200" spc="5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hillside,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shall consider, among other </a:t>
            </a:r>
            <a:r>
              <a:rPr sz="1200" dirty="0">
                <a:latin typeface="Times New Roman"/>
                <a:cs typeface="Times New Roman"/>
              </a:rPr>
              <a:t>things, 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following: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rabicParenBoth"/>
            </a:pPr>
            <a:endParaRPr sz="1200">
              <a:latin typeface="Times New Roman"/>
              <a:cs typeface="Times New Roman"/>
            </a:endParaRPr>
          </a:p>
          <a:p>
            <a:pPr marL="1384300" marR="5080" lvl="2">
              <a:lnSpc>
                <a:spcPts val="1380"/>
              </a:lnSpc>
              <a:buAutoNum type="alphaLcParenBoth"/>
              <a:tabLst>
                <a:tab pos="159004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period of time during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proposed </a:t>
            </a:r>
            <a:r>
              <a:rPr sz="1200" dirty="0">
                <a:latin typeface="Times New Roman"/>
                <a:cs typeface="Times New Roman"/>
              </a:rPr>
              <a:t>tower </a:t>
            </a:r>
            <a:r>
              <a:rPr sz="1200" spc="-5" dirty="0">
                <a:latin typeface="Times New Roman"/>
                <a:cs typeface="Times New Roman"/>
              </a:rPr>
              <a:t>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viewed </a:t>
            </a:r>
            <a:r>
              <a:rPr sz="1200" dirty="0">
                <a:latin typeface="Times New Roman"/>
                <a:cs typeface="Times New Roman"/>
              </a:rPr>
              <a:t>by  the </a:t>
            </a:r>
            <a:r>
              <a:rPr sz="1200" spc="-5" dirty="0">
                <a:latin typeface="Times New Roman"/>
                <a:cs typeface="Times New Roman"/>
              </a:rPr>
              <a:t>traveling </a:t>
            </a:r>
            <a:r>
              <a:rPr sz="1200" dirty="0">
                <a:latin typeface="Times New Roman"/>
                <a:cs typeface="Times New Roman"/>
              </a:rPr>
              <a:t>public on a public </a:t>
            </a:r>
            <a:r>
              <a:rPr sz="1200" spc="-5" dirty="0">
                <a:latin typeface="Times New Roman"/>
                <a:cs typeface="Times New Roman"/>
              </a:rPr>
              <a:t>highway,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trail, </a:t>
            </a:r>
            <a:r>
              <a:rPr sz="1200" dirty="0">
                <a:latin typeface="Times New Roman"/>
                <a:cs typeface="Times New Roman"/>
              </a:rPr>
              <a:t>or public body of  </a:t>
            </a:r>
            <a:r>
              <a:rPr sz="1200" spc="-5" dirty="0">
                <a:latin typeface="Times New Roman"/>
                <a:cs typeface="Times New Roman"/>
              </a:rPr>
              <a:t>water;</a:t>
            </a:r>
            <a:endParaRPr sz="12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384300" marR="338455" lvl="2">
              <a:lnSpc>
                <a:spcPts val="1380"/>
              </a:lnSpc>
              <a:buAutoNum type="alphaLcParenBoth"/>
              <a:tabLst>
                <a:tab pos="15995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frequency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view </a:t>
            </a:r>
            <a:r>
              <a:rPr sz="1200" dirty="0">
                <a:latin typeface="Times New Roman"/>
                <a:cs typeface="Times New Roman"/>
              </a:rPr>
              <a:t>of the proposed tower by the </a:t>
            </a:r>
            <a:r>
              <a:rPr sz="1200" spc="-5" dirty="0">
                <a:latin typeface="Times New Roman"/>
                <a:cs typeface="Times New Roman"/>
              </a:rPr>
              <a:t>traveling  public;</a:t>
            </a:r>
            <a:endParaRPr sz="12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384300" marR="317500" lvl="2">
              <a:lnSpc>
                <a:spcPts val="1380"/>
              </a:lnSpc>
              <a:buAutoNum type="alphaLcParenBoth"/>
              <a:tabLst>
                <a:tab pos="159004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degree to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view </a:t>
            </a:r>
            <a:r>
              <a:rPr sz="1200" dirty="0">
                <a:latin typeface="Times New Roman"/>
                <a:cs typeface="Times New Roman"/>
              </a:rPr>
              <a:t>of the tower is </a:t>
            </a:r>
            <a:r>
              <a:rPr sz="1200" spc="-5" dirty="0">
                <a:latin typeface="Times New Roman"/>
                <a:cs typeface="Times New Roman"/>
              </a:rPr>
              <a:t>screened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existing  vegetation, </a:t>
            </a:r>
            <a:r>
              <a:rPr sz="1200" dirty="0">
                <a:latin typeface="Times New Roman"/>
                <a:cs typeface="Times New Roman"/>
              </a:rPr>
              <a:t>the topography of the </a:t>
            </a:r>
            <a:r>
              <a:rPr sz="1200" spc="-5" dirty="0">
                <a:latin typeface="Times New Roman"/>
                <a:cs typeface="Times New Roman"/>
              </a:rPr>
              <a:t>land, and </a:t>
            </a:r>
            <a:r>
              <a:rPr sz="1200" dirty="0">
                <a:latin typeface="Times New Roman"/>
                <a:cs typeface="Times New Roman"/>
              </a:rPr>
              <a:t>existing </a:t>
            </a:r>
            <a:r>
              <a:rPr sz="1200" spc="-5" dirty="0">
                <a:latin typeface="Times New Roman"/>
                <a:cs typeface="Times New Roman"/>
              </a:rPr>
              <a:t>structures;</a:t>
            </a:r>
            <a:endParaRPr sz="12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384300" marR="270510" lvl="2">
              <a:lnSpc>
                <a:spcPts val="1380"/>
              </a:lnSpc>
              <a:buAutoNum type="alphaLcParenBoth"/>
              <a:tabLst>
                <a:tab pos="1599565" algn="l"/>
              </a:tabLst>
            </a:pPr>
            <a:r>
              <a:rPr sz="1200" spc="-5" dirty="0">
                <a:latin typeface="Times New Roman"/>
                <a:cs typeface="Times New Roman"/>
              </a:rPr>
              <a:t>Background features </a:t>
            </a:r>
            <a:r>
              <a:rPr sz="1200" dirty="0">
                <a:latin typeface="Times New Roman"/>
                <a:cs typeface="Times New Roman"/>
              </a:rPr>
              <a:t>in the line of sight to the </a:t>
            </a:r>
            <a:r>
              <a:rPr sz="1200" spc="-5" dirty="0">
                <a:latin typeface="Times New Roman"/>
                <a:cs typeface="Times New Roman"/>
              </a:rPr>
              <a:t>proposed tower </a:t>
            </a:r>
            <a:r>
              <a:rPr sz="1200" dirty="0">
                <a:latin typeface="Times New Roman"/>
                <a:cs typeface="Times New Roman"/>
              </a:rPr>
              <a:t>that  </a:t>
            </a:r>
            <a:r>
              <a:rPr sz="1200" spc="-5" dirty="0">
                <a:latin typeface="Times New Roman"/>
                <a:cs typeface="Times New Roman"/>
              </a:rPr>
              <a:t>obscure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facility </a:t>
            </a:r>
            <a:r>
              <a:rPr sz="1200" dirty="0">
                <a:latin typeface="Times New Roman"/>
                <a:cs typeface="Times New Roman"/>
              </a:rPr>
              <a:t>or make it </a:t>
            </a:r>
            <a:r>
              <a:rPr sz="1200" spc="-5" dirty="0">
                <a:latin typeface="Times New Roman"/>
                <a:cs typeface="Times New Roman"/>
              </a:rPr>
              <a:t>more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conspicuous;</a:t>
            </a:r>
            <a:endParaRPr sz="12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spcBef>
                <a:spcPts val="10"/>
              </a:spcBef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1384300" marR="339725" lvl="2">
              <a:lnSpc>
                <a:spcPts val="1370"/>
              </a:lnSpc>
              <a:buAutoNum type="alphaLcParenBoth"/>
              <a:tabLst>
                <a:tab pos="159004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distance of the </a:t>
            </a:r>
            <a:r>
              <a:rPr sz="1200" spc="-5" dirty="0">
                <a:latin typeface="Times New Roman"/>
                <a:cs typeface="Times New Roman"/>
              </a:rPr>
              <a:t>tower </a:t>
            </a:r>
            <a:r>
              <a:rPr sz="1200" dirty="0">
                <a:latin typeface="Times New Roman"/>
                <a:cs typeface="Times New Roman"/>
              </a:rPr>
              <a:t>from the </a:t>
            </a:r>
            <a:r>
              <a:rPr sz="1200" spc="-5" dirty="0">
                <a:latin typeface="Times New Roman"/>
                <a:cs typeface="Times New Roman"/>
              </a:rPr>
              <a:t>viewing </a:t>
            </a:r>
            <a:r>
              <a:rPr sz="1200" dirty="0">
                <a:latin typeface="Times New Roman"/>
                <a:cs typeface="Times New Roman"/>
              </a:rPr>
              <a:t>vantage point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proportion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facility that </a:t>
            </a:r>
            <a:r>
              <a:rPr sz="1200" dirty="0">
                <a:latin typeface="Times New Roman"/>
                <a:cs typeface="Times New Roman"/>
              </a:rPr>
              <a:t>is visible </a:t>
            </a:r>
            <a:r>
              <a:rPr sz="1200" spc="-5" dirty="0">
                <a:latin typeface="Times New Roman"/>
                <a:cs typeface="Times New Roman"/>
              </a:rPr>
              <a:t>above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skyline;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81">
        <p14:flythrough/>
      </p:transition>
    </mc:Choice>
    <mc:Fallback xmlns="">
      <p:transition spd="slow" advTm="781">
        <p:fade/>
      </p:transition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158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1358900" y="570992"/>
            <a:ext cx="5426710" cy="897001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927100" marR="116205">
              <a:lnSpc>
                <a:spcPts val="1380"/>
              </a:lnSpc>
              <a:spcBef>
                <a:spcPts val="195"/>
              </a:spcBef>
              <a:buAutoNum type="alphaLcParenBoth" startAt="6"/>
              <a:tabLst>
                <a:tab pos="111633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number of </a:t>
            </a:r>
            <a:r>
              <a:rPr sz="1200" spc="-5" dirty="0">
                <a:latin typeface="Times New Roman"/>
                <a:cs typeface="Times New Roman"/>
              </a:rPr>
              <a:t>travelers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vehicles traveling </a:t>
            </a:r>
            <a:r>
              <a:rPr sz="1200" spc="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public </a:t>
            </a:r>
            <a:r>
              <a:rPr sz="1200" spc="-5" dirty="0">
                <a:latin typeface="Times New Roman"/>
                <a:cs typeface="Times New Roman"/>
              </a:rPr>
              <a:t>highway, 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trail, </a:t>
            </a:r>
            <a:r>
              <a:rPr sz="1200" dirty="0">
                <a:latin typeface="Times New Roman"/>
                <a:cs typeface="Times New Roman"/>
              </a:rPr>
              <a:t>or public body of </a:t>
            </a:r>
            <a:r>
              <a:rPr sz="1200" spc="-5" dirty="0">
                <a:latin typeface="Times New Roman"/>
                <a:cs typeface="Times New Roman"/>
              </a:rPr>
              <a:t>water at </a:t>
            </a:r>
            <a:r>
              <a:rPr sz="1200" dirty="0">
                <a:latin typeface="Times New Roman"/>
                <a:cs typeface="Times New Roman"/>
              </a:rPr>
              <a:t>or near the </a:t>
            </a:r>
            <a:r>
              <a:rPr sz="1200" spc="-5" dirty="0">
                <a:latin typeface="Times New Roman"/>
                <a:cs typeface="Times New Roman"/>
              </a:rPr>
              <a:t>critical </a:t>
            </a:r>
            <a:r>
              <a:rPr sz="1200" dirty="0">
                <a:latin typeface="Times New Roman"/>
                <a:cs typeface="Times New Roman"/>
              </a:rPr>
              <a:t>vantage point; 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6"/>
            </a:pPr>
            <a:endParaRPr sz="1200">
              <a:latin typeface="Times New Roman"/>
              <a:cs typeface="Times New Roman"/>
            </a:endParaRPr>
          </a:p>
          <a:p>
            <a:pPr marL="927100" marR="99695">
              <a:lnSpc>
                <a:spcPts val="1380"/>
              </a:lnSpc>
              <a:buAutoNum type="alphaLcParenBoth" startAt="6"/>
              <a:tabLst>
                <a:tab pos="11423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sensitivity </a:t>
            </a:r>
            <a:r>
              <a:rPr sz="1200" dirty="0">
                <a:latin typeface="Times New Roman"/>
                <a:cs typeface="Times New Roman"/>
              </a:rPr>
              <a:t>or unique </a:t>
            </a:r>
            <a:r>
              <a:rPr sz="1200" spc="-5" dirty="0">
                <a:latin typeface="Times New Roman"/>
                <a:cs typeface="Times New Roman"/>
              </a:rPr>
              <a:t>value </a:t>
            </a:r>
            <a:r>
              <a:rPr sz="1200" dirty="0">
                <a:latin typeface="Times New Roman"/>
                <a:cs typeface="Times New Roman"/>
              </a:rPr>
              <a:t>of the particular </a:t>
            </a:r>
            <a:r>
              <a:rPr sz="1200" spc="-5" dirty="0">
                <a:latin typeface="Times New Roman"/>
                <a:cs typeface="Times New Roman"/>
              </a:rPr>
              <a:t>view affected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the  proposed tower.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469900" marR="1098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(2) To assist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in its </a:t>
            </a:r>
            <a:r>
              <a:rPr sz="1200" spc="-5" dirty="0">
                <a:latin typeface="Times New Roman"/>
                <a:cs typeface="Times New Roman"/>
              </a:rPr>
              <a:t>review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may require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fly </a:t>
            </a:r>
            <a:r>
              <a:rPr sz="1200" dirty="0">
                <a:latin typeface="Times New Roman"/>
                <a:cs typeface="Times New Roman"/>
              </a:rPr>
              <a:t>or raise a  </a:t>
            </a:r>
            <a:r>
              <a:rPr sz="1200" spc="-5" dirty="0">
                <a:latin typeface="Times New Roman"/>
                <a:cs typeface="Times New Roman"/>
              </a:rPr>
              <a:t>three-foot-diameter </a:t>
            </a:r>
            <a:r>
              <a:rPr sz="1200" dirty="0">
                <a:latin typeface="Times New Roman"/>
                <a:cs typeface="Times New Roman"/>
              </a:rPr>
              <a:t>balloon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maximum height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proposed facility at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location within </a:t>
            </a:r>
            <a:r>
              <a:rPr sz="1200" dirty="0">
                <a:latin typeface="Times New Roman"/>
                <a:cs typeface="Times New Roman"/>
              </a:rPr>
              <a:t>50 </a:t>
            </a:r>
            <a:r>
              <a:rPr sz="1200" spc="-5" dirty="0">
                <a:latin typeface="Times New Roman"/>
                <a:cs typeface="Times New Roman"/>
              </a:rPr>
              <a:t>horizontal feet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center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proposed facility. The  applicant shall provide </a:t>
            </a:r>
            <a:r>
              <a:rPr sz="1200" dirty="0">
                <a:latin typeface="Times New Roman"/>
                <a:cs typeface="Times New Roman"/>
              </a:rPr>
              <a:t>photographs of the balloon </a:t>
            </a:r>
            <a:r>
              <a:rPr sz="1200" spc="-5" dirty="0">
                <a:latin typeface="Times New Roman"/>
                <a:cs typeface="Times New Roman"/>
              </a:rPr>
              <a:t>test taken from at </a:t>
            </a:r>
            <a:r>
              <a:rPr sz="1200" dirty="0">
                <a:latin typeface="Times New Roman"/>
                <a:cs typeface="Times New Roman"/>
              </a:rPr>
              <a:t>least </a:t>
            </a:r>
            <a:r>
              <a:rPr sz="1200" spc="-5" dirty="0">
                <a:latin typeface="Times New Roman"/>
                <a:cs typeface="Times New Roman"/>
              </a:rPr>
              <a:t>four  vantage </a:t>
            </a:r>
            <a:r>
              <a:rPr sz="1200" dirty="0">
                <a:latin typeface="Times New Roman"/>
                <a:cs typeface="Times New Roman"/>
              </a:rPr>
              <a:t>points previously </a:t>
            </a:r>
            <a:r>
              <a:rPr sz="1200" spc="-5" dirty="0">
                <a:latin typeface="Times New Roman"/>
                <a:cs typeface="Times New Roman"/>
              </a:rPr>
              <a:t>designated </a:t>
            </a:r>
            <a:r>
              <a:rPr sz="1200" dirty="0">
                <a:latin typeface="Times New Roman"/>
                <a:cs typeface="Times New Roman"/>
              </a:rPr>
              <a:t>by the Planning</a:t>
            </a:r>
            <a:r>
              <a:rPr sz="1200" spc="-5" dirty="0">
                <a:latin typeface="Times New Roman"/>
                <a:cs typeface="Times New Roman"/>
              </a:rPr>
              <a:t> Board.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buAutoNum type="alphaUcPeriod" startAt="2"/>
              <a:tabLst>
                <a:tab pos="191135" algn="l"/>
              </a:tabLst>
            </a:pPr>
            <a:r>
              <a:rPr sz="1200" spc="-5" dirty="0">
                <a:latin typeface="Times New Roman"/>
                <a:cs typeface="Times New Roman"/>
              </a:rPr>
              <a:t>Lighting, </a:t>
            </a:r>
            <a:r>
              <a:rPr sz="1200" dirty="0">
                <a:latin typeface="Times New Roman"/>
                <a:cs typeface="Times New Roman"/>
              </a:rPr>
              <a:t>bulk, </a:t>
            </a:r>
            <a:r>
              <a:rPr sz="1200" spc="-5" dirty="0">
                <a:latin typeface="Times New Roman"/>
                <a:cs typeface="Times New Roman"/>
              </a:rPr>
              <a:t>height, glare. All wireless communications facilities, including towers  and antennas, </a:t>
            </a:r>
            <a:r>
              <a:rPr sz="1200" dirty="0">
                <a:latin typeface="Times New Roman"/>
                <a:cs typeface="Times New Roman"/>
              </a:rPr>
              <a:t>shall be designed </a:t>
            </a:r>
            <a:r>
              <a:rPr sz="1200" spc="-5" dirty="0">
                <a:latin typeface="Times New Roman"/>
                <a:cs typeface="Times New Roman"/>
              </a:rPr>
              <a:t>and constructed </a:t>
            </a:r>
            <a:r>
              <a:rPr sz="1200" spc="5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minimize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visual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impact</a:t>
            </a:r>
            <a:endParaRPr sz="1200">
              <a:latin typeface="Times New Roman"/>
              <a:cs typeface="Times New Roman"/>
            </a:endParaRPr>
          </a:p>
          <a:p>
            <a:pPr marL="12700" marR="1943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height and mass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tower. Materials utilized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exterior </a:t>
            </a:r>
            <a:r>
              <a:rPr sz="1200" dirty="0">
                <a:latin typeface="Times New Roman"/>
                <a:cs typeface="Times New Roman"/>
              </a:rPr>
              <a:t>of any  </a:t>
            </a:r>
            <a:r>
              <a:rPr sz="1200" spc="-5" dirty="0">
                <a:latin typeface="Times New Roman"/>
                <a:cs typeface="Times New Roman"/>
              </a:rPr>
              <a:t>structure shall </a:t>
            </a:r>
            <a:r>
              <a:rPr sz="1200" dirty="0">
                <a:latin typeface="Times New Roman"/>
                <a:cs typeface="Times New Roman"/>
              </a:rPr>
              <a:t>be of a type, </a:t>
            </a:r>
            <a:r>
              <a:rPr sz="1200" spc="-5" dirty="0">
                <a:latin typeface="Times New Roman"/>
                <a:cs typeface="Times New Roman"/>
              </a:rPr>
              <a:t>color, and </a:t>
            </a:r>
            <a:r>
              <a:rPr sz="1200" dirty="0">
                <a:latin typeface="Times New Roman"/>
                <a:cs typeface="Times New Roman"/>
              </a:rPr>
              <a:t>style so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minimize glare and </a:t>
            </a:r>
            <a:r>
              <a:rPr sz="1200" dirty="0">
                <a:latin typeface="Times New Roman"/>
                <a:cs typeface="Times New Roman"/>
              </a:rPr>
              <a:t>blend into the  </a:t>
            </a:r>
            <a:r>
              <a:rPr sz="1200" spc="-5" dirty="0">
                <a:latin typeface="Times New Roman"/>
                <a:cs typeface="Times New Roman"/>
              </a:rPr>
              <a:t>environment. Towers </a:t>
            </a:r>
            <a:r>
              <a:rPr sz="1200" dirty="0">
                <a:latin typeface="Times New Roman"/>
                <a:cs typeface="Times New Roman"/>
              </a:rPr>
              <a:t>shall not be </a:t>
            </a:r>
            <a:r>
              <a:rPr sz="1200" spc="-5" dirty="0">
                <a:latin typeface="Times New Roman"/>
                <a:cs typeface="Times New Roman"/>
              </a:rPr>
              <a:t>artificially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illuminated.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71830">
              <a:lnSpc>
                <a:spcPts val="1380"/>
              </a:lnSpc>
              <a:buAutoNum type="alphaUcPeriod" startAt="3"/>
              <a:tabLst>
                <a:tab pos="191135" algn="l"/>
              </a:tabLst>
            </a:pPr>
            <a:r>
              <a:rPr sz="1200" spc="-5" dirty="0">
                <a:latin typeface="Times New Roman"/>
                <a:cs typeface="Times New Roman"/>
              </a:rPr>
              <a:t>Transmitter </a:t>
            </a:r>
            <a:r>
              <a:rPr sz="1200" dirty="0">
                <a:latin typeface="Times New Roman"/>
                <a:cs typeface="Times New Roman"/>
              </a:rPr>
              <a:t>building. </a:t>
            </a:r>
            <a:r>
              <a:rPr sz="1200" spc="-5" dirty="0">
                <a:latin typeface="Times New Roman"/>
                <a:cs typeface="Times New Roman"/>
              </a:rPr>
              <a:t>Facilities </a:t>
            </a:r>
            <a:r>
              <a:rPr sz="1200" dirty="0">
                <a:latin typeface="Times New Roman"/>
                <a:cs typeface="Times New Roman"/>
              </a:rPr>
              <a:t>buildings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built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accommodate all  anticipated tenants </a:t>
            </a:r>
            <a:r>
              <a:rPr sz="1200" dirty="0">
                <a:latin typeface="Times New Roman"/>
                <a:cs typeface="Times New Roman"/>
              </a:rPr>
              <a:t>on a </a:t>
            </a:r>
            <a:r>
              <a:rPr sz="1200" spc="-5" dirty="0">
                <a:latin typeface="Times New Roman"/>
                <a:cs typeface="Times New Roman"/>
              </a:rPr>
              <a:t>tower.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3"/>
            </a:pPr>
            <a:endParaRPr sz="1200">
              <a:latin typeface="Times New Roman"/>
              <a:cs typeface="Times New Roman"/>
            </a:endParaRPr>
          </a:p>
          <a:p>
            <a:pPr marL="12700" marR="132715">
              <a:lnSpc>
                <a:spcPts val="1380"/>
              </a:lnSpc>
              <a:buAutoNum type="alphaUcPeriod" startAt="3"/>
              <a:tabLst>
                <a:tab pos="198755" algn="l"/>
              </a:tabLst>
            </a:pPr>
            <a:r>
              <a:rPr sz="1200" spc="-5" dirty="0">
                <a:latin typeface="Times New Roman"/>
                <a:cs typeface="Times New Roman"/>
              </a:rPr>
              <a:t>Landscaping and </a:t>
            </a:r>
            <a:r>
              <a:rPr sz="1200" dirty="0">
                <a:latin typeface="Times New Roman"/>
                <a:cs typeface="Times New Roman"/>
              </a:rPr>
              <a:t>screening. </a:t>
            </a:r>
            <a:r>
              <a:rPr sz="1200" spc="-5" dirty="0">
                <a:latin typeface="Times New Roman"/>
                <a:cs typeface="Times New Roman"/>
              </a:rPr>
              <a:t>The base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tower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well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the building </a:t>
            </a:r>
            <a:r>
              <a:rPr sz="1200" spc="-5" dirty="0">
                <a:latin typeface="Times New Roman"/>
                <a:cs typeface="Times New Roman"/>
              </a:rPr>
              <a:t>accessory 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tower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screened from </a:t>
            </a:r>
            <a:r>
              <a:rPr sz="1200" dirty="0">
                <a:latin typeface="Times New Roman"/>
                <a:cs typeface="Times New Roman"/>
              </a:rPr>
              <a:t>view by a </a:t>
            </a:r>
            <a:r>
              <a:rPr sz="1200" spc="-5" dirty="0">
                <a:latin typeface="Times New Roman"/>
                <a:cs typeface="Times New Roman"/>
              </a:rPr>
              <a:t>suitable vegetation screen </a:t>
            </a:r>
            <a:r>
              <a:rPr sz="1200" dirty="0">
                <a:latin typeface="Times New Roman"/>
                <a:cs typeface="Times New Roman"/>
              </a:rPr>
              <a:t>that is  </a:t>
            </a:r>
            <a:r>
              <a:rPr sz="1200" spc="-5" dirty="0">
                <a:latin typeface="Times New Roman"/>
                <a:cs typeface="Times New Roman"/>
              </a:rPr>
              <a:t>consistent with existing vegetation.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planted </a:t>
            </a:r>
            <a:r>
              <a:rPr sz="1200" dirty="0">
                <a:latin typeface="Times New Roman"/>
                <a:cs typeface="Times New Roman"/>
              </a:rPr>
              <a:t>or existing </a:t>
            </a:r>
            <a:r>
              <a:rPr sz="1200" spc="-5" dirty="0">
                <a:latin typeface="Times New Roman"/>
                <a:cs typeface="Times New Roman"/>
              </a:rPr>
              <a:t>vegetative screen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maintained. Existing on-site vegetation </a:t>
            </a:r>
            <a:r>
              <a:rPr sz="1200" dirty="0">
                <a:latin typeface="Times New Roman"/>
                <a:cs typeface="Times New Roman"/>
              </a:rPr>
              <a:t>outside the </a:t>
            </a:r>
            <a:r>
              <a:rPr sz="1200" spc="-5" dirty="0">
                <a:latin typeface="Times New Roman"/>
                <a:cs typeface="Times New Roman"/>
              </a:rPr>
              <a:t>immediate </a:t>
            </a:r>
            <a:r>
              <a:rPr sz="1200" dirty="0">
                <a:latin typeface="Times New Roman"/>
                <a:cs typeface="Times New Roman"/>
              </a:rPr>
              <a:t>site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wireless  facility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preserved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improved. Disturbance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existing topography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minimized unless disturbance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demonstrated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result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less visual impact </a:t>
            </a:r>
            <a:r>
              <a:rPr sz="1200" dirty="0">
                <a:latin typeface="Times New Roman"/>
                <a:cs typeface="Times New Roman"/>
              </a:rPr>
              <a:t>on the  </a:t>
            </a:r>
            <a:r>
              <a:rPr sz="1200" spc="-5" dirty="0">
                <a:latin typeface="Times New Roman"/>
                <a:cs typeface="Times New Roman"/>
              </a:rPr>
              <a:t>facility from surrounding properties and </a:t>
            </a:r>
            <a:r>
              <a:rPr sz="1200" dirty="0">
                <a:latin typeface="Times New Roman"/>
                <a:cs typeface="Times New Roman"/>
              </a:rPr>
              <a:t>other vantage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points.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3"/>
            </a:pPr>
            <a:endParaRPr sz="1200">
              <a:latin typeface="Times New Roman"/>
              <a:cs typeface="Times New Roman"/>
            </a:endParaRPr>
          </a:p>
          <a:p>
            <a:pPr marL="12700" marR="155575">
              <a:lnSpc>
                <a:spcPts val="1380"/>
              </a:lnSpc>
              <a:buAutoNum type="alphaUcPeriod" startAt="3"/>
              <a:tabLst>
                <a:tab pos="182245" algn="l"/>
              </a:tabLst>
            </a:pPr>
            <a:r>
              <a:rPr sz="1200" spc="-5" dirty="0">
                <a:latin typeface="Times New Roman"/>
                <a:cs typeface="Times New Roman"/>
              </a:rPr>
              <a:t>Height limitations.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order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protect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safety 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preserve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scenic, rural  character and appearance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Templeton, antennas and all related facilities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not  exceed </a:t>
            </a:r>
            <a:r>
              <a:rPr sz="1200" dirty="0">
                <a:latin typeface="Times New Roman"/>
                <a:cs typeface="Times New Roman"/>
              </a:rPr>
              <a:t>190 </a:t>
            </a:r>
            <a:r>
              <a:rPr sz="1200" spc="-5" dirty="0">
                <a:latin typeface="Times New Roman"/>
                <a:cs typeface="Times New Roman"/>
              </a:rPr>
              <a:t>feet.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3"/>
            </a:pPr>
            <a:endParaRPr sz="1200">
              <a:latin typeface="Times New Roman"/>
              <a:cs typeface="Times New Roman"/>
            </a:endParaRPr>
          </a:p>
          <a:p>
            <a:pPr marL="12700" marR="161290">
              <a:lnSpc>
                <a:spcPts val="1380"/>
              </a:lnSpc>
              <a:buAutoNum type="alphaUcPeriod" startAt="3"/>
              <a:tabLst>
                <a:tab pos="172720" algn="l"/>
              </a:tabLst>
            </a:pPr>
            <a:r>
              <a:rPr sz="1200" spc="-5" dirty="0">
                <a:latin typeface="Times New Roman"/>
                <a:cs typeface="Times New Roman"/>
              </a:rPr>
              <a:t>Fencing and </a:t>
            </a:r>
            <a:r>
              <a:rPr sz="1200" dirty="0">
                <a:latin typeface="Times New Roman"/>
                <a:cs typeface="Times New Roman"/>
              </a:rPr>
              <a:t>signage; </a:t>
            </a:r>
            <a:r>
              <a:rPr sz="1200" spc="-5" dirty="0">
                <a:latin typeface="Times New Roman"/>
                <a:cs typeface="Times New Roman"/>
              </a:rPr>
              <a:t>insurance.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area </a:t>
            </a:r>
            <a:r>
              <a:rPr sz="1200" dirty="0">
                <a:latin typeface="Times New Roman"/>
                <a:cs typeface="Times New Roman"/>
              </a:rPr>
              <a:t>around the </a:t>
            </a:r>
            <a:r>
              <a:rPr sz="1200" spc="-5" dirty="0">
                <a:latin typeface="Times New Roman"/>
                <a:cs typeface="Times New Roman"/>
              </a:rPr>
              <a:t>tower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completely  fenced for security </a:t>
            </a:r>
            <a:r>
              <a:rPr sz="1200" dirty="0">
                <a:latin typeface="Times New Roman"/>
                <a:cs typeface="Times New Roman"/>
              </a:rPr>
              <a:t>to a height of </a:t>
            </a:r>
            <a:r>
              <a:rPr sz="1200" spc="-5" dirty="0">
                <a:latin typeface="Times New Roman"/>
                <a:cs typeface="Times New Roman"/>
              </a:rPr>
              <a:t>eight feet and </a:t>
            </a:r>
            <a:r>
              <a:rPr sz="1200" dirty="0">
                <a:latin typeface="Times New Roman"/>
                <a:cs typeface="Times New Roman"/>
              </a:rPr>
              <a:t>gated. </a:t>
            </a:r>
            <a:r>
              <a:rPr sz="1200" spc="-5" dirty="0">
                <a:latin typeface="Times New Roman"/>
                <a:cs typeface="Times New Roman"/>
              </a:rPr>
              <a:t>Use </a:t>
            </a:r>
            <a:r>
              <a:rPr sz="1200" dirty="0">
                <a:latin typeface="Times New Roman"/>
                <a:cs typeface="Times New Roman"/>
              </a:rPr>
              <a:t>of multiple strands of  </a:t>
            </a:r>
            <a:r>
              <a:rPr sz="1200" spc="-5" dirty="0">
                <a:latin typeface="Times New Roman"/>
                <a:cs typeface="Times New Roman"/>
              </a:rPr>
              <a:t>barbed </a:t>
            </a:r>
            <a:r>
              <a:rPr sz="1200" dirty="0">
                <a:latin typeface="Times New Roman"/>
                <a:cs typeface="Times New Roman"/>
              </a:rPr>
              <a:t>wire is </a:t>
            </a:r>
            <a:r>
              <a:rPr sz="1200" spc="-5" dirty="0">
                <a:latin typeface="Times New Roman"/>
                <a:cs typeface="Times New Roman"/>
              </a:rPr>
              <a:t>required.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painted </a:t>
            </a:r>
            <a:r>
              <a:rPr sz="1200" dirty="0">
                <a:latin typeface="Times New Roman"/>
                <a:cs typeface="Times New Roman"/>
              </a:rPr>
              <a:t>sign no </a:t>
            </a:r>
            <a:r>
              <a:rPr sz="1200" spc="-5" dirty="0">
                <a:latin typeface="Times New Roman"/>
                <a:cs typeface="Times New Roman"/>
              </a:rPr>
              <a:t>greater than two square feet </a:t>
            </a:r>
            <a:r>
              <a:rPr sz="1200" dirty="0">
                <a:latin typeface="Times New Roman"/>
                <a:cs typeface="Times New Roman"/>
              </a:rPr>
              <a:t>stating the  </a:t>
            </a:r>
            <a:r>
              <a:rPr sz="1200" spc="-5" dirty="0">
                <a:latin typeface="Times New Roman"/>
                <a:cs typeface="Times New Roman"/>
              </a:rPr>
              <a:t>name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facility's owner and </a:t>
            </a:r>
            <a:r>
              <a:rPr sz="1200" dirty="0">
                <a:latin typeface="Times New Roman"/>
                <a:cs typeface="Times New Roman"/>
              </a:rPr>
              <a:t>a twenty-four-hour </a:t>
            </a:r>
            <a:r>
              <a:rPr sz="1200" spc="-5" dirty="0">
                <a:latin typeface="Times New Roman"/>
                <a:cs typeface="Times New Roman"/>
              </a:rPr>
              <a:t>emergency number </a:t>
            </a:r>
            <a:r>
              <a:rPr sz="1200" dirty="0">
                <a:latin typeface="Times New Roman"/>
                <a:cs typeface="Times New Roman"/>
              </a:rPr>
              <a:t>shall be  </a:t>
            </a:r>
            <a:r>
              <a:rPr sz="1200" spc="-5" dirty="0">
                <a:latin typeface="Times New Roman"/>
                <a:cs typeface="Times New Roman"/>
              </a:rPr>
              <a:t>posted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entry gate.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addition, "No Trespassing" and any other mandated  warning </a:t>
            </a:r>
            <a:r>
              <a:rPr sz="1200" dirty="0">
                <a:latin typeface="Times New Roman"/>
                <a:cs typeface="Times New Roman"/>
              </a:rPr>
              <a:t>signs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posted </a:t>
            </a:r>
            <a:r>
              <a:rPr sz="1200" spc="-5" dirty="0">
                <a:latin typeface="Times New Roman"/>
                <a:cs typeface="Times New Roman"/>
              </a:rPr>
              <a:t>and maintained 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site. No commercial </a:t>
            </a:r>
            <a:r>
              <a:rPr sz="1200" dirty="0">
                <a:latin typeface="Times New Roman"/>
                <a:cs typeface="Times New Roman"/>
              </a:rPr>
              <a:t>signs or  </a:t>
            </a:r>
            <a:r>
              <a:rPr sz="1200" spc="-5" dirty="0">
                <a:latin typeface="Times New Roman"/>
                <a:cs typeface="Times New Roman"/>
              </a:rPr>
              <a:t>lettering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placed </a:t>
            </a:r>
            <a:r>
              <a:rPr sz="1200" dirty="0">
                <a:latin typeface="Times New Roman"/>
                <a:cs typeface="Times New Roman"/>
              </a:rPr>
              <a:t>on a </a:t>
            </a:r>
            <a:r>
              <a:rPr sz="1200" spc="-5" dirty="0">
                <a:latin typeface="Times New Roman"/>
                <a:cs typeface="Times New Roman"/>
              </a:rPr>
              <a:t>tower.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tower </a:t>
            </a:r>
            <a:r>
              <a:rPr sz="1200" dirty="0">
                <a:latin typeface="Times New Roman"/>
                <a:cs typeface="Times New Roman"/>
              </a:rPr>
              <a:t>must be </a:t>
            </a:r>
            <a:r>
              <a:rPr sz="1200" spc="-5" dirty="0">
                <a:latin typeface="Times New Roman"/>
                <a:cs typeface="Times New Roman"/>
              </a:rPr>
              <a:t>equipped with an </a:t>
            </a:r>
            <a:r>
              <a:rPr sz="1200" dirty="0">
                <a:latin typeface="Times New Roman"/>
                <a:cs typeface="Times New Roman"/>
              </a:rPr>
              <a:t>anticlimbing  </a:t>
            </a:r>
            <a:r>
              <a:rPr sz="1200" spc="-5" dirty="0">
                <a:latin typeface="Times New Roman"/>
                <a:cs typeface="Times New Roman"/>
              </a:rPr>
              <a:t>device. The wireless communications facility owner shall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maintain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adequate </a:t>
            </a:r>
            <a:r>
              <a:rPr sz="1200" dirty="0">
                <a:latin typeface="Times New Roman"/>
                <a:cs typeface="Times New Roman"/>
              </a:rPr>
              <a:t>insurance on </a:t>
            </a:r>
            <a:r>
              <a:rPr sz="1200" spc="-5" dirty="0">
                <a:latin typeface="Times New Roman"/>
                <a:cs typeface="Times New Roman"/>
              </a:rPr>
              <a:t>all wireless communications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facilities.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58750">
              <a:lnSpc>
                <a:spcPts val="1380"/>
              </a:lnSpc>
              <a:buAutoNum type="alphaUcPeriod" startAt="7"/>
              <a:tabLst>
                <a:tab pos="198755" algn="l"/>
              </a:tabLst>
            </a:pPr>
            <a:r>
              <a:rPr sz="1200" spc="-5" dirty="0">
                <a:latin typeface="Times New Roman"/>
                <a:cs typeface="Times New Roman"/>
              </a:rPr>
              <a:t>Utilities. All utilities </a:t>
            </a:r>
            <a:r>
              <a:rPr sz="1200" dirty="0">
                <a:latin typeface="Times New Roman"/>
                <a:cs typeface="Times New Roman"/>
              </a:rPr>
              <a:t>must be </a:t>
            </a:r>
            <a:r>
              <a:rPr sz="1200" spc="-5" dirty="0">
                <a:latin typeface="Times New Roman"/>
                <a:cs typeface="Times New Roman"/>
              </a:rPr>
              <a:t>routed underground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conduit from </a:t>
            </a:r>
            <a:r>
              <a:rPr sz="1200" dirty="0">
                <a:latin typeface="Times New Roman"/>
                <a:cs typeface="Times New Roman"/>
              </a:rPr>
              <a:t>a public </a:t>
            </a:r>
            <a:r>
              <a:rPr sz="1200" spc="-5" dirty="0">
                <a:latin typeface="Times New Roman"/>
                <a:cs typeface="Times New Roman"/>
              </a:rPr>
              <a:t>road </a:t>
            </a:r>
            <a:r>
              <a:rPr sz="1200" dirty="0">
                <a:latin typeface="Times New Roman"/>
                <a:cs typeface="Times New Roman"/>
              </a:rPr>
              <a:t>to  the site </a:t>
            </a:r>
            <a:r>
              <a:rPr sz="1200" spc="-5" dirty="0">
                <a:latin typeface="Times New Roman"/>
                <a:cs typeface="Times New Roman"/>
              </a:rPr>
              <a:t>where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feasible.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AutoNum type="alphaUcPeriod" startAt="7"/>
            </a:pPr>
            <a:endParaRPr sz="1150">
              <a:latin typeface="Times New Roman"/>
              <a:cs typeface="Times New Roman"/>
            </a:endParaRPr>
          </a:p>
          <a:p>
            <a:pPr marL="12700" marR="216535">
              <a:lnSpc>
                <a:spcPct val="95600"/>
              </a:lnSpc>
              <a:buAutoNum type="alphaUcPeriod" startAt="7"/>
              <a:tabLst>
                <a:tab pos="198755" algn="l"/>
              </a:tabLst>
            </a:pPr>
            <a:r>
              <a:rPr sz="1200" spc="-5" dirty="0">
                <a:latin typeface="Times New Roman"/>
                <a:cs typeface="Times New Roman"/>
              </a:rPr>
              <a:t>Access road. Vehicle access </a:t>
            </a:r>
            <a:r>
              <a:rPr sz="1200" dirty="0">
                <a:latin typeface="Times New Roman"/>
                <a:cs typeface="Times New Roman"/>
              </a:rPr>
              <a:t>to the site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required and shall conform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all  Conservation Commission guidelines and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least 18 </a:t>
            </a:r>
            <a:r>
              <a:rPr sz="1200" spc="-5" dirty="0">
                <a:latin typeface="Times New Roman"/>
                <a:cs typeface="Times New Roman"/>
              </a:rPr>
              <a:t>feet wide.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sturdy, posted,  swinging, lockable gate </a:t>
            </a:r>
            <a:r>
              <a:rPr sz="1200" dirty="0">
                <a:latin typeface="Times New Roman"/>
                <a:cs typeface="Times New Roman"/>
              </a:rPr>
              <a:t>must be </a:t>
            </a:r>
            <a:r>
              <a:rPr sz="1200" spc="-5" dirty="0">
                <a:latin typeface="Times New Roman"/>
                <a:cs typeface="Times New Roman"/>
              </a:rPr>
              <a:t>installed which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15 </a:t>
            </a:r>
            <a:r>
              <a:rPr sz="1200" spc="-5" dirty="0">
                <a:latin typeface="Times New Roman"/>
                <a:cs typeface="Times New Roman"/>
              </a:rPr>
              <a:t>feet and </a:t>
            </a:r>
            <a:r>
              <a:rPr sz="1200" dirty="0">
                <a:latin typeface="Times New Roman"/>
                <a:cs typeface="Times New Roman"/>
              </a:rPr>
              <a:t>less </a:t>
            </a:r>
            <a:r>
              <a:rPr sz="1200" spc="-5" dirty="0">
                <a:latin typeface="Times New Roman"/>
                <a:cs typeface="Times New Roman"/>
              </a:rPr>
              <a:t>than </a:t>
            </a:r>
            <a:r>
              <a:rPr sz="1200" dirty="0">
                <a:latin typeface="Times New Roman"/>
                <a:cs typeface="Times New Roman"/>
              </a:rPr>
              <a:t>30  </a:t>
            </a:r>
            <a:r>
              <a:rPr sz="1200" spc="-5" dirty="0">
                <a:latin typeface="Times New Roman"/>
                <a:cs typeface="Times New Roman"/>
              </a:rPr>
              <a:t>feet off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road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which said access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situated,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Knox </a:t>
            </a:r>
            <a:r>
              <a:rPr sz="1200" dirty="0">
                <a:latin typeface="Times New Roman"/>
                <a:cs typeface="Times New Roman"/>
              </a:rPr>
              <a:t>box or </a:t>
            </a:r>
            <a:r>
              <a:rPr sz="1200" spc="-5" dirty="0">
                <a:latin typeface="Times New Roman"/>
                <a:cs typeface="Times New Roman"/>
              </a:rPr>
              <a:t>keys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shall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39">
        <p14:flythrough/>
      </p:transition>
    </mc:Choice>
    <mc:Fallback xmlns="">
      <p:transition spd="slow" advTm="739">
        <p:fade/>
      </p:transition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159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1358900" y="395731"/>
            <a:ext cx="5461635" cy="91452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52729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provided </a:t>
            </a:r>
            <a:r>
              <a:rPr sz="1200" dirty="0">
                <a:latin typeface="Times New Roman"/>
                <a:cs typeface="Times New Roman"/>
              </a:rPr>
              <a:t>to a </a:t>
            </a:r>
            <a:r>
              <a:rPr sz="1200" spc="-5" dirty="0">
                <a:latin typeface="Times New Roman"/>
                <a:cs typeface="Times New Roman"/>
              </a:rPr>
              <a:t>designated Town official for </a:t>
            </a:r>
            <a:r>
              <a:rPr sz="1200" dirty="0">
                <a:latin typeface="Times New Roman"/>
                <a:cs typeface="Times New Roman"/>
              </a:rPr>
              <a:t>municipal </a:t>
            </a:r>
            <a:r>
              <a:rPr sz="1200" spc="-5" dirty="0">
                <a:latin typeface="Times New Roman"/>
                <a:cs typeface="Times New Roman"/>
              </a:rPr>
              <a:t>access. Finish </a:t>
            </a:r>
            <a:r>
              <a:rPr sz="1200" dirty="0">
                <a:latin typeface="Times New Roman"/>
                <a:cs typeface="Times New Roman"/>
              </a:rPr>
              <a:t>grade must be  </a:t>
            </a:r>
            <a:r>
              <a:rPr sz="1200" spc="-5" dirty="0">
                <a:latin typeface="Times New Roman"/>
                <a:cs typeface="Times New Roman"/>
              </a:rPr>
              <a:t>approved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Director </a:t>
            </a:r>
            <a:r>
              <a:rPr sz="1200" dirty="0">
                <a:latin typeface="Times New Roman"/>
                <a:cs typeface="Times New Roman"/>
              </a:rPr>
              <a:t>of Public </a:t>
            </a:r>
            <a:r>
              <a:rPr sz="1200" spc="-5" dirty="0">
                <a:latin typeface="Times New Roman"/>
                <a:cs typeface="Times New Roman"/>
              </a:rPr>
              <a:t>Works. Easements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provided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for access and removal </a:t>
            </a:r>
            <a:r>
              <a:rPr sz="1200" dirty="0">
                <a:latin typeface="Times New Roman"/>
                <a:cs typeface="Times New Roman"/>
              </a:rPr>
              <a:t>in the case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facility/tower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abandonment.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37160" indent="-125095">
              <a:lnSpc>
                <a:spcPct val="100000"/>
              </a:lnSpc>
              <a:buAutoNum type="romanUcPeriod"/>
              <a:tabLst>
                <a:tab pos="137795" algn="l"/>
              </a:tabLst>
            </a:pPr>
            <a:r>
              <a:rPr sz="1200" dirty="0">
                <a:latin typeface="Times New Roman"/>
                <a:cs typeface="Times New Roman"/>
              </a:rPr>
              <a:t>Removal of </a:t>
            </a:r>
            <a:r>
              <a:rPr sz="1200" spc="-5" dirty="0">
                <a:latin typeface="Times New Roman"/>
                <a:cs typeface="Times New Roman"/>
              </a:rPr>
              <a:t>abandoned antennas and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towers.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AutoNum type="romanUcPeriod"/>
            </a:pPr>
            <a:endParaRPr sz="1200">
              <a:latin typeface="Times New Roman"/>
              <a:cs typeface="Times New Roman"/>
            </a:endParaRPr>
          </a:p>
          <a:p>
            <a:pPr marL="469900" marR="60960" lvl="1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owner of a </a:t>
            </a:r>
            <a:r>
              <a:rPr sz="1200" spc="-5" dirty="0">
                <a:latin typeface="Times New Roman"/>
                <a:cs typeface="Times New Roman"/>
              </a:rPr>
              <a:t>facility/tower shall annually, </a:t>
            </a:r>
            <a:r>
              <a:rPr sz="1200" spc="5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January </a:t>
            </a:r>
            <a:r>
              <a:rPr sz="1200" dirty="0">
                <a:latin typeface="Times New Roman"/>
                <a:cs typeface="Times New Roman"/>
              </a:rPr>
              <a:t>15, </a:t>
            </a:r>
            <a:r>
              <a:rPr sz="1200" spc="-5" dirty="0">
                <a:latin typeface="Times New Roman"/>
                <a:cs typeface="Times New Roman"/>
              </a:rPr>
              <a:t>file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declaration 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Planning Board certifying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continuing safe  operation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facility/tower installed subject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these regulations. </a:t>
            </a:r>
            <a:r>
              <a:rPr sz="1200" dirty="0">
                <a:latin typeface="Times New Roman"/>
                <a:cs typeface="Times New Roman"/>
              </a:rPr>
              <a:t>Failure to  </a:t>
            </a:r>
            <a:r>
              <a:rPr sz="1200" spc="-5" dirty="0">
                <a:latin typeface="Times New Roman"/>
                <a:cs typeface="Times New Roman"/>
              </a:rPr>
              <a:t>file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declaration shall </a:t>
            </a:r>
            <a:r>
              <a:rPr sz="1200" dirty="0">
                <a:latin typeface="Times New Roman"/>
                <a:cs typeface="Times New Roman"/>
              </a:rPr>
              <a:t>mean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facility/tower </a:t>
            </a:r>
            <a:r>
              <a:rPr sz="1200" dirty="0">
                <a:latin typeface="Times New Roman"/>
                <a:cs typeface="Times New Roman"/>
              </a:rPr>
              <a:t>is no </a:t>
            </a:r>
            <a:r>
              <a:rPr sz="1200" spc="-5" dirty="0">
                <a:latin typeface="Times New Roman"/>
                <a:cs typeface="Times New Roman"/>
              </a:rPr>
              <a:t>longer </a:t>
            </a:r>
            <a:r>
              <a:rPr sz="1200" dirty="0">
                <a:latin typeface="Times New Roman"/>
                <a:cs typeface="Times New Roman"/>
              </a:rPr>
              <a:t>in use </a:t>
            </a:r>
            <a:r>
              <a:rPr sz="1200" spc="-5" dirty="0">
                <a:latin typeface="Times New Roman"/>
                <a:cs typeface="Times New Roman"/>
              </a:rPr>
              <a:t>and shall 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considered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abandoned.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rabicParenBoth"/>
            </a:pPr>
            <a:endParaRPr sz="1200">
              <a:latin typeface="Times New Roman"/>
              <a:cs typeface="Times New Roman"/>
            </a:endParaRPr>
          </a:p>
          <a:p>
            <a:pPr marL="469900" marR="5080" lvl="1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facility/tower shall also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considered abandoned when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has </a:t>
            </a:r>
            <a:r>
              <a:rPr sz="1200" dirty="0">
                <a:latin typeface="Times New Roman"/>
                <a:cs typeface="Times New Roman"/>
              </a:rPr>
              <a:t>not been </a:t>
            </a:r>
            <a:r>
              <a:rPr sz="1200" spc="-5" dirty="0">
                <a:latin typeface="Times New Roman"/>
                <a:cs typeface="Times New Roman"/>
              </a:rPr>
              <a:t>used 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purpose for which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was permitted for </a:t>
            </a:r>
            <a:r>
              <a:rPr sz="1200" dirty="0">
                <a:latin typeface="Times New Roman"/>
                <a:cs typeface="Times New Roman"/>
              </a:rPr>
              <a:t>a period of 12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months.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rabicParenBoth"/>
            </a:pPr>
            <a:endParaRPr sz="1200">
              <a:latin typeface="Times New Roman"/>
              <a:cs typeface="Times New Roman"/>
            </a:endParaRPr>
          </a:p>
          <a:p>
            <a:pPr marL="469900" marR="138430" lvl="1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applicant </a:t>
            </a:r>
            <a:r>
              <a:rPr sz="1200" dirty="0">
                <a:latin typeface="Times New Roman"/>
                <a:cs typeface="Times New Roman"/>
              </a:rPr>
              <a:t>or subsequent </a:t>
            </a:r>
            <a:r>
              <a:rPr sz="1200" spc="-5" dirty="0">
                <a:latin typeface="Times New Roman"/>
                <a:cs typeface="Times New Roman"/>
              </a:rPr>
              <a:t>owners </a:t>
            </a:r>
            <a:r>
              <a:rPr sz="1200" dirty="0">
                <a:latin typeface="Times New Roman"/>
                <a:cs typeface="Times New Roman"/>
              </a:rPr>
              <a:t>shall provide </a:t>
            </a:r>
            <a:r>
              <a:rPr sz="1200" spc="-5" dirty="0">
                <a:latin typeface="Times New Roman"/>
                <a:cs typeface="Times New Roman"/>
              </a:rPr>
              <a:t>and maintain </a:t>
            </a:r>
            <a:r>
              <a:rPr sz="1200" dirty="0">
                <a:latin typeface="Times New Roman"/>
                <a:cs typeface="Times New Roman"/>
              </a:rPr>
              <a:t>a financial  </a:t>
            </a:r>
            <a:r>
              <a:rPr sz="1200" spc="-5" dirty="0">
                <a:latin typeface="Times New Roman"/>
                <a:cs typeface="Times New Roman"/>
              </a:rPr>
              <a:t>surety </a:t>
            </a:r>
            <a:r>
              <a:rPr sz="1200" dirty="0">
                <a:latin typeface="Times New Roman"/>
                <a:cs typeface="Times New Roman"/>
              </a:rPr>
              <a:t>bond in the amount of $50,000 </a:t>
            </a:r>
            <a:r>
              <a:rPr sz="1200" spc="-5" dirty="0">
                <a:latin typeface="Times New Roman"/>
                <a:cs typeface="Times New Roman"/>
              </a:rPr>
              <a:t>payable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Templeton to  </a:t>
            </a:r>
            <a:r>
              <a:rPr sz="1200" spc="-5" dirty="0">
                <a:latin typeface="Times New Roman"/>
                <a:cs typeface="Times New Roman"/>
              </a:rPr>
              <a:t>cover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removal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each wireless communications facility </a:t>
            </a:r>
            <a:r>
              <a:rPr sz="1200" dirty="0">
                <a:latin typeface="Times New Roman"/>
                <a:cs typeface="Times New Roman"/>
              </a:rPr>
              <a:t>applied </a:t>
            </a:r>
            <a:r>
              <a:rPr sz="1200" spc="-5" dirty="0">
                <a:latin typeface="Times New Roman"/>
                <a:cs typeface="Times New Roman"/>
              </a:rPr>
              <a:t>for 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remediation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landscape, </a:t>
            </a:r>
            <a:r>
              <a:rPr sz="1200" dirty="0">
                <a:latin typeface="Times New Roman"/>
                <a:cs typeface="Times New Roman"/>
              </a:rPr>
              <a:t>should the </a:t>
            </a:r>
            <a:r>
              <a:rPr sz="1200" spc="-5" dirty="0">
                <a:latin typeface="Times New Roman"/>
                <a:cs typeface="Times New Roman"/>
              </a:rPr>
              <a:t>facility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deemed abandoned.  The </a:t>
            </a:r>
            <a:r>
              <a:rPr sz="1200" dirty="0">
                <a:latin typeface="Times New Roman"/>
                <a:cs typeface="Times New Roman"/>
              </a:rPr>
              <a:t>bond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not limit </a:t>
            </a:r>
            <a:r>
              <a:rPr sz="1200" spc="-5" dirty="0">
                <a:latin typeface="Times New Roman"/>
                <a:cs typeface="Times New Roman"/>
              </a:rPr>
              <a:t>the applicant's financial liability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for </a:t>
            </a:r>
            <a:r>
              <a:rPr sz="1200" dirty="0">
                <a:latin typeface="Times New Roman"/>
                <a:cs typeface="Times New Roman"/>
              </a:rPr>
              <a:t>said  </a:t>
            </a:r>
            <a:r>
              <a:rPr sz="1200" spc="-5" dirty="0">
                <a:latin typeface="Times New Roman"/>
                <a:cs typeface="Times New Roman"/>
              </a:rPr>
              <a:t>facility/tower removal. The </a:t>
            </a:r>
            <a:r>
              <a:rPr sz="1200" dirty="0">
                <a:latin typeface="Times New Roman"/>
                <a:cs typeface="Times New Roman"/>
              </a:rPr>
              <a:t>bond </a:t>
            </a:r>
            <a:r>
              <a:rPr sz="1200" spc="-5" dirty="0">
                <a:latin typeface="Times New Roman"/>
                <a:cs typeface="Times New Roman"/>
              </a:rPr>
              <a:t>amount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reviewed every </a:t>
            </a:r>
            <a:r>
              <a:rPr sz="1200" dirty="0">
                <a:latin typeface="Times New Roman"/>
                <a:cs typeface="Times New Roman"/>
              </a:rPr>
              <a:t>year by the  </a:t>
            </a:r>
            <a:r>
              <a:rPr sz="1200" spc="-5" dirty="0">
                <a:latin typeface="Times New Roman"/>
                <a:cs typeface="Times New Roman"/>
              </a:rPr>
              <a:t>Planning Board and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adjusted </a:t>
            </a:r>
            <a:r>
              <a:rPr sz="1200" dirty="0">
                <a:latin typeface="Times New Roman"/>
                <a:cs typeface="Times New Roman"/>
              </a:rPr>
              <a:t>if </a:t>
            </a:r>
            <a:r>
              <a:rPr sz="1200" spc="-5" dirty="0">
                <a:latin typeface="Times New Roman"/>
                <a:cs typeface="Times New Roman"/>
              </a:rPr>
              <a:t>deemed necessary. If </a:t>
            </a:r>
            <a:r>
              <a:rPr sz="1200" dirty="0">
                <a:latin typeface="Times New Roman"/>
                <a:cs typeface="Times New Roman"/>
              </a:rPr>
              <a:t>the bond is  </a:t>
            </a:r>
            <a:r>
              <a:rPr sz="1200" spc="-5" dirty="0">
                <a:latin typeface="Times New Roman"/>
                <a:cs typeface="Times New Roman"/>
              </a:rPr>
              <a:t>deemed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adjusted,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shall </a:t>
            </a:r>
            <a:r>
              <a:rPr sz="1200" dirty="0">
                <a:latin typeface="Times New Roman"/>
                <a:cs typeface="Times New Roman"/>
              </a:rPr>
              <a:t>have 90 </a:t>
            </a:r>
            <a:r>
              <a:rPr sz="1200" spc="-5" dirty="0">
                <a:latin typeface="Times New Roman"/>
                <a:cs typeface="Times New Roman"/>
              </a:rPr>
              <a:t>days from notice </a:t>
            </a:r>
            <a:r>
              <a:rPr sz="1200" dirty="0">
                <a:latin typeface="Times New Roman"/>
                <a:cs typeface="Times New Roman"/>
              </a:rPr>
              <a:t>to provide  </a:t>
            </a:r>
            <a:r>
              <a:rPr sz="1200" spc="-5" dirty="0">
                <a:latin typeface="Times New Roman"/>
                <a:cs typeface="Times New Roman"/>
              </a:rPr>
              <a:t>an adjusted</a:t>
            </a:r>
            <a:r>
              <a:rPr sz="1200" dirty="0">
                <a:latin typeface="Times New Roman"/>
                <a:cs typeface="Times New Roman"/>
              </a:rPr>
              <a:t> bond.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rabicParenBoth"/>
            </a:pPr>
            <a:endParaRPr sz="1200">
              <a:latin typeface="Times New Roman"/>
              <a:cs typeface="Times New Roman"/>
            </a:endParaRPr>
          </a:p>
          <a:p>
            <a:pPr marL="927100" marR="54610" lvl="2" algn="just">
              <a:lnSpc>
                <a:spcPts val="1380"/>
              </a:lnSpc>
              <a:buAutoNum type="alphaLcParenBoth"/>
              <a:tabLst>
                <a:tab pos="113347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owner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facility/tower shall have </a:t>
            </a:r>
            <a:r>
              <a:rPr sz="1200" dirty="0">
                <a:latin typeface="Times New Roman"/>
                <a:cs typeface="Times New Roman"/>
              </a:rPr>
              <a:t>90 days to </a:t>
            </a:r>
            <a:r>
              <a:rPr sz="1200" spc="-5" dirty="0">
                <a:latin typeface="Times New Roman"/>
                <a:cs typeface="Times New Roman"/>
              </a:rPr>
              <a:t>remove said tower 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date </a:t>
            </a:r>
            <a:r>
              <a:rPr sz="1200" dirty="0">
                <a:latin typeface="Times New Roman"/>
                <a:cs typeface="Times New Roman"/>
              </a:rPr>
              <a:t>it is </a:t>
            </a:r>
            <a:r>
              <a:rPr sz="1200" spc="-5" dirty="0">
                <a:latin typeface="Times New Roman"/>
                <a:cs typeface="Times New Roman"/>
              </a:rPr>
              <a:t>deemed abandoned as stated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above.</a:t>
            </a:r>
            <a:endParaRPr sz="12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buFont typeface="Times New Roman"/>
              <a:buAutoNum type="alphaLcParenBoth"/>
            </a:pPr>
            <a:endParaRPr sz="1200">
              <a:latin typeface="Times New Roman"/>
              <a:cs typeface="Times New Roman"/>
            </a:endParaRPr>
          </a:p>
          <a:p>
            <a:pPr marL="927100" marR="108585" lvl="2" algn="just">
              <a:lnSpc>
                <a:spcPts val="1380"/>
              </a:lnSpc>
              <a:buAutoNum type="alphaLcParenBoth"/>
              <a:tabLst>
                <a:tab pos="11423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Town </a:t>
            </a:r>
            <a:r>
              <a:rPr sz="1200" dirty="0">
                <a:latin typeface="Times New Roman"/>
                <a:cs typeface="Times New Roman"/>
              </a:rPr>
              <a:t>may exercise its option to </a:t>
            </a:r>
            <a:r>
              <a:rPr sz="1200" spc="-5" dirty="0">
                <a:latin typeface="Times New Roman"/>
                <a:cs typeface="Times New Roman"/>
              </a:rPr>
              <a:t>remove said facility/tower at </a:t>
            </a:r>
            <a:r>
              <a:rPr sz="1200" dirty="0">
                <a:latin typeface="Times New Roman"/>
                <a:cs typeface="Times New Roman"/>
              </a:rPr>
              <a:t>its  </a:t>
            </a:r>
            <a:r>
              <a:rPr sz="1200" spc="-5" dirty="0">
                <a:latin typeface="Times New Roman"/>
                <a:cs typeface="Times New Roman"/>
              </a:rPr>
              <a:t>own discretion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notification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owner, </a:t>
            </a:r>
            <a:r>
              <a:rPr sz="1200" dirty="0">
                <a:latin typeface="Times New Roman"/>
                <a:cs typeface="Times New Roman"/>
              </a:rPr>
              <a:t>any time </a:t>
            </a:r>
            <a:r>
              <a:rPr sz="1200" spc="-5" dirty="0">
                <a:latin typeface="Times New Roman"/>
                <a:cs typeface="Times New Roman"/>
              </a:rPr>
              <a:t>after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ninety-  day waiting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period.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490220">
              <a:lnSpc>
                <a:spcPts val="1380"/>
              </a:lnSpc>
              <a:buAutoNum type="alphaUcPeriod" startAt="10"/>
              <a:tabLst>
                <a:tab pos="148590" algn="l"/>
              </a:tabLst>
            </a:pPr>
            <a:r>
              <a:rPr sz="1200" spc="-5" dirty="0">
                <a:latin typeface="Times New Roman"/>
                <a:cs typeface="Times New Roman"/>
              </a:rPr>
              <a:t>Emergency power. Emergency </a:t>
            </a:r>
            <a:r>
              <a:rPr sz="1200" dirty="0">
                <a:latin typeface="Times New Roman"/>
                <a:cs typeface="Times New Roman"/>
              </a:rPr>
              <a:t>power shall </a:t>
            </a:r>
            <a:r>
              <a:rPr sz="1200" spc="-5" dirty="0">
                <a:latin typeface="Times New Roman"/>
                <a:cs typeface="Times New Roman"/>
              </a:rPr>
              <a:t>emit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50 </a:t>
            </a:r>
            <a:r>
              <a:rPr sz="1200" spc="-5" dirty="0">
                <a:latin typeface="Times New Roman"/>
                <a:cs typeface="Times New Roman"/>
              </a:rPr>
              <a:t>decibels over  ambient </a:t>
            </a:r>
            <a:r>
              <a:rPr sz="1200" dirty="0">
                <a:latin typeface="Times New Roman"/>
                <a:cs typeface="Times New Roman"/>
              </a:rPr>
              <a:t>noise </a:t>
            </a:r>
            <a:r>
              <a:rPr sz="1200" spc="-5" dirty="0">
                <a:latin typeface="Times New Roman"/>
                <a:cs typeface="Times New Roman"/>
              </a:rPr>
              <a:t>level at all property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lines.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10"/>
            </a:pPr>
            <a:endParaRPr sz="1200">
              <a:latin typeface="Times New Roman"/>
              <a:cs typeface="Times New Roman"/>
            </a:endParaRPr>
          </a:p>
          <a:p>
            <a:pPr marL="12700" marR="99695">
              <a:lnSpc>
                <a:spcPts val="1380"/>
              </a:lnSpc>
              <a:buAutoNum type="alphaUcPeriod" startAt="10"/>
              <a:tabLst>
                <a:tab pos="198755" algn="l"/>
              </a:tabLst>
            </a:pPr>
            <a:r>
              <a:rPr sz="1200" spc="-5" dirty="0">
                <a:latin typeface="Times New Roman"/>
                <a:cs typeface="Times New Roman"/>
              </a:rPr>
              <a:t>Noise. Noise at </a:t>
            </a:r>
            <a:r>
              <a:rPr sz="1200" dirty="0">
                <a:latin typeface="Times New Roman"/>
                <a:cs typeface="Times New Roman"/>
              </a:rPr>
              <a:t>the site </a:t>
            </a:r>
            <a:r>
              <a:rPr sz="1200" spc="-5" dirty="0">
                <a:latin typeface="Times New Roman"/>
                <a:cs typeface="Times New Roman"/>
              </a:rPr>
              <a:t>perimeter from </a:t>
            </a:r>
            <a:r>
              <a:rPr sz="1200" dirty="0">
                <a:latin typeface="Times New Roman"/>
                <a:cs typeface="Times New Roman"/>
              </a:rPr>
              <a:t>the operation of </a:t>
            </a:r>
            <a:r>
              <a:rPr sz="1200" spc="-5" dirty="0">
                <a:latin typeface="Times New Roman"/>
                <a:cs typeface="Times New Roman"/>
              </a:rPr>
              <a:t>any machinery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equipment  shall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-5" dirty="0">
                <a:latin typeface="Times New Roman"/>
                <a:cs typeface="Times New Roman"/>
              </a:rPr>
              <a:t> minimized.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10"/>
            </a:pPr>
            <a:endParaRPr sz="1200">
              <a:latin typeface="Times New Roman"/>
              <a:cs typeface="Times New Roman"/>
            </a:endParaRPr>
          </a:p>
          <a:p>
            <a:pPr marL="12700" marR="251460">
              <a:lnSpc>
                <a:spcPts val="1380"/>
              </a:lnSpc>
              <a:buAutoNum type="alphaUcPeriod" startAt="10"/>
              <a:tabLst>
                <a:tab pos="182245" algn="l"/>
              </a:tabLst>
            </a:pPr>
            <a:r>
              <a:rPr sz="1200" spc="-5" dirty="0">
                <a:latin typeface="Times New Roman"/>
                <a:cs typeface="Times New Roman"/>
              </a:rPr>
              <a:t>Property consideration. An applicant shall demonstrate that all </a:t>
            </a:r>
            <a:r>
              <a:rPr sz="1200" dirty="0">
                <a:latin typeface="Times New Roman"/>
                <a:cs typeface="Times New Roman"/>
              </a:rPr>
              <a:t>municipally </a:t>
            </a:r>
            <a:r>
              <a:rPr sz="1200" spc="-5" dirty="0">
                <a:latin typeface="Times New Roman"/>
                <a:cs typeface="Times New Roman"/>
              </a:rPr>
              <a:t>owned  property </a:t>
            </a:r>
            <a:r>
              <a:rPr sz="1200" dirty="0">
                <a:latin typeface="Times New Roman"/>
                <a:cs typeface="Times New Roman"/>
              </a:rPr>
              <a:t>in the geographic </a:t>
            </a:r>
            <a:r>
              <a:rPr sz="1200" spc="-5" dirty="0">
                <a:latin typeface="Times New Roman"/>
                <a:cs typeface="Times New Roman"/>
              </a:rPr>
              <a:t>area was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considered.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Times New Roman"/>
              <a:buAutoNum type="alphaUcPeriod" startAt="10"/>
            </a:pPr>
            <a:endParaRPr sz="1100">
              <a:latin typeface="Times New Roman"/>
              <a:cs typeface="Times New Roman"/>
            </a:endParaRPr>
          </a:p>
          <a:p>
            <a:pPr marL="224154" indent="-212090">
              <a:lnSpc>
                <a:spcPct val="100000"/>
              </a:lnSpc>
              <a:buAutoNum type="alphaUcPeriod" startAt="10"/>
              <a:tabLst>
                <a:tab pos="224790" algn="l"/>
              </a:tabLst>
            </a:pPr>
            <a:r>
              <a:rPr sz="1200" spc="-5" dirty="0">
                <a:latin typeface="Times New Roman"/>
                <a:cs typeface="Times New Roman"/>
              </a:rPr>
              <a:t>Distance </a:t>
            </a:r>
            <a:r>
              <a:rPr sz="1200" dirty="0">
                <a:latin typeface="Times New Roman"/>
                <a:cs typeface="Times New Roman"/>
              </a:rPr>
              <a:t>of tower 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repeaters.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AutoNum type="alphaUcPeriod" startAt="10"/>
            </a:pPr>
            <a:endParaRPr sz="1200">
              <a:latin typeface="Times New Roman"/>
              <a:cs typeface="Times New Roman"/>
            </a:endParaRPr>
          </a:p>
          <a:p>
            <a:pPr marL="469265" marR="290830" lvl="1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No repeater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located less than </a:t>
            </a:r>
            <a:r>
              <a:rPr sz="1200" dirty="0">
                <a:latin typeface="Times New Roman"/>
                <a:cs typeface="Times New Roman"/>
              </a:rPr>
              <a:t>25 </a:t>
            </a:r>
            <a:r>
              <a:rPr sz="1200" spc="-5" dirty="0">
                <a:latin typeface="Times New Roman"/>
                <a:cs typeface="Times New Roman"/>
              </a:rPr>
              <a:t>feet </a:t>
            </a:r>
            <a:r>
              <a:rPr sz="1200" dirty="0">
                <a:latin typeface="Times New Roman"/>
                <a:cs typeface="Times New Roman"/>
              </a:rPr>
              <a:t>nor </a:t>
            </a:r>
            <a:r>
              <a:rPr sz="1200" spc="-5" dirty="0">
                <a:latin typeface="Times New Roman"/>
                <a:cs typeface="Times New Roman"/>
              </a:rPr>
              <a:t>more than </a:t>
            </a:r>
            <a:r>
              <a:rPr sz="1200" dirty="0">
                <a:latin typeface="Times New Roman"/>
                <a:cs typeface="Times New Roman"/>
              </a:rPr>
              <a:t>70 </a:t>
            </a:r>
            <a:r>
              <a:rPr sz="1200" spc="-5" dirty="0">
                <a:latin typeface="Times New Roman"/>
                <a:cs typeface="Times New Roman"/>
              </a:rPr>
              <a:t>feet </a:t>
            </a:r>
            <a:r>
              <a:rPr sz="1200" dirty="0">
                <a:latin typeface="Times New Roman"/>
                <a:cs typeface="Times New Roman"/>
              </a:rPr>
              <a:t>above  </a:t>
            </a:r>
            <a:r>
              <a:rPr sz="1200" spc="-5" dirty="0">
                <a:latin typeface="Times New Roman"/>
                <a:cs typeface="Times New Roman"/>
              </a:rPr>
              <a:t>ground.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rabicParenBoth"/>
            </a:pPr>
            <a:endParaRPr sz="1200">
              <a:latin typeface="Times New Roman"/>
              <a:cs typeface="Times New Roman"/>
            </a:endParaRPr>
          </a:p>
          <a:p>
            <a:pPr marL="469265" marR="7620" lvl="1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tower or </a:t>
            </a:r>
            <a:r>
              <a:rPr sz="1200" spc="-5" dirty="0">
                <a:latin typeface="Times New Roman"/>
                <a:cs typeface="Times New Roman"/>
              </a:rPr>
              <a:t>personal wireless service facility,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exception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repeaters,  shall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-5" dirty="0">
                <a:latin typeface="Times New Roman"/>
                <a:cs typeface="Times New Roman"/>
              </a:rPr>
              <a:t> located: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20"/>
              </a:spcBef>
              <a:buFont typeface="Times New Roman"/>
              <a:buAutoNum type="arabicParenBoth"/>
            </a:pPr>
            <a:endParaRPr sz="1100">
              <a:latin typeface="Times New Roman"/>
              <a:cs typeface="Times New Roman"/>
            </a:endParaRPr>
          </a:p>
          <a:p>
            <a:pPr marL="1132840" lvl="2" indent="-206375">
              <a:lnSpc>
                <a:spcPts val="1410"/>
              </a:lnSpc>
              <a:buAutoNum type="alphaLcParenBoth"/>
              <a:tabLst>
                <a:tab pos="1132840" algn="l"/>
              </a:tabLst>
            </a:pPr>
            <a:r>
              <a:rPr sz="1200" spc="-5" dirty="0">
                <a:latin typeface="Times New Roman"/>
                <a:cs typeface="Times New Roman"/>
              </a:rPr>
              <a:t>Within any </a:t>
            </a:r>
            <a:r>
              <a:rPr sz="1200" dirty="0">
                <a:latin typeface="Times New Roman"/>
                <a:cs typeface="Times New Roman"/>
              </a:rPr>
              <a:t>of the following </a:t>
            </a:r>
            <a:r>
              <a:rPr sz="1200" spc="-5" dirty="0">
                <a:latin typeface="Times New Roman"/>
                <a:cs typeface="Times New Roman"/>
              </a:rPr>
              <a:t>prohibited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areas:</a:t>
            </a:r>
            <a:endParaRPr sz="1200">
              <a:latin typeface="Times New Roman"/>
              <a:cs typeface="Times New Roman"/>
            </a:endParaRPr>
          </a:p>
          <a:p>
            <a:pPr marL="1598930" lvl="3" indent="-215900">
              <a:lnSpc>
                <a:spcPts val="1375"/>
              </a:lnSpc>
              <a:buAutoNum type="arabicPlain"/>
              <a:tabLst>
                <a:tab pos="1599565" algn="l"/>
              </a:tabLst>
            </a:pPr>
            <a:r>
              <a:rPr sz="1200" spc="-5" dirty="0">
                <a:latin typeface="Times New Roman"/>
                <a:cs typeface="Times New Roman"/>
              </a:rPr>
              <a:t>Massachusetts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federally regulated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wetlands.</a:t>
            </a:r>
            <a:endParaRPr sz="1200">
              <a:latin typeface="Times New Roman"/>
              <a:cs typeface="Times New Roman"/>
            </a:endParaRPr>
          </a:p>
          <a:p>
            <a:pPr marL="1598930" lvl="3" indent="-215900">
              <a:lnSpc>
                <a:spcPts val="1405"/>
              </a:lnSpc>
              <a:buAutoNum type="arabicPlain"/>
              <a:tabLst>
                <a:tab pos="1599565" algn="l"/>
              </a:tabLst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Massachusetts certified vernal</a:t>
            </a:r>
            <a:r>
              <a:rPr sz="1200" dirty="0">
                <a:latin typeface="Times New Roman"/>
                <a:cs typeface="Times New Roman"/>
              </a:rPr>
              <a:t> pool.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58">
        <p14:flythrough/>
      </p:transition>
    </mc:Choice>
    <mc:Fallback xmlns="">
      <p:transition spd="slow" advTm="858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16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110488" y="395731"/>
            <a:ext cx="5553075" cy="89712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87780" marR="1283335" algn="ctr">
              <a:lnSpc>
                <a:spcPts val="1380"/>
              </a:lnSpc>
              <a:spcBef>
                <a:spcPts val="195"/>
              </a:spcBef>
            </a:pPr>
            <a:r>
              <a:rPr sz="1200" b="1" i="1" spc="-5" dirty="0">
                <a:latin typeface="Times New Roman"/>
                <a:cs typeface="Times New Roman"/>
              </a:rPr>
              <a:t>Real Estate Assessment Classifications FY2019  </a:t>
            </a:r>
            <a:r>
              <a:rPr sz="1200" spc="-5" dirty="0">
                <a:latin typeface="Times New Roman"/>
                <a:cs typeface="Times New Roman"/>
              </a:rPr>
              <a:t>Residential </a:t>
            </a:r>
            <a:r>
              <a:rPr sz="1200" dirty="0">
                <a:latin typeface="Times New Roman"/>
                <a:cs typeface="Times New Roman"/>
              </a:rPr>
              <a:t>– 3,470 </a:t>
            </a:r>
            <a:r>
              <a:rPr sz="1200" spc="-5" dirty="0">
                <a:latin typeface="Times New Roman"/>
                <a:cs typeface="Times New Roman"/>
              </a:rPr>
              <a:t>Parcels- </a:t>
            </a:r>
            <a:r>
              <a:rPr sz="1200" dirty="0">
                <a:latin typeface="Times New Roman"/>
                <a:cs typeface="Times New Roman"/>
              </a:rPr>
              <a:t>$576,722,700.00  </a:t>
            </a:r>
            <a:r>
              <a:rPr sz="1200" spc="-5" dirty="0">
                <a:latin typeface="Times New Roman"/>
                <a:cs typeface="Times New Roman"/>
              </a:rPr>
              <a:t>Commercial </a:t>
            </a:r>
            <a:r>
              <a:rPr sz="1200" dirty="0">
                <a:latin typeface="Times New Roman"/>
                <a:cs typeface="Times New Roman"/>
              </a:rPr>
              <a:t>– 222 </a:t>
            </a:r>
            <a:r>
              <a:rPr sz="1200" spc="-5" dirty="0">
                <a:latin typeface="Times New Roman"/>
                <a:cs typeface="Times New Roman"/>
              </a:rPr>
              <a:t>Parcels- </a:t>
            </a:r>
            <a:r>
              <a:rPr sz="1200" dirty="0">
                <a:latin typeface="Times New Roman"/>
                <a:cs typeface="Times New Roman"/>
              </a:rPr>
              <a:t>$25,027,500.00  </a:t>
            </a:r>
            <a:r>
              <a:rPr sz="1200" spc="-5" dirty="0">
                <a:latin typeface="Times New Roman"/>
                <a:cs typeface="Times New Roman"/>
              </a:rPr>
              <a:t>Industrial </a:t>
            </a:r>
            <a:r>
              <a:rPr sz="1200" dirty="0">
                <a:latin typeface="Times New Roman"/>
                <a:cs typeface="Times New Roman"/>
              </a:rPr>
              <a:t>– 80 </a:t>
            </a:r>
            <a:r>
              <a:rPr sz="1200" spc="-5" dirty="0">
                <a:latin typeface="Times New Roman"/>
                <a:cs typeface="Times New Roman"/>
              </a:rPr>
              <a:t>Parcels-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$18,367,300.00</a:t>
            </a:r>
            <a:endParaRPr sz="1200">
              <a:latin typeface="Times New Roman"/>
              <a:cs typeface="Times New Roman"/>
            </a:endParaRPr>
          </a:p>
          <a:p>
            <a:pPr marL="1386840" marR="1382395" algn="ctr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Mixed Use </a:t>
            </a:r>
            <a:r>
              <a:rPr sz="1200" dirty="0">
                <a:latin typeface="Times New Roman"/>
                <a:cs typeface="Times New Roman"/>
              </a:rPr>
              <a:t>– 91 </a:t>
            </a:r>
            <a:r>
              <a:rPr sz="1200" spc="-5" dirty="0">
                <a:latin typeface="Times New Roman"/>
                <a:cs typeface="Times New Roman"/>
              </a:rPr>
              <a:t>Parcels- </a:t>
            </a:r>
            <a:r>
              <a:rPr sz="1200" dirty="0">
                <a:latin typeface="Times New Roman"/>
                <a:cs typeface="Times New Roman"/>
              </a:rPr>
              <a:t>$27,440,100.00 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61 </a:t>
            </a:r>
            <a:r>
              <a:rPr sz="1200" spc="-5" dirty="0">
                <a:latin typeface="Times New Roman"/>
                <a:cs typeface="Times New Roman"/>
              </a:rPr>
              <a:t>Forestry </a:t>
            </a:r>
            <a:r>
              <a:rPr sz="1200" dirty="0">
                <a:latin typeface="Times New Roman"/>
                <a:cs typeface="Times New Roman"/>
              </a:rPr>
              <a:t>– 22 </a:t>
            </a:r>
            <a:r>
              <a:rPr sz="1200" spc="-5" dirty="0">
                <a:latin typeface="Times New Roman"/>
                <a:cs typeface="Times New Roman"/>
              </a:rPr>
              <a:t>Parcels-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$81,481.00</a:t>
            </a:r>
            <a:endParaRPr sz="1200">
              <a:latin typeface="Times New Roman"/>
              <a:cs typeface="Times New Roman"/>
            </a:endParaRPr>
          </a:p>
          <a:p>
            <a:pPr marL="803275" marR="796925" algn="ctr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61A </a:t>
            </a:r>
            <a:r>
              <a:rPr sz="1200" spc="-5" dirty="0">
                <a:latin typeface="Times New Roman"/>
                <a:cs typeface="Times New Roman"/>
              </a:rPr>
              <a:t>Agriculture/Horticulture </a:t>
            </a:r>
            <a:r>
              <a:rPr sz="1200" dirty="0">
                <a:latin typeface="Times New Roman"/>
                <a:cs typeface="Times New Roman"/>
              </a:rPr>
              <a:t>– 22 </a:t>
            </a:r>
            <a:r>
              <a:rPr sz="1200" spc="-5" dirty="0">
                <a:latin typeface="Times New Roman"/>
                <a:cs typeface="Times New Roman"/>
              </a:rPr>
              <a:t>Parcels- </a:t>
            </a:r>
            <a:r>
              <a:rPr sz="1200" dirty="0">
                <a:latin typeface="Times New Roman"/>
                <a:cs typeface="Times New Roman"/>
              </a:rPr>
              <a:t>$145,168.00 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61B </a:t>
            </a:r>
            <a:r>
              <a:rPr sz="1200" spc="-5" dirty="0">
                <a:latin typeface="Times New Roman"/>
                <a:cs typeface="Times New Roman"/>
              </a:rPr>
              <a:t>Recreational </a:t>
            </a:r>
            <a:r>
              <a:rPr sz="1200" dirty="0">
                <a:latin typeface="Times New Roman"/>
                <a:cs typeface="Times New Roman"/>
              </a:rPr>
              <a:t>– 21 </a:t>
            </a:r>
            <a:r>
              <a:rPr sz="1200" spc="-5" dirty="0">
                <a:latin typeface="Times New Roman"/>
                <a:cs typeface="Times New Roman"/>
              </a:rPr>
              <a:t>Parcels-</a:t>
            </a:r>
            <a:r>
              <a:rPr sz="1200" dirty="0">
                <a:latin typeface="Times New Roman"/>
                <a:cs typeface="Times New Roman"/>
              </a:rPr>
              <a:t> $595,675.00</a:t>
            </a:r>
            <a:endParaRPr sz="1200">
              <a:latin typeface="Times New Roman"/>
              <a:cs typeface="Times New Roman"/>
            </a:endParaRPr>
          </a:p>
          <a:p>
            <a:pPr marL="1240790" marR="954405" indent="-2819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Total Taxable </a:t>
            </a:r>
            <a:r>
              <a:rPr sz="1200" dirty="0">
                <a:latin typeface="Times New Roman"/>
                <a:cs typeface="Times New Roman"/>
              </a:rPr>
              <a:t>Real </a:t>
            </a:r>
            <a:r>
              <a:rPr sz="1200" spc="-5" dirty="0">
                <a:latin typeface="Times New Roman"/>
                <a:cs typeface="Times New Roman"/>
              </a:rPr>
              <a:t>Estate </a:t>
            </a:r>
            <a:r>
              <a:rPr sz="1200" dirty="0">
                <a:latin typeface="Times New Roman"/>
                <a:cs typeface="Times New Roman"/>
              </a:rPr>
              <a:t>– 3928 </a:t>
            </a:r>
            <a:r>
              <a:rPr sz="1200" spc="-5" dirty="0">
                <a:latin typeface="Times New Roman"/>
                <a:cs typeface="Times New Roman"/>
              </a:rPr>
              <a:t>Parcels- </a:t>
            </a:r>
            <a:r>
              <a:rPr sz="1200" dirty="0">
                <a:latin typeface="Times New Roman"/>
                <a:cs typeface="Times New Roman"/>
              </a:rPr>
              <a:t>$648,380,924.00  </a:t>
            </a:r>
            <a:r>
              <a:rPr sz="1200" spc="-5" dirty="0">
                <a:latin typeface="Times New Roman"/>
                <a:cs typeface="Times New Roman"/>
              </a:rPr>
              <a:t>Exempt Properties </a:t>
            </a:r>
            <a:r>
              <a:rPr sz="1200" dirty="0">
                <a:latin typeface="Times New Roman"/>
                <a:cs typeface="Times New Roman"/>
              </a:rPr>
              <a:t>– 231 </a:t>
            </a:r>
            <a:r>
              <a:rPr sz="1200" spc="-5" dirty="0">
                <a:latin typeface="Times New Roman"/>
                <a:cs typeface="Times New Roman"/>
              </a:rPr>
              <a:t>Parcels </a:t>
            </a:r>
            <a:r>
              <a:rPr sz="1200" dirty="0">
                <a:latin typeface="Times New Roman"/>
                <a:cs typeface="Times New Roman"/>
              </a:rPr>
              <a:t>- $72,249,450.00  </a:t>
            </a:r>
            <a:r>
              <a:rPr sz="1200" spc="-5" dirty="0">
                <a:latin typeface="Times New Roman"/>
                <a:cs typeface="Times New Roman"/>
              </a:rPr>
              <a:t>Personal Property </a:t>
            </a:r>
            <a:r>
              <a:rPr sz="1200" dirty="0">
                <a:latin typeface="Times New Roman"/>
                <a:cs typeface="Times New Roman"/>
              </a:rPr>
              <a:t>– 81 </a:t>
            </a:r>
            <a:r>
              <a:rPr sz="1200" spc="-5" dirty="0">
                <a:latin typeface="Times New Roman"/>
                <a:cs typeface="Times New Roman"/>
              </a:rPr>
              <a:t>Accounts-</a:t>
            </a:r>
            <a:r>
              <a:rPr sz="1200" dirty="0">
                <a:latin typeface="Times New Roman"/>
                <a:cs typeface="Times New Roman"/>
              </a:rPr>
              <a:t> $9,892,753.00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i="1" spc="-5" dirty="0">
                <a:latin typeface="Times New Roman"/>
                <a:cs typeface="Times New Roman"/>
              </a:rPr>
              <a:t>FY2019 Commitments, Abatements </a:t>
            </a:r>
            <a:r>
              <a:rPr sz="1200" b="1" i="1" dirty="0">
                <a:latin typeface="Times New Roman"/>
                <a:cs typeface="Times New Roman"/>
              </a:rPr>
              <a:t>&amp; </a:t>
            </a:r>
            <a:r>
              <a:rPr sz="1200" b="1" i="1" spc="-5" dirty="0">
                <a:latin typeface="Times New Roman"/>
                <a:cs typeface="Times New Roman"/>
              </a:rPr>
              <a:t>Exemptions </a:t>
            </a:r>
            <a:r>
              <a:rPr sz="1200" b="1" i="1" dirty="0">
                <a:latin typeface="Times New Roman"/>
                <a:cs typeface="Times New Roman"/>
              </a:rPr>
              <a:t>to </a:t>
            </a:r>
            <a:r>
              <a:rPr sz="1200" b="1" i="1" spc="-5" dirty="0">
                <a:latin typeface="Times New Roman"/>
                <a:cs typeface="Times New Roman"/>
              </a:rPr>
              <a:t>Collector/Treasurer </a:t>
            </a:r>
            <a:r>
              <a:rPr sz="1200" b="1" i="1" dirty="0">
                <a:latin typeface="Times New Roman"/>
                <a:cs typeface="Times New Roman"/>
              </a:rPr>
              <a:t>&amp;</a:t>
            </a:r>
            <a:r>
              <a:rPr sz="1200" b="1" i="1" spc="12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Accountant</a:t>
            </a:r>
            <a:endParaRPr sz="1200">
              <a:latin typeface="Times New Roman"/>
              <a:cs typeface="Times New Roman"/>
            </a:endParaRPr>
          </a:p>
          <a:p>
            <a:pPr marL="1313815" marR="852169" indent="3048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Real Estate Tax Committed </a:t>
            </a:r>
            <a:r>
              <a:rPr sz="1200" dirty="0">
                <a:latin typeface="Times New Roman"/>
                <a:cs typeface="Times New Roman"/>
              </a:rPr>
              <a:t>- $11,178,070.23  </a:t>
            </a:r>
            <a:r>
              <a:rPr sz="1200" spc="-5" dirty="0">
                <a:latin typeface="Times New Roman"/>
                <a:cs typeface="Times New Roman"/>
              </a:rPr>
              <a:t>Real Estate Supplemental Tax Committed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$22,056.13</a:t>
            </a:r>
            <a:endParaRPr sz="1200">
              <a:latin typeface="Times New Roman"/>
              <a:cs typeface="Times New Roman"/>
            </a:endParaRPr>
          </a:p>
          <a:p>
            <a:pPr marL="1696085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Omitted </a:t>
            </a:r>
            <a:r>
              <a:rPr sz="1200" dirty="0">
                <a:latin typeface="Times New Roman"/>
                <a:cs typeface="Times New Roman"/>
              </a:rPr>
              <a:t>&amp; </a:t>
            </a:r>
            <a:r>
              <a:rPr sz="1200" spc="-5" dirty="0">
                <a:latin typeface="Times New Roman"/>
                <a:cs typeface="Times New Roman"/>
              </a:rPr>
              <a:t>Revised Tax Committed-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$0.00</a:t>
            </a:r>
            <a:endParaRPr sz="1200">
              <a:latin typeface="Times New Roman"/>
              <a:cs typeface="Times New Roman"/>
            </a:endParaRPr>
          </a:p>
          <a:p>
            <a:pPr marL="1515110" marR="514984" indent="-5397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61 </a:t>
            </a:r>
            <a:r>
              <a:rPr sz="1200" spc="-5" dirty="0">
                <a:latin typeface="Times New Roman"/>
                <a:cs typeface="Times New Roman"/>
              </a:rPr>
              <a:t>Rollback Taxes Committed and Certificate Fee </a:t>
            </a:r>
            <a:r>
              <a:rPr sz="1200" dirty="0">
                <a:latin typeface="Times New Roman"/>
                <a:cs typeface="Times New Roman"/>
              </a:rPr>
              <a:t>- $0.00  </a:t>
            </a:r>
            <a:r>
              <a:rPr sz="1200" spc="-5" dirty="0">
                <a:latin typeface="Times New Roman"/>
                <a:cs typeface="Times New Roman"/>
              </a:rPr>
              <a:t>Personal Property Tax </a:t>
            </a:r>
            <a:r>
              <a:rPr sz="1200" dirty="0">
                <a:latin typeface="Times New Roman"/>
                <a:cs typeface="Times New Roman"/>
              </a:rPr>
              <a:t>Committed - $170,551.08</a:t>
            </a:r>
            <a:endParaRPr sz="1200">
              <a:latin typeface="Times New Roman"/>
              <a:cs typeface="Times New Roman"/>
            </a:endParaRPr>
          </a:p>
          <a:p>
            <a:pPr marL="1268095" marR="871855" indent="654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Motor </a:t>
            </a:r>
            <a:r>
              <a:rPr sz="1200" spc="-5" dirty="0">
                <a:latin typeface="Times New Roman"/>
                <a:cs typeface="Times New Roman"/>
              </a:rPr>
              <a:t>Vehicle </a:t>
            </a:r>
            <a:r>
              <a:rPr sz="1200" dirty="0">
                <a:latin typeface="Times New Roman"/>
                <a:cs typeface="Times New Roman"/>
              </a:rPr>
              <a:t>Excise Tax </a:t>
            </a:r>
            <a:r>
              <a:rPr sz="1200" spc="-5" dirty="0">
                <a:latin typeface="Times New Roman"/>
                <a:cs typeface="Times New Roman"/>
              </a:rPr>
              <a:t>Committed </a:t>
            </a:r>
            <a:r>
              <a:rPr sz="1200" dirty="0">
                <a:latin typeface="Times New Roman"/>
                <a:cs typeface="Times New Roman"/>
              </a:rPr>
              <a:t>- </a:t>
            </a:r>
            <a:r>
              <a:rPr sz="1200" spc="-5" dirty="0">
                <a:latin typeface="Times New Roman"/>
                <a:cs typeface="Times New Roman"/>
              </a:rPr>
              <a:t>$1,842,476.38  </a:t>
            </a:r>
            <a:r>
              <a:rPr sz="1200" dirty="0">
                <a:latin typeface="Times New Roman"/>
                <a:cs typeface="Times New Roman"/>
              </a:rPr>
              <a:t>2002 </a:t>
            </a:r>
            <a:r>
              <a:rPr sz="1200" spc="-5" dirty="0">
                <a:latin typeface="Times New Roman"/>
                <a:cs typeface="Times New Roman"/>
              </a:rPr>
              <a:t>Sewer Betterments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Principal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$21,624.14</a:t>
            </a:r>
            <a:endParaRPr sz="1200">
              <a:latin typeface="Times New Roman"/>
              <a:cs typeface="Times New Roman"/>
            </a:endParaRPr>
          </a:p>
          <a:p>
            <a:pPr marL="452120" algn="ctr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Interest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$4,280.68</a:t>
            </a:r>
            <a:endParaRPr sz="1200">
              <a:latin typeface="Times New Roman"/>
              <a:cs typeface="Times New Roman"/>
            </a:endParaRPr>
          </a:p>
          <a:p>
            <a:pPr marL="2028825" marR="1565275" algn="ctr">
              <a:lnSpc>
                <a:spcPts val="1380"/>
              </a:lnSpc>
              <a:spcBef>
                <a:spcPts val="65"/>
              </a:spcBef>
              <a:tabLst>
                <a:tab pos="2686685" algn="l"/>
              </a:tabLst>
            </a:pPr>
            <a:r>
              <a:rPr sz="1200" spc="-5" dirty="0">
                <a:latin typeface="Times New Roman"/>
                <a:cs typeface="Times New Roman"/>
              </a:rPr>
              <a:t>Title </a:t>
            </a:r>
            <a:r>
              <a:rPr sz="1200" dirty="0">
                <a:latin typeface="Times New Roman"/>
                <a:cs typeface="Times New Roman"/>
              </a:rPr>
              <a:t>V – </a:t>
            </a:r>
            <a:r>
              <a:rPr sz="1200" spc="-5" dirty="0">
                <a:latin typeface="Times New Roman"/>
                <a:cs typeface="Times New Roman"/>
              </a:rPr>
              <a:t>Principal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$17,369.21  </a:t>
            </a:r>
            <a:r>
              <a:rPr sz="1200" spc="-5" dirty="0">
                <a:latin typeface="Times New Roman"/>
                <a:cs typeface="Times New Roman"/>
              </a:rPr>
              <a:t>Interest-	</a:t>
            </a:r>
            <a:r>
              <a:rPr sz="1200" dirty="0">
                <a:latin typeface="Times New Roman"/>
                <a:cs typeface="Times New Roman"/>
              </a:rPr>
              <a:t>$5,963.54</a:t>
            </a:r>
            <a:endParaRPr sz="1200">
              <a:latin typeface="Times New Roman"/>
              <a:cs typeface="Times New Roman"/>
            </a:endParaRPr>
          </a:p>
          <a:p>
            <a:pPr marL="1903730" marR="1440180" algn="ctr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Title </a:t>
            </a:r>
            <a:r>
              <a:rPr sz="1200" dirty="0">
                <a:latin typeface="Times New Roman"/>
                <a:cs typeface="Times New Roman"/>
              </a:rPr>
              <a:t>V </a:t>
            </a:r>
            <a:r>
              <a:rPr sz="1200" spc="-5" dirty="0">
                <a:latin typeface="Times New Roman"/>
                <a:cs typeface="Times New Roman"/>
              </a:rPr>
              <a:t>Unapportioned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$46,217.96  </a:t>
            </a:r>
            <a:r>
              <a:rPr sz="1200" spc="-5" dirty="0">
                <a:latin typeface="Times New Roman"/>
                <a:cs typeface="Times New Roman"/>
              </a:rPr>
              <a:t>Water </a:t>
            </a:r>
            <a:r>
              <a:rPr sz="1200" dirty="0">
                <a:latin typeface="Times New Roman"/>
                <a:cs typeface="Times New Roman"/>
              </a:rPr>
              <a:t>Liens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–$0.00</a:t>
            </a:r>
            <a:endParaRPr sz="1200">
              <a:latin typeface="Times New Roman"/>
              <a:cs typeface="Times New Roman"/>
            </a:endParaRPr>
          </a:p>
          <a:p>
            <a:pPr marL="2225040" marR="1763395" algn="ctr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Sewer Liens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–$55,149.53  </a:t>
            </a:r>
            <a:r>
              <a:rPr sz="1200" spc="-5" dirty="0">
                <a:latin typeface="Times New Roman"/>
                <a:cs typeface="Times New Roman"/>
              </a:rPr>
              <a:t>Electric Liens-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$2,967.14  </a:t>
            </a:r>
            <a:r>
              <a:rPr sz="1200" spc="-5" dirty="0">
                <a:latin typeface="Times New Roman"/>
                <a:cs typeface="Times New Roman"/>
              </a:rPr>
              <a:t>Trash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Liens-$0.00</a:t>
            </a:r>
            <a:endParaRPr sz="1200">
              <a:latin typeface="Times New Roman"/>
              <a:cs typeface="Times New Roman"/>
            </a:endParaRPr>
          </a:p>
          <a:p>
            <a:pPr marL="454025" algn="ctr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CPA </a:t>
            </a:r>
            <a:r>
              <a:rPr sz="1200" spc="-5" dirty="0">
                <a:latin typeface="Times New Roman"/>
                <a:cs typeface="Times New Roman"/>
              </a:rPr>
              <a:t>Surcharge Tax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$183,767.61</a:t>
            </a:r>
            <a:endParaRPr sz="1200">
              <a:latin typeface="Times New Roman"/>
              <a:cs typeface="Times New Roman"/>
            </a:endParaRPr>
          </a:p>
          <a:p>
            <a:pPr marL="454025" algn="ctr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Lieu of </a:t>
            </a:r>
            <a:r>
              <a:rPr sz="1200" spc="-5" dirty="0">
                <a:latin typeface="Times New Roman"/>
                <a:cs typeface="Times New Roman"/>
              </a:rPr>
              <a:t>Taxes-City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Gardner-$1,660.21</a:t>
            </a:r>
            <a:endParaRPr sz="1200">
              <a:latin typeface="Times New Roman"/>
              <a:cs typeface="Times New Roman"/>
            </a:endParaRPr>
          </a:p>
          <a:p>
            <a:pPr marL="454025" algn="ctr">
              <a:lnSpc>
                <a:spcPts val="1410"/>
              </a:lnSpc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Lieu of </a:t>
            </a:r>
            <a:r>
              <a:rPr sz="1200" spc="-5" dirty="0">
                <a:latin typeface="Times New Roman"/>
                <a:cs typeface="Times New Roman"/>
              </a:rPr>
              <a:t>Taxes-Templeton Housing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Authority-$2,389.64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337945" marR="1335405" indent="1270" algn="ctr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Real Estate Abatements Granted </a:t>
            </a:r>
            <a:r>
              <a:rPr sz="1200" dirty="0">
                <a:latin typeface="Times New Roman"/>
                <a:cs typeface="Times New Roman"/>
              </a:rPr>
              <a:t>- $763.15  </a:t>
            </a:r>
            <a:r>
              <a:rPr sz="1200" spc="-5" dirty="0">
                <a:latin typeface="Times New Roman"/>
                <a:cs typeface="Times New Roman"/>
              </a:rPr>
              <a:t>Real Estate Exemptions Granted </a:t>
            </a:r>
            <a:r>
              <a:rPr sz="1200" dirty="0">
                <a:latin typeface="Times New Roman"/>
                <a:cs typeface="Times New Roman"/>
              </a:rPr>
              <a:t>- $103,903.50  </a:t>
            </a:r>
            <a:r>
              <a:rPr sz="1200" spc="-5" dirty="0">
                <a:latin typeface="Times New Roman"/>
                <a:cs typeface="Times New Roman"/>
              </a:rPr>
              <a:t>Real Estate Abatement Rescinded </a:t>
            </a:r>
            <a:r>
              <a:rPr sz="1200" dirty="0">
                <a:latin typeface="Times New Roman"/>
                <a:cs typeface="Times New Roman"/>
              </a:rPr>
              <a:t>- $500.00</a:t>
            </a:r>
            <a:endParaRPr sz="1200">
              <a:latin typeface="Times New Roman"/>
              <a:cs typeface="Times New Roman"/>
            </a:endParaRPr>
          </a:p>
          <a:p>
            <a:pPr marL="1236345" marR="1233170" algn="ctr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Senior Work-Off </a:t>
            </a:r>
            <a:r>
              <a:rPr sz="1200" dirty="0">
                <a:latin typeface="Times New Roman"/>
                <a:cs typeface="Times New Roman"/>
              </a:rPr>
              <a:t>Exemptions </a:t>
            </a:r>
            <a:r>
              <a:rPr sz="1200" spc="-5" dirty="0">
                <a:latin typeface="Times New Roman"/>
                <a:cs typeface="Times New Roman"/>
              </a:rPr>
              <a:t>Granted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$1,000.00  </a:t>
            </a:r>
            <a:r>
              <a:rPr sz="1200" spc="-5" dirty="0">
                <a:latin typeface="Times New Roman"/>
                <a:cs typeface="Times New Roman"/>
              </a:rPr>
              <a:t>Personal Property </a:t>
            </a:r>
            <a:r>
              <a:rPr sz="1200" dirty="0">
                <a:latin typeface="Times New Roman"/>
                <a:cs typeface="Times New Roman"/>
              </a:rPr>
              <a:t>Abatements </a:t>
            </a:r>
            <a:r>
              <a:rPr sz="1200" spc="-5" dirty="0">
                <a:latin typeface="Times New Roman"/>
                <a:cs typeface="Times New Roman"/>
              </a:rPr>
              <a:t>Granted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$536.23</a:t>
            </a:r>
            <a:endParaRPr sz="1200">
              <a:latin typeface="Times New Roman"/>
              <a:cs typeface="Times New Roman"/>
            </a:endParaRPr>
          </a:p>
          <a:p>
            <a:pPr marL="879475" marR="873760" algn="ct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CPA </a:t>
            </a:r>
            <a:r>
              <a:rPr sz="1200" spc="-5" dirty="0">
                <a:latin typeface="Times New Roman"/>
                <a:cs typeface="Times New Roman"/>
              </a:rPr>
              <a:t>Surcharge Abatements/Exemptions Granted -$10,056.99  </a:t>
            </a:r>
            <a:r>
              <a:rPr sz="1200" dirty="0">
                <a:latin typeface="Times New Roman"/>
                <a:cs typeface="Times New Roman"/>
              </a:rPr>
              <a:t>CPA </a:t>
            </a:r>
            <a:r>
              <a:rPr sz="1200" spc="-5" dirty="0">
                <a:latin typeface="Times New Roman"/>
                <a:cs typeface="Times New Roman"/>
              </a:rPr>
              <a:t>Surcharge </a:t>
            </a:r>
            <a:r>
              <a:rPr sz="1200" dirty="0">
                <a:latin typeface="Times New Roman"/>
                <a:cs typeface="Times New Roman"/>
              </a:rPr>
              <a:t>Rescinded -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$22.09</a:t>
            </a:r>
            <a:endParaRPr sz="1200">
              <a:latin typeface="Times New Roman"/>
              <a:cs typeface="Times New Roman"/>
            </a:endParaRPr>
          </a:p>
          <a:p>
            <a:pPr marL="1274445" marR="1271270" algn="ct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Motor </a:t>
            </a:r>
            <a:r>
              <a:rPr sz="1200" spc="-5" dirty="0">
                <a:latin typeface="Times New Roman"/>
                <a:cs typeface="Times New Roman"/>
              </a:rPr>
              <a:t>Vehicle </a:t>
            </a:r>
            <a:r>
              <a:rPr sz="1200" dirty="0">
                <a:latin typeface="Times New Roman"/>
                <a:cs typeface="Times New Roman"/>
              </a:rPr>
              <a:t>Abatements </a:t>
            </a:r>
            <a:r>
              <a:rPr sz="1200" spc="-5" dirty="0">
                <a:latin typeface="Times New Roman"/>
                <a:cs typeface="Times New Roman"/>
              </a:rPr>
              <a:t>Granted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$39,834.47  Motor </a:t>
            </a:r>
            <a:r>
              <a:rPr sz="1200" spc="-5" dirty="0">
                <a:latin typeface="Times New Roman"/>
                <a:cs typeface="Times New Roman"/>
              </a:rPr>
              <a:t>Vehicle </a:t>
            </a:r>
            <a:r>
              <a:rPr sz="1200" dirty="0">
                <a:latin typeface="Times New Roman"/>
                <a:cs typeface="Times New Roman"/>
              </a:rPr>
              <a:t>Abatement </a:t>
            </a:r>
            <a:r>
              <a:rPr sz="1200" spc="-5" dirty="0">
                <a:latin typeface="Times New Roman"/>
                <a:cs typeface="Times New Roman"/>
              </a:rPr>
              <a:t>Rescinded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$0.00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5" dirty="0">
                <a:latin typeface="Times New Roman"/>
                <a:cs typeface="Times New Roman"/>
              </a:rPr>
              <a:t>FY19 Miscellaneous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Information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50">
              <a:latin typeface="Times New Roman"/>
              <a:cs typeface="Times New Roman"/>
            </a:endParaRPr>
          </a:p>
          <a:p>
            <a:pPr algn="ctr">
              <a:lnSpc>
                <a:spcPts val="1410"/>
              </a:lnSpc>
            </a:pPr>
            <a:r>
              <a:rPr sz="1200" i="1" spc="-5" dirty="0">
                <a:latin typeface="Times New Roman"/>
                <a:cs typeface="Times New Roman"/>
              </a:rPr>
              <a:t>Worcester </a:t>
            </a:r>
            <a:r>
              <a:rPr sz="1200" i="1" dirty="0">
                <a:latin typeface="Times New Roman"/>
                <a:cs typeface="Times New Roman"/>
              </a:rPr>
              <a:t>Registry of</a:t>
            </a:r>
            <a:r>
              <a:rPr sz="1200" i="1" spc="-5" dirty="0">
                <a:latin typeface="Times New Roman"/>
                <a:cs typeface="Times New Roman"/>
              </a:rPr>
              <a:t> Deeds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Plans filed–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</a:t>
            </a:r>
            <a:endParaRPr sz="1200">
              <a:latin typeface="Times New Roman"/>
              <a:cs typeface="Times New Roman"/>
            </a:endParaRPr>
          </a:p>
          <a:p>
            <a:pPr marL="1865630" marR="1859280" algn="ctr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Deed Changes and Sales -231  Land Sales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Foreclosure Deeds </a:t>
            </a:r>
            <a:r>
              <a:rPr sz="1200" dirty="0">
                <a:latin typeface="Times New Roman"/>
                <a:cs typeface="Times New Roman"/>
              </a:rPr>
              <a:t>– 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454025" algn="ctr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Exemption Reimbursement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State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$46,362.50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 advTm="925">
        <p:checker/>
      </p:transition>
    </mc:Choice>
    <mc:Fallback xmlns="">
      <p:transition spd="slow" advTm="925">
        <p:checker/>
      </p:transition>
    </mc:Fallback>
  </mc:AlternateContent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160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1358900" y="570992"/>
            <a:ext cx="5510530" cy="8970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41730" indent="-215265">
              <a:lnSpc>
                <a:spcPct val="100000"/>
              </a:lnSpc>
              <a:spcBef>
                <a:spcPts val="100"/>
              </a:spcBef>
              <a:buAutoNum type="alphaLcParenBoth" startAt="2"/>
              <a:tabLst>
                <a:tab pos="1142365" algn="l"/>
              </a:tabLst>
            </a:pP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100 </a:t>
            </a:r>
            <a:r>
              <a:rPr sz="1200" spc="-5" dirty="0">
                <a:latin typeface="Times New Roman"/>
                <a:cs typeface="Times New Roman"/>
              </a:rPr>
              <a:t>feet </a:t>
            </a:r>
            <a:r>
              <a:rPr sz="1200" dirty="0">
                <a:latin typeface="Times New Roman"/>
                <a:cs typeface="Times New Roman"/>
              </a:rPr>
              <a:t>horizontally of </a:t>
            </a:r>
            <a:r>
              <a:rPr sz="1200" spc="-5" dirty="0">
                <a:latin typeface="Times New Roman"/>
                <a:cs typeface="Times New Roman"/>
              </a:rPr>
              <a:t>any Massachusetts regulated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wetland.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AutoNum type="alphaLcParenBoth" startAt="2"/>
            </a:pPr>
            <a:endParaRPr sz="1200">
              <a:latin typeface="Times New Roman"/>
              <a:cs typeface="Times New Roman"/>
            </a:endParaRPr>
          </a:p>
          <a:p>
            <a:pPr marL="927100" marR="407670">
              <a:lnSpc>
                <a:spcPts val="1380"/>
              </a:lnSpc>
              <a:buAutoNum type="alphaLcParenBoth" startAt="2"/>
              <a:tabLst>
                <a:tab pos="1132840" algn="l"/>
              </a:tabLst>
            </a:pP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200 </a:t>
            </a:r>
            <a:r>
              <a:rPr sz="1200" spc="-5" dirty="0">
                <a:latin typeface="Times New Roman"/>
                <a:cs typeface="Times New Roman"/>
              </a:rPr>
              <a:t>feet </a:t>
            </a:r>
            <a:r>
              <a:rPr sz="1200" dirty="0">
                <a:latin typeface="Times New Roman"/>
                <a:cs typeface="Times New Roman"/>
              </a:rPr>
              <a:t>of any </a:t>
            </a:r>
            <a:r>
              <a:rPr sz="1200" spc="-5" dirty="0">
                <a:latin typeface="Times New Roman"/>
                <a:cs typeface="Times New Roman"/>
              </a:rPr>
              <a:t>existing permanently occupied residential  dwelling.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LcParenBoth" startAt="2"/>
            </a:pPr>
            <a:endParaRPr sz="1200">
              <a:latin typeface="Times New Roman"/>
              <a:cs typeface="Times New Roman"/>
            </a:endParaRPr>
          </a:p>
          <a:p>
            <a:pPr marL="927100" marR="59690">
              <a:lnSpc>
                <a:spcPts val="1380"/>
              </a:lnSpc>
              <a:buAutoNum type="alphaLcParenBoth" startAt="2"/>
              <a:tabLst>
                <a:tab pos="1142365" algn="l"/>
              </a:tabLst>
            </a:pP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200 </a:t>
            </a:r>
            <a:r>
              <a:rPr sz="1200" spc="-5" dirty="0">
                <a:latin typeface="Times New Roman"/>
                <a:cs typeface="Times New Roman"/>
              </a:rPr>
              <a:t>feet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 existing property </a:t>
            </a:r>
            <a:r>
              <a:rPr sz="1200" dirty="0">
                <a:latin typeface="Times New Roman"/>
                <a:cs typeface="Times New Roman"/>
              </a:rPr>
              <a:t>line </a:t>
            </a:r>
            <a:r>
              <a:rPr sz="1200" spc="-5" dirty="0">
                <a:latin typeface="Times New Roman"/>
                <a:cs typeface="Times New Roman"/>
              </a:rPr>
              <a:t>unless incorporated within  an existing </a:t>
            </a:r>
            <a:r>
              <a:rPr sz="1200" dirty="0">
                <a:latin typeface="Times New Roman"/>
                <a:cs typeface="Times New Roman"/>
              </a:rPr>
              <a:t>building, </a:t>
            </a:r>
            <a:r>
              <a:rPr sz="1200" spc="-5" dirty="0">
                <a:latin typeface="Times New Roman"/>
                <a:cs typeface="Times New Roman"/>
              </a:rPr>
              <a:t>tower,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steeple.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24154">
              <a:lnSpc>
                <a:spcPts val="1380"/>
              </a:lnSpc>
              <a:buAutoNum type="alphaUcPeriod" startAt="14"/>
              <a:tabLst>
                <a:tab pos="198755" algn="l"/>
              </a:tabLst>
            </a:pPr>
            <a:r>
              <a:rPr sz="1200" spc="-5" dirty="0">
                <a:latin typeface="Times New Roman"/>
                <a:cs typeface="Times New Roman"/>
              </a:rPr>
              <a:t>Documentation. Engineering and environmental assessment impact as well as FAA  notice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determination </a:t>
            </a:r>
            <a:r>
              <a:rPr sz="1200" dirty="0">
                <a:latin typeface="Times New Roman"/>
                <a:cs typeface="Times New Roman"/>
              </a:rPr>
              <a:t>of no </a:t>
            </a:r>
            <a:r>
              <a:rPr sz="1200" spc="-5" dirty="0">
                <a:latin typeface="Times New Roman"/>
                <a:cs typeface="Times New Roman"/>
              </a:rPr>
              <a:t>hazard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flight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submitted with any  application.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14"/>
            </a:pPr>
            <a:endParaRPr sz="1200">
              <a:latin typeface="Times New Roman"/>
              <a:cs typeface="Times New Roman"/>
            </a:endParaRPr>
          </a:p>
          <a:p>
            <a:pPr marL="12700" marR="283210">
              <a:lnSpc>
                <a:spcPts val="1380"/>
              </a:lnSpc>
              <a:buAutoNum type="alphaUcPeriod" startAt="14"/>
              <a:tabLst>
                <a:tab pos="198755" algn="l"/>
              </a:tabLst>
            </a:pPr>
            <a:r>
              <a:rPr sz="1200" spc="-5" dirty="0">
                <a:latin typeface="Times New Roman"/>
                <a:cs typeface="Times New Roman"/>
              </a:rPr>
              <a:t>Co-location requirements. An application 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new (non-co-located) wireless  communications tower </a:t>
            </a:r>
            <a:r>
              <a:rPr sz="1200" dirty="0">
                <a:latin typeface="Times New Roman"/>
                <a:cs typeface="Times New Roman"/>
              </a:rPr>
              <a:t>shall not be </a:t>
            </a:r>
            <a:r>
              <a:rPr sz="1200" spc="-5" dirty="0">
                <a:latin typeface="Times New Roman"/>
                <a:cs typeface="Times New Roman"/>
              </a:rPr>
              <a:t>approved </a:t>
            </a:r>
            <a:r>
              <a:rPr sz="1200" dirty="0">
                <a:latin typeface="Times New Roman"/>
                <a:cs typeface="Times New Roman"/>
              </a:rPr>
              <a:t>unless the </a:t>
            </a:r>
            <a:r>
              <a:rPr sz="1200" spc="-5" dirty="0">
                <a:latin typeface="Times New Roman"/>
                <a:cs typeface="Times New Roman"/>
              </a:rPr>
              <a:t>Planning Board finds that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wireless communications facility planned for </a:t>
            </a:r>
            <a:r>
              <a:rPr sz="1200" dirty="0">
                <a:latin typeface="Times New Roman"/>
                <a:cs typeface="Times New Roman"/>
              </a:rPr>
              <a:t>the proposed </a:t>
            </a:r>
            <a:r>
              <a:rPr sz="1200" spc="-5" dirty="0">
                <a:latin typeface="Times New Roman"/>
                <a:cs typeface="Times New Roman"/>
              </a:rPr>
              <a:t>tower cannot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accommodated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an </a:t>
            </a:r>
            <a:r>
              <a:rPr sz="1200" dirty="0">
                <a:latin typeface="Times New Roman"/>
                <a:cs typeface="Times New Roman"/>
              </a:rPr>
              <a:t>existing or </a:t>
            </a:r>
            <a:r>
              <a:rPr sz="1200" spc="-5" dirty="0">
                <a:latin typeface="Times New Roman"/>
                <a:cs typeface="Times New Roman"/>
              </a:rPr>
              <a:t>approved </a:t>
            </a:r>
            <a:r>
              <a:rPr sz="1200" dirty="0">
                <a:latin typeface="Times New Roman"/>
                <a:cs typeface="Times New Roman"/>
              </a:rPr>
              <a:t>tower or </a:t>
            </a:r>
            <a:r>
              <a:rPr sz="1200" spc="-5" dirty="0">
                <a:latin typeface="Times New Roman"/>
                <a:cs typeface="Times New Roman"/>
              </a:rPr>
              <a:t>structure </a:t>
            </a:r>
            <a:r>
              <a:rPr sz="1200" dirty="0">
                <a:latin typeface="Times New Roman"/>
                <a:cs typeface="Times New Roman"/>
              </a:rPr>
              <a:t>due to one of the  </a:t>
            </a:r>
            <a:r>
              <a:rPr sz="1200" spc="-5" dirty="0">
                <a:latin typeface="Times New Roman"/>
                <a:cs typeface="Times New Roman"/>
              </a:rPr>
              <a:t>following reasons: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14"/>
            </a:pPr>
            <a:endParaRPr sz="1200">
              <a:latin typeface="Times New Roman"/>
              <a:cs typeface="Times New Roman"/>
            </a:endParaRPr>
          </a:p>
          <a:p>
            <a:pPr marL="469900" marR="153035" lvl="1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proposed </a:t>
            </a:r>
            <a:r>
              <a:rPr sz="1200" spc="-5" dirty="0">
                <a:latin typeface="Times New Roman"/>
                <a:cs typeface="Times New Roman"/>
              </a:rPr>
              <a:t>antennas and equipment would exceed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structural </a:t>
            </a:r>
            <a:r>
              <a:rPr sz="1200" dirty="0">
                <a:latin typeface="Times New Roman"/>
                <a:cs typeface="Times New Roman"/>
              </a:rPr>
              <a:t>or spatial  </a:t>
            </a:r>
            <a:r>
              <a:rPr sz="1200" spc="-5" dirty="0">
                <a:latin typeface="Times New Roman"/>
                <a:cs typeface="Times New Roman"/>
              </a:rPr>
              <a:t>capacity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existing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approved </a:t>
            </a:r>
            <a:r>
              <a:rPr sz="1200" dirty="0">
                <a:latin typeface="Times New Roman"/>
                <a:cs typeface="Times New Roman"/>
              </a:rPr>
              <a:t>tower or </a:t>
            </a:r>
            <a:r>
              <a:rPr sz="1200" spc="-5" dirty="0">
                <a:latin typeface="Times New Roman"/>
                <a:cs typeface="Times New Roman"/>
              </a:rPr>
              <a:t>facility, as documented </a:t>
            </a:r>
            <a:r>
              <a:rPr sz="1200" dirty="0">
                <a:latin typeface="Times New Roman"/>
                <a:cs typeface="Times New Roman"/>
              </a:rPr>
              <a:t>by a  </a:t>
            </a:r>
            <a:r>
              <a:rPr sz="1200" spc="-5" dirty="0">
                <a:latin typeface="Times New Roman"/>
                <a:cs typeface="Times New Roman"/>
              </a:rPr>
              <a:t>qualified engineer (consultant) licensed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practice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Commonwealth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Massachusetts, and </a:t>
            </a:r>
            <a:r>
              <a:rPr sz="1200" dirty="0">
                <a:latin typeface="Times New Roman"/>
                <a:cs typeface="Times New Roman"/>
              </a:rPr>
              <a:t>the existing or </a:t>
            </a:r>
            <a:r>
              <a:rPr sz="1200" spc="-5" dirty="0">
                <a:latin typeface="Times New Roman"/>
                <a:cs typeface="Times New Roman"/>
              </a:rPr>
              <a:t>approved </a:t>
            </a:r>
            <a:r>
              <a:rPr sz="1200" dirty="0">
                <a:latin typeface="Times New Roman"/>
                <a:cs typeface="Times New Roman"/>
              </a:rPr>
              <a:t>tower </a:t>
            </a:r>
            <a:r>
              <a:rPr sz="1200" spc="-5" dirty="0">
                <a:latin typeface="Times New Roman"/>
                <a:cs typeface="Times New Roman"/>
              </a:rPr>
              <a:t>cannot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reinforced,  modified,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replaced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accommodate </a:t>
            </a:r>
            <a:r>
              <a:rPr sz="1200" dirty="0">
                <a:latin typeface="Times New Roman"/>
                <a:cs typeface="Times New Roman"/>
              </a:rPr>
              <a:t>planned or </a:t>
            </a:r>
            <a:r>
              <a:rPr sz="1200" spc="-5" dirty="0">
                <a:latin typeface="Times New Roman"/>
                <a:cs typeface="Times New Roman"/>
              </a:rPr>
              <a:t>equivalent equipment, at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reasonable cost, </a:t>
            </a:r>
            <a:r>
              <a:rPr sz="1200" dirty="0">
                <a:latin typeface="Times New Roman"/>
                <a:cs typeface="Times New Roman"/>
              </a:rPr>
              <a:t>to provide </a:t>
            </a:r>
            <a:r>
              <a:rPr sz="1200" spc="-5" dirty="0">
                <a:latin typeface="Times New Roman"/>
                <a:cs typeface="Times New Roman"/>
              </a:rPr>
              <a:t>coverage and capacity comparable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the  proposed facility.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rabicParenBoth"/>
            </a:pPr>
            <a:endParaRPr sz="1200">
              <a:latin typeface="Times New Roman"/>
              <a:cs typeface="Times New Roman"/>
            </a:endParaRPr>
          </a:p>
          <a:p>
            <a:pPr marL="469900" marR="125095" lvl="1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proposed </a:t>
            </a:r>
            <a:r>
              <a:rPr sz="1200" spc="-5" dirty="0">
                <a:latin typeface="Times New Roman"/>
                <a:cs typeface="Times New Roman"/>
              </a:rPr>
              <a:t>antennas and equipment would cause interference materially  impacting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usefulness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other existing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permitted equipment at </a:t>
            </a:r>
            <a:r>
              <a:rPr sz="1200" dirty="0">
                <a:latin typeface="Times New Roman"/>
                <a:cs typeface="Times New Roman"/>
              </a:rPr>
              <a:t>the existing  or </a:t>
            </a:r>
            <a:r>
              <a:rPr sz="1200" spc="-5" dirty="0">
                <a:latin typeface="Times New Roman"/>
                <a:cs typeface="Times New Roman"/>
              </a:rPr>
              <a:t>approved </a:t>
            </a:r>
            <a:r>
              <a:rPr sz="1200" dirty="0">
                <a:latin typeface="Times New Roman"/>
                <a:cs typeface="Times New Roman"/>
              </a:rPr>
              <a:t>tower or </a:t>
            </a:r>
            <a:r>
              <a:rPr sz="1200" spc="-5" dirty="0">
                <a:latin typeface="Times New Roman"/>
                <a:cs typeface="Times New Roman"/>
              </a:rPr>
              <a:t>facility as documented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qualified engineer (consultant)  licensed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practice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Commonwealth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Massachusetts and such  interference cannot </a:t>
            </a:r>
            <a:r>
              <a:rPr sz="1200" dirty="0">
                <a:latin typeface="Times New Roman"/>
                <a:cs typeface="Times New Roman"/>
              </a:rPr>
              <a:t>be prevented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reasonable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rabicParenBoth"/>
            </a:pPr>
            <a:endParaRPr sz="1200">
              <a:latin typeface="Times New Roman"/>
              <a:cs typeface="Times New Roman"/>
            </a:endParaRPr>
          </a:p>
          <a:p>
            <a:pPr marL="469900" marR="518795" lvl="1" algn="just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proposed </a:t>
            </a:r>
            <a:r>
              <a:rPr sz="1200" spc="-5" dirty="0">
                <a:latin typeface="Times New Roman"/>
                <a:cs typeface="Times New Roman"/>
              </a:rPr>
              <a:t>antennas and equipment, along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together with existing  facilities, equipment,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antennas, would create </a:t>
            </a:r>
            <a:r>
              <a:rPr sz="1200" dirty="0">
                <a:latin typeface="Times New Roman"/>
                <a:cs typeface="Times New Roman"/>
              </a:rPr>
              <a:t>RFI in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federal  standards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-5" dirty="0">
                <a:latin typeface="Times New Roman"/>
                <a:cs typeface="Times New Roman"/>
              </a:rPr>
              <a:t> requirements.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rabicParenBoth"/>
            </a:pPr>
            <a:endParaRPr sz="1200">
              <a:latin typeface="Times New Roman"/>
              <a:cs typeface="Times New Roman"/>
            </a:endParaRPr>
          </a:p>
          <a:p>
            <a:pPr marL="469900" marR="506730" lvl="1" algn="just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proposed </a:t>
            </a:r>
            <a:r>
              <a:rPr sz="1200" spc="-5" dirty="0">
                <a:latin typeface="Times New Roman"/>
                <a:cs typeface="Times New Roman"/>
              </a:rPr>
              <a:t>antennas and equipment, alone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together with existing  facilities, equipment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antennas, would create </a:t>
            </a:r>
            <a:r>
              <a:rPr sz="1200" dirty="0">
                <a:latin typeface="Times New Roman"/>
                <a:cs typeface="Times New Roman"/>
              </a:rPr>
              <a:t>RFR in </a:t>
            </a:r>
            <a:r>
              <a:rPr sz="1200" spc="-5" dirty="0">
                <a:latin typeface="Times New Roman"/>
                <a:cs typeface="Times New Roman"/>
              </a:rPr>
              <a:t>violation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federal  standards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-5" dirty="0">
                <a:latin typeface="Times New Roman"/>
                <a:cs typeface="Times New Roman"/>
              </a:rPr>
              <a:t> requirements.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rabicParenBoth"/>
            </a:pPr>
            <a:endParaRPr sz="1200">
              <a:latin typeface="Times New Roman"/>
              <a:cs typeface="Times New Roman"/>
            </a:endParaRPr>
          </a:p>
          <a:p>
            <a:pPr marL="469900" marR="132715" lvl="1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Existing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approved towers and structures </a:t>
            </a:r>
            <a:r>
              <a:rPr sz="1200" dirty="0">
                <a:latin typeface="Times New Roman"/>
                <a:cs typeface="Times New Roman"/>
              </a:rPr>
              <a:t>cannot </a:t>
            </a:r>
            <a:r>
              <a:rPr sz="1200" spc="-5" dirty="0">
                <a:latin typeface="Times New Roman"/>
                <a:cs typeface="Times New Roman"/>
              </a:rPr>
              <a:t>accommodate </a:t>
            </a:r>
            <a:r>
              <a:rPr sz="1200" dirty="0">
                <a:latin typeface="Times New Roman"/>
                <a:cs typeface="Times New Roman"/>
              </a:rPr>
              <a:t>the planned  </a:t>
            </a:r>
            <a:r>
              <a:rPr sz="1200" spc="-5" dirty="0">
                <a:latin typeface="Times New Roman"/>
                <a:cs typeface="Times New Roman"/>
              </a:rPr>
              <a:t>equipment at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height necessary </a:t>
            </a:r>
            <a:r>
              <a:rPr sz="1200" dirty="0">
                <a:latin typeface="Times New Roman"/>
                <a:cs typeface="Times New Roman"/>
              </a:rPr>
              <a:t>to function, or are too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from the </a:t>
            </a:r>
            <a:r>
              <a:rPr sz="1200" spc="-5" dirty="0">
                <a:latin typeface="Times New Roman"/>
                <a:cs typeface="Times New Roman"/>
              </a:rPr>
              <a:t>area </a:t>
            </a:r>
            <a:r>
              <a:rPr sz="1200" spc="5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needed coverage </a:t>
            </a:r>
            <a:r>
              <a:rPr sz="1200" dirty="0">
                <a:latin typeface="Times New Roman"/>
                <a:cs typeface="Times New Roman"/>
              </a:rPr>
              <a:t>to function </a:t>
            </a:r>
            <a:r>
              <a:rPr sz="1200" spc="-5" dirty="0">
                <a:latin typeface="Times New Roman"/>
                <a:cs typeface="Times New Roman"/>
              </a:rPr>
              <a:t>reasonably, as documented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qualified engineer  (consultant) licensed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practice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Commonwealth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Massachusetts.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rabicParenBoth"/>
            </a:pPr>
            <a:endParaRPr sz="1200">
              <a:latin typeface="Times New Roman"/>
              <a:cs typeface="Times New Roman"/>
            </a:endParaRPr>
          </a:p>
          <a:p>
            <a:pPr marL="469900" marR="147955" lvl="1">
              <a:lnSpc>
                <a:spcPts val="138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Aesthetic considerations make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unreasonable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locate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planned wireless  communications equipment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an existing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approved tower </a:t>
            </a:r>
            <a:r>
              <a:rPr sz="1200" spc="5" dirty="0">
                <a:latin typeface="Times New Roman"/>
                <a:cs typeface="Times New Roman"/>
              </a:rPr>
              <a:t>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building.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20"/>
              </a:spcBef>
              <a:buFont typeface="Times New Roman"/>
              <a:buAutoNum type="arabicParenBoth"/>
            </a:pPr>
            <a:endParaRPr sz="1100">
              <a:latin typeface="Times New Roman"/>
              <a:cs typeface="Times New Roman"/>
            </a:endParaRPr>
          </a:p>
          <a:p>
            <a:pPr marL="684530" lvl="1" indent="-215265">
              <a:lnSpc>
                <a:spcPct val="100000"/>
              </a:lnSpc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There </a:t>
            </a:r>
            <a:r>
              <a:rPr sz="1200" dirty="0">
                <a:latin typeface="Times New Roman"/>
                <a:cs typeface="Times New Roman"/>
              </a:rPr>
              <a:t>is no </a:t>
            </a:r>
            <a:r>
              <a:rPr sz="1200" spc="-5" dirty="0">
                <a:latin typeface="Times New Roman"/>
                <a:cs typeface="Times New Roman"/>
              </a:rPr>
              <a:t>existing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approved </a:t>
            </a:r>
            <a:r>
              <a:rPr sz="1200" dirty="0">
                <a:latin typeface="Times New Roman"/>
                <a:cs typeface="Times New Roman"/>
              </a:rPr>
              <a:t>tower in the </a:t>
            </a:r>
            <a:r>
              <a:rPr sz="1200" spc="-5" dirty="0">
                <a:latin typeface="Times New Roman"/>
                <a:cs typeface="Times New Roman"/>
              </a:rPr>
              <a:t>area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which coverage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sought.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Font typeface="Times New Roman"/>
              <a:buAutoNum type="arabicParenBoth"/>
            </a:pPr>
            <a:endParaRPr sz="1100">
              <a:latin typeface="Times New Roman"/>
              <a:cs typeface="Times New Roman"/>
            </a:endParaRPr>
          </a:p>
          <a:p>
            <a:pPr marL="684530" lvl="1" indent="-215265">
              <a:lnSpc>
                <a:spcPct val="100000"/>
              </a:lnSpc>
              <a:spcBef>
                <a:spcPts val="5"/>
              </a:spcBef>
              <a:buAutoNum type="arabicParenBoth"/>
              <a:tabLst>
                <a:tab pos="685165" algn="l"/>
              </a:tabLst>
            </a:pPr>
            <a:r>
              <a:rPr sz="1200" spc="-5" dirty="0">
                <a:latin typeface="Times New Roman"/>
                <a:cs typeface="Times New Roman"/>
              </a:rPr>
              <a:t>Other unforeseen specific reasons make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unreasonable </a:t>
            </a:r>
            <a:r>
              <a:rPr sz="1200" dirty="0">
                <a:latin typeface="Times New Roman"/>
                <a:cs typeface="Times New Roman"/>
              </a:rPr>
              <a:t>to locate the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planned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63">
        <p14:flythrough/>
      </p:transition>
    </mc:Choice>
    <mc:Fallback xmlns="">
      <p:transition spd="slow" advTm="763">
        <p:fade/>
      </p:transition>
    </mc:Fallback>
  </mc:AlternateContent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161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915025" cy="91452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927100" marR="3886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wireless communications equipment </a:t>
            </a:r>
            <a:r>
              <a:rPr sz="1200" dirty="0">
                <a:latin typeface="Times New Roman"/>
                <a:cs typeface="Times New Roman"/>
              </a:rPr>
              <a:t>upon </a:t>
            </a:r>
            <a:r>
              <a:rPr sz="1200" spc="-5" dirty="0">
                <a:latin typeface="Times New Roman"/>
                <a:cs typeface="Times New Roman"/>
              </a:rPr>
              <a:t>an existing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approved </a:t>
            </a:r>
            <a:r>
              <a:rPr sz="1200" dirty="0">
                <a:latin typeface="Times New Roman"/>
                <a:cs typeface="Times New Roman"/>
              </a:rPr>
              <a:t>tower or  building.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469900" marR="288925">
              <a:lnSpc>
                <a:spcPts val="1380"/>
              </a:lnSpc>
              <a:buAutoNum type="alphaUcPeriod" startAt="16"/>
              <a:tabLst>
                <a:tab pos="631825" algn="l"/>
              </a:tabLst>
            </a:pPr>
            <a:r>
              <a:rPr sz="1200" spc="-5" dirty="0">
                <a:latin typeface="Times New Roman"/>
                <a:cs typeface="Times New Roman"/>
              </a:rPr>
              <a:t>Towers shall </a:t>
            </a:r>
            <a:r>
              <a:rPr sz="1200" dirty="0">
                <a:latin typeface="Times New Roman"/>
                <a:cs typeface="Times New Roman"/>
              </a:rPr>
              <a:t>be designed to </a:t>
            </a:r>
            <a:r>
              <a:rPr sz="1200" spc="-5" dirty="0">
                <a:latin typeface="Times New Roman"/>
                <a:cs typeface="Times New Roman"/>
              </a:rPr>
              <a:t>allow for </a:t>
            </a:r>
            <a:r>
              <a:rPr sz="1200" dirty="0">
                <a:latin typeface="Times New Roman"/>
                <a:cs typeface="Times New Roman"/>
              </a:rPr>
              <a:t>future </a:t>
            </a:r>
            <a:r>
              <a:rPr sz="1200" spc="-5" dirty="0">
                <a:latin typeface="Times New Roman"/>
                <a:cs typeface="Times New Roman"/>
              </a:rPr>
              <a:t>rearrangement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antennas </a:t>
            </a:r>
            <a:r>
              <a:rPr sz="1200" dirty="0">
                <a:latin typeface="Times New Roman"/>
                <a:cs typeface="Times New Roman"/>
              </a:rPr>
              <a:t>upon the  </a:t>
            </a:r>
            <a:r>
              <a:rPr sz="1200" spc="-5" dirty="0">
                <a:latin typeface="Times New Roman"/>
                <a:cs typeface="Times New Roman"/>
              </a:rPr>
              <a:t>tower 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accept antennas mounted at varying </a:t>
            </a:r>
            <a:r>
              <a:rPr sz="1200" dirty="0">
                <a:latin typeface="Times New Roman"/>
                <a:cs typeface="Times New Roman"/>
              </a:rPr>
              <a:t>heights </a:t>
            </a:r>
            <a:r>
              <a:rPr sz="1200" spc="-5" dirty="0">
                <a:latin typeface="Times New Roman"/>
                <a:cs typeface="Times New Roman"/>
              </a:rPr>
              <a:t>when overall permitted  height allows. Towers </a:t>
            </a:r>
            <a:r>
              <a:rPr sz="1200" dirty="0">
                <a:latin typeface="Times New Roman"/>
                <a:cs typeface="Times New Roman"/>
              </a:rPr>
              <a:t>shall be </a:t>
            </a:r>
            <a:r>
              <a:rPr sz="1200" spc="-5" dirty="0">
                <a:latin typeface="Times New Roman"/>
                <a:cs typeface="Times New Roman"/>
              </a:rPr>
              <a:t>designed </a:t>
            </a:r>
            <a:r>
              <a:rPr sz="1200" dirty="0">
                <a:latin typeface="Times New Roman"/>
                <a:cs typeface="Times New Roman"/>
              </a:rPr>
              <a:t>structurally, </a:t>
            </a:r>
            <a:r>
              <a:rPr sz="1200" spc="-5" dirty="0">
                <a:latin typeface="Times New Roman"/>
                <a:cs typeface="Times New Roman"/>
              </a:rPr>
              <a:t>electrically and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all respects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accommodate </a:t>
            </a:r>
            <a:r>
              <a:rPr sz="1200" dirty="0">
                <a:latin typeface="Times New Roman"/>
                <a:cs typeface="Times New Roman"/>
              </a:rPr>
              <a:t>both the </a:t>
            </a:r>
            <a:r>
              <a:rPr sz="1200" spc="-5" dirty="0">
                <a:latin typeface="Times New Roman"/>
                <a:cs typeface="Times New Roman"/>
              </a:rPr>
              <a:t>applicant's and </a:t>
            </a:r>
            <a:r>
              <a:rPr sz="1200" dirty="0">
                <a:latin typeface="Times New Roman"/>
                <a:cs typeface="Times New Roman"/>
              </a:rPr>
              <a:t>additional </a:t>
            </a:r>
            <a:r>
              <a:rPr sz="1200" spc="-5" dirty="0">
                <a:latin typeface="Times New Roman"/>
                <a:cs typeface="Times New Roman"/>
              </a:rPr>
              <a:t>antennas when overall permitted  height allows.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16"/>
            </a:pPr>
            <a:endParaRPr sz="1200">
              <a:latin typeface="Times New Roman"/>
              <a:cs typeface="Times New Roman"/>
            </a:endParaRPr>
          </a:p>
          <a:p>
            <a:pPr marL="469900" marR="32384">
              <a:lnSpc>
                <a:spcPts val="1380"/>
              </a:lnSpc>
              <a:buAutoNum type="alphaUcPeriod" startAt="16"/>
              <a:tabLst>
                <a:tab pos="655955" algn="l"/>
              </a:tabLst>
            </a:pPr>
            <a:r>
              <a:rPr sz="1200" spc="-5" dirty="0">
                <a:latin typeface="Times New Roman"/>
                <a:cs typeface="Times New Roman"/>
              </a:rPr>
              <a:t>Wireless communications towers shall </a:t>
            </a:r>
            <a:r>
              <a:rPr sz="1200" dirty="0">
                <a:latin typeface="Times New Roman"/>
                <a:cs typeface="Times New Roman"/>
              </a:rPr>
              <a:t>be a minimum </a:t>
            </a:r>
            <a:r>
              <a:rPr sz="1200" spc="-5" dirty="0">
                <a:latin typeface="Times New Roman"/>
                <a:cs typeface="Times New Roman"/>
              </a:rPr>
              <a:t>distance </a:t>
            </a:r>
            <a:r>
              <a:rPr sz="1200" dirty="0">
                <a:latin typeface="Times New Roman"/>
                <a:cs typeface="Times New Roman"/>
              </a:rPr>
              <a:t>of 2.5 </a:t>
            </a:r>
            <a:r>
              <a:rPr sz="1200" spc="-5" dirty="0">
                <a:latin typeface="Times New Roman"/>
                <a:cs typeface="Times New Roman"/>
              </a:rPr>
              <a:t>miles from each  other unless </a:t>
            </a:r>
            <a:r>
              <a:rPr sz="1200" dirty="0">
                <a:latin typeface="Times New Roman"/>
                <a:cs typeface="Times New Roman"/>
              </a:rPr>
              <a:t>it is </a:t>
            </a:r>
            <a:r>
              <a:rPr sz="1200" spc="-5" dirty="0">
                <a:latin typeface="Times New Roman"/>
                <a:cs typeface="Times New Roman"/>
              </a:rPr>
              <a:t>determined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qualified engineer (consultant) licensed </a:t>
            </a:r>
            <a:r>
              <a:rPr sz="1200" spc="5" dirty="0">
                <a:latin typeface="Times New Roman"/>
                <a:cs typeface="Times New Roman"/>
              </a:rPr>
              <a:t>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practice</a:t>
            </a:r>
            <a:endParaRPr sz="1200">
              <a:latin typeface="Times New Roman"/>
              <a:cs typeface="Times New Roman"/>
            </a:endParaRPr>
          </a:p>
          <a:p>
            <a:pPr marL="469900" marR="26225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Commonwealth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Massachusetts that </a:t>
            </a:r>
            <a:r>
              <a:rPr sz="1200" dirty="0">
                <a:latin typeface="Times New Roman"/>
                <a:cs typeface="Times New Roman"/>
              </a:rPr>
              <a:t>a closer </a:t>
            </a:r>
            <a:r>
              <a:rPr sz="1200" spc="-5" dirty="0">
                <a:latin typeface="Times New Roman"/>
                <a:cs typeface="Times New Roman"/>
              </a:rPr>
              <a:t>proximity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need for "adequate  coverage" as defined </a:t>
            </a:r>
            <a:r>
              <a:rPr sz="1200" dirty="0">
                <a:latin typeface="Times New Roman"/>
                <a:cs typeface="Times New Roman"/>
              </a:rPr>
              <a:t>under § </a:t>
            </a:r>
            <a:r>
              <a:rPr sz="1200" spc="-5" dirty="0">
                <a:latin typeface="Times New Roman"/>
                <a:cs typeface="Times New Roman"/>
              </a:rPr>
              <a:t>277-5, Definitions. Under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circumstances shall any  wireless communications tower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a distance of one mile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each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unless  such tower </a:t>
            </a:r>
            <a:r>
              <a:rPr sz="1200" dirty="0">
                <a:latin typeface="Times New Roman"/>
                <a:cs typeface="Times New Roman"/>
              </a:rPr>
              <a:t>is a stealth </a:t>
            </a:r>
            <a:r>
              <a:rPr sz="1200" spc="-5" dirty="0">
                <a:latin typeface="Times New Roman"/>
                <a:cs typeface="Times New Roman"/>
              </a:rPr>
              <a:t>tower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applicant's </a:t>
            </a:r>
            <a:r>
              <a:rPr sz="1200" dirty="0">
                <a:latin typeface="Times New Roman"/>
                <a:cs typeface="Times New Roman"/>
              </a:rPr>
              <a:t>technology </a:t>
            </a:r>
            <a:r>
              <a:rPr sz="1200" spc="-5" dirty="0">
                <a:latin typeface="Times New Roman"/>
                <a:cs typeface="Times New Roman"/>
              </a:rPr>
              <a:t>cannot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used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an  existing tower as determined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qualified engineer (consultant) licensed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practice 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Commonwealth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Massachusetts.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9-8. Modifications to existing facilities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existing special</a:t>
            </a:r>
            <a:r>
              <a:rPr sz="1200" b="1" spc="5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permits.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55320" indent="-186055">
              <a:lnSpc>
                <a:spcPts val="1410"/>
              </a:lnSpc>
              <a:buAutoNum type="alphaUcPeriod"/>
              <a:tabLst>
                <a:tab pos="655955" algn="l"/>
              </a:tabLst>
            </a:pPr>
            <a:r>
              <a:rPr sz="1200" spc="-5" dirty="0">
                <a:latin typeface="Times New Roman"/>
                <a:cs typeface="Times New Roman"/>
              </a:rPr>
              <a:t>Notwithstanding anything contained </a:t>
            </a:r>
            <a:r>
              <a:rPr sz="1200" dirty="0">
                <a:latin typeface="Times New Roman"/>
                <a:cs typeface="Times New Roman"/>
              </a:rPr>
              <a:t>in the Zoning </a:t>
            </a:r>
            <a:r>
              <a:rPr sz="1200" spc="-5" dirty="0">
                <a:latin typeface="Times New Roman"/>
                <a:cs typeface="Times New Roman"/>
              </a:rPr>
              <a:t>Bylaw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contrary,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</a:t>
            </a:r>
            <a:endParaRPr sz="1200">
              <a:latin typeface="Times New Roman"/>
              <a:cs typeface="Times New Roman"/>
            </a:endParaRPr>
          </a:p>
          <a:p>
            <a:pPr marL="4699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Eligible Facilities </a:t>
            </a:r>
            <a:r>
              <a:rPr sz="1200" dirty="0">
                <a:latin typeface="Times New Roman"/>
                <a:cs typeface="Times New Roman"/>
              </a:rPr>
              <a:t>Request </a:t>
            </a:r>
            <a:r>
              <a:rPr sz="1200" spc="-5" dirty="0">
                <a:latin typeface="Times New Roman"/>
                <a:cs typeface="Times New Roman"/>
              </a:rPr>
              <a:t>that does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Substantially Change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physical dimensions </a:t>
            </a:r>
            <a:r>
              <a:rPr sz="1200" dirty="0">
                <a:latin typeface="Times New Roman"/>
                <a:cs typeface="Times New Roman"/>
              </a:rPr>
              <a:t>of  the </a:t>
            </a:r>
            <a:r>
              <a:rPr sz="1200" spc="-5" dirty="0">
                <a:latin typeface="Times New Roman"/>
                <a:cs typeface="Times New Roman"/>
              </a:rPr>
              <a:t>facility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allowed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right (subject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issuance </a:t>
            </a:r>
            <a:r>
              <a:rPr sz="1200" dirty="0">
                <a:latin typeface="Times New Roman"/>
                <a:cs typeface="Times New Roman"/>
              </a:rPr>
              <a:t>of a building permit) </a:t>
            </a:r>
            <a:r>
              <a:rPr sz="1200" spc="-5" dirty="0">
                <a:latin typeface="Times New Roman"/>
                <a:cs typeface="Times New Roman"/>
              </a:rPr>
              <a:t>provided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following procedures are </a:t>
            </a:r>
            <a:r>
              <a:rPr sz="1200" dirty="0">
                <a:latin typeface="Times New Roman"/>
                <a:cs typeface="Times New Roman"/>
              </a:rPr>
              <a:t>adhered to. </a:t>
            </a:r>
            <a:r>
              <a:rPr sz="1200" spc="-5" dirty="0">
                <a:latin typeface="Times New Roman"/>
                <a:cs typeface="Times New Roman"/>
              </a:rPr>
              <a:t>Any applicant seeking </a:t>
            </a:r>
            <a:r>
              <a:rPr sz="1200" dirty="0">
                <a:latin typeface="Times New Roman"/>
                <a:cs typeface="Times New Roman"/>
              </a:rPr>
              <a:t>a determination </a:t>
            </a:r>
            <a:r>
              <a:rPr sz="1200" spc="-5" dirty="0">
                <a:latin typeface="Times New Roman"/>
                <a:cs typeface="Times New Roman"/>
              </a:rPr>
              <a:t>that an  Eligible Facilities </a:t>
            </a:r>
            <a:r>
              <a:rPr sz="1200" dirty="0">
                <a:latin typeface="Times New Roman"/>
                <a:cs typeface="Times New Roman"/>
              </a:rPr>
              <a:t>Request </a:t>
            </a:r>
            <a:r>
              <a:rPr sz="1200" spc="-5" dirty="0">
                <a:latin typeface="Times New Roman"/>
                <a:cs typeface="Times New Roman"/>
              </a:rPr>
              <a:t>does not Substantially Change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dimensions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facility  shall </a:t>
            </a:r>
            <a:r>
              <a:rPr sz="1200" dirty="0">
                <a:latin typeface="Times New Roman"/>
                <a:cs typeface="Times New Roman"/>
              </a:rPr>
              <a:t>submit </a:t>
            </a:r>
            <a:r>
              <a:rPr sz="1200" spc="-5" dirty="0">
                <a:latin typeface="Times New Roman"/>
                <a:cs typeface="Times New Roman"/>
              </a:rPr>
              <a:t>an application along with written documentation sufficient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support </a:t>
            </a:r>
            <a:r>
              <a:rPr sz="1200" dirty="0">
                <a:latin typeface="Times New Roman"/>
                <a:cs typeface="Times New Roman"/>
              </a:rPr>
              <a:t>its  </a:t>
            </a:r>
            <a:r>
              <a:rPr sz="1200" spc="-5" dirty="0">
                <a:latin typeface="Times New Roman"/>
                <a:cs typeface="Times New Roman"/>
              </a:rPr>
              <a:t>claim </a:t>
            </a:r>
            <a:r>
              <a:rPr sz="1200" dirty="0">
                <a:latin typeface="Times New Roman"/>
                <a:cs typeface="Times New Roman"/>
              </a:rPr>
              <a:t>to the Building </a:t>
            </a:r>
            <a:r>
              <a:rPr sz="1200" spc="-5" dirty="0">
                <a:latin typeface="Times New Roman"/>
                <a:cs typeface="Times New Roman"/>
              </a:rPr>
              <a:t>Commissioner. The Building Commissioner shall review and  respond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request within </a:t>
            </a:r>
            <a:r>
              <a:rPr sz="1200" dirty="0">
                <a:latin typeface="Times New Roman"/>
                <a:cs typeface="Times New Roman"/>
              </a:rPr>
              <a:t>sixty </a:t>
            </a:r>
            <a:r>
              <a:rPr sz="1200" spc="-5" dirty="0">
                <a:latin typeface="Times New Roman"/>
                <a:cs typeface="Times New Roman"/>
              </a:rPr>
              <a:t>(60) days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filing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application, provided  that </a:t>
            </a:r>
            <a:r>
              <a:rPr sz="1200" dirty="0">
                <a:latin typeface="Times New Roman"/>
                <a:cs typeface="Times New Roman"/>
              </a:rPr>
              <a:t>this time </a:t>
            </a:r>
            <a:r>
              <a:rPr sz="1200" spc="-5" dirty="0">
                <a:latin typeface="Times New Roman"/>
                <a:cs typeface="Times New Roman"/>
              </a:rPr>
              <a:t>for response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tolled where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applicant has failed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satisfactorily  support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claim and additional documentation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requested </a:t>
            </a:r>
            <a:r>
              <a:rPr sz="1200" dirty="0">
                <a:latin typeface="Times New Roman"/>
                <a:cs typeface="Times New Roman"/>
              </a:rPr>
              <a:t>in writing by the Building  </a:t>
            </a:r>
            <a:r>
              <a:rPr sz="1200" spc="-5" dirty="0">
                <a:latin typeface="Times New Roman"/>
                <a:cs typeface="Times New Roman"/>
              </a:rPr>
              <a:t>Commissioner.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469900" marR="72390">
              <a:lnSpc>
                <a:spcPts val="1380"/>
              </a:lnSpc>
              <a:buAutoNum type="alphaUcPeriod" startAt="2"/>
              <a:tabLst>
                <a:tab pos="648335" algn="l"/>
              </a:tabLst>
            </a:pPr>
            <a:r>
              <a:rPr sz="1200" spc="-5" dirty="0">
                <a:latin typeface="Times New Roman"/>
                <a:cs typeface="Times New Roman"/>
              </a:rPr>
              <a:t>Any alteration </a:t>
            </a:r>
            <a:r>
              <a:rPr sz="1200" dirty="0">
                <a:latin typeface="Times New Roman"/>
                <a:cs typeface="Times New Roman"/>
              </a:rPr>
              <a:t>of or addition to a </a:t>
            </a:r>
            <a:r>
              <a:rPr sz="1200" spc="-5" dirty="0">
                <a:latin typeface="Times New Roman"/>
                <a:cs typeface="Times New Roman"/>
              </a:rPr>
              <a:t>previously approved wireless communications  facility that does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satisfy Section A, above, </a:t>
            </a:r>
            <a:r>
              <a:rPr sz="1200" dirty="0">
                <a:latin typeface="Times New Roman"/>
                <a:cs typeface="Times New Roman"/>
              </a:rPr>
              <a:t>shall </a:t>
            </a:r>
            <a:r>
              <a:rPr sz="1200" spc="-5" dirty="0">
                <a:latin typeface="Times New Roman"/>
                <a:cs typeface="Times New Roman"/>
              </a:rPr>
              <a:t>require an additional special permit.  Such alterations and </a:t>
            </a:r>
            <a:r>
              <a:rPr sz="1200" dirty="0">
                <a:latin typeface="Times New Roman"/>
                <a:cs typeface="Times New Roman"/>
              </a:rPr>
              <a:t>additions </a:t>
            </a:r>
            <a:r>
              <a:rPr sz="1200" spc="-5" dirty="0">
                <a:latin typeface="Times New Roman"/>
                <a:cs typeface="Times New Roman"/>
              </a:rPr>
              <a:t>may include, </a:t>
            </a:r>
            <a:r>
              <a:rPr sz="1200" dirty="0">
                <a:latin typeface="Times New Roman"/>
                <a:cs typeface="Times New Roman"/>
              </a:rPr>
              <a:t>but are not </a:t>
            </a:r>
            <a:r>
              <a:rPr sz="1200" spc="-5" dirty="0">
                <a:latin typeface="Times New Roman"/>
                <a:cs typeface="Times New Roman"/>
              </a:rPr>
              <a:t>limited </a:t>
            </a:r>
            <a:r>
              <a:rPr sz="1200" dirty="0">
                <a:latin typeface="Times New Roman"/>
                <a:cs typeface="Times New Roman"/>
              </a:rPr>
              <a:t>to, the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following: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Times New Roman"/>
              <a:buAutoNum type="alphaUcPeriod" startAt="2"/>
            </a:pPr>
            <a:endParaRPr sz="1100">
              <a:latin typeface="Times New Roman"/>
              <a:cs typeface="Times New Roman"/>
            </a:endParaRPr>
          </a:p>
          <a:p>
            <a:pPr marL="1045844" lvl="1" indent="-119380">
              <a:lnSpc>
                <a:spcPts val="1410"/>
              </a:lnSpc>
              <a:buAutoNum type="romanLcPeriod"/>
              <a:tabLst>
                <a:tab pos="1046480" algn="l"/>
              </a:tabLst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change </a:t>
            </a:r>
            <a:r>
              <a:rPr sz="1200" dirty="0">
                <a:latin typeface="Times New Roman"/>
                <a:cs typeface="Times New Roman"/>
              </a:rPr>
              <a:t>in the number of buildings or </a:t>
            </a:r>
            <a:r>
              <a:rPr sz="1200" spc="-5" dirty="0">
                <a:latin typeface="Times New Roman"/>
                <a:cs typeface="Times New Roman"/>
              </a:rPr>
              <a:t>facilities permitted </a:t>
            </a:r>
            <a:r>
              <a:rPr sz="1200" dirty="0">
                <a:latin typeface="Times New Roman"/>
                <a:cs typeface="Times New Roman"/>
              </a:rPr>
              <a:t>on 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site;</a:t>
            </a:r>
            <a:endParaRPr sz="1200">
              <a:latin typeface="Times New Roman"/>
              <a:cs typeface="Times New Roman"/>
            </a:endParaRPr>
          </a:p>
          <a:p>
            <a:pPr marL="1088390" lvl="1" indent="-161925">
              <a:lnSpc>
                <a:spcPts val="1410"/>
              </a:lnSpc>
              <a:buAutoNum type="romanLcPeriod"/>
              <a:tabLst>
                <a:tab pos="1089025" algn="l"/>
              </a:tabLst>
            </a:pPr>
            <a:r>
              <a:rPr sz="1200" spc="-5" dirty="0">
                <a:latin typeface="Times New Roman"/>
                <a:cs typeface="Times New Roman"/>
              </a:rPr>
              <a:t>Changes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technology used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wireless communications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facility;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AutoNum type="romanLcPeriod"/>
            </a:pPr>
            <a:endParaRPr sz="1200">
              <a:latin typeface="Times New Roman"/>
              <a:cs typeface="Times New Roman"/>
            </a:endParaRPr>
          </a:p>
          <a:p>
            <a:pPr marL="927100" marR="101600" lvl="1">
              <a:lnSpc>
                <a:spcPts val="1380"/>
              </a:lnSpc>
              <a:buAutoNum type="romanLcPeriod"/>
              <a:tabLst>
                <a:tab pos="1131570" algn="l"/>
              </a:tabLst>
            </a:pPr>
            <a:r>
              <a:rPr sz="1200" spc="-5" dirty="0">
                <a:latin typeface="Times New Roman"/>
                <a:cs typeface="Times New Roman"/>
              </a:rPr>
              <a:t>An addition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change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any external equipment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an increase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height 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tower, including </a:t>
            </a:r>
            <a:r>
              <a:rPr sz="1200" dirty="0">
                <a:latin typeface="Times New Roman"/>
                <a:cs typeface="Times New Roman"/>
              </a:rPr>
              <a:t>profile of </a:t>
            </a:r>
            <a:r>
              <a:rPr sz="1200" spc="-5" dirty="0">
                <a:latin typeface="Times New Roman"/>
                <a:cs typeface="Times New Roman"/>
              </a:rPr>
              <a:t>additional antennas,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specified </a:t>
            </a:r>
            <a:r>
              <a:rPr sz="1200" dirty="0">
                <a:latin typeface="Times New Roman"/>
                <a:cs typeface="Times New Roman"/>
              </a:rPr>
              <a:t>in the  </a:t>
            </a:r>
            <a:r>
              <a:rPr sz="1200" spc="-5" dirty="0">
                <a:latin typeface="Times New Roman"/>
                <a:cs typeface="Times New Roman"/>
              </a:rPr>
              <a:t>original application;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20"/>
              </a:spcBef>
              <a:buFont typeface="Times New Roman"/>
              <a:buAutoNum type="romanLcPeriod"/>
            </a:pPr>
            <a:endParaRPr sz="1100">
              <a:latin typeface="Times New Roman"/>
              <a:cs typeface="Times New Roman"/>
            </a:endParaRPr>
          </a:p>
          <a:p>
            <a:pPr marL="1122045" lvl="1" indent="-195580">
              <a:lnSpc>
                <a:spcPct val="100000"/>
              </a:lnSpc>
              <a:buAutoNum type="romanLcPeriod"/>
              <a:tabLst>
                <a:tab pos="1122680" algn="l"/>
              </a:tabLst>
            </a:pPr>
            <a:r>
              <a:rPr sz="1200" spc="-5" dirty="0">
                <a:latin typeface="Times New Roman"/>
                <a:cs typeface="Times New Roman"/>
              </a:rPr>
              <a:t>Change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ownership; </a:t>
            </a:r>
            <a:r>
              <a:rPr sz="1200" dirty="0"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Font typeface="Times New Roman"/>
              <a:buAutoNum type="romanLcPeriod"/>
            </a:pPr>
            <a:endParaRPr sz="1100">
              <a:latin typeface="Times New Roman"/>
              <a:cs typeface="Times New Roman"/>
            </a:endParaRPr>
          </a:p>
          <a:p>
            <a:pPr marL="1079500" lvl="1" indent="-152400">
              <a:lnSpc>
                <a:spcPct val="100000"/>
              </a:lnSpc>
              <a:buAutoNum type="romanLcPeriod"/>
              <a:tabLst>
                <a:tab pos="1079500" algn="l"/>
              </a:tabLst>
            </a:pPr>
            <a:r>
              <a:rPr sz="1200" spc="-5" dirty="0">
                <a:latin typeface="Times New Roman"/>
                <a:cs typeface="Times New Roman"/>
              </a:rPr>
              <a:t>Co-location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new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equipment.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9-9. Continuing</a:t>
            </a:r>
            <a:r>
              <a:rPr sz="1200" b="1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obligations.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marL="469900" marR="126364">
              <a:lnSpc>
                <a:spcPct val="95400"/>
              </a:lnSpc>
            </a:pPr>
            <a:r>
              <a:rPr sz="1200" spc="-5" dirty="0">
                <a:latin typeface="Times New Roman"/>
                <a:cs typeface="Times New Roman"/>
              </a:rPr>
              <a:t>A. Upon receiving </a:t>
            </a:r>
            <a:r>
              <a:rPr sz="1200" dirty="0">
                <a:latin typeface="Times New Roman"/>
                <a:cs typeface="Times New Roman"/>
              </a:rPr>
              <a:t>a permit, the </a:t>
            </a:r>
            <a:r>
              <a:rPr sz="1200" spc="-5" dirty="0">
                <a:latin typeface="Times New Roman"/>
                <a:cs typeface="Times New Roman"/>
              </a:rPr>
              <a:t>permittee shall annually,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January </a:t>
            </a:r>
            <a:r>
              <a:rPr sz="1200" dirty="0">
                <a:latin typeface="Times New Roman"/>
                <a:cs typeface="Times New Roman"/>
              </a:rPr>
              <a:t>15, document </a:t>
            </a:r>
            <a:r>
              <a:rPr sz="1200" spc="-5" dirty="0">
                <a:latin typeface="Times New Roman"/>
                <a:cs typeface="Times New Roman"/>
              </a:rPr>
              <a:t>that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facility </a:t>
            </a:r>
            <a:r>
              <a:rPr sz="1200" dirty="0">
                <a:latin typeface="Times New Roman"/>
                <a:cs typeface="Times New Roman"/>
              </a:rPr>
              <a:t>is in </a:t>
            </a:r>
            <a:r>
              <a:rPr sz="1200" spc="-5" dirty="0">
                <a:latin typeface="Times New Roman"/>
                <a:cs typeface="Times New Roman"/>
              </a:rPr>
              <a:t>compliance with all FCC standards and 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same </a:t>
            </a:r>
            <a:r>
              <a:rPr sz="1200" dirty="0">
                <a:latin typeface="Times New Roman"/>
                <a:cs typeface="Times New Roman"/>
              </a:rPr>
              <a:t>time the </a:t>
            </a:r>
            <a:r>
              <a:rPr sz="1200" spc="-5" dirty="0">
                <a:latin typeface="Times New Roman"/>
                <a:cs typeface="Times New Roman"/>
              </a:rPr>
              <a:t>permittee  shall provide </a:t>
            </a:r>
            <a:r>
              <a:rPr sz="1200" dirty="0">
                <a:latin typeface="Times New Roman"/>
                <a:cs typeface="Times New Roman"/>
              </a:rPr>
              <a:t>a list of the most </a:t>
            </a:r>
            <a:r>
              <a:rPr sz="1200" spc="-5" dirty="0">
                <a:latin typeface="Times New Roman"/>
                <a:cs typeface="Times New Roman"/>
              </a:rPr>
              <a:t>recent RFR </a:t>
            </a:r>
            <a:r>
              <a:rPr sz="1200" dirty="0">
                <a:latin typeface="Times New Roman"/>
                <a:cs typeface="Times New Roman"/>
              </a:rPr>
              <a:t>readings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site, their distances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from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920">
        <p14:flythrough/>
      </p:transition>
    </mc:Choice>
    <mc:Fallback xmlns="">
      <p:transition spd="slow" advTm="920">
        <p:fade/>
      </p:transition>
    </mc:Fallback>
  </mc:AlternateContent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162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50900" y="395731"/>
            <a:ext cx="6055360" cy="8773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4349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tower/transmitter, </a:t>
            </a:r>
            <a:r>
              <a:rPr sz="1200" dirty="0">
                <a:latin typeface="Times New Roman"/>
                <a:cs typeface="Times New Roman"/>
              </a:rPr>
              <a:t>dates of the </a:t>
            </a:r>
            <a:r>
              <a:rPr sz="1200" spc="-5" dirty="0">
                <a:latin typeface="Times New Roman"/>
                <a:cs typeface="Times New Roman"/>
              </a:rPr>
              <a:t>readings,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name </a:t>
            </a:r>
            <a:r>
              <a:rPr sz="1200" dirty="0">
                <a:latin typeface="Times New Roman"/>
                <a:cs typeface="Times New Roman"/>
              </a:rPr>
              <a:t>of the person or company  </a:t>
            </a:r>
            <a:r>
              <a:rPr sz="1200" spc="-5" dirty="0">
                <a:latin typeface="Times New Roman"/>
                <a:cs typeface="Times New Roman"/>
              </a:rPr>
              <a:t>who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took 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readings.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20700" marR="19748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B. </a:t>
            </a:r>
            <a:r>
              <a:rPr sz="1200" spc="-5" dirty="0">
                <a:latin typeface="Times New Roman"/>
                <a:cs typeface="Times New Roman"/>
              </a:rPr>
              <a:t>All payment and nonpayment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taxes shall </a:t>
            </a:r>
            <a:r>
              <a:rPr sz="1200" dirty="0">
                <a:latin typeface="Times New Roman"/>
                <a:cs typeface="Times New Roman"/>
              </a:rPr>
              <a:t>fall </a:t>
            </a:r>
            <a:r>
              <a:rPr sz="1200" spc="-5" dirty="0">
                <a:latin typeface="Times New Roman"/>
                <a:cs typeface="Times New Roman"/>
              </a:rPr>
              <a:t>under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183, </a:t>
            </a:r>
            <a:r>
              <a:rPr sz="1200" spc="-5" dirty="0">
                <a:latin typeface="Times New Roman"/>
                <a:cs typeface="Times New Roman"/>
              </a:rPr>
              <a:t>Licenses and  Permits, Article </a:t>
            </a:r>
            <a:r>
              <a:rPr sz="1200" spc="-10" dirty="0">
                <a:latin typeface="Times New Roman"/>
                <a:cs typeface="Times New Roman"/>
              </a:rPr>
              <a:t>II,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bylaws.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9-10. Fees.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4069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Town shall establish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schedule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fees </a:t>
            </a:r>
            <a:r>
              <a:rPr sz="1200" dirty="0">
                <a:latin typeface="Times New Roman"/>
                <a:cs typeface="Times New Roman"/>
              </a:rPr>
              <a:t>to cover </a:t>
            </a:r>
            <a:r>
              <a:rPr sz="1200" spc="-5" dirty="0">
                <a:latin typeface="Times New Roman"/>
                <a:cs typeface="Times New Roman"/>
              </a:rPr>
              <a:t>permitting and monitoring costs. Fees  may include </a:t>
            </a:r>
            <a:r>
              <a:rPr sz="1200" dirty="0">
                <a:latin typeface="Times New Roman"/>
                <a:cs typeface="Times New Roman"/>
              </a:rPr>
              <a:t>the reasonable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 </a:t>
            </a:r>
            <a:r>
              <a:rPr sz="1200" dirty="0">
                <a:latin typeface="Times New Roman"/>
                <a:cs typeface="Times New Roman"/>
              </a:rPr>
              <a:t>independent </a:t>
            </a:r>
            <a:r>
              <a:rPr sz="1200" spc="-5" dirty="0">
                <a:latin typeface="Times New Roman"/>
                <a:cs typeface="Times New Roman"/>
              </a:rPr>
              <a:t>technical assessment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the application  </a:t>
            </a:r>
            <a:r>
              <a:rPr sz="1200" dirty="0">
                <a:latin typeface="Times New Roman"/>
                <a:cs typeface="Times New Roman"/>
              </a:rPr>
              <a:t>by 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consultant.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9-11. Severability.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302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If </a:t>
            </a:r>
            <a:r>
              <a:rPr sz="1200" dirty="0">
                <a:latin typeface="Times New Roman"/>
                <a:cs typeface="Times New Roman"/>
              </a:rPr>
              <a:t>a court of </a:t>
            </a:r>
            <a:r>
              <a:rPr sz="1200" spc="-5" dirty="0">
                <a:latin typeface="Times New Roman"/>
                <a:cs typeface="Times New Roman"/>
              </a:rPr>
              <a:t>competent jurisdiction </a:t>
            </a:r>
            <a:r>
              <a:rPr sz="1200" dirty="0">
                <a:latin typeface="Times New Roman"/>
                <a:cs typeface="Times New Roman"/>
              </a:rPr>
              <a:t>holds </a:t>
            </a:r>
            <a:r>
              <a:rPr sz="1200" spc="-5" dirty="0">
                <a:latin typeface="Times New Roman"/>
                <a:cs typeface="Times New Roman"/>
              </a:rPr>
              <a:t>any portion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bylaw unconstitutional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invalid,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remainder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bylaw shall </a:t>
            </a:r>
            <a:r>
              <a:rPr sz="1200" dirty="0">
                <a:latin typeface="Times New Roman"/>
                <a:cs typeface="Times New Roman"/>
              </a:rPr>
              <a:t>not be </a:t>
            </a:r>
            <a:r>
              <a:rPr sz="1200" spc="-5" dirty="0">
                <a:latin typeface="Times New Roman"/>
                <a:cs typeface="Times New Roman"/>
              </a:rPr>
              <a:t>affected.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9-12. Conflicts.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902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If any </a:t>
            </a:r>
            <a:r>
              <a:rPr sz="1200" dirty="0">
                <a:latin typeface="Times New Roman"/>
                <a:cs typeface="Times New Roman"/>
              </a:rPr>
              <a:t>definition or </a:t>
            </a:r>
            <a:r>
              <a:rPr sz="1200" spc="-5" dirty="0">
                <a:latin typeface="Times New Roman"/>
                <a:cs typeface="Times New Roman"/>
              </a:rPr>
              <a:t>term as used </a:t>
            </a:r>
            <a:r>
              <a:rPr sz="1200" dirty="0">
                <a:latin typeface="Times New Roman"/>
                <a:cs typeface="Times New Roman"/>
              </a:rPr>
              <a:t>in this </a:t>
            </a:r>
            <a:r>
              <a:rPr sz="1200" spc="-5" dirty="0">
                <a:latin typeface="Times New Roman"/>
                <a:cs typeface="Times New Roman"/>
              </a:rPr>
              <a:t>bylaw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inconsistent with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would result </a:t>
            </a:r>
            <a:r>
              <a:rPr sz="1200" dirty="0">
                <a:latin typeface="Times New Roman"/>
                <a:cs typeface="Times New Roman"/>
              </a:rPr>
              <a:t>in a  </a:t>
            </a:r>
            <a:r>
              <a:rPr sz="1200" spc="-5" dirty="0">
                <a:latin typeface="Times New Roman"/>
                <a:cs typeface="Times New Roman"/>
              </a:rPr>
              <a:t>conflict with an applicant's compliance with any </a:t>
            </a:r>
            <a:r>
              <a:rPr sz="1200" dirty="0">
                <a:latin typeface="Times New Roman"/>
                <a:cs typeface="Times New Roman"/>
              </a:rPr>
              <a:t>FCC </a:t>
            </a:r>
            <a:r>
              <a:rPr sz="1200" spc="-5" dirty="0">
                <a:latin typeface="Times New Roman"/>
                <a:cs typeface="Times New Roman"/>
              </a:rPr>
              <a:t>regulation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licensing requirement,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FCC regulation </a:t>
            </a:r>
            <a:r>
              <a:rPr sz="1200" dirty="0">
                <a:latin typeface="Times New Roman"/>
                <a:cs typeface="Times New Roman"/>
              </a:rPr>
              <a:t>or licensing </a:t>
            </a:r>
            <a:r>
              <a:rPr sz="1200" spc="-5" dirty="0">
                <a:latin typeface="Times New Roman"/>
                <a:cs typeface="Times New Roman"/>
              </a:rPr>
              <a:t>requirement </a:t>
            </a:r>
            <a:r>
              <a:rPr sz="1200" dirty="0">
                <a:latin typeface="Times New Roman"/>
                <a:cs typeface="Times New Roman"/>
              </a:rPr>
              <a:t>shall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control.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§ </a:t>
            </a:r>
            <a:r>
              <a:rPr sz="1200" b="1" spc="-5" dirty="0">
                <a:latin typeface="Times New Roman"/>
                <a:cs typeface="Times New Roman"/>
              </a:rPr>
              <a:t>9-13. Waivers.</a:t>
            </a:r>
            <a:endParaRPr sz="1200">
              <a:latin typeface="Times New Roman"/>
              <a:cs typeface="Times New Roman"/>
            </a:endParaRPr>
          </a:p>
          <a:p>
            <a:pPr marL="63500" marR="669290">
              <a:lnSpc>
                <a:spcPts val="1380"/>
              </a:lnSpc>
              <a:spcBef>
                <a:spcPts val="635"/>
              </a:spcBef>
            </a:pPr>
            <a:r>
              <a:rPr sz="1200" spc="-5" dirty="0">
                <a:latin typeface="Times New Roman"/>
                <a:cs typeface="Times New Roman"/>
              </a:rPr>
              <a:t>Strict compliance with these requirements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waived when, </a:t>
            </a:r>
            <a:r>
              <a:rPr sz="1200" dirty="0">
                <a:latin typeface="Times New Roman"/>
                <a:cs typeface="Times New Roman"/>
              </a:rPr>
              <a:t>in the judgment of the  </a:t>
            </a:r>
            <a:r>
              <a:rPr sz="1200" spc="-5" dirty="0">
                <a:latin typeface="Times New Roman"/>
                <a:cs typeface="Times New Roman"/>
              </a:rPr>
              <a:t>Planning Board, such </a:t>
            </a:r>
            <a:r>
              <a:rPr sz="1200" dirty="0">
                <a:latin typeface="Times New Roman"/>
                <a:cs typeface="Times New Roman"/>
              </a:rPr>
              <a:t>action is in the public </a:t>
            </a:r>
            <a:r>
              <a:rPr sz="1200" spc="-5" dirty="0">
                <a:latin typeface="Times New Roman"/>
                <a:cs typeface="Times New Roman"/>
              </a:rPr>
              <a:t>interest and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inconsistent with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Templeton bylaws.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take any </a:t>
            </a:r>
            <a:r>
              <a:rPr sz="1200" dirty="0">
                <a:latin typeface="Times New Roman"/>
                <a:cs typeface="Times New Roman"/>
              </a:rPr>
              <a:t>other action in </a:t>
            </a:r>
            <a:r>
              <a:rPr sz="1200" spc="-5" dirty="0">
                <a:latin typeface="Times New Roman"/>
                <a:cs typeface="Times New Roman"/>
              </a:rPr>
              <a:t>relation 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132579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Town Counsel  Two-Thirds Vote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57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waive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reading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approve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article as published, </a:t>
            </a:r>
            <a:r>
              <a:rPr sz="1200" dirty="0">
                <a:latin typeface="Times New Roman"/>
                <a:cs typeface="Times New Roman"/>
              </a:rPr>
              <a:t>excepting the </a:t>
            </a:r>
            <a:r>
              <a:rPr sz="1200" spc="-5" dirty="0">
                <a:latin typeface="Times New Roman"/>
                <a:cs typeface="Times New Roman"/>
              </a:rPr>
              <a:t>phrase “To </a:t>
            </a:r>
            <a:r>
              <a:rPr sz="1200" dirty="0">
                <a:latin typeface="Times New Roman"/>
                <a:cs typeface="Times New Roman"/>
              </a:rPr>
              <a:t>see 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to…”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 phrase “Or  </a:t>
            </a:r>
            <a:r>
              <a:rPr sz="1200" spc="-5" dirty="0">
                <a:latin typeface="Times New Roman"/>
                <a:cs typeface="Times New Roman"/>
              </a:rPr>
              <a:t>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 thereto.”; and </a:t>
            </a:r>
            <a:r>
              <a:rPr sz="1200" dirty="0">
                <a:latin typeface="Times New Roman"/>
                <a:cs typeface="Times New Roman"/>
              </a:rPr>
              <a:t>further to </a:t>
            </a:r>
            <a:r>
              <a:rPr sz="1200" spc="-5" dirty="0">
                <a:latin typeface="Times New Roman"/>
                <a:cs typeface="Times New Roman"/>
              </a:rPr>
              <a:t>change </a:t>
            </a:r>
            <a:r>
              <a:rPr sz="1200" dirty="0">
                <a:latin typeface="Times New Roman"/>
                <a:cs typeface="Times New Roman"/>
              </a:rPr>
              <a:t>the numbering of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“§9-3.E”  to </a:t>
            </a:r>
            <a:r>
              <a:rPr sz="1200" spc="-5" dirty="0">
                <a:latin typeface="Times New Roman"/>
                <a:cs typeface="Times New Roman"/>
              </a:rPr>
              <a:t>read “§9-3.D”</a:t>
            </a:r>
            <a:endParaRPr sz="1200">
              <a:latin typeface="Times New Roman"/>
              <a:cs typeface="Times New Roman"/>
            </a:endParaRPr>
          </a:p>
          <a:p>
            <a:pPr marL="63500" marR="2855595">
              <a:lnSpc>
                <a:spcPts val="1380"/>
              </a:lnSpc>
              <a:spcBef>
                <a:spcPts val="600"/>
              </a:spcBef>
            </a:pPr>
            <a:r>
              <a:rPr sz="1200" b="1" spc="-5" dirty="0">
                <a:latin typeface="Times New Roman"/>
                <a:cs typeface="Times New Roman"/>
              </a:rPr>
              <a:t>Passed </a:t>
            </a:r>
            <a:r>
              <a:rPr sz="1200" b="1" dirty="0">
                <a:latin typeface="Times New Roman"/>
                <a:cs typeface="Times New Roman"/>
              </a:rPr>
              <a:t>by 2/3 </a:t>
            </a:r>
            <a:r>
              <a:rPr sz="1200" b="1" spc="-5" dirty="0">
                <a:latin typeface="Times New Roman"/>
                <a:cs typeface="Times New Roman"/>
              </a:rPr>
              <a:t>vote/May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7:08 </a:t>
            </a:r>
            <a:r>
              <a:rPr sz="1200" b="1" dirty="0">
                <a:latin typeface="Times New Roman"/>
                <a:cs typeface="Times New Roman"/>
              </a:rPr>
              <a:t>pm  </a:t>
            </a: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14: </a:t>
            </a:r>
            <a:r>
              <a:rPr sz="1200" b="1" spc="-5" dirty="0">
                <a:latin typeface="Times New Roman"/>
                <a:cs typeface="Times New Roman"/>
              </a:rPr>
              <a:t>AMENDING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ZONING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MAP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amend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Town’s Zoning Map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rezoning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parcels identified 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Baldwinville Road; as follows Map 4-06, </a:t>
            </a:r>
            <a:r>
              <a:rPr sz="1200" dirty="0">
                <a:latin typeface="Times New Roman"/>
                <a:cs typeface="Times New Roman"/>
              </a:rPr>
              <a:t>Parcels 19.3, 23, 23.2, 24, 25, 25.1, 26,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26.10,</a:t>
            </a:r>
            <a:endParaRPr sz="1200">
              <a:latin typeface="Times New Roman"/>
              <a:cs typeface="Times New Roman"/>
            </a:endParaRPr>
          </a:p>
          <a:p>
            <a:pPr marL="63500" marR="812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16.12, 27, 27.1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28; </a:t>
            </a:r>
            <a:r>
              <a:rPr sz="1200" spc="-5" dirty="0">
                <a:latin typeface="Times New Roman"/>
                <a:cs typeface="Times New Roman"/>
              </a:rPr>
              <a:t>Map 4-07, Parcels </a:t>
            </a:r>
            <a:r>
              <a:rPr sz="1200" dirty="0">
                <a:latin typeface="Times New Roman"/>
                <a:cs typeface="Times New Roman"/>
              </a:rPr>
              <a:t>48.1, 52,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53 </a:t>
            </a:r>
            <a:r>
              <a:rPr sz="1200" spc="-5" dirty="0">
                <a:latin typeface="Times New Roman"/>
                <a:cs typeface="Times New Roman"/>
              </a:rPr>
              <a:t>(per attached map), from Residential-  Agricultural-One </a:t>
            </a:r>
            <a:r>
              <a:rPr sz="1200" dirty="0">
                <a:latin typeface="Times New Roman"/>
                <a:cs typeface="Times New Roman"/>
              </a:rPr>
              <a:t>(R-A-1) </a:t>
            </a:r>
            <a:r>
              <a:rPr sz="1200" spc="-5" dirty="0">
                <a:latin typeface="Times New Roman"/>
                <a:cs typeface="Times New Roman"/>
              </a:rPr>
              <a:t>Zoning District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Commercial-Industrial-A (C-I-A); </a:t>
            </a:r>
            <a:r>
              <a:rPr sz="1200" dirty="0">
                <a:latin typeface="Times New Roman"/>
                <a:cs typeface="Times New Roman"/>
              </a:rPr>
              <a:t>or to </a:t>
            </a:r>
            <a:r>
              <a:rPr sz="1200" spc="-5" dirty="0">
                <a:latin typeface="Times New Roman"/>
                <a:cs typeface="Times New Roman"/>
              </a:rPr>
              <a:t>take any  other action relative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379730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Planning Board  Two-Thirds Vote Required</a:t>
            </a:r>
            <a:endParaRPr sz="1200">
              <a:latin typeface="Times New Roman"/>
              <a:cs typeface="Times New Roman"/>
            </a:endParaRPr>
          </a:p>
          <a:p>
            <a:pPr marL="63500" marR="36512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voted to withhold </a:t>
            </a:r>
            <a:r>
              <a:rPr sz="1200" b="1" dirty="0">
                <a:latin typeface="Times New Roman"/>
                <a:cs typeface="Times New Roman"/>
              </a:rPr>
              <a:t>any </a:t>
            </a:r>
            <a:r>
              <a:rPr sz="1200" b="1" spc="-5" dirty="0">
                <a:latin typeface="Times New Roman"/>
                <a:cs typeface="Times New Roman"/>
              </a:rPr>
              <a:t>recommendation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 until Town  Meeting. (6</a:t>
            </a:r>
            <a:r>
              <a:rPr sz="1200" b="1" dirty="0">
                <a:latin typeface="Times New Roman"/>
                <a:cs typeface="Times New Roman"/>
              </a:rPr>
              <a:t> yes)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17">
        <p14:flythrough/>
      </p:transition>
    </mc:Choice>
    <mc:Fallback xmlns="">
      <p:transition spd="slow" advTm="817">
        <p:fade/>
      </p:transition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8472" y="792480"/>
            <a:ext cx="6368795" cy="61615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3600" y="7073900"/>
            <a:ext cx="5998845" cy="24866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2914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motion duly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seconded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voted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amend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Town’s Zoning Map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rezoning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parcels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identified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 Road; as follows Map 4-06, Parcels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19.3, 23,  23.2, 24, 25, 25.1, 26, 26.10, 26.12, 27, 27.1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28;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Map 4-07, Parcels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48.1, 52,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53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(per</a:t>
            </a:r>
            <a:endParaRPr sz="1200">
              <a:latin typeface="Times New Roman"/>
              <a:cs typeface="Times New Roman"/>
            </a:endParaRPr>
          </a:p>
          <a:p>
            <a:pPr marL="50800" marR="38227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attached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map),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 Residential-Agricultural-One (R-A-1) Zoning District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Commercial-  Industrial-A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(C-I-A);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5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Passed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2/3/May 16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th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@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7:26</a:t>
            </a:r>
            <a:r>
              <a:rPr sz="1200" b="1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ARTICLE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15: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CODIFICATION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EXISTING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BY-LAWS</a:t>
            </a:r>
            <a:endParaRPr sz="1200">
              <a:latin typeface="Times New Roman"/>
              <a:cs typeface="Times New Roman"/>
            </a:endParaRPr>
          </a:p>
          <a:p>
            <a:pPr marL="50800" marR="177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 see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will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vote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amend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General Bylaws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order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improve consistency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language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style throughout,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Bylaws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conformance with current practices 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General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Laws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adopting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changes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General Bylaws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document entitled: “red-line_draft_bylaw_codification_v9_02.19.2019_clean_copy-2” which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available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Town’s website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inspection; 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take any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other action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relative</a:t>
            </a:r>
            <a:r>
              <a:rPr sz="12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28700" y="612775"/>
            <a:ext cx="5800725" cy="285750"/>
          </a:xfrm>
          <a:prstGeom prst="rect">
            <a:avLst/>
          </a:prstGeom>
          <a:ln w="9525">
            <a:solidFill>
              <a:srgbClr val="231F20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1400" b="1" spc="-5" dirty="0">
                <a:solidFill>
                  <a:srgbClr val="990000"/>
                </a:solidFill>
                <a:latin typeface="Calibri"/>
                <a:cs typeface="Calibri"/>
              </a:rPr>
              <a:t>Exhibit </a:t>
            </a:r>
            <a:r>
              <a:rPr sz="1400" b="1" dirty="0">
                <a:solidFill>
                  <a:srgbClr val="990000"/>
                </a:solidFill>
                <a:latin typeface="Calibri"/>
                <a:cs typeface="Calibri"/>
              </a:rPr>
              <a:t>– </a:t>
            </a:r>
            <a:r>
              <a:rPr sz="1400" b="1" spc="-5" dirty="0">
                <a:solidFill>
                  <a:srgbClr val="990000"/>
                </a:solidFill>
                <a:latin typeface="Calibri"/>
                <a:cs typeface="Calibri"/>
              </a:rPr>
              <a:t>Article 14: AMENDING OF ZONING</a:t>
            </a:r>
            <a:r>
              <a:rPr sz="1400" b="1" dirty="0">
                <a:solidFill>
                  <a:srgbClr val="990000"/>
                </a:solidFill>
                <a:latin typeface="Calibri"/>
                <a:cs typeface="Calibri"/>
              </a:rPr>
              <a:t> MAP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61772" y="662927"/>
            <a:ext cx="0" cy="335915"/>
          </a:xfrm>
          <a:custGeom>
            <a:avLst/>
            <a:gdLst/>
            <a:ahLst/>
            <a:cxnLst/>
            <a:rect l="l" t="t" r="r" b="b"/>
            <a:pathLst>
              <a:path h="335915">
                <a:moveTo>
                  <a:pt x="0" y="0"/>
                </a:moveTo>
                <a:lnTo>
                  <a:pt x="0" y="335292"/>
                </a:lnTo>
              </a:path>
            </a:pathLst>
          </a:custGeom>
          <a:ln w="914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163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89">
        <p14:flythrough/>
      </p:transition>
    </mc:Choice>
    <mc:Fallback xmlns="">
      <p:transition spd="slow" advTm="889">
        <p:fade/>
      </p:transition>
    </mc:Fallback>
  </mc:AlternateContent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01700" y="9349062"/>
            <a:ext cx="5624830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recreational </a:t>
            </a:r>
            <a:r>
              <a:rPr sz="1200" dirty="0">
                <a:latin typeface="Times New Roman"/>
                <a:cs typeface="Times New Roman"/>
              </a:rPr>
              <a:t>purposes, provided </a:t>
            </a:r>
            <a:r>
              <a:rPr sz="1200" spc="-5" dirty="0">
                <a:latin typeface="Times New Roman"/>
                <a:cs typeface="Times New Roman"/>
              </a:rPr>
              <a:t>however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acquisition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interests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said</a:t>
            </a:r>
            <a:endParaRPr sz="1200">
              <a:latin typeface="Times New Roman"/>
              <a:cs typeface="Times New Roman"/>
            </a:endParaRPr>
          </a:p>
          <a:p>
            <a:pPr marL="344170" algn="ctr">
              <a:lnSpc>
                <a:spcPct val="100000"/>
              </a:lnSpc>
              <a:spcBef>
                <a:spcPts val="135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825500" y="570992"/>
            <a:ext cx="6101080" cy="87960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166745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Town </a:t>
            </a:r>
            <a:r>
              <a:rPr sz="1200" b="1" spc="-10" dirty="0">
                <a:latin typeface="Times New Roman"/>
                <a:cs typeface="Times New Roman"/>
              </a:rPr>
              <a:t>Clerk </a:t>
            </a:r>
            <a:r>
              <a:rPr sz="1200" b="1" dirty="0">
                <a:latin typeface="Times New Roman"/>
                <a:cs typeface="Times New Roman"/>
              </a:rPr>
              <a:t>&amp; </a:t>
            </a:r>
            <a:r>
              <a:rPr sz="1200" b="1" spc="-5" dirty="0">
                <a:latin typeface="Times New Roman"/>
                <a:cs typeface="Times New Roman"/>
              </a:rPr>
              <a:t>Town Counsel  </a:t>
            </a:r>
            <a:r>
              <a:rPr sz="1200" b="1" dirty="0">
                <a:latin typeface="Times New Roman"/>
                <a:cs typeface="Times New Roman"/>
              </a:rPr>
              <a:t>2/3 </a:t>
            </a:r>
            <a:r>
              <a:rPr sz="1200" b="1" spc="-5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88900" marR="38544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voted to withhold </a:t>
            </a:r>
            <a:r>
              <a:rPr sz="1200" b="1" dirty="0">
                <a:latin typeface="Times New Roman"/>
                <a:cs typeface="Times New Roman"/>
              </a:rPr>
              <a:t>any </a:t>
            </a:r>
            <a:r>
              <a:rPr sz="1200" b="1" spc="-5" dirty="0">
                <a:latin typeface="Times New Roman"/>
                <a:cs typeface="Times New Roman"/>
              </a:rPr>
              <a:t>recommendation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 until Town  Meeting. (6</a:t>
            </a:r>
            <a:r>
              <a:rPr sz="1200" b="1" dirty="0">
                <a:latin typeface="Times New Roman"/>
                <a:cs typeface="Times New Roman"/>
              </a:rPr>
              <a:t> 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265" marR="838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amend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trike="dblStrike" spc="-5" dirty="0">
                <a:latin typeface="Times New Roman"/>
                <a:cs typeface="Times New Roman"/>
              </a:rPr>
              <a:t>General</a:t>
            </a:r>
            <a:r>
              <a:rPr sz="1200" strike="noStrike" spc="-5" dirty="0">
                <a:latin typeface="Times New Roman"/>
                <a:cs typeface="Times New Roman"/>
              </a:rPr>
              <a:t> Bylaws </a:t>
            </a:r>
            <a:r>
              <a:rPr sz="1200" b="1" i="1" strike="noStrike" dirty="0">
                <a:latin typeface="Times New Roman"/>
                <a:cs typeface="Times New Roman"/>
              </a:rPr>
              <a:t>of the </a:t>
            </a:r>
            <a:r>
              <a:rPr sz="1200" b="1" i="1" strike="noStrike" spc="-5" dirty="0">
                <a:latin typeface="Times New Roman"/>
                <a:cs typeface="Times New Roman"/>
              </a:rPr>
              <a:t>Town  </a:t>
            </a:r>
            <a:r>
              <a:rPr sz="1200" b="1" i="1" strike="noStrike" dirty="0">
                <a:latin typeface="Times New Roman"/>
                <a:cs typeface="Times New Roman"/>
              </a:rPr>
              <a:t>of </a:t>
            </a:r>
            <a:r>
              <a:rPr sz="1200" b="1" i="1" strike="noStrike" spc="-5" dirty="0">
                <a:latin typeface="Times New Roman"/>
                <a:cs typeface="Times New Roman"/>
              </a:rPr>
              <a:t>Templeton </a:t>
            </a:r>
            <a:r>
              <a:rPr sz="1200" strike="noStrike" dirty="0">
                <a:latin typeface="Times New Roman"/>
                <a:cs typeface="Times New Roman"/>
              </a:rPr>
              <a:t>in </a:t>
            </a:r>
            <a:r>
              <a:rPr sz="1200" strike="noStrike" spc="-5" dirty="0">
                <a:latin typeface="Times New Roman"/>
                <a:cs typeface="Times New Roman"/>
              </a:rPr>
              <a:t>order </a:t>
            </a:r>
            <a:r>
              <a:rPr sz="1200" strike="noStrike" dirty="0">
                <a:latin typeface="Times New Roman"/>
                <a:cs typeface="Times New Roman"/>
              </a:rPr>
              <a:t>to </a:t>
            </a:r>
            <a:r>
              <a:rPr sz="1200" strike="noStrike" spc="-5" dirty="0">
                <a:latin typeface="Times New Roman"/>
                <a:cs typeface="Times New Roman"/>
              </a:rPr>
              <a:t>improve consistency </a:t>
            </a:r>
            <a:r>
              <a:rPr sz="1200" strike="noStrike" dirty="0">
                <a:latin typeface="Times New Roman"/>
                <a:cs typeface="Times New Roman"/>
              </a:rPr>
              <a:t>of language </a:t>
            </a:r>
            <a:r>
              <a:rPr sz="1200" strike="noStrike" spc="-5" dirty="0">
                <a:latin typeface="Times New Roman"/>
                <a:cs typeface="Times New Roman"/>
              </a:rPr>
              <a:t>and </a:t>
            </a:r>
            <a:r>
              <a:rPr sz="1200" strike="noStrike" dirty="0">
                <a:latin typeface="Times New Roman"/>
                <a:cs typeface="Times New Roman"/>
              </a:rPr>
              <a:t>style throughout, </a:t>
            </a:r>
            <a:r>
              <a:rPr sz="1200" strike="noStrike" spc="-5" dirty="0">
                <a:latin typeface="Times New Roman"/>
                <a:cs typeface="Times New Roman"/>
              </a:rPr>
              <a:t>and </a:t>
            </a:r>
            <a:r>
              <a:rPr sz="1200" strike="noStrike" dirty="0">
                <a:latin typeface="Times New Roman"/>
                <a:cs typeface="Times New Roman"/>
              </a:rPr>
              <a:t>to </a:t>
            </a:r>
            <a:r>
              <a:rPr sz="1200" strike="noStrike" spc="-5" dirty="0">
                <a:latin typeface="Times New Roman"/>
                <a:cs typeface="Times New Roman"/>
              </a:rPr>
              <a:t>bring </a:t>
            </a:r>
            <a:r>
              <a:rPr sz="1200" strike="noStrike" dirty="0">
                <a:latin typeface="Times New Roman"/>
                <a:cs typeface="Times New Roman"/>
              </a:rPr>
              <a:t>the  </a:t>
            </a:r>
            <a:r>
              <a:rPr sz="1200" strike="noStrike" spc="-5" dirty="0">
                <a:latin typeface="Times New Roman"/>
                <a:cs typeface="Times New Roman"/>
              </a:rPr>
              <a:t>Bylaws </a:t>
            </a:r>
            <a:r>
              <a:rPr sz="1200" strike="noStrike" dirty="0">
                <a:latin typeface="Times New Roman"/>
                <a:cs typeface="Times New Roman"/>
              </a:rPr>
              <a:t>into </a:t>
            </a:r>
            <a:r>
              <a:rPr sz="1200" strike="noStrike" spc="-5" dirty="0">
                <a:latin typeface="Times New Roman"/>
                <a:cs typeface="Times New Roman"/>
              </a:rPr>
              <a:t>conformance with current practices </a:t>
            </a:r>
            <a:r>
              <a:rPr sz="1200" strike="noStrike" dirty="0">
                <a:latin typeface="Times New Roman"/>
                <a:cs typeface="Times New Roman"/>
              </a:rPr>
              <a:t>and </a:t>
            </a:r>
            <a:r>
              <a:rPr sz="1200" b="1" i="1" strike="noStrike" dirty="0">
                <a:latin typeface="Times New Roman"/>
                <a:cs typeface="Times New Roman"/>
              </a:rPr>
              <a:t>with </a:t>
            </a:r>
            <a:r>
              <a:rPr sz="1200" strike="noStrike" dirty="0">
                <a:latin typeface="Times New Roman"/>
                <a:cs typeface="Times New Roman"/>
              </a:rPr>
              <a:t>the </a:t>
            </a:r>
            <a:r>
              <a:rPr sz="1200" strike="noStrike" spc="-5" dirty="0">
                <a:latin typeface="Times New Roman"/>
                <a:cs typeface="Times New Roman"/>
              </a:rPr>
              <a:t>General Laws </a:t>
            </a:r>
            <a:r>
              <a:rPr sz="1200" strike="noStrike" dirty="0">
                <a:latin typeface="Times New Roman"/>
                <a:cs typeface="Times New Roman"/>
              </a:rPr>
              <a:t>of </a:t>
            </a:r>
            <a:r>
              <a:rPr sz="1200" strike="noStrike" spc="-5" dirty="0">
                <a:latin typeface="Times New Roman"/>
                <a:cs typeface="Times New Roman"/>
              </a:rPr>
              <a:t>the  Commonwealth </a:t>
            </a:r>
            <a:r>
              <a:rPr sz="1200" strike="noStrike" dirty="0">
                <a:latin typeface="Times New Roman"/>
                <a:cs typeface="Times New Roman"/>
              </a:rPr>
              <a:t>by </a:t>
            </a:r>
            <a:r>
              <a:rPr sz="1200" strike="noStrike" spc="-5" dirty="0">
                <a:latin typeface="Times New Roman"/>
                <a:cs typeface="Times New Roman"/>
              </a:rPr>
              <a:t>adopting </a:t>
            </a:r>
            <a:r>
              <a:rPr sz="1200" strike="noStrike" dirty="0">
                <a:latin typeface="Times New Roman"/>
                <a:cs typeface="Times New Roman"/>
              </a:rPr>
              <a:t>the </a:t>
            </a:r>
            <a:r>
              <a:rPr sz="1200" strike="noStrike" spc="-5" dirty="0">
                <a:latin typeface="Times New Roman"/>
                <a:cs typeface="Times New Roman"/>
              </a:rPr>
              <a:t>changes </a:t>
            </a:r>
            <a:r>
              <a:rPr sz="1200" strike="noStrike" dirty="0">
                <a:latin typeface="Times New Roman"/>
                <a:cs typeface="Times New Roman"/>
              </a:rPr>
              <a:t>to the </a:t>
            </a:r>
            <a:r>
              <a:rPr sz="1200" strike="noStrike" spc="-5" dirty="0">
                <a:latin typeface="Times New Roman"/>
                <a:cs typeface="Times New Roman"/>
              </a:rPr>
              <a:t>General Bylaws </a:t>
            </a:r>
            <a:r>
              <a:rPr sz="1200" strike="noStrike" dirty="0">
                <a:latin typeface="Times New Roman"/>
                <a:cs typeface="Times New Roman"/>
              </a:rPr>
              <a:t>in the document </a:t>
            </a:r>
            <a:r>
              <a:rPr sz="1200" strike="noStrike" spc="-5" dirty="0">
                <a:latin typeface="Times New Roman"/>
                <a:cs typeface="Times New Roman"/>
              </a:rPr>
              <a:t>entitled: “red-  line_draft_bylaw_codification_</a:t>
            </a:r>
            <a:r>
              <a:rPr sz="1200" b="1" i="1" strike="noStrike" spc="-5" dirty="0">
                <a:latin typeface="Times New Roman"/>
                <a:cs typeface="Times New Roman"/>
              </a:rPr>
              <a:t>v11</a:t>
            </a:r>
            <a:r>
              <a:rPr sz="1200" strike="sngStrike" spc="-5" dirty="0">
                <a:latin typeface="Times New Roman"/>
                <a:cs typeface="Times New Roman"/>
              </a:rPr>
              <a:t>9</a:t>
            </a:r>
            <a:r>
              <a:rPr sz="1200" strike="noStrike" spc="-5" dirty="0">
                <a:latin typeface="Times New Roman"/>
                <a:cs typeface="Times New Roman"/>
              </a:rPr>
              <a:t>_</a:t>
            </a:r>
            <a:r>
              <a:rPr sz="1200" strike="dblStrike" spc="-5" dirty="0">
                <a:latin typeface="Times New Roman"/>
                <a:cs typeface="Times New Roman"/>
              </a:rPr>
              <a:t>02.19.2019</a:t>
            </a:r>
            <a:r>
              <a:rPr sz="1200" strike="noStrike" spc="-5" dirty="0">
                <a:latin typeface="Times New Roman"/>
                <a:cs typeface="Times New Roman"/>
              </a:rPr>
              <a:t> </a:t>
            </a:r>
            <a:r>
              <a:rPr sz="1200" b="1" i="1" strike="noStrike" spc="-5" dirty="0">
                <a:latin typeface="Times New Roman"/>
                <a:cs typeface="Times New Roman"/>
              </a:rPr>
              <a:t>04-23-2019</a:t>
            </a:r>
            <a:r>
              <a:rPr sz="1200" strike="noStrike" spc="-5" dirty="0">
                <a:latin typeface="Times New Roman"/>
                <a:cs typeface="Times New Roman"/>
              </a:rPr>
              <a:t>_clean_copy</a:t>
            </a:r>
            <a:r>
              <a:rPr sz="1200" strike="dblStrike" spc="-5" dirty="0">
                <a:latin typeface="Times New Roman"/>
                <a:cs typeface="Times New Roman"/>
              </a:rPr>
              <a:t>-2</a:t>
            </a:r>
            <a:r>
              <a:rPr sz="1200" strike="noStrike" spc="-5" dirty="0">
                <a:latin typeface="Times New Roman"/>
                <a:cs typeface="Times New Roman"/>
              </a:rPr>
              <a:t>” </a:t>
            </a:r>
            <a:r>
              <a:rPr sz="1200" strike="dblStrike" spc="-5" dirty="0">
                <a:latin typeface="Times New Roman"/>
                <a:cs typeface="Times New Roman"/>
              </a:rPr>
              <a:t>which </a:t>
            </a:r>
            <a:r>
              <a:rPr sz="1200" strike="dblStrike" dirty="0">
                <a:latin typeface="Times New Roman"/>
                <a:cs typeface="Times New Roman"/>
              </a:rPr>
              <a:t>is</a:t>
            </a:r>
            <a:r>
              <a:rPr sz="1200" strike="noStrike" dirty="0">
                <a:latin typeface="Times New Roman"/>
                <a:cs typeface="Times New Roman"/>
              </a:rPr>
              <a:t> </a:t>
            </a:r>
            <a:r>
              <a:rPr sz="1200" b="1" i="1" strike="noStrike" spc="-5" dirty="0">
                <a:latin typeface="Times New Roman"/>
                <a:cs typeface="Times New Roman"/>
              </a:rPr>
              <a:t>(</a:t>
            </a:r>
            <a:r>
              <a:rPr sz="1200" strike="noStrike" spc="-5" dirty="0">
                <a:latin typeface="Times New Roman"/>
                <a:cs typeface="Times New Roman"/>
              </a:rPr>
              <a:t>available  </a:t>
            </a:r>
            <a:r>
              <a:rPr sz="1200" strike="noStrike" dirty="0">
                <a:latin typeface="Times New Roman"/>
                <a:cs typeface="Times New Roman"/>
              </a:rPr>
              <a:t>on the </a:t>
            </a:r>
            <a:r>
              <a:rPr sz="1200" strike="noStrike" spc="-5" dirty="0">
                <a:latin typeface="Times New Roman"/>
                <a:cs typeface="Times New Roman"/>
              </a:rPr>
              <a:t>Town’s website </a:t>
            </a:r>
            <a:r>
              <a:rPr sz="1200" strike="noStrike" dirty="0">
                <a:latin typeface="Times New Roman"/>
                <a:cs typeface="Times New Roman"/>
              </a:rPr>
              <a:t>for </a:t>
            </a:r>
            <a:r>
              <a:rPr sz="1200" strike="noStrike" spc="-5" dirty="0">
                <a:latin typeface="Times New Roman"/>
                <a:cs typeface="Times New Roman"/>
              </a:rPr>
              <a:t>inspection</a:t>
            </a:r>
            <a:r>
              <a:rPr sz="1200" b="1" i="1" strike="noStrike" spc="-5" dirty="0">
                <a:latin typeface="Times New Roman"/>
                <a:cs typeface="Times New Roman"/>
              </a:rPr>
              <a:t>) </a:t>
            </a:r>
            <a:r>
              <a:rPr sz="1200" b="1" i="1" strike="noStrike" dirty="0">
                <a:latin typeface="Times New Roman"/>
                <a:cs typeface="Times New Roman"/>
              </a:rPr>
              <a:t>as</a:t>
            </a:r>
            <a:r>
              <a:rPr sz="1200" b="1" i="1" strike="noStrike" spc="5" dirty="0">
                <a:latin typeface="Times New Roman"/>
                <a:cs typeface="Times New Roman"/>
              </a:rPr>
              <a:t> </a:t>
            </a:r>
            <a:r>
              <a:rPr sz="1200" b="1" i="1" strike="noStrike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46100" marR="159385" indent="-228600">
              <a:lnSpc>
                <a:spcPts val="1380"/>
              </a:lnSpc>
              <a:buAutoNum type="arabicParenR"/>
              <a:tabLst>
                <a:tab pos="546100" algn="l"/>
              </a:tabLst>
            </a:pPr>
            <a:r>
              <a:rPr sz="1200" b="1" i="1" dirty="0">
                <a:latin typeface="Times New Roman"/>
                <a:cs typeface="Times New Roman"/>
              </a:rPr>
              <a:t>by </a:t>
            </a:r>
            <a:r>
              <a:rPr sz="1200" b="1" i="1" spc="-5" dirty="0">
                <a:latin typeface="Times New Roman"/>
                <a:cs typeface="Times New Roman"/>
              </a:rPr>
              <a:t>deleting </a:t>
            </a:r>
            <a:r>
              <a:rPr sz="1200" b="1" i="1" dirty="0">
                <a:latin typeface="Times New Roman"/>
                <a:cs typeface="Times New Roman"/>
              </a:rPr>
              <a:t>any and all </a:t>
            </a:r>
            <a:r>
              <a:rPr sz="1200" b="1" i="1" spc="-5" dirty="0">
                <a:latin typeface="Times New Roman"/>
                <a:cs typeface="Times New Roman"/>
              </a:rPr>
              <a:t>text </a:t>
            </a:r>
            <a:r>
              <a:rPr sz="1200" b="1" i="1" dirty="0">
                <a:latin typeface="Times New Roman"/>
                <a:cs typeface="Times New Roman"/>
              </a:rPr>
              <a:t>shown </a:t>
            </a:r>
            <a:r>
              <a:rPr sz="1200" b="1" i="1" spc="-5" dirty="0">
                <a:latin typeface="Times New Roman"/>
                <a:cs typeface="Times New Roman"/>
              </a:rPr>
              <a:t>with </a:t>
            </a:r>
            <a:r>
              <a:rPr sz="1200" b="1" i="1" dirty="0">
                <a:latin typeface="Times New Roman"/>
                <a:cs typeface="Times New Roman"/>
              </a:rPr>
              <a:t>a </a:t>
            </a:r>
            <a:r>
              <a:rPr sz="1200" b="1" i="1" spc="-5" dirty="0">
                <a:latin typeface="Times New Roman"/>
                <a:cs typeface="Times New Roman"/>
              </a:rPr>
              <a:t>strikethrough and </a:t>
            </a:r>
            <a:r>
              <a:rPr sz="1200" b="1" i="1" dirty="0">
                <a:latin typeface="Times New Roman"/>
                <a:cs typeface="Times New Roman"/>
              </a:rPr>
              <a:t>by adding </a:t>
            </a:r>
            <a:r>
              <a:rPr sz="1200" b="1" i="1" spc="-5" dirty="0">
                <a:latin typeface="Times New Roman"/>
                <a:cs typeface="Times New Roman"/>
              </a:rPr>
              <a:t>any </a:t>
            </a:r>
            <a:r>
              <a:rPr sz="1200" b="1" i="1" dirty="0">
                <a:latin typeface="Times New Roman"/>
                <a:cs typeface="Times New Roman"/>
              </a:rPr>
              <a:t>and all </a:t>
            </a:r>
            <a:r>
              <a:rPr sz="1200" b="1" i="1" spc="-5" dirty="0">
                <a:latin typeface="Times New Roman"/>
                <a:cs typeface="Times New Roman"/>
              </a:rPr>
              <a:t>text  </a:t>
            </a:r>
            <a:r>
              <a:rPr sz="1200" b="1" i="1" dirty="0">
                <a:latin typeface="Times New Roman"/>
                <a:cs typeface="Times New Roman"/>
              </a:rPr>
              <a:t>that is </a:t>
            </a:r>
            <a:r>
              <a:rPr sz="1200" b="1" i="1" spc="-5" dirty="0">
                <a:latin typeface="Times New Roman"/>
                <a:cs typeface="Times New Roman"/>
              </a:rPr>
              <a:t>underlined;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546100" marR="77470" indent="-228600">
              <a:lnSpc>
                <a:spcPts val="1380"/>
              </a:lnSpc>
              <a:buAutoNum type="arabicParenR"/>
              <a:tabLst>
                <a:tab pos="546100" algn="l"/>
              </a:tabLst>
            </a:pPr>
            <a:r>
              <a:rPr sz="1200" b="1" i="1" dirty="0">
                <a:latin typeface="Times New Roman"/>
                <a:cs typeface="Times New Roman"/>
              </a:rPr>
              <a:t>by </a:t>
            </a:r>
            <a:r>
              <a:rPr sz="1200" b="1" i="1" spc="-5" dirty="0">
                <a:latin typeface="Times New Roman"/>
                <a:cs typeface="Times New Roman"/>
              </a:rPr>
              <a:t>amending </a:t>
            </a:r>
            <a:r>
              <a:rPr sz="1200" b="1" i="1" dirty="0">
                <a:latin typeface="Times New Roman"/>
                <a:cs typeface="Times New Roman"/>
              </a:rPr>
              <a:t>any </a:t>
            </a:r>
            <a:r>
              <a:rPr sz="1200" b="1" i="1" spc="-5" dirty="0">
                <a:latin typeface="Times New Roman"/>
                <a:cs typeface="Times New Roman"/>
              </a:rPr>
              <a:t>other bylaw adopted </a:t>
            </a:r>
            <a:r>
              <a:rPr sz="1200" b="1" i="1" dirty="0">
                <a:latin typeface="Times New Roman"/>
                <a:cs typeface="Times New Roman"/>
              </a:rPr>
              <a:t>or </a:t>
            </a:r>
            <a:r>
              <a:rPr sz="1200" b="1" i="1" spc="-5" dirty="0">
                <a:latin typeface="Times New Roman"/>
                <a:cs typeface="Times New Roman"/>
              </a:rPr>
              <a:t>amended </a:t>
            </a:r>
            <a:r>
              <a:rPr sz="1200" b="1" i="1" dirty="0">
                <a:latin typeface="Times New Roman"/>
                <a:cs typeface="Times New Roman"/>
              </a:rPr>
              <a:t>at this </a:t>
            </a:r>
            <a:r>
              <a:rPr sz="1200" b="1" i="1" spc="-5" dirty="0">
                <a:latin typeface="Times New Roman"/>
                <a:cs typeface="Times New Roman"/>
              </a:rPr>
              <a:t>Town Meeting </a:t>
            </a:r>
            <a:r>
              <a:rPr sz="1200" b="1" i="1" dirty="0">
                <a:latin typeface="Times New Roman"/>
                <a:cs typeface="Times New Roman"/>
              </a:rPr>
              <a:t>by  </a:t>
            </a:r>
            <a:r>
              <a:rPr sz="1200" b="1" i="1" spc="-5" dirty="0">
                <a:latin typeface="Times New Roman"/>
                <a:cs typeface="Times New Roman"/>
              </a:rPr>
              <a:t>renumbering </a:t>
            </a:r>
            <a:r>
              <a:rPr sz="1200" b="1" i="1" dirty="0">
                <a:latin typeface="Times New Roman"/>
                <a:cs typeface="Times New Roman"/>
              </a:rPr>
              <a:t>said </a:t>
            </a:r>
            <a:r>
              <a:rPr sz="1200" b="1" i="1" spc="-5" dirty="0">
                <a:latin typeface="Times New Roman"/>
                <a:cs typeface="Times New Roman"/>
              </a:rPr>
              <a:t>bylaw </a:t>
            </a:r>
            <a:r>
              <a:rPr sz="1200" b="1" i="1" dirty="0">
                <a:latin typeface="Times New Roman"/>
                <a:cs typeface="Times New Roman"/>
              </a:rPr>
              <a:t>to be </a:t>
            </a:r>
            <a:r>
              <a:rPr sz="1200" b="1" i="1" spc="-5" dirty="0">
                <a:latin typeface="Times New Roman"/>
                <a:cs typeface="Times New Roman"/>
              </a:rPr>
              <a:t>consistent with </a:t>
            </a:r>
            <a:r>
              <a:rPr sz="1200" b="1" i="1" dirty="0">
                <a:latin typeface="Times New Roman"/>
                <a:cs typeface="Times New Roman"/>
              </a:rPr>
              <a:t>the </a:t>
            </a:r>
            <a:r>
              <a:rPr sz="1200" b="1" i="1" spc="-5" dirty="0">
                <a:latin typeface="Times New Roman"/>
                <a:cs typeface="Times New Roman"/>
              </a:rPr>
              <a:t>numbering sequence adopted </a:t>
            </a:r>
            <a:r>
              <a:rPr sz="1200" b="1" i="1" dirty="0">
                <a:latin typeface="Times New Roman"/>
                <a:cs typeface="Times New Roman"/>
              </a:rPr>
              <a:t>in </a:t>
            </a:r>
            <a:r>
              <a:rPr sz="1200" b="1" i="1" spc="-5" dirty="0">
                <a:latin typeface="Times New Roman"/>
                <a:cs typeface="Times New Roman"/>
              </a:rPr>
              <a:t>“red-  line_draft_v11_04-23-2019_clean_copy”</a:t>
            </a:r>
            <a:r>
              <a:rPr sz="1200" b="1" i="1" dirty="0">
                <a:latin typeface="Times New Roman"/>
                <a:cs typeface="Times New Roman"/>
              </a:rPr>
              <a:t> and</a:t>
            </a:r>
            <a:endParaRPr sz="1200">
              <a:latin typeface="Times New Roman"/>
              <a:cs typeface="Times New Roman"/>
            </a:endParaRPr>
          </a:p>
          <a:p>
            <a:pPr marL="546100" marR="111125" indent="-228600">
              <a:lnSpc>
                <a:spcPts val="1380"/>
              </a:lnSpc>
              <a:buAutoNum type="arabicParenR"/>
              <a:tabLst>
                <a:tab pos="546100" algn="l"/>
              </a:tabLst>
            </a:pPr>
            <a:r>
              <a:rPr sz="1200" b="1" i="1" dirty="0">
                <a:latin typeface="Times New Roman"/>
                <a:cs typeface="Times New Roman"/>
              </a:rPr>
              <a:t>that if any </a:t>
            </a:r>
            <a:r>
              <a:rPr sz="1200" b="1" i="1" spc="-5" dirty="0">
                <a:latin typeface="Times New Roman"/>
                <a:cs typeface="Times New Roman"/>
              </a:rPr>
              <a:t>amendment identified above </a:t>
            </a:r>
            <a:r>
              <a:rPr sz="1200" b="1" i="1" dirty="0">
                <a:latin typeface="Times New Roman"/>
                <a:cs typeface="Times New Roman"/>
              </a:rPr>
              <a:t>is not </a:t>
            </a:r>
            <a:r>
              <a:rPr sz="1200" b="1" i="1" spc="-5" dirty="0">
                <a:latin typeface="Times New Roman"/>
                <a:cs typeface="Times New Roman"/>
              </a:rPr>
              <a:t>adopted by </a:t>
            </a:r>
            <a:r>
              <a:rPr sz="1200" b="1" i="1" dirty="0">
                <a:latin typeface="Times New Roman"/>
                <a:cs typeface="Times New Roman"/>
              </a:rPr>
              <a:t>this </a:t>
            </a:r>
            <a:r>
              <a:rPr sz="1200" b="1" i="1" spc="-5" dirty="0">
                <a:latin typeface="Times New Roman"/>
                <a:cs typeface="Times New Roman"/>
              </a:rPr>
              <a:t>Town Meeting </a:t>
            </a:r>
            <a:r>
              <a:rPr sz="1200" b="1" i="1" dirty="0">
                <a:latin typeface="Times New Roman"/>
                <a:cs typeface="Times New Roman"/>
              </a:rPr>
              <a:t>or if it is  </a:t>
            </a:r>
            <a:r>
              <a:rPr sz="1200" b="1" i="1" spc="-5" dirty="0">
                <a:latin typeface="Times New Roman"/>
                <a:cs typeface="Times New Roman"/>
              </a:rPr>
              <a:t>adopted </a:t>
            </a:r>
            <a:r>
              <a:rPr sz="1200" b="1" i="1" dirty="0">
                <a:latin typeface="Times New Roman"/>
                <a:cs typeface="Times New Roman"/>
              </a:rPr>
              <a:t>by this </a:t>
            </a:r>
            <a:r>
              <a:rPr sz="1200" b="1" i="1" spc="-5" dirty="0">
                <a:latin typeface="Times New Roman"/>
                <a:cs typeface="Times New Roman"/>
              </a:rPr>
              <a:t>Town Meeting </a:t>
            </a:r>
            <a:r>
              <a:rPr sz="1200" b="1" i="1" dirty="0">
                <a:latin typeface="Times New Roman"/>
                <a:cs typeface="Times New Roman"/>
              </a:rPr>
              <a:t>but is </a:t>
            </a:r>
            <a:r>
              <a:rPr sz="1200" b="1" i="1" spc="-5" dirty="0">
                <a:latin typeface="Times New Roman"/>
                <a:cs typeface="Times New Roman"/>
              </a:rPr>
              <a:t>not approved </a:t>
            </a:r>
            <a:r>
              <a:rPr sz="1200" b="1" i="1" dirty="0">
                <a:latin typeface="Times New Roman"/>
                <a:cs typeface="Times New Roman"/>
              </a:rPr>
              <a:t>by the </a:t>
            </a:r>
            <a:r>
              <a:rPr sz="1200" b="1" i="1" spc="-5" dirty="0">
                <a:latin typeface="Times New Roman"/>
                <a:cs typeface="Times New Roman"/>
              </a:rPr>
              <a:t>Attorney General, then </a:t>
            </a:r>
            <a:r>
              <a:rPr sz="1200" b="1" i="1" dirty="0">
                <a:latin typeface="Times New Roman"/>
                <a:cs typeface="Times New Roman"/>
              </a:rPr>
              <a:t>the  </a:t>
            </a:r>
            <a:r>
              <a:rPr sz="1200" b="1" i="1" spc="-5" dirty="0">
                <a:latin typeface="Times New Roman"/>
                <a:cs typeface="Times New Roman"/>
              </a:rPr>
              <a:t>corresponding section </a:t>
            </a:r>
            <a:r>
              <a:rPr sz="1200" b="1" i="1" dirty="0">
                <a:latin typeface="Times New Roman"/>
                <a:cs typeface="Times New Roman"/>
              </a:rPr>
              <a:t>in the </a:t>
            </a:r>
            <a:r>
              <a:rPr sz="1200" b="1" i="1" spc="-5" dirty="0">
                <a:latin typeface="Times New Roman"/>
                <a:cs typeface="Times New Roman"/>
              </a:rPr>
              <a:t>current bylaw shall </a:t>
            </a:r>
            <a:r>
              <a:rPr sz="1200" b="1" i="1" dirty="0">
                <a:latin typeface="Times New Roman"/>
                <a:cs typeface="Times New Roman"/>
              </a:rPr>
              <a:t>not be </a:t>
            </a:r>
            <a:r>
              <a:rPr sz="1200" b="1" i="1" spc="-5" dirty="0">
                <a:latin typeface="Times New Roman"/>
                <a:cs typeface="Times New Roman"/>
              </a:rPr>
              <a:t>deleted </a:t>
            </a:r>
            <a:r>
              <a:rPr sz="1200" b="1" i="1" dirty="0">
                <a:latin typeface="Times New Roman"/>
                <a:cs typeface="Times New Roman"/>
              </a:rPr>
              <a:t>and shall be </a:t>
            </a:r>
            <a:r>
              <a:rPr sz="1200" b="1" i="1" spc="-5" dirty="0">
                <a:latin typeface="Times New Roman"/>
                <a:cs typeface="Times New Roman"/>
              </a:rPr>
              <a:t>inserted </a:t>
            </a:r>
            <a:r>
              <a:rPr sz="1200" b="1" i="1" dirty="0">
                <a:latin typeface="Times New Roman"/>
                <a:cs typeface="Times New Roman"/>
              </a:rPr>
              <a:t>in  the </a:t>
            </a:r>
            <a:r>
              <a:rPr sz="1200" b="1" i="1" spc="-5" dirty="0">
                <a:latin typeface="Times New Roman"/>
                <a:cs typeface="Times New Roman"/>
              </a:rPr>
              <a:t>amended bylaws </a:t>
            </a:r>
            <a:r>
              <a:rPr sz="1200" b="1" i="1" dirty="0">
                <a:latin typeface="Times New Roman"/>
                <a:cs typeface="Times New Roman"/>
              </a:rPr>
              <a:t>and the </a:t>
            </a:r>
            <a:r>
              <a:rPr sz="1200" b="1" i="1" spc="-5" dirty="0">
                <a:latin typeface="Times New Roman"/>
                <a:cs typeface="Times New Roman"/>
              </a:rPr>
              <a:t>numbering sequence </a:t>
            </a:r>
            <a:r>
              <a:rPr sz="1200" b="1" i="1" dirty="0">
                <a:latin typeface="Times New Roman"/>
                <a:cs typeface="Times New Roman"/>
              </a:rPr>
              <a:t>shall be </a:t>
            </a:r>
            <a:r>
              <a:rPr sz="1200" b="1" i="1" spc="-5" dirty="0">
                <a:latin typeface="Times New Roman"/>
                <a:cs typeface="Times New Roman"/>
              </a:rPr>
              <a:t>amended </a:t>
            </a:r>
            <a:r>
              <a:rPr sz="1200" b="1" i="1" dirty="0">
                <a:latin typeface="Times New Roman"/>
                <a:cs typeface="Times New Roman"/>
              </a:rPr>
              <a:t>to </a:t>
            </a:r>
            <a:r>
              <a:rPr sz="1200" b="1" i="1" spc="-5" dirty="0">
                <a:latin typeface="Times New Roman"/>
                <a:cs typeface="Times New Roman"/>
              </a:rPr>
              <a:t>conform </a:t>
            </a:r>
            <a:r>
              <a:rPr sz="1200" b="1" i="1" dirty="0">
                <a:latin typeface="Times New Roman"/>
                <a:cs typeface="Times New Roman"/>
              </a:rPr>
              <a:t>to the  </a:t>
            </a:r>
            <a:r>
              <a:rPr sz="1200" b="1" i="1" spc="-5" dirty="0">
                <a:latin typeface="Times New Roman"/>
                <a:cs typeface="Times New Roman"/>
              </a:rPr>
              <a:t>new bylaws.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2/3/May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7:36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16: SELL </a:t>
            </a:r>
            <a:r>
              <a:rPr sz="1200" b="1" spc="-5" dirty="0">
                <a:latin typeface="Times New Roman"/>
                <a:cs typeface="Times New Roman"/>
              </a:rPr>
              <a:t>TOWN LANDS </a:t>
            </a:r>
            <a:r>
              <a:rPr sz="1200" b="1" dirty="0">
                <a:latin typeface="Times New Roman"/>
                <a:cs typeface="Times New Roman"/>
              </a:rPr>
              <a:t>TO </a:t>
            </a:r>
            <a:r>
              <a:rPr sz="1200" b="1" spc="-5" dirty="0">
                <a:latin typeface="Times New Roman"/>
                <a:cs typeface="Times New Roman"/>
              </a:rPr>
              <a:t>COMMONWEALTH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MASSACHUSETTS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authorize </a:t>
            </a:r>
            <a:r>
              <a:rPr sz="1200" dirty="0">
                <a:latin typeface="Times New Roman"/>
                <a:cs typeface="Times New Roman"/>
              </a:rPr>
              <a:t>the Board 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acquire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purchase, </a:t>
            </a:r>
            <a:r>
              <a:rPr sz="1200" dirty="0">
                <a:latin typeface="Times New Roman"/>
                <a:cs typeface="Times New Roman"/>
              </a:rPr>
              <a:t>gift, or  </a:t>
            </a:r>
            <a:r>
              <a:rPr sz="1200" spc="-5" dirty="0">
                <a:latin typeface="Times New Roman"/>
                <a:cs typeface="Times New Roman"/>
              </a:rPr>
              <a:t>eminent domain any interest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currently owned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in one or two </a:t>
            </a:r>
            <a:r>
              <a:rPr sz="1200" spc="-5" dirty="0">
                <a:latin typeface="Times New Roman"/>
                <a:cs typeface="Times New Roman"/>
              </a:rPr>
              <a:t>parcels </a:t>
            </a:r>
            <a:r>
              <a:rPr sz="1200" dirty="0">
                <a:latin typeface="Times New Roman"/>
                <a:cs typeface="Times New Roman"/>
              </a:rPr>
              <a:t>of land,  </a:t>
            </a:r>
            <a:r>
              <a:rPr sz="1200" spc="-5" dirty="0">
                <a:latin typeface="Times New Roman"/>
                <a:cs typeface="Times New Roman"/>
              </a:rPr>
              <a:t>commonly identified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Town’s </a:t>
            </a:r>
            <a:r>
              <a:rPr sz="1200" dirty="0">
                <a:latin typeface="Times New Roman"/>
                <a:cs typeface="Times New Roman"/>
              </a:rPr>
              <a:t>assessing </a:t>
            </a:r>
            <a:r>
              <a:rPr sz="1200" spc="-5" dirty="0">
                <a:latin typeface="Times New Roman"/>
                <a:cs typeface="Times New Roman"/>
              </a:rPr>
              <a:t>maps as: Map 4-02, Parcel </a:t>
            </a:r>
            <a:r>
              <a:rPr sz="1200" dirty="0">
                <a:latin typeface="Times New Roman"/>
                <a:cs typeface="Times New Roman"/>
              </a:rPr>
              <a:t>2 (12.00</a:t>
            </a:r>
            <a:r>
              <a:rPr sz="1200" baseline="31250" dirty="0">
                <a:latin typeface="Times New Roman"/>
                <a:cs typeface="Times New Roman"/>
              </a:rPr>
              <a:t>+/- </a:t>
            </a:r>
            <a:r>
              <a:rPr sz="1200" spc="-5" dirty="0">
                <a:latin typeface="Times New Roman"/>
                <a:cs typeface="Times New Roman"/>
              </a:rPr>
              <a:t>acres) and  located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Royalston Road and 3-07; and Parcel </a:t>
            </a:r>
            <a:r>
              <a:rPr sz="1200" spc="5" dirty="0">
                <a:latin typeface="Times New Roman"/>
                <a:cs typeface="Times New Roman"/>
              </a:rPr>
              <a:t>58 </a:t>
            </a:r>
            <a:r>
              <a:rPr sz="1200" dirty="0">
                <a:latin typeface="Times New Roman"/>
                <a:cs typeface="Times New Roman"/>
              </a:rPr>
              <a:t>(15.00</a:t>
            </a:r>
            <a:r>
              <a:rPr sz="1200" baseline="31250" dirty="0">
                <a:latin typeface="Times New Roman"/>
                <a:cs typeface="Times New Roman"/>
              </a:rPr>
              <a:t>+/- </a:t>
            </a:r>
            <a:r>
              <a:rPr sz="1200" spc="-5" dirty="0">
                <a:latin typeface="Times New Roman"/>
                <a:cs typeface="Times New Roman"/>
              </a:rPr>
              <a:t>acres) and located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Athol Road,  and thereafter </a:t>
            </a:r>
            <a:r>
              <a:rPr sz="1200" dirty="0">
                <a:latin typeface="Times New Roman"/>
                <a:cs typeface="Times New Roman"/>
              </a:rPr>
              <a:t>to sell one or both </a:t>
            </a:r>
            <a:r>
              <a:rPr sz="1200" spc="-5" dirty="0">
                <a:latin typeface="Times New Roman"/>
                <a:cs typeface="Times New Roman"/>
              </a:rPr>
              <a:t>parcels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Massachusetts Department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Fish and Game,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such other state agency, with all such land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under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custody, care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control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Commonwealth for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open space, </a:t>
            </a:r>
            <a:r>
              <a:rPr sz="1200" dirty="0">
                <a:latin typeface="Times New Roman"/>
                <a:cs typeface="Times New Roman"/>
              </a:rPr>
              <a:t>conservation </a:t>
            </a:r>
            <a:r>
              <a:rPr sz="1200" spc="-5" dirty="0">
                <a:latin typeface="Times New Roman"/>
                <a:cs typeface="Times New Roman"/>
              </a:rPr>
              <a:t>and passive recreational purposes, provided  however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acquisition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interests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said parcels </a:t>
            </a:r>
            <a:r>
              <a:rPr sz="1200" dirty="0">
                <a:latin typeface="Times New Roman"/>
                <a:cs typeface="Times New Roman"/>
              </a:rPr>
              <a:t>not currently </a:t>
            </a:r>
            <a:r>
              <a:rPr sz="1200" spc="-5" dirty="0">
                <a:latin typeface="Times New Roman"/>
                <a:cs typeface="Times New Roman"/>
              </a:rPr>
              <a:t>owned </a:t>
            </a:r>
            <a:r>
              <a:rPr sz="1200" dirty="0">
                <a:latin typeface="Times New Roman"/>
                <a:cs typeface="Times New Roman"/>
              </a:rPr>
              <a:t>by the  </a:t>
            </a:r>
            <a:r>
              <a:rPr sz="1200" spc="-5" dirty="0">
                <a:latin typeface="Times New Roman"/>
                <a:cs typeface="Times New Roman"/>
              </a:rPr>
              <a:t>Town may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exceed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proceeds from </a:t>
            </a:r>
            <a:r>
              <a:rPr sz="1200" dirty="0">
                <a:latin typeface="Times New Roman"/>
                <a:cs typeface="Times New Roman"/>
              </a:rPr>
              <a:t>said sale,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execute, deliver, grant and accept </a:t>
            </a:r>
            <a:r>
              <a:rPr sz="1200" dirty="0">
                <a:latin typeface="Times New Roman"/>
                <a:cs typeface="Times New Roman"/>
              </a:rPr>
              <a:t>such  </a:t>
            </a:r>
            <a:r>
              <a:rPr sz="1200" spc="-5" dirty="0">
                <a:latin typeface="Times New Roman"/>
                <a:cs typeface="Times New Roman"/>
              </a:rPr>
              <a:t>deeds, restrictions instruments and agreements as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deems reasonable, appropriate and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best  interests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5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necessary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effectuate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purposes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article;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take any </a:t>
            </a:r>
            <a:r>
              <a:rPr sz="1200" dirty="0">
                <a:latin typeface="Times New Roman"/>
                <a:cs typeface="Times New Roman"/>
              </a:rPr>
              <a:t>other 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900" marR="357886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Two-Thirds Vote Required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70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authorize </a:t>
            </a:r>
            <a:r>
              <a:rPr sz="1200" dirty="0">
                <a:latin typeface="Times New Roman"/>
                <a:cs typeface="Times New Roman"/>
              </a:rPr>
              <a:t>the Board 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acquire </a:t>
            </a:r>
            <a:r>
              <a:rPr sz="1200" dirty="0">
                <a:latin typeface="Times New Roman"/>
                <a:cs typeface="Times New Roman"/>
              </a:rPr>
              <a:t>by purchase, </a:t>
            </a:r>
            <a:r>
              <a:rPr sz="1200" spc="-5" dirty="0">
                <a:latin typeface="Times New Roman"/>
                <a:cs typeface="Times New Roman"/>
              </a:rPr>
              <a:t>gift,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eminent domain any interest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currently </a:t>
            </a:r>
            <a:r>
              <a:rPr sz="1200" dirty="0">
                <a:latin typeface="Times New Roman"/>
                <a:cs typeface="Times New Roman"/>
              </a:rPr>
              <a:t>owned by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in  one or </a:t>
            </a:r>
            <a:r>
              <a:rPr sz="1200" spc="-5" dirty="0">
                <a:latin typeface="Times New Roman"/>
                <a:cs typeface="Times New Roman"/>
              </a:rPr>
              <a:t>two parcels </a:t>
            </a:r>
            <a:r>
              <a:rPr sz="1200" dirty="0">
                <a:latin typeface="Times New Roman"/>
                <a:cs typeface="Times New Roman"/>
              </a:rPr>
              <a:t>of land, </a:t>
            </a:r>
            <a:r>
              <a:rPr sz="1200" spc="-5" dirty="0">
                <a:latin typeface="Times New Roman"/>
                <a:cs typeface="Times New Roman"/>
              </a:rPr>
              <a:t>commonly identified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Town’s assessing maps as: Map 4-02,  Parcel </a:t>
            </a:r>
            <a:r>
              <a:rPr sz="1200" dirty="0">
                <a:latin typeface="Times New Roman"/>
                <a:cs typeface="Times New Roman"/>
              </a:rPr>
              <a:t>2 (12.00</a:t>
            </a:r>
            <a:r>
              <a:rPr sz="1200" baseline="31250" dirty="0">
                <a:latin typeface="Times New Roman"/>
                <a:cs typeface="Times New Roman"/>
              </a:rPr>
              <a:t>+/- </a:t>
            </a:r>
            <a:r>
              <a:rPr sz="1200" spc="-5" dirty="0">
                <a:latin typeface="Times New Roman"/>
                <a:cs typeface="Times New Roman"/>
              </a:rPr>
              <a:t>acres)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located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Royalston Road and 3-07; and </a:t>
            </a:r>
            <a:r>
              <a:rPr sz="1200" dirty="0">
                <a:latin typeface="Times New Roman"/>
                <a:cs typeface="Times New Roman"/>
              </a:rPr>
              <a:t>Parcel 58 (15.00</a:t>
            </a:r>
            <a:r>
              <a:rPr sz="1200" baseline="31250" dirty="0">
                <a:latin typeface="Times New Roman"/>
                <a:cs typeface="Times New Roman"/>
              </a:rPr>
              <a:t>+/- </a:t>
            </a:r>
            <a:r>
              <a:rPr sz="1200" spc="-5" dirty="0">
                <a:latin typeface="Times New Roman"/>
                <a:cs typeface="Times New Roman"/>
              </a:rPr>
              <a:t>acres)  and located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Athol </a:t>
            </a:r>
            <a:r>
              <a:rPr sz="1200" dirty="0">
                <a:latin typeface="Times New Roman"/>
                <a:cs typeface="Times New Roman"/>
              </a:rPr>
              <a:t>Road, </a:t>
            </a:r>
            <a:r>
              <a:rPr sz="1200" spc="-5" dirty="0">
                <a:latin typeface="Times New Roman"/>
                <a:cs typeface="Times New Roman"/>
              </a:rPr>
              <a:t>and thereafter </a:t>
            </a:r>
            <a:r>
              <a:rPr sz="1200" dirty="0">
                <a:latin typeface="Times New Roman"/>
                <a:cs typeface="Times New Roman"/>
              </a:rPr>
              <a:t>to sell one or both </a:t>
            </a:r>
            <a:r>
              <a:rPr sz="1200" spc="-5" dirty="0">
                <a:latin typeface="Times New Roman"/>
                <a:cs typeface="Times New Roman"/>
              </a:rPr>
              <a:t>parcels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Massachusetts  Department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Fish and Game,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such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state agency, with all such </a:t>
            </a:r>
            <a:r>
              <a:rPr sz="1200" dirty="0">
                <a:latin typeface="Times New Roman"/>
                <a:cs typeface="Times New Roman"/>
              </a:rPr>
              <a:t>land to be </a:t>
            </a:r>
            <a:r>
              <a:rPr sz="1200" spc="-5" dirty="0">
                <a:latin typeface="Times New Roman"/>
                <a:cs typeface="Times New Roman"/>
              </a:rPr>
              <a:t>under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custody, care and control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Commonwealth </a:t>
            </a:r>
            <a:r>
              <a:rPr sz="1200" dirty="0">
                <a:latin typeface="Times New Roman"/>
                <a:cs typeface="Times New Roman"/>
              </a:rPr>
              <a:t>for public </a:t>
            </a:r>
            <a:r>
              <a:rPr sz="1200" spc="-5" dirty="0">
                <a:latin typeface="Times New Roman"/>
                <a:cs typeface="Times New Roman"/>
              </a:rPr>
              <a:t>open space, conservation and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passive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52">
        <p14:flythrough/>
      </p:transition>
    </mc:Choice>
    <mc:Fallback xmlns="">
      <p:transition spd="slow" advTm="752">
        <p:fade/>
      </p:transition>
    </mc:Fallback>
  </mc:AlternateContent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01700" y="9349062"/>
            <a:ext cx="577278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appropriation </a:t>
            </a:r>
            <a:r>
              <a:rPr sz="1200" dirty="0">
                <a:latin typeface="Times New Roman"/>
                <a:cs typeface="Times New Roman"/>
              </a:rPr>
              <a:t>by a transfer of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certified retained earnings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Sewer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Fund.</a:t>
            </a:r>
            <a:endParaRPr sz="1200">
              <a:latin typeface="Times New Roman"/>
              <a:cs typeface="Times New Roman"/>
            </a:endParaRPr>
          </a:p>
          <a:p>
            <a:pPr marL="196850" algn="ctr">
              <a:lnSpc>
                <a:spcPct val="100000"/>
              </a:lnSpc>
              <a:spcBef>
                <a:spcPts val="135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787400" y="395731"/>
            <a:ext cx="6140450" cy="89712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0" marR="1924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parcels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currently </a:t>
            </a:r>
            <a:r>
              <a:rPr sz="1200" dirty="0">
                <a:latin typeface="Times New Roman"/>
                <a:cs typeface="Times New Roman"/>
              </a:rPr>
              <a:t>owned by the </a:t>
            </a:r>
            <a:r>
              <a:rPr sz="1200" spc="-5" dirty="0">
                <a:latin typeface="Times New Roman"/>
                <a:cs typeface="Times New Roman"/>
              </a:rPr>
              <a:t>Town may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exceed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proceeds </a:t>
            </a:r>
            <a:r>
              <a:rPr sz="1200" dirty="0">
                <a:latin typeface="Times New Roman"/>
                <a:cs typeface="Times New Roman"/>
              </a:rPr>
              <a:t>from </a:t>
            </a:r>
            <a:r>
              <a:rPr sz="1200" spc="-5" dirty="0">
                <a:latin typeface="Times New Roman"/>
                <a:cs typeface="Times New Roman"/>
              </a:rPr>
              <a:t>said sale, and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execute, deliver, </a:t>
            </a:r>
            <a:r>
              <a:rPr sz="1200" dirty="0">
                <a:latin typeface="Times New Roman"/>
                <a:cs typeface="Times New Roman"/>
              </a:rPr>
              <a:t>grant and </a:t>
            </a:r>
            <a:r>
              <a:rPr sz="1200" spc="-5" dirty="0">
                <a:latin typeface="Times New Roman"/>
                <a:cs typeface="Times New Roman"/>
              </a:rPr>
              <a:t>accept such deeds, restrictions instruments and agreements as </a:t>
            </a:r>
            <a:r>
              <a:rPr sz="1200" dirty="0">
                <a:latin typeface="Times New Roman"/>
                <a:cs typeface="Times New Roman"/>
              </a:rPr>
              <a:t>it  </a:t>
            </a:r>
            <a:r>
              <a:rPr sz="1200" spc="-5" dirty="0">
                <a:latin typeface="Times New Roman"/>
                <a:cs typeface="Times New Roman"/>
              </a:rPr>
              <a:t>deems reasonable, </a:t>
            </a:r>
            <a:r>
              <a:rPr sz="1200" dirty="0">
                <a:latin typeface="Times New Roman"/>
                <a:cs typeface="Times New Roman"/>
              </a:rPr>
              <a:t>appropriate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best interests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necessary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effectuate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purposes </a:t>
            </a:r>
            <a:r>
              <a:rPr sz="1200" dirty="0">
                <a:latin typeface="Times New Roman"/>
                <a:cs typeface="Times New Roman"/>
              </a:rPr>
              <a:t>of this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article.</a:t>
            </a:r>
            <a:endParaRPr sz="1200">
              <a:latin typeface="Times New Roman"/>
              <a:cs typeface="Times New Roman"/>
            </a:endParaRPr>
          </a:p>
          <a:p>
            <a:pPr marL="1270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8:08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17: </a:t>
            </a:r>
            <a:r>
              <a:rPr sz="1200" b="1" spc="-5" dirty="0">
                <a:latin typeface="Times New Roman"/>
                <a:cs typeface="Times New Roman"/>
              </a:rPr>
              <a:t>FY </a:t>
            </a:r>
            <a:r>
              <a:rPr sz="1200" b="1" dirty="0">
                <a:latin typeface="Times New Roman"/>
                <a:cs typeface="Times New Roman"/>
              </a:rPr>
              <a:t>2019 SEWER </a:t>
            </a:r>
            <a:r>
              <a:rPr sz="1200" b="1" spc="-5" dirty="0">
                <a:latin typeface="Times New Roman"/>
                <a:cs typeface="Times New Roman"/>
              </a:rPr>
              <a:t>DEPARTMENT OPERATING BUDGET</a:t>
            </a:r>
            <a:endParaRPr sz="1200">
              <a:latin typeface="Times New Roman"/>
              <a:cs typeface="Times New Roman"/>
            </a:endParaRPr>
          </a:p>
          <a:p>
            <a:pPr marL="127000" marR="1238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One </a:t>
            </a:r>
            <a:r>
              <a:rPr sz="1200" dirty="0">
                <a:latin typeface="Times New Roman"/>
                <a:cs typeface="Times New Roman"/>
              </a:rPr>
              <a:t>Million </a:t>
            </a:r>
            <a:r>
              <a:rPr sz="1200" spc="-5" dirty="0">
                <a:latin typeface="Times New Roman"/>
                <a:cs typeface="Times New Roman"/>
              </a:rPr>
              <a:t>Three Hundred Eleven  Thousand Eight Hundred </a:t>
            </a:r>
            <a:r>
              <a:rPr sz="1200" dirty="0">
                <a:latin typeface="Times New Roman"/>
                <a:cs typeface="Times New Roman"/>
              </a:rPr>
              <a:t>Sixty </a:t>
            </a:r>
            <a:r>
              <a:rPr sz="1200" spc="-5" dirty="0">
                <a:latin typeface="Times New Roman"/>
                <a:cs typeface="Times New Roman"/>
              </a:rPr>
              <a:t>Four Dollars and No Cents ($1,311,864.00)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operate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Sewer  Department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2020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</a:t>
            </a:r>
            <a:r>
              <a:rPr sz="1200" dirty="0">
                <a:latin typeface="Times New Roman"/>
                <a:cs typeface="Times New Roman"/>
              </a:rPr>
              <a:t>said </a:t>
            </a:r>
            <a:r>
              <a:rPr sz="1200" spc="-5" dirty="0">
                <a:latin typeface="Times New Roman"/>
                <a:cs typeface="Times New Roman"/>
              </a:rPr>
              <a:t>appropriation </a:t>
            </a:r>
            <a:r>
              <a:rPr sz="1200" dirty="0">
                <a:latin typeface="Times New Roman"/>
                <a:cs typeface="Times New Roman"/>
              </a:rPr>
              <a:t>by a transfer of One </a:t>
            </a:r>
            <a:r>
              <a:rPr sz="1200" spc="-5" dirty="0">
                <a:latin typeface="Times New Roman"/>
                <a:cs typeface="Times New Roman"/>
              </a:rPr>
              <a:t>Hundred  Thirty Five Thousand </a:t>
            </a:r>
            <a:r>
              <a:rPr sz="1200" dirty="0">
                <a:latin typeface="Times New Roman"/>
                <a:cs typeface="Times New Roman"/>
              </a:rPr>
              <a:t>Five </a:t>
            </a:r>
            <a:r>
              <a:rPr sz="1200" spc="-5" dirty="0">
                <a:latin typeface="Times New Roman"/>
                <a:cs typeface="Times New Roman"/>
              </a:rPr>
              <a:t>Hundred </a:t>
            </a:r>
            <a:r>
              <a:rPr sz="1200" dirty="0">
                <a:latin typeface="Times New Roman"/>
                <a:cs typeface="Times New Roman"/>
              </a:rPr>
              <a:t>Seventy </a:t>
            </a:r>
            <a:r>
              <a:rPr sz="1200" spc="-5" dirty="0">
                <a:latin typeface="Times New Roman"/>
                <a:cs typeface="Times New Roman"/>
              </a:rPr>
              <a:t>Dollars and No Cents </a:t>
            </a:r>
            <a:r>
              <a:rPr sz="1200" dirty="0">
                <a:latin typeface="Times New Roman"/>
                <a:cs typeface="Times New Roman"/>
              </a:rPr>
              <a:t>($135,570.00)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certified retained earnings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Sewer Fund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balance from </a:t>
            </a:r>
            <a:r>
              <a:rPr sz="1200" dirty="0">
                <a:latin typeface="Times New Roman"/>
                <a:cs typeface="Times New Roman"/>
              </a:rPr>
              <a:t>the receipts </a:t>
            </a:r>
            <a:r>
              <a:rPr sz="1200" spc="-5" dirty="0">
                <a:latin typeface="Times New Roman"/>
                <a:cs typeface="Times New Roman"/>
              </a:rPr>
              <a:t>and revenues </a:t>
            </a:r>
            <a:r>
              <a:rPr sz="1200" dirty="0">
                <a:latin typeface="Times New Roman"/>
                <a:cs typeface="Times New Roman"/>
              </a:rPr>
              <a:t>to  be </a:t>
            </a:r>
            <a:r>
              <a:rPr sz="1200" spc="-5" dirty="0">
                <a:latin typeface="Times New Roman"/>
                <a:cs typeface="Times New Roman"/>
              </a:rPr>
              <a:t>collected </a:t>
            </a:r>
            <a:r>
              <a:rPr sz="1200" dirty="0">
                <a:latin typeface="Times New Roman"/>
                <a:cs typeface="Times New Roman"/>
              </a:rPr>
              <a:t>on behalf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the Sewer Department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said fiscal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 marL="1270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 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0" marR="1824989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for the </a:t>
            </a:r>
            <a:r>
              <a:rPr sz="1200" b="1" dirty="0">
                <a:latin typeface="Times New Roman"/>
                <a:cs typeface="Times New Roman"/>
              </a:rPr>
              <a:t>Sewer </a:t>
            </a:r>
            <a:r>
              <a:rPr sz="1200" b="1" spc="-5" dirty="0">
                <a:latin typeface="Times New Roman"/>
                <a:cs typeface="Times New Roman"/>
              </a:rPr>
              <a:t>Commission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26364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6364" marR="939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One </a:t>
            </a:r>
            <a:r>
              <a:rPr sz="1200" dirty="0">
                <a:latin typeface="Times New Roman"/>
                <a:cs typeface="Times New Roman"/>
              </a:rPr>
              <a:t>Million  </a:t>
            </a:r>
            <a:r>
              <a:rPr sz="1200" spc="-5" dirty="0">
                <a:latin typeface="Times New Roman"/>
                <a:cs typeface="Times New Roman"/>
              </a:rPr>
              <a:t>Three Hundred Eleven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Eight Hundred </a:t>
            </a:r>
            <a:r>
              <a:rPr sz="1200" dirty="0">
                <a:latin typeface="Times New Roman"/>
                <a:cs typeface="Times New Roman"/>
              </a:rPr>
              <a:t>Sixty </a:t>
            </a:r>
            <a:r>
              <a:rPr sz="1200" spc="-5" dirty="0">
                <a:latin typeface="Times New Roman"/>
                <a:cs typeface="Times New Roman"/>
              </a:rPr>
              <a:t>Four Dollars and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Cents  ($1,311,864.00)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operate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Sewer Department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2020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 appropriation </a:t>
            </a:r>
            <a:r>
              <a:rPr sz="1200" dirty="0">
                <a:latin typeface="Times New Roman"/>
                <a:cs typeface="Times New Roman"/>
              </a:rPr>
              <a:t>by a transfer of One </a:t>
            </a:r>
            <a:r>
              <a:rPr sz="1200" spc="-5" dirty="0">
                <a:latin typeface="Times New Roman"/>
                <a:cs typeface="Times New Roman"/>
              </a:rPr>
              <a:t>Hundred </a:t>
            </a:r>
            <a:r>
              <a:rPr sz="1200" dirty="0">
                <a:latin typeface="Times New Roman"/>
                <a:cs typeface="Times New Roman"/>
              </a:rPr>
              <a:t>Thirty </a:t>
            </a:r>
            <a:r>
              <a:rPr sz="1200" spc="-5" dirty="0">
                <a:latin typeface="Times New Roman"/>
                <a:cs typeface="Times New Roman"/>
              </a:rPr>
              <a:t>Five Thousand Five Hundred Seventy Dollars  and No Cents </a:t>
            </a:r>
            <a:r>
              <a:rPr sz="1200" dirty="0">
                <a:latin typeface="Times New Roman"/>
                <a:cs typeface="Times New Roman"/>
              </a:rPr>
              <a:t>($135,570.00)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certified </a:t>
            </a:r>
            <a:r>
              <a:rPr sz="1200" dirty="0">
                <a:latin typeface="Times New Roman"/>
                <a:cs typeface="Times New Roman"/>
              </a:rPr>
              <a:t>retained </a:t>
            </a:r>
            <a:r>
              <a:rPr sz="1200" spc="-5" dirty="0">
                <a:latin typeface="Times New Roman"/>
                <a:cs typeface="Times New Roman"/>
              </a:rPr>
              <a:t>earnings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Sewer Fund and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balance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receipts and revenues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collected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behalf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Sewer Department for  said fiscal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 marL="1270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8:10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0">
              <a:lnSpc>
                <a:spcPts val="1410"/>
              </a:lnSpc>
              <a:spcBef>
                <a:spcPts val="5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18: </a:t>
            </a:r>
            <a:r>
              <a:rPr sz="1200" b="1" spc="-5" dirty="0">
                <a:latin typeface="Times New Roman"/>
                <a:cs typeface="Times New Roman"/>
              </a:rPr>
              <a:t>DEPOSITS </a:t>
            </a:r>
            <a:r>
              <a:rPr sz="1200" b="1" dirty="0">
                <a:latin typeface="Times New Roman"/>
                <a:cs typeface="Times New Roman"/>
              </a:rPr>
              <a:t>TO </a:t>
            </a:r>
            <a:r>
              <a:rPr sz="1200" b="1" spc="-5" dirty="0">
                <a:latin typeface="Times New Roman"/>
                <a:cs typeface="Times New Roman"/>
              </a:rPr>
              <a:t>RESERVE ACCOUNTS </a:t>
            </a:r>
            <a:r>
              <a:rPr sz="1200" b="1" dirty="0">
                <a:latin typeface="Times New Roman"/>
                <a:cs typeface="Times New Roman"/>
              </a:rPr>
              <a:t>OF THE </a:t>
            </a:r>
            <a:r>
              <a:rPr sz="1200" b="1" spc="-5" dirty="0">
                <a:latin typeface="Times New Roman"/>
                <a:cs typeface="Times New Roman"/>
              </a:rPr>
              <a:t>SEWER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FUND</a:t>
            </a:r>
            <a:endParaRPr sz="1200">
              <a:latin typeface="Times New Roman"/>
              <a:cs typeface="Times New Roman"/>
            </a:endParaRPr>
          </a:p>
          <a:p>
            <a:pPr marL="127000" marR="13589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Twenty Five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Dollars and No  Cents ($25,000)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make deposits </a:t>
            </a:r>
            <a:r>
              <a:rPr sz="1200" dirty="0">
                <a:latin typeface="Times New Roman"/>
                <a:cs typeface="Times New Roman"/>
              </a:rPr>
              <a:t>into the </a:t>
            </a:r>
            <a:r>
              <a:rPr sz="1200" spc="-5" dirty="0">
                <a:latin typeface="Times New Roman"/>
                <a:cs typeface="Times New Roman"/>
              </a:rPr>
              <a:t>OPEB reserve account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Sewer Fund 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certified retained </a:t>
            </a:r>
            <a:r>
              <a:rPr sz="1200" dirty="0">
                <a:latin typeface="Times New Roman"/>
                <a:cs typeface="Times New Roman"/>
              </a:rPr>
              <a:t>earnings of the </a:t>
            </a:r>
            <a:r>
              <a:rPr sz="1200" spc="-5" dirty="0">
                <a:latin typeface="Times New Roman"/>
                <a:cs typeface="Times New Roman"/>
              </a:rPr>
              <a:t>Sewer  Fund.</a:t>
            </a:r>
            <a:endParaRPr sz="1200">
              <a:latin typeface="Times New Roman"/>
              <a:cs typeface="Times New Roman"/>
            </a:endParaRPr>
          </a:p>
          <a:p>
            <a:pPr marL="1270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6364" marR="3580129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26364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6364" marR="2711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Twenty </a:t>
            </a:r>
            <a:r>
              <a:rPr sz="1200" dirty="0">
                <a:latin typeface="Times New Roman"/>
                <a:cs typeface="Times New Roman"/>
              </a:rPr>
              <a:t>Five  </a:t>
            </a:r>
            <a:r>
              <a:rPr sz="1200" spc="-5" dirty="0">
                <a:latin typeface="Times New Roman"/>
                <a:cs typeface="Times New Roman"/>
              </a:rPr>
              <a:t>Thousand Dollars and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Cents ($25,000)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make deposits </a:t>
            </a:r>
            <a:r>
              <a:rPr sz="1200" dirty="0">
                <a:latin typeface="Times New Roman"/>
                <a:cs typeface="Times New Roman"/>
              </a:rPr>
              <a:t>into the </a:t>
            </a:r>
            <a:r>
              <a:rPr sz="1200" spc="-5" dirty="0">
                <a:latin typeface="Times New Roman"/>
                <a:cs typeface="Times New Roman"/>
              </a:rPr>
              <a:t>OPEB reserve account </a:t>
            </a:r>
            <a:r>
              <a:rPr sz="1200" dirty="0">
                <a:latin typeface="Times New Roman"/>
                <a:cs typeface="Times New Roman"/>
              </a:rPr>
              <a:t>of  the </a:t>
            </a:r>
            <a:r>
              <a:rPr sz="1200" spc="-5" dirty="0">
                <a:latin typeface="Times New Roman"/>
                <a:cs typeface="Times New Roman"/>
              </a:rPr>
              <a:t>Sewer Fund and </a:t>
            </a:r>
            <a:r>
              <a:rPr sz="1200" dirty="0">
                <a:latin typeface="Times New Roman"/>
                <a:cs typeface="Times New Roman"/>
              </a:rPr>
              <a:t>to meet </a:t>
            </a:r>
            <a:r>
              <a:rPr sz="1200" spc="-5" dirty="0">
                <a:latin typeface="Times New Roman"/>
                <a:cs typeface="Times New Roman"/>
              </a:rPr>
              <a:t>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from the </a:t>
            </a:r>
            <a:r>
              <a:rPr sz="1200" spc="-5" dirty="0">
                <a:latin typeface="Times New Roman"/>
                <a:cs typeface="Times New Roman"/>
              </a:rPr>
              <a:t>certified  retained earnings </a:t>
            </a:r>
            <a:r>
              <a:rPr sz="1200" dirty="0">
                <a:latin typeface="Times New Roman"/>
                <a:cs typeface="Times New Roman"/>
              </a:rPr>
              <a:t>of the Sewer </a:t>
            </a:r>
            <a:r>
              <a:rPr sz="1200" spc="-5" dirty="0">
                <a:latin typeface="Times New Roman"/>
                <a:cs typeface="Times New Roman"/>
              </a:rPr>
              <a:t>Fund.</a:t>
            </a:r>
            <a:endParaRPr sz="1200">
              <a:latin typeface="Times New Roman"/>
              <a:cs typeface="Times New Roman"/>
            </a:endParaRPr>
          </a:p>
          <a:p>
            <a:pPr marL="126364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8:11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19: SEWER </a:t>
            </a:r>
            <a:r>
              <a:rPr sz="1200" b="1" spc="-5" dirty="0">
                <a:latin typeface="Times New Roman"/>
                <a:cs typeface="Times New Roman"/>
              </a:rPr>
              <a:t>CAPITAL PROJECT </a:t>
            </a:r>
            <a:r>
              <a:rPr sz="1200" b="1" dirty="0">
                <a:latin typeface="Times New Roman"/>
                <a:cs typeface="Times New Roman"/>
              </a:rPr>
              <a:t>– </a:t>
            </a:r>
            <a:r>
              <a:rPr sz="1200" b="1" spc="-5" dirty="0">
                <a:latin typeface="Times New Roman"/>
                <a:cs typeface="Times New Roman"/>
              </a:rPr>
              <a:t>FY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‘20</a:t>
            </a:r>
            <a:endParaRPr sz="1200">
              <a:latin typeface="Times New Roman"/>
              <a:cs typeface="Times New Roman"/>
            </a:endParaRPr>
          </a:p>
          <a:p>
            <a:pPr marL="1270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Eighty Thousand Dollars and 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Cents</a:t>
            </a:r>
            <a:endParaRPr sz="1200">
              <a:latin typeface="Times New Roman"/>
              <a:cs typeface="Times New Roman"/>
            </a:endParaRPr>
          </a:p>
          <a:p>
            <a:pPr marL="1270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($80,000) </a:t>
            </a:r>
            <a:r>
              <a:rPr sz="1200" spc="-5" dirty="0">
                <a:latin typeface="Times New Roman"/>
                <a:cs typeface="Times New Roman"/>
              </a:rPr>
              <a:t>for realigning and paving portions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WWTP interior roadway 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said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22">
        <p14:flythrough/>
      </p:transition>
    </mc:Choice>
    <mc:Fallback xmlns="">
      <p:transition spd="slow" advTm="822">
        <p:fade/>
      </p:transition>
    </mc:Fallback>
  </mc:AlternateContent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901700" y="9175325"/>
            <a:ext cx="2623820" cy="36830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>
              <a:lnSpc>
                <a:spcPts val="137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state match for </a:t>
            </a:r>
            <a:r>
              <a:rPr sz="1200" dirty="0">
                <a:latin typeface="Times New Roman"/>
                <a:cs typeface="Times New Roman"/>
              </a:rPr>
              <a:t>CPC </a:t>
            </a:r>
            <a:r>
              <a:rPr sz="1200" spc="-5" dirty="0">
                <a:latin typeface="Times New Roman"/>
                <a:cs typeface="Times New Roman"/>
              </a:rPr>
              <a:t>permissible expenses.  Or 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166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8808211"/>
            <a:ext cx="590677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from </a:t>
            </a:r>
            <a:r>
              <a:rPr sz="1200" dirty="0">
                <a:latin typeface="Times New Roman"/>
                <a:cs typeface="Times New Roman"/>
              </a:rPr>
              <a:t>the Community </a:t>
            </a:r>
            <a:r>
              <a:rPr sz="1200" spc="-5" dirty="0">
                <a:latin typeface="Times New Roman"/>
                <a:cs typeface="Times New Roman"/>
              </a:rPr>
              <a:t>Preservation annual revenues,  which include </a:t>
            </a:r>
            <a:r>
              <a:rPr sz="1200" dirty="0">
                <a:latin typeface="Times New Roman"/>
                <a:cs typeface="Times New Roman"/>
              </a:rPr>
              <a:t>the amount to be </a:t>
            </a:r>
            <a:r>
              <a:rPr sz="1200" spc="-5" dirty="0">
                <a:latin typeface="Times New Roman"/>
                <a:cs typeface="Times New Roman"/>
              </a:rPr>
              <a:t>collected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surcharge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real property, </a:t>
            </a:r>
            <a:r>
              <a:rPr sz="1200" dirty="0">
                <a:latin typeface="Times New Roman"/>
                <a:cs typeface="Times New Roman"/>
              </a:rPr>
              <a:t>and the </a:t>
            </a:r>
            <a:r>
              <a:rPr sz="1200" spc="-5" dirty="0">
                <a:latin typeface="Times New Roman"/>
                <a:cs typeface="Times New Roman"/>
              </a:rPr>
              <a:t>October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25500" y="395731"/>
            <a:ext cx="6077585" cy="7071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0022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for the </a:t>
            </a:r>
            <a:r>
              <a:rPr sz="1200" b="1" dirty="0">
                <a:latin typeface="Times New Roman"/>
                <a:cs typeface="Times New Roman"/>
              </a:rPr>
              <a:t>Sewer </a:t>
            </a:r>
            <a:r>
              <a:rPr sz="1200" b="1" spc="-5" dirty="0">
                <a:latin typeface="Times New Roman"/>
                <a:cs typeface="Times New Roman"/>
              </a:rPr>
              <a:t>Commission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Eighty Thousand  Dollars and No Cents </a:t>
            </a:r>
            <a:r>
              <a:rPr sz="1200" b="1" dirty="0">
                <a:latin typeface="Times New Roman"/>
                <a:cs typeface="Times New Roman"/>
              </a:rPr>
              <a:t>($80,000) </a:t>
            </a:r>
            <a:r>
              <a:rPr sz="1200" spc="-5" dirty="0">
                <a:latin typeface="Times New Roman"/>
                <a:cs typeface="Times New Roman"/>
              </a:rPr>
              <a:t>for realigning and paving portions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WWTP interior  roadway 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transfer of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certified retained  earnings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Sewer </a:t>
            </a:r>
            <a:r>
              <a:rPr sz="1200" dirty="0">
                <a:latin typeface="Times New Roman"/>
                <a:cs typeface="Times New Roman"/>
              </a:rPr>
              <a:t>Fund.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8:12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20: </a:t>
            </a:r>
            <a:r>
              <a:rPr sz="1200" b="1" spc="-5" dirty="0">
                <a:latin typeface="Times New Roman"/>
                <a:cs typeface="Times New Roman"/>
              </a:rPr>
              <a:t>FY </a:t>
            </a:r>
            <a:r>
              <a:rPr sz="1200" b="1" dirty="0">
                <a:latin typeface="Times New Roman"/>
                <a:cs typeface="Times New Roman"/>
              </a:rPr>
              <a:t>2019 </a:t>
            </a:r>
            <a:r>
              <a:rPr sz="1200" b="1" spc="-5" dirty="0">
                <a:latin typeface="Times New Roman"/>
                <a:cs typeface="Times New Roman"/>
              </a:rPr>
              <a:t>CABLE DEPARTMENT OPERATING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BUDGET</a:t>
            </a:r>
            <a:endParaRPr sz="1200">
              <a:latin typeface="Times New Roman"/>
              <a:cs typeface="Times New Roman"/>
            </a:endParaRPr>
          </a:p>
          <a:p>
            <a:pPr marL="88900" marR="1365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Two Hundred Four Thousand Nine  Hundred Eighty Nine Dollars and No Cents </a:t>
            </a:r>
            <a:r>
              <a:rPr sz="1200" dirty="0">
                <a:latin typeface="Times New Roman"/>
                <a:cs typeface="Times New Roman"/>
              </a:rPr>
              <a:t>($204,989.00) to </a:t>
            </a:r>
            <a:r>
              <a:rPr sz="1200" spc="-5" dirty="0">
                <a:latin typeface="Times New Roman"/>
                <a:cs typeface="Times New Roman"/>
              </a:rPr>
              <a:t>operate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Cable Department for  Fiscal Year </a:t>
            </a:r>
            <a:r>
              <a:rPr sz="1200" dirty="0">
                <a:latin typeface="Times New Roman"/>
                <a:cs typeface="Times New Roman"/>
              </a:rPr>
              <a:t>2020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Seventy Nine </a:t>
            </a:r>
            <a:r>
              <a:rPr sz="1200" spc="-5" dirty="0">
                <a:latin typeface="Times New Roman"/>
                <a:cs typeface="Times New Roman"/>
              </a:rPr>
              <a:t>Thousand Nine  Hundred Eighty Nine Dollars and No Cents </a:t>
            </a:r>
            <a:r>
              <a:rPr sz="1200" b="1" dirty="0">
                <a:latin typeface="Times New Roman"/>
                <a:cs typeface="Times New Roman"/>
              </a:rPr>
              <a:t>($79,989.00)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certified retained earnings </a:t>
            </a:r>
            <a:r>
              <a:rPr sz="1200" dirty="0">
                <a:latin typeface="Times New Roman"/>
                <a:cs typeface="Times New Roman"/>
              </a:rPr>
              <a:t>of  the </a:t>
            </a:r>
            <a:r>
              <a:rPr sz="1200" spc="-5" dirty="0">
                <a:latin typeface="Times New Roman"/>
                <a:cs typeface="Times New Roman"/>
              </a:rPr>
              <a:t>Cable Fund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balance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receipts and revenues </a:t>
            </a:r>
            <a:r>
              <a:rPr sz="1200" dirty="0">
                <a:latin typeface="Times New Roman"/>
                <a:cs typeface="Times New Roman"/>
              </a:rPr>
              <a:t>to be collected on </a:t>
            </a:r>
            <a:r>
              <a:rPr sz="1200" spc="-5" dirty="0">
                <a:latin typeface="Times New Roman"/>
                <a:cs typeface="Times New Roman"/>
              </a:rPr>
              <a:t>behalf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Cable Department for </a:t>
            </a:r>
            <a:r>
              <a:rPr sz="1200" dirty="0">
                <a:latin typeface="Times New Roman"/>
                <a:cs typeface="Times New Roman"/>
              </a:rPr>
              <a:t>said </a:t>
            </a:r>
            <a:r>
              <a:rPr sz="1200" spc="-5" dirty="0">
                <a:latin typeface="Times New Roman"/>
                <a:cs typeface="Times New Roman"/>
              </a:rPr>
              <a:t>fiscal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 marL="88265" marR="355536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 thereto.  </a:t>
            </a: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747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Two Hundred  Four Thousand Nine Hundred Eighty Nine Dollars and No Cents </a:t>
            </a:r>
            <a:r>
              <a:rPr sz="1200" b="1" dirty="0">
                <a:latin typeface="Times New Roman"/>
                <a:cs typeface="Times New Roman"/>
              </a:rPr>
              <a:t>($204,989.00)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operate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Cable Department for Fiscal Year </a:t>
            </a:r>
            <a:r>
              <a:rPr sz="1200" dirty="0">
                <a:latin typeface="Times New Roman"/>
                <a:cs typeface="Times New Roman"/>
              </a:rPr>
              <a:t>2020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meet </a:t>
            </a:r>
            <a:r>
              <a:rPr sz="1200" spc="-5" dirty="0">
                <a:latin typeface="Times New Roman"/>
                <a:cs typeface="Times New Roman"/>
              </a:rPr>
              <a:t>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Seventy  Nine Thousand Nine Hundred Eighty Nine Dollars and No Cents </a:t>
            </a:r>
            <a:r>
              <a:rPr sz="1200" b="1" dirty="0">
                <a:latin typeface="Times New Roman"/>
                <a:cs typeface="Times New Roman"/>
              </a:rPr>
              <a:t>($79,989.00)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certified  retained earnings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Cable Fund and </a:t>
            </a:r>
            <a:r>
              <a:rPr sz="1200" dirty="0">
                <a:latin typeface="Times New Roman"/>
                <a:cs typeface="Times New Roman"/>
              </a:rPr>
              <a:t>the balance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receipts and revenues </a:t>
            </a:r>
            <a:r>
              <a:rPr sz="1200" dirty="0">
                <a:latin typeface="Times New Roman"/>
                <a:cs typeface="Times New Roman"/>
              </a:rPr>
              <a:t>to be  </a:t>
            </a:r>
            <a:r>
              <a:rPr sz="1200" spc="-5" dirty="0">
                <a:latin typeface="Times New Roman"/>
                <a:cs typeface="Times New Roman"/>
              </a:rPr>
              <a:t>collected </a:t>
            </a:r>
            <a:r>
              <a:rPr sz="1200" dirty="0">
                <a:latin typeface="Times New Roman"/>
                <a:cs typeface="Times New Roman"/>
              </a:rPr>
              <a:t>on behalf of </a:t>
            </a:r>
            <a:r>
              <a:rPr sz="1200" spc="-5" dirty="0">
                <a:latin typeface="Times New Roman"/>
                <a:cs typeface="Times New Roman"/>
              </a:rPr>
              <a:t>the Cable Department for </a:t>
            </a:r>
            <a:r>
              <a:rPr sz="1200" dirty="0">
                <a:latin typeface="Times New Roman"/>
                <a:cs typeface="Times New Roman"/>
              </a:rPr>
              <a:t>said </a:t>
            </a:r>
            <a:r>
              <a:rPr sz="1200" spc="-5" dirty="0">
                <a:latin typeface="Times New Roman"/>
                <a:cs typeface="Times New Roman"/>
              </a:rPr>
              <a:t>fiscal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8:14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88900" algn="just">
              <a:lnSpc>
                <a:spcPts val="1410"/>
              </a:lnSpc>
              <a:spcBef>
                <a:spcPts val="5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21: </a:t>
            </a:r>
            <a:r>
              <a:rPr sz="1200" b="1" spc="-5" dirty="0">
                <a:latin typeface="Times New Roman"/>
                <a:cs typeface="Times New Roman"/>
              </a:rPr>
              <a:t>FUNDING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COMMUNITY PRESERVATION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ACCOUNT(s)</a:t>
            </a:r>
            <a:endParaRPr sz="1200">
              <a:latin typeface="Times New Roman"/>
              <a:cs typeface="Times New Roman"/>
            </a:endParaRPr>
          </a:p>
          <a:p>
            <a:pPr marL="88900" marR="1130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Three Hundred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Dollars and No  Cents </a:t>
            </a:r>
            <a:r>
              <a:rPr sz="1200" b="1" spc="-5" dirty="0">
                <a:latin typeface="Times New Roman"/>
                <a:cs typeface="Times New Roman"/>
              </a:rPr>
              <a:t>($300,000.00)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several accounts </a:t>
            </a:r>
            <a:r>
              <a:rPr sz="1200" dirty="0">
                <a:latin typeface="Times New Roman"/>
                <a:cs typeface="Times New Roman"/>
              </a:rPr>
              <a:t>of the Community </a:t>
            </a:r>
            <a:r>
              <a:rPr sz="1200" spc="-5" dirty="0">
                <a:latin typeface="Times New Roman"/>
                <a:cs typeface="Times New Roman"/>
              </a:rPr>
              <a:t>Preservation Committee, as  recommended </a:t>
            </a:r>
            <a:r>
              <a:rPr sz="1200" dirty="0">
                <a:latin typeface="Times New Roman"/>
                <a:cs typeface="Times New Roman"/>
              </a:rPr>
              <a:t>by the Community </a:t>
            </a:r>
            <a:r>
              <a:rPr sz="1200" spc="-5" dirty="0">
                <a:latin typeface="Times New Roman"/>
                <a:cs typeface="Times New Roman"/>
              </a:rPr>
              <a:t>Preservation Committee, 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L="3488690">
              <a:lnSpc>
                <a:spcPct val="100000"/>
              </a:lnSpc>
              <a:tabLst>
                <a:tab pos="4197350" algn="l"/>
              </a:tabLst>
            </a:pPr>
            <a:r>
              <a:rPr sz="1200" spc="-5" dirty="0">
                <a:latin typeface="Times New Roman"/>
                <a:cs typeface="Times New Roman"/>
              </a:rPr>
              <a:t>Amount	</a:t>
            </a:r>
            <a:r>
              <a:rPr sz="1200" dirty="0">
                <a:latin typeface="Times New Roman"/>
                <a:cs typeface="Times New Roman"/>
              </a:rPr>
              <a:t>% 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Total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996694" y="7668598"/>
          <a:ext cx="3768090" cy="112126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485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64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30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79635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Administrative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Account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1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1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ts val="139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Historic Resources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Community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Housing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499">
                <a:tc>
                  <a:txBody>
                    <a:bodyPr/>
                    <a:lstStyle/>
                    <a:p>
                      <a:pPr marL="31750">
                        <a:lnSpc>
                          <a:spcPts val="139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Open Space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&amp;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Recreation Reserve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ts val="139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General Reserve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95"/>
                        </a:lnSpc>
                      </a:pPr>
                      <a:r>
                        <a:rPr sz="12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$195,000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9635">
                <a:tc>
                  <a:txBody>
                    <a:bodyPr/>
                    <a:lstStyle/>
                    <a:p>
                      <a:pPr marR="60960" algn="r">
                        <a:lnSpc>
                          <a:spcPts val="131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ot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1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1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72">
        <p14:flythrough/>
      </p:transition>
    </mc:Choice>
    <mc:Fallback xmlns="">
      <p:transition spd="slow" advTm="772">
        <p:fade/>
      </p:transition>
    </mc:Fallback>
  </mc:AlternateContent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901700" y="9175325"/>
            <a:ext cx="2449195" cy="36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75"/>
              </a:lnSpc>
            </a:pP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Templeton.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0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167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25500" y="3725671"/>
            <a:ext cx="6092825" cy="54660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149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from </a:t>
            </a:r>
            <a:r>
              <a:rPr sz="1200" dirty="0">
                <a:latin typeface="Times New Roman"/>
                <a:cs typeface="Times New Roman"/>
              </a:rPr>
              <a:t>the Community </a:t>
            </a:r>
            <a:r>
              <a:rPr sz="1200" spc="-5" dirty="0">
                <a:latin typeface="Times New Roman"/>
                <a:cs typeface="Times New Roman"/>
              </a:rPr>
              <a:t>Preservation annual revenues,  which include </a:t>
            </a:r>
            <a:r>
              <a:rPr sz="1200" dirty="0">
                <a:latin typeface="Times New Roman"/>
                <a:cs typeface="Times New Roman"/>
              </a:rPr>
              <a:t>the amount to be </a:t>
            </a:r>
            <a:r>
              <a:rPr sz="1200" spc="-5" dirty="0">
                <a:latin typeface="Times New Roman"/>
                <a:cs typeface="Times New Roman"/>
              </a:rPr>
              <a:t>collected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surcharge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real property, </a:t>
            </a:r>
            <a:r>
              <a:rPr sz="1200" dirty="0">
                <a:latin typeface="Times New Roman"/>
                <a:cs typeface="Times New Roman"/>
              </a:rPr>
              <a:t>and the </a:t>
            </a:r>
            <a:r>
              <a:rPr sz="1200" spc="-5" dirty="0">
                <a:latin typeface="Times New Roman"/>
                <a:cs typeface="Times New Roman"/>
              </a:rPr>
              <a:t>October </a:t>
            </a:r>
            <a:r>
              <a:rPr sz="1200" dirty="0">
                <a:latin typeface="Times New Roman"/>
                <a:cs typeface="Times New Roman"/>
              </a:rPr>
              <a:t>2019  </a:t>
            </a:r>
            <a:r>
              <a:rPr sz="1200" spc="-5" dirty="0">
                <a:latin typeface="Times New Roman"/>
                <a:cs typeface="Times New Roman"/>
              </a:rPr>
              <a:t>state match for </a:t>
            </a:r>
            <a:r>
              <a:rPr sz="1200" dirty="0">
                <a:latin typeface="Times New Roman"/>
                <a:cs typeface="Times New Roman"/>
              </a:rPr>
              <a:t>CPC </a:t>
            </a:r>
            <a:r>
              <a:rPr sz="1200" spc="-5" dirty="0">
                <a:latin typeface="Times New Roman"/>
                <a:cs typeface="Times New Roman"/>
              </a:rPr>
              <a:t>permissible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expenses.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8:17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22: </a:t>
            </a:r>
            <a:r>
              <a:rPr sz="1200" b="1" spc="-5" dirty="0">
                <a:latin typeface="Times New Roman"/>
                <a:cs typeface="Times New Roman"/>
              </a:rPr>
              <a:t>EXPENDING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COMMUNITY PRESERVATION</a:t>
            </a:r>
            <a:r>
              <a:rPr sz="1200" b="1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RESERVES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Two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Dollars and No Cents  </a:t>
            </a:r>
            <a:r>
              <a:rPr sz="1200" b="1" spc="-5" dirty="0">
                <a:latin typeface="Times New Roman"/>
                <a:cs typeface="Times New Roman"/>
              </a:rPr>
              <a:t>($52,000.00) </a:t>
            </a:r>
            <a:r>
              <a:rPr sz="1200" spc="-5" dirty="0">
                <a:latin typeface="Times New Roman"/>
                <a:cs typeface="Times New Roman"/>
              </a:rPr>
              <a:t>for expenditure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Templeton Recreation Committee for improvements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Gilman Waite Park </a:t>
            </a:r>
            <a:r>
              <a:rPr sz="1200" dirty="0">
                <a:latin typeface="Times New Roman"/>
                <a:cs typeface="Times New Roman"/>
              </a:rPr>
              <a:t>including </a:t>
            </a:r>
            <a:r>
              <a:rPr sz="1200" spc="-5" dirty="0">
                <a:latin typeface="Times New Roman"/>
                <a:cs typeface="Times New Roman"/>
              </a:rPr>
              <a:t>relocating </a:t>
            </a:r>
            <a:r>
              <a:rPr sz="1200" dirty="0">
                <a:latin typeface="Times New Roman"/>
                <a:cs typeface="Times New Roman"/>
              </a:rPr>
              <a:t>the baseball </a:t>
            </a:r>
            <a:r>
              <a:rPr sz="1200" spc="-5" dirty="0">
                <a:latin typeface="Times New Roman"/>
                <a:cs typeface="Times New Roman"/>
              </a:rPr>
              <a:t>field and associated fencing and other  improvements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fields and park and </a:t>
            </a:r>
            <a:r>
              <a:rPr sz="1200" dirty="0">
                <a:latin typeface="Times New Roman"/>
                <a:cs typeface="Times New Roman"/>
              </a:rPr>
              <a:t>to meet </a:t>
            </a:r>
            <a:r>
              <a:rPr sz="1200" spc="-5" dirty="0">
                <a:latin typeface="Times New Roman"/>
                <a:cs typeface="Times New Roman"/>
              </a:rPr>
              <a:t>said appropriation </a:t>
            </a:r>
            <a:r>
              <a:rPr sz="1200" dirty="0">
                <a:latin typeface="Times New Roman"/>
                <a:cs typeface="Times New Roman"/>
              </a:rPr>
              <a:t>by a transfer of </a:t>
            </a:r>
            <a:r>
              <a:rPr sz="1200" spc="-5" dirty="0">
                <a:latin typeface="Times New Roman"/>
                <a:cs typeface="Times New Roman"/>
              </a:rPr>
              <a:t>funds from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Open </a:t>
            </a:r>
            <a:r>
              <a:rPr sz="1200" dirty="0">
                <a:latin typeface="Times New Roman"/>
                <a:cs typeface="Times New Roman"/>
              </a:rPr>
              <a:t>Space </a:t>
            </a:r>
            <a:r>
              <a:rPr sz="1200" spc="-5" dirty="0">
                <a:latin typeface="Times New Roman"/>
                <a:cs typeface="Times New Roman"/>
              </a:rPr>
              <a:t>and Recreation Reserve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 Community </a:t>
            </a:r>
            <a:r>
              <a:rPr sz="1200" spc="-5" dirty="0">
                <a:latin typeface="Times New Roman"/>
                <a:cs typeface="Times New Roman"/>
              </a:rPr>
              <a:t>Preservation Act.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810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behalf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the </a:t>
            </a:r>
            <a:r>
              <a:rPr sz="1200" b="1" dirty="0">
                <a:latin typeface="Times New Roman"/>
                <a:cs typeface="Times New Roman"/>
              </a:rPr>
              <a:t>Community </a:t>
            </a:r>
            <a:r>
              <a:rPr sz="1200" b="1" spc="-5" dirty="0">
                <a:latin typeface="Times New Roman"/>
                <a:cs typeface="Times New Roman"/>
              </a:rPr>
              <a:t>Preservation Committee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88265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88265" marR="13906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Two  Thousand Dollars and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Cents </a:t>
            </a:r>
            <a:r>
              <a:rPr sz="1200" b="1" spc="-5" dirty="0">
                <a:latin typeface="Times New Roman"/>
                <a:cs typeface="Times New Roman"/>
              </a:rPr>
              <a:t>($52,000.00) </a:t>
            </a:r>
            <a:r>
              <a:rPr sz="1200" spc="-5" dirty="0">
                <a:latin typeface="Times New Roman"/>
                <a:cs typeface="Times New Roman"/>
              </a:rPr>
              <a:t>for expenditure </a:t>
            </a:r>
            <a:r>
              <a:rPr sz="1200" dirty="0">
                <a:latin typeface="Times New Roman"/>
                <a:cs typeface="Times New Roman"/>
              </a:rPr>
              <a:t>by the Templeton </a:t>
            </a:r>
            <a:r>
              <a:rPr sz="1200" spc="-5" dirty="0">
                <a:latin typeface="Times New Roman"/>
                <a:cs typeface="Times New Roman"/>
              </a:rPr>
              <a:t>Recreation  Committee for improvements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Gilman Waite </a:t>
            </a:r>
            <a:r>
              <a:rPr sz="1200" dirty="0">
                <a:latin typeface="Times New Roman"/>
                <a:cs typeface="Times New Roman"/>
              </a:rPr>
              <a:t>Park </a:t>
            </a:r>
            <a:r>
              <a:rPr sz="1200" spc="-5" dirty="0">
                <a:latin typeface="Times New Roman"/>
                <a:cs typeface="Times New Roman"/>
              </a:rPr>
              <a:t>including relocating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baseball </a:t>
            </a:r>
            <a:r>
              <a:rPr sz="1200" dirty="0">
                <a:latin typeface="Times New Roman"/>
                <a:cs typeface="Times New Roman"/>
              </a:rPr>
              <a:t>field </a:t>
            </a:r>
            <a:r>
              <a:rPr sz="1200" spc="-5" dirty="0">
                <a:latin typeface="Times New Roman"/>
                <a:cs typeface="Times New Roman"/>
              </a:rPr>
              <a:t>and  associated fencing and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improvements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fields and park and </a:t>
            </a:r>
            <a:r>
              <a:rPr sz="1200" dirty="0">
                <a:latin typeface="Times New Roman"/>
                <a:cs typeface="Times New Roman"/>
              </a:rPr>
              <a:t>to meet </a:t>
            </a:r>
            <a:r>
              <a:rPr sz="1200" spc="-5" dirty="0">
                <a:latin typeface="Times New Roman"/>
                <a:cs typeface="Times New Roman"/>
              </a:rPr>
              <a:t>said appropriation 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funds </a:t>
            </a:r>
            <a:r>
              <a:rPr sz="1200" dirty="0">
                <a:latin typeface="Times New Roman"/>
                <a:cs typeface="Times New Roman"/>
              </a:rPr>
              <a:t>from the </a:t>
            </a:r>
            <a:r>
              <a:rPr sz="1200" spc="-5" dirty="0">
                <a:latin typeface="Times New Roman"/>
                <a:cs typeface="Times New Roman"/>
              </a:rPr>
              <a:t>Open Space and Recreation Reserve </a:t>
            </a:r>
            <a:r>
              <a:rPr sz="1200" dirty="0">
                <a:latin typeface="Times New Roman"/>
                <a:cs typeface="Times New Roman"/>
              </a:rPr>
              <a:t>of the Community  </a:t>
            </a:r>
            <a:r>
              <a:rPr sz="1200" spc="-5" dirty="0">
                <a:latin typeface="Times New Roman"/>
                <a:cs typeface="Times New Roman"/>
              </a:rPr>
              <a:t>Preservation </a:t>
            </a:r>
            <a:r>
              <a:rPr sz="1200" dirty="0">
                <a:latin typeface="Times New Roman"/>
                <a:cs typeface="Times New Roman"/>
              </a:rPr>
              <a:t>Act.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8:19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23: </a:t>
            </a:r>
            <a:r>
              <a:rPr sz="1200" b="1" spc="-5" dirty="0">
                <a:latin typeface="Times New Roman"/>
                <a:cs typeface="Times New Roman"/>
              </a:rPr>
              <a:t>TEMPLETON SCHOLARSHIP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FUND</a:t>
            </a:r>
            <a:endParaRPr sz="1200">
              <a:latin typeface="Times New Roman"/>
              <a:cs typeface="Times New Roman"/>
            </a:endParaRPr>
          </a:p>
          <a:p>
            <a:pPr marL="88900" marR="1720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raise and 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Four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Dollars and No  Cents </a:t>
            </a:r>
            <a:r>
              <a:rPr sz="1200" b="1" spc="-5" dirty="0">
                <a:latin typeface="Times New Roman"/>
                <a:cs typeface="Times New Roman"/>
              </a:rPr>
              <a:t>($4,000.00)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Templeton Scholarship </a:t>
            </a:r>
            <a:r>
              <a:rPr sz="1200" dirty="0">
                <a:latin typeface="Times New Roman"/>
                <a:cs typeface="Times New Roman"/>
              </a:rPr>
              <a:t>Fund to be </a:t>
            </a:r>
            <a:r>
              <a:rPr sz="1200" spc="-5" dirty="0">
                <a:latin typeface="Times New Roman"/>
                <a:cs typeface="Times New Roman"/>
              </a:rPr>
              <a:t>expended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Templeton  Scholarship Committee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purpose </a:t>
            </a:r>
            <a:r>
              <a:rPr sz="1200" dirty="0">
                <a:latin typeface="Times New Roman"/>
                <a:cs typeface="Times New Roman"/>
              </a:rPr>
              <a:t>of awarding </a:t>
            </a:r>
            <a:r>
              <a:rPr sz="1200" spc="-5" dirty="0">
                <a:latin typeface="Times New Roman"/>
                <a:cs typeface="Times New Roman"/>
              </a:rPr>
              <a:t>scholarships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eligible applicants from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570992"/>
            <a:ext cx="5943600" cy="18135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behalf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the </a:t>
            </a:r>
            <a:r>
              <a:rPr sz="1200" b="1" dirty="0">
                <a:latin typeface="Times New Roman"/>
                <a:cs typeface="Times New Roman"/>
              </a:rPr>
              <a:t>Community </a:t>
            </a:r>
            <a:r>
              <a:rPr sz="1200" b="1" spc="-5" dirty="0">
                <a:latin typeface="Times New Roman"/>
                <a:cs typeface="Times New Roman"/>
              </a:rPr>
              <a:t>Preservation Committee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441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Three Hundred  Thousand Dollars and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Cents </a:t>
            </a:r>
            <a:r>
              <a:rPr sz="1200" b="1" spc="-5" dirty="0">
                <a:latin typeface="Times New Roman"/>
                <a:cs typeface="Times New Roman"/>
              </a:rPr>
              <a:t>($300,000.00)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several accounts </a:t>
            </a:r>
            <a:r>
              <a:rPr sz="1200" dirty="0">
                <a:latin typeface="Times New Roman"/>
                <a:cs typeface="Times New Roman"/>
              </a:rPr>
              <a:t>of the Community  </a:t>
            </a:r>
            <a:r>
              <a:rPr sz="1200" spc="-5" dirty="0">
                <a:latin typeface="Times New Roman"/>
                <a:cs typeface="Times New Roman"/>
              </a:rPr>
              <a:t>Preservation Committee, as recommended </a:t>
            </a:r>
            <a:r>
              <a:rPr sz="1200" dirty="0">
                <a:latin typeface="Times New Roman"/>
                <a:cs typeface="Times New Roman"/>
              </a:rPr>
              <a:t>by the Community </a:t>
            </a:r>
            <a:r>
              <a:rPr sz="1200" spc="-5" dirty="0">
                <a:latin typeface="Times New Roman"/>
                <a:cs typeface="Times New Roman"/>
              </a:rPr>
              <a:t>Preservation Committee, as  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L="3412490">
              <a:lnSpc>
                <a:spcPct val="100000"/>
              </a:lnSpc>
              <a:tabLst>
                <a:tab pos="4121150" algn="l"/>
              </a:tabLst>
            </a:pPr>
            <a:r>
              <a:rPr sz="1200" spc="-5" dirty="0">
                <a:latin typeface="Times New Roman"/>
                <a:cs typeface="Times New Roman"/>
              </a:rPr>
              <a:t>Amount	</a:t>
            </a:r>
            <a:r>
              <a:rPr sz="1200" dirty="0">
                <a:latin typeface="Times New Roman"/>
                <a:cs typeface="Times New Roman"/>
              </a:rPr>
              <a:t>% 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Total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996694" y="2586058"/>
          <a:ext cx="3768090" cy="112126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485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64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30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79635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Administrative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Account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1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1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ts val="139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Historic Resources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Community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Housing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31750">
                        <a:lnSpc>
                          <a:spcPts val="139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Open Space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&amp;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Recreation Reserve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499">
                <a:tc>
                  <a:txBody>
                    <a:bodyPr/>
                    <a:lstStyle/>
                    <a:p>
                      <a:pPr marL="31750">
                        <a:lnSpc>
                          <a:spcPts val="139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General Reserve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95"/>
                        </a:lnSpc>
                      </a:pPr>
                      <a:r>
                        <a:rPr sz="12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$195,000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9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65%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9635">
                <a:tc>
                  <a:txBody>
                    <a:bodyPr/>
                    <a:lstStyle/>
                    <a:p>
                      <a:pPr marR="60960" algn="r">
                        <a:lnSpc>
                          <a:spcPts val="131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ot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8125" algn="r">
                        <a:lnSpc>
                          <a:spcPts val="131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1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01">
        <p14:flythrough/>
      </p:transition>
    </mc:Choice>
    <mc:Fallback xmlns="">
      <p:transition spd="slow" advTm="801">
        <p:fade/>
      </p:transition>
    </mc:Fallback>
  </mc:AlternateContent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 txBox="1"/>
          <p:nvPr/>
        </p:nvSpPr>
        <p:spPr>
          <a:xfrm>
            <a:off x="901700" y="9343586"/>
            <a:ext cx="1833880" cy="200025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1200" b="1" spc="-5" dirty="0">
                <a:latin typeface="Times New Roman"/>
                <a:cs typeface="Times New Roman"/>
              </a:rPr>
              <a:t>Passed/May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8:27</a:t>
            </a:r>
            <a:r>
              <a:rPr sz="1200" b="1" spc="-1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168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25500" y="570992"/>
            <a:ext cx="6062980" cy="5816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5819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for the Templeton Scholarship Committee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 marL="88900" marR="113664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raise and appropriate </a:t>
            </a:r>
            <a:r>
              <a:rPr sz="1200" dirty="0">
                <a:latin typeface="Times New Roman"/>
                <a:cs typeface="Times New Roman"/>
              </a:rPr>
              <a:t>the sum of Four  </a:t>
            </a:r>
            <a:r>
              <a:rPr sz="1200" spc="-5" dirty="0">
                <a:latin typeface="Times New Roman"/>
                <a:cs typeface="Times New Roman"/>
              </a:rPr>
              <a:t>Thousand Dollars and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Cents </a:t>
            </a:r>
            <a:r>
              <a:rPr sz="1200" b="1" spc="-5" dirty="0">
                <a:latin typeface="Times New Roman"/>
                <a:cs typeface="Times New Roman"/>
              </a:rPr>
              <a:t>($4,000.00)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Templeton Scholarship Fund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expended 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Templeton Scholarship Committee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purpose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awarding scholarships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eligible  applicants from </a:t>
            </a:r>
            <a:r>
              <a:rPr sz="1200" dirty="0">
                <a:latin typeface="Times New Roman"/>
                <a:cs typeface="Times New Roman"/>
              </a:rPr>
              <a:t>the Town of</a:t>
            </a:r>
            <a:r>
              <a:rPr sz="1200" spc="-5" dirty="0">
                <a:latin typeface="Times New Roman"/>
                <a:cs typeface="Times New Roman"/>
              </a:rPr>
              <a:t> Templeton.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8:20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24: </a:t>
            </a:r>
            <a:r>
              <a:rPr sz="1200" b="1" spc="-5" dirty="0">
                <a:latin typeface="Times New Roman"/>
                <a:cs typeface="Times New Roman"/>
              </a:rPr>
              <a:t>PROPERTY VALUATION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ACCOUNT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raise and 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Twenty </a:t>
            </a:r>
            <a:r>
              <a:rPr sz="1200" dirty="0">
                <a:latin typeface="Times New Roman"/>
                <a:cs typeface="Times New Roman"/>
              </a:rPr>
              <a:t>Two </a:t>
            </a:r>
            <a:r>
              <a:rPr sz="1200" spc="-5" dirty="0">
                <a:latin typeface="Times New Roman"/>
                <a:cs typeface="Times New Roman"/>
              </a:rPr>
              <a:t>Thousand Five  Hundred Dollars and No Cents </a:t>
            </a:r>
            <a:r>
              <a:rPr sz="1200" b="1" spc="-5" dirty="0">
                <a:latin typeface="Times New Roman"/>
                <a:cs typeface="Times New Roman"/>
              </a:rPr>
              <a:t>($22,500.00)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expended </a:t>
            </a:r>
            <a:r>
              <a:rPr sz="1200" dirty="0">
                <a:latin typeface="Times New Roman"/>
                <a:cs typeface="Times New Roman"/>
              </a:rPr>
              <a:t>by the Board of </a:t>
            </a:r>
            <a:r>
              <a:rPr sz="1200" spc="-5" dirty="0">
                <a:latin typeface="Times New Roman"/>
                <a:cs typeface="Times New Roman"/>
              </a:rPr>
              <a:t>Assessors for  Interim Work, Five-year Recertification, Cyclical Inspections, and costs associated with carrying  </a:t>
            </a:r>
            <a:r>
              <a:rPr sz="1200" dirty="0">
                <a:latin typeface="Times New Roman"/>
                <a:cs typeface="Times New Roman"/>
              </a:rPr>
              <a:t>out </a:t>
            </a:r>
            <a:r>
              <a:rPr sz="1200" spc="-5" dirty="0">
                <a:latin typeface="Times New Roman"/>
                <a:cs typeface="Times New Roman"/>
              </a:rPr>
              <a:t>these activities and </a:t>
            </a:r>
            <a:r>
              <a:rPr sz="1200" dirty="0">
                <a:latin typeface="Times New Roman"/>
                <a:cs typeface="Times New Roman"/>
              </a:rPr>
              <a:t>fulfilling the </a:t>
            </a:r>
            <a:r>
              <a:rPr sz="1200" spc="-5" dirty="0">
                <a:latin typeface="Times New Roman"/>
                <a:cs typeface="Times New Roman"/>
              </a:rPr>
              <a:t>intent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article including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purchase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licensing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software,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take any other action relative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 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00860">
              <a:lnSpc>
                <a:spcPts val="1380"/>
              </a:lnSpc>
              <a:spcBef>
                <a:spcPts val="5"/>
              </a:spcBef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for 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Assessors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raise and 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Twenty  Two Thousand </a:t>
            </a:r>
            <a:r>
              <a:rPr sz="1200" dirty="0">
                <a:latin typeface="Times New Roman"/>
                <a:cs typeface="Times New Roman"/>
              </a:rPr>
              <a:t>Five </a:t>
            </a:r>
            <a:r>
              <a:rPr sz="1200" spc="-5" dirty="0">
                <a:latin typeface="Times New Roman"/>
                <a:cs typeface="Times New Roman"/>
              </a:rPr>
              <a:t>Hundred Dollars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Cents </a:t>
            </a:r>
            <a:r>
              <a:rPr sz="1200" b="1" spc="-5" dirty="0">
                <a:latin typeface="Times New Roman"/>
                <a:cs typeface="Times New Roman"/>
              </a:rPr>
              <a:t>($22,500.00)</a:t>
            </a:r>
            <a:r>
              <a:rPr sz="1200" spc="-5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expended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Board 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Assessors for Interim Work, Five-year Recertification, Cyclical Inspections, and costs  associated with carrying </a:t>
            </a:r>
            <a:r>
              <a:rPr sz="1200" dirty="0">
                <a:latin typeface="Times New Roman"/>
                <a:cs typeface="Times New Roman"/>
              </a:rPr>
              <a:t>out </a:t>
            </a:r>
            <a:r>
              <a:rPr sz="1200" spc="-5" dirty="0">
                <a:latin typeface="Times New Roman"/>
                <a:cs typeface="Times New Roman"/>
              </a:rPr>
              <a:t>these activities and </a:t>
            </a:r>
            <a:r>
              <a:rPr sz="1200" dirty="0">
                <a:latin typeface="Times New Roman"/>
                <a:cs typeface="Times New Roman"/>
              </a:rPr>
              <a:t>fulfilling the </a:t>
            </a:r>
            <a:r>
              <a:rPr sz="1200" spc="-5" dirty="0">
                <a:latin typeface="Times New Roman"/>
                <a:cs typeface="Times New Roman"/>
              </a:rPr>
              <a:t>intent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article including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purchase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licensing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software,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relative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8:21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25: SET </a:t>
            </a:r>
            <a:r>
              <a:rPr sz="1200" b="1" spc="-5" dirty="0">
                <a:latin typeface="Times New Roman"/>
                <a:cs typeface="Times New Roman"/>
              </a:rPr>
              <a:t>THE SALARIES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ELECTED </a:t>
            </a:r>
            <a:r>
              <a:rPr sz="1200" b="1" dirty="0">
                <a:latin typeface="Times New Roman"/>
                <a:cs typeface="Times New Roman"/>
              </a:rPr>
              <a:t>TOWN</a:t>
            </a:r>
            <a:r>
              <a:rPr sz="1200" b="1" spc="-5" dirty="0">
                <a:latin typeface="Times New Roman"/>
                <a:cs typeface="Times New Roman"/>
              </a:rPr>
              <a:t> OFFICIALS</a:t>
            </a:r>
            <a:endParaRPr sz="1200">
              <a:latin typeface="Times New Roman"/>
              <a:cs typeface="Times New Roman"/>
            </a:endParaRPr>
          </a:p>
          <a:p>
            <a:pPr marL="88900" marR="1054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vote,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 with MGL </a:t>
            </a:r>
            <a:r>
              <a:rPr sz="1200" dirty="0">
                <a:latin typeface="Times New Roman"/>
                <a:cs typeface="Times New Roman"/>
              </a:rPr>
              <a:t>Ch. 41 §108, to </a:t>
            </a:r>
            <a:r>
              <a:rPr sz="1200" spc="-5" dirty="0">
                <a:latin typeface="Times New Roman"/>
                <a:cs typeface="Times New Roman"/>
              </a:rPr>
              <a:t>fix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maintain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salaries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certain elected officials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2020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102125" y="6529832"/>
            <a:ext cx="13531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$ 58,143.00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Yearly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102100" y="6705092"/>
            <a:ext cx="135318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  <a:tabLst>
                <a:tab pos="393065" algn="l"/>
              </a:tabLst>
            </a:pPr>
            <a:r>
              <a:rPr sz="1200" dirty="0">
                <a:latin typeface="Times New Roman"/>
                <a:cs typeface="Times New Roman"/>
              </a:rPr>
              <a:t>$	500.00 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Yearly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  <a:tabLst>
                <a:tab pos="278765" algn="l"/>
              </a:tabLst>
            </a:pPr>
            <a:r>
              <a:rPr sz="1200" dirty="0">
                <a:latin typeface="Times New Roman"/>
                <a:cs typeface="Times New Roman"/>
              </a:rPr>
              <a:t>$	2,000.00 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Yearly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00" y="6529832"/>
            <a:ext cx="2691765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271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Town Clerk</a:t>
            </a:r>
            <a:endParaRPr sz="1200">
              <a:latin typeface="Times New Roman"/>
              <a:cs typeface="Times New Roman"/>
            </a:endParaRPr>
          </a:p>
          <a:p>
            <a:pPr marL="9271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Selectmen</a:t>
            </a:r>
            <a:endParaRPr sz="1200">
              <a:latin typeface="Times New Roman"/>
              <a:cs typeface="Times New Roman"/>
            </a:endParaRPr>
          </a:p>
          <a:p>
            <a:pPr marL="12700" marR="5080" indent="9144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Sewer Commissioner (Each)  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1700" y="7406132"/>
            <a:ext cx="5774690" cy="19608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332867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(3 yes, </a:t>
            </a:r>
            <a:r>
              <a:rPr sz="1200" b="1" dirty="0">
                <a:latin typeface="Times New Roman"/>
                <a:cs typeface="Times New Roman"/>
              </a:rPr>
              <a:t>1 no, 2</a:t>
            </a:r>
            <a:r>
              <a:rPr sz="1200" b="1" spc="1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abstain)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A </a:t>
            </a:r>
            <a:r>
              <a:rPr sz="1200" b="1" spc="-5" dirty="0">
                <a:latin typeface="Times New Roman"/>
                <a:cs typeface="Times New Roman"/>
              </a:rPr>
              <a:t>substitute </a:t>
            </a:r>
            <a:r>
              <a:rPr sz="1200" b="1" dirty="0">
                <a:latin typeface="Times New Roman"/>
                <a:cs typeface="Times New Roman"/>
              </a:rPr>
              <a:t>motion </a:t>
            </a:r>
            <a:r>
              <a:rPr sz="1200" b="1" spc="-10" dirty="0">
                <a:latin typeface="Times New Roman"/>
                <a:cs typeface="Times New Roman"/>
              </a:rPr>
              <a:t>was </a:t>
            </a:r>
            <a:r>
              <a:rPr sz="1200" b="1" dirty="0">
                <a:latin typeface="Times New Roman"/>
                <a:cs typeface="Times New Roman"/>
              </a:rPr>
              <a:t>duly made and </a:t>
            </a:r>
            <a:r>
              <a:rPr sz="1200" b="1" spc="-5" dirty="0">
                <a:latin typeface="Times New Roman"/>
                <a:cs typeface="Times New Roman"/>
              </a:rPr>
              <a:t>seconded to </a:t>
            </a:r>
            <a:r>
              <a:rPr sz="1200" b="1" dirty="0">
                <a:latin typeface="Times New Roman"/>
                <a:cs typeface="Times New Roman"/>
              </a:rPr>
              <a:t>have </a:t>
            </a: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25 read as </a:t>
            </a:r>
            <a:r>
              <a:rPr sz="1200" b="1" spc="-5" dirty="0">
                <a:latin typeface="Times New Roman"/>
                <a:cs typeface="Times New Roman"/>
              </a:rPr>
              <a:t>follows.</a:t>
            </a:r>
            <a:endParaRPr sz="1200">
              <a:latin typeface="Times New Roman"/>
              <a:cs typeface="Times New Roman"/>
            </a:endParaRPr>
          </a:p>
          <a:p>
            <a:pPr marL="12700" marR="163195">
              <a:lnSpc>
                <a:spcPts val="1380"/>
              </a:lnSpc>
              <a:spcBef>
                <a:spcPts val="65"/>
              </a:spcBef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accord with MGL </a:t>
            </a:r>
            <a:r>
              <a:rPr sz="1200" dirty="0">
                <a:latin typeface="Times New Roman"/>
                <a:cs typeface="Times New Roman"/>
              </a:rPr>
              <a:t>Ch. 41 </a:t>
            </a: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108, to </a:t>
            </a:r>
            <a:r>
              <a:rPr sz="1200" spc="-5" dirty="0">
                <a:latin typeface="Times New Roman"/>
                <a:cs typeface="Times New Roman"/>
              </a:rPr>
              <a:t>fix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maintain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salary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elected officials for  Fiscal Year </a:t>
            </a:r>
            <a:r>
              <a:rPr sz="1200" dirty="0">
                <a:latin typeface="Times New Roman"/>
                <a:cs typeface="Times New Roman"/>
              </a:rPr>
              <a:t>2020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R="1225550" algn="r">
              <a:lnSpc>
                <a:spcPct val="100000"/>
              </a:lnSpc>
              <a:tabLst>
                <a:tab pos="2285365" algn="l"/>
              </a:tabLst>
            </a:pPr>
            <a:r>
              <a:rPr sz="1200" spc="-5" dirty="0">
                <a:latin typeface="Times New Roman"/>
                <a:cs typeface="Times New Roman"/>
              </a:rPr>
              <a:t>Town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Clerk	</a:t>
            </a:r>
            <a:r>
              <a:rPr sz="1200" dirty="0">
                <a:latin typeface="Times New Roman"/>
                <a:cs typeface="Times New Roman"/>
              </a:rPr>
              <a:t>$   58,143.00 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Yearly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R="1229995" algn="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</a:t>
            </a:r>
            <a:r>
              <a:rPr sz="1200" b="1" dirty="0">
                <a:latin typeface="Times New Roman"/>
                <a:cs typeface="Times New Roman"/>
              </a:rPr>
              <a:t>move </a:t>
            </a:r>
            <a:r>
              <a:rPr sz="1200" b="1" spc="-5" dirty="0">
                <a:latin typeface="Times New Roman"/>
                <a:cs typeface="Times New Roman"/>
              </a:rPr>
              <a:t>the substitute</a:t>
            </a:r>
            <a:r>
              <a:rPr sz="1200" b="1" dirty="0">
                <a:latin typeface="Times New Roman"/>
                <a:cs typeface="Times New Roman"/>
              </a:rPr>
              <a:t> motion.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683">
        <p14:flythrough/>
      </p:transition>
    </mc:Choice>
    <mc:Fallback xmlns="">
      <p:transition spd="slow" advTm="683">
        <p:fade/>
      </p:transition>
    </mc:Fallback>
  </mc:AlternateContent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/>
          <p:nvPr/>
        </p:nvSpPr>
        <p:spPr>
          <a:xfrm>
            <a:off x="3583578" y="9549342"/>
            <a:ext cx="6057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863600" y="570992"/>
            <a:ext cx="5965825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177029">
              <a:lnSpc>
                <a:spcPts val="1380"/>
              </a:lnSpc>
              <a:spcBef>
                <a:spcPts val="195"/>
              </a:spcBef>
            </a:pP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substitute </a:t>
            </a:r>
            <a:r>
              <a:rPr sz="1200" b="1" dirty="0">
                <a:latin typeface="Times New Roman"/>
                <a:cs typeface="Times New Roman"/>
              </a:rPr>
              <a:t>motion.  </a:t>
            </a:r>
            <a:r>
              <a:rPr sz="1200" b="1" spc="-5" dirty="0">
                <a:latin typeface="Times New Roman"/>
                <a:cs typeface="Times New Roman"/>
              </a:rPr>
              <a:t>Defeated/ 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1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8:27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50800" marR="177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in </a:t>
            </a:r>
            <a:r>
              <a:rPr sz="1200" spc="-5" dirty="0">
                <a:latin typeface="Times New Roman"/>
                <a:cs typeface="Times New Roman"/>
              </a:rPr>
              <a:t>accord with MGL </a:t>
            </a:r>
            <a:r>
              <a:rPr sz="1200" dirty="0">
                <a:latin typeface="Times New Roman"/>
                <a:cs typeface="Times New Roman"/>
              </a:rPr>
              <a:t>Ch. 41 §108, to </a:t>
            </a:r>
            <a:r>
              <a:rPr sz="1200" spc="-5" dirty="0">
                <a:latin typeface="Times New Roman"/>
                <a:cs typeface="Times New Roman"/>
              </a:rPr>
              <a:t>fix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maintain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salaries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certain elected officials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2020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1797050" y="1651846"/>
          <a:ext cx="3677284" cy="5192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504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24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2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Town Clerk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8895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58,143.00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Yearly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Selectmen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i="1" dirty="0">
                          <a:latin typeface="Times New Roman"/>
                          <a:cs typeface="Times New Roman"/>
                        </a:rPr>
                        <a:t>(Each)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9530" algn="r">
                        <a:lnSpc>
                          <a:spcPts val="1280"/>
                        </a:lnSpc>
                        <a:tabLst>
                          <a:tab pos="38036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500.00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Yearly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Sewer Commissioner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(Each)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9530" algn="r">
                        <a:lnSpc>
                          <a:spcPts val="1255"/>
                        </a:lnSpc>
                        <a:tabLst>
                          <a:tab pos="26606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2,000.00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Yearly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838200" y="2148331"/>
            <a:ext cx="6052820" cy="3888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Passed/May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8:33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26: </a:t>
            </a:r>
            <a:r>
              <a:rPr sz="1200" b="1" spc="-5" dirty="0">
                <a:latin typeface="Times New Roman"/>
                <a:cs typeface="Times New Roman"/>
              </a:rPr>
              <a:t>FY </a:t>
            </a:r>
            <a:r>
              <a:rPr sz="1200" b="1" dirty="0">
                <a:latin typeface="Times New Roman"/>
                <a:cs typeface="Times New Roman"/>
              </a:rPr>
              <a:t>2019 </a:t>
            </a:r>
            <a:r>
              <a:rPr sz="1200" b="1" spc="-5" dirty="0">
                <a:latin typeface="Times New Roman"/>
                <a:cs typeface="Times New Roman"/>
              </a:rPr>
              <a:t>GENERAL FUND OPERATING (OPEX)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BUDGET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Nine </a:t>
            </a:r>
            <a:r>
              <a:rPr sz="1200" dirty="0">
                <a:latin typeface="Times New Roman"/>
                <a:cs typeface="Times New Roman"/>
              </a:rPr>
              <a:t>Million Six </a:t>
            </a:r>
            <a:r>
              <a:rPr sz="1200" spc="-5" dirty="0">
                <a:latin typeface="Times New Roman"/>
                <a:cs typeface="Times New Roman"/>
              </a:rPr>
              <a:t>Hundred Ninety  Thousand Two Hundred Seventy Four Dollars </a:t>
            </a:r>
            <a:r>
              <a:rPr sz="1200" dirty="0">
                <a:latin typeface="Times New Roman"/>
                <a:cs typeface="Times New Roman"/>
              </a:rPr>
              <a:t>and no </a:t>
            </a:r>
            <a:r>
              <a:rPr sz="1200" spc="-5" dirty="0">
                <a:latin typeface="Times New Roman"/>
                <a:cs typeface="Times New Roman"/>
              </a:rPr>
              <a:t>cents </a:t>
            </a:r>
            <a:r>
              <a:rPr sz="1200" b="1" dirty="0">
                <a:latin typeface="Times New Roman"/>
                <a:cs typeface="Times New Roman"/>
              </a:rPr>
              <a:t>($9,690,274.00)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operations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General Government for Fiscal Year </a:t>
            </a:r>
            <a:r>
              <a:rPr sz="1200" dirty="0">
                <a:latin typeface="Times New Roman"/>
                <a:cs typeface="Times New Roman"/>
              </a:rPr>
              <a:t>2020,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with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Two  Hundred Fifty Thousand Dollars and No Cents </a:t>
            </a:r>
            <a:r>
              <a:rPr sz="1200" b="1" dirty="0">
                <a:latin typeface="Times New Roman"/>
                <a:cs typeface="Times New Roman"/>
              </a:rPr>
              <a:t>($250,000.00)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Ambulance receipts  reserved for appropriation, anticipated receipts, </a:t>
            </a:r>
            <a:r>
              <a:rPr sz="1200" dirty="0">
                <a:latin typeface="Times New Roman"/>
                <a:cs typeface="Times New Roman"/>
              </a:rPr>
              <a:t>and the </a:t>
            </a:r>
            <a:r>
              <a:rPr sz="1200" spc="-5" dirty="0">
                <a:latin typeface="Times New Roman"/>
                <a:cs typeface="Times New Roman"/>
              </a:rPr>
              <a:t>balance from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taxation.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4330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75565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(5 yes, </a:t>
            </a:r>
            <a:r>
              <a:rPr sz="1200" b="1" dirty="0">
                <a:latin typeface="Times New Roman"/>
                <a:cs typeface="Times New Roman"/>
              </a:rPr>
              <a:t>1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75565" marR="800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Nine </a:t>
            </a:r>
            <a:r>
              <a:rPr sz="1200" dirty="0">
                <a:latin typeface="Times New Roman"/>
                <a:cs typeface="Times New Roman"/>
              </a:rPr>
              <a:t>Million Six  </a:t>
            </a:r>
            <a:r>
              <a:rPr sz="1200" spc="-5" dirty="0">
                <a:latin typeface="Times New Roman"/>
                <a:cs typeface="Times New Roman"/>
              </a:rPr>
              <a:t>Hundred Ninety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Two Hundred </a:t>
            </a:r>
            <a:r>
              <a:rPr sz="1200" dirty="0">
                <a:latin typeface="Times New Roman"/>
                <a:cs typeface="Times New Roman"/>
              </a:rPr>
              <a:t>Seventy </a:t>
            </a:r>
            <a:r>
              <a:rPr sz="1200" spc="-5" dirty="0">
                <a:latin typeface="Times New Roman"/>
                <a:cs typeface="Times New Roman"/>
              </a:rPr>
              <a:t>Four Dollars and </a:t>
            </a:r>
            <a:r>
              <a:rPr sz="1200" dirty="0">
                <a:latin typeface="Times New Roman"/>
                <a:cs typeface="Times New Roman"/>
              </a:rPr>
              <a:t>no cents </a:t>
            </a:r>
            <a:r>
              <a:rPr sz="1200" b="1" spc="-5" dirty="0">
                <a:latin typeface="Times New Roman"/>
                <a:cs typeface="Times New Roman"/>
              </a:rPr>
              <a:t>($9,690,274.00) </a:t>
            </a:r>
            <a:r>
              <a:rPr sz="1200" spc="-5" dirty="0">
                <a:latin typeface="Times New Roman"/>
                <a:cs typeface="Times New Roman"/>
              </a:rPr>
              <a:t>for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operations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General Government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2020,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</a:t>
            </a:r>
            <a:r>
              <a:rPr sz="1200" dirty="0">
                <a:latin typeface="Times New Roman"/>
                <a:cs typeface="Times New Roman"/>
              </a:rPr>
              <a:t>said </a:t>
            </a:r>
            <a:r>
              <a:rPr sz="1200" spc="-5" dirty="0">
                <a:latin typeface="Times New Roman"/>
                <a:cs typeface="Times New Roman"/>
              </a:rPr>
              <a:t>appropriation with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Two Hundred Fifty Thousand Dollars and No Cents </a:t>
            </a:r>
            <a:r>
              <a:rPr sz="1200" b="1" dirty="0">
                <a:latin typeface="Times New Roman"/>
                <a:cs typeface="Times New Roman"/>
              </a:rPr>
              <a:t>($250,000.00)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Ambulance receipts reserved for appropriation, anticipated receipts,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balance from  taxation.</a:t>
            </a:r>
            <a:endParaRPr sz="1200">
              <a:latin typeface="Times New Roman"/>
              <a:cs typeface="Times New Roman"/>
            </a:endParaRPr>
          </a:p>
          <a:p>
            <a:pPr marL="990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Dept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797050" y="6033346"/>
          <a:ext cx="3302633" cy="349718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16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456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53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Code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Name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FY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20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Budget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Selectmen (1)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358,250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Advisory Committee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(2)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838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49,395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Town Accountant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193,470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Assessor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838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92,000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Treasurer/Collector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133,750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IT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Communications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100,000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Town Clerk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107,250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Police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Dispatch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4933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1,340,500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Fire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EMS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732,750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7600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1,750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Development Services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162,000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Highway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605,001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Building &amp;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Grounds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305,000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Snow &amp;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147,500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Veteran’s Service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104,122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Senior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076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152,999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Library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80"/>
                        </a:lnSpc>
                        <a:tabLst>
                          <a:tab pos="6838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79,640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4498">
                <a:tc>
                  <a:txBody>
                    <a:bodyPr/>
                    <a:lstStyle/>
                    <a:p>
                      <a:pPr marL="31750">
                        <a:lnSpc>
                          <a:spcPts val="127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7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Recreation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Culture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75"/>
                        </a:lnSpc>
                        <a:tabLst>
                          <a:tab pos="7600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9,750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1253">
                <a:tc>
                  <a:txBody>
                    <a:bodyPr/>
                    <a:lstStyle/>
                    <a:p>
                      <a:pPr marL="31750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5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Debt Service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ts val="1250"/>
                        </a:lnSpc>
                        <a:tabLst>
                          <a:tab pos="49339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	2,590,147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660">
        <p14:flythrough/>
      </p:transition>
    </mc:Choice>
    <mc:Fallback xmlns="">
      <p:transition spd="slow" advTm="66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object 40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17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2465323" y="395731"/>
            <a:ext cx="28416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spc="-5" dirty="0">
                <a:latin typeface="Times New Roman"/>
                <a:cs typeface="Times New Roman"/>
              </a:rPr>
              <a:t>FY2019 VOTED BUDGET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BREAKDOWNS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746252"/>
            <a:ext cx="20097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5" dirty="0">
                <a:latin typeface="Times New Roman"/>
                <a:cs typeface="Times New Roman"/>
              </a:rPr>
              <a:t>Deputy Assessor </a:t>
            </a:r>
            <a:r>
              <a:rPr sz="1200" i="1" dirty="0">
                <a:latin typeface="Times New Roman"/>
                <a:cs typeface="Times New Roman"/>
              </a:rPr>
              <a:t>Salary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Account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187700" y="746252"/>
            <a:ext cx="125222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Voted Budget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ATM  Addt’l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Increase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187700" y="1272031"/>
            <a:ext cx="1866264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Deputy </a:t>
            </a:r>
            <a:r>
              <a:rPr sz="1200" dirty="0">
                <a:latin typeface="Times New Roman"/>
                <a:cs typeface="Times New Roman"/>
              </a:rPr>
              <a:t>Assessor </a:t>
            </a:r>
            <a:r>
              <a:rPr sz="1200" spc="-5" dirty="0">
                <a:latin typeface="Times New Roman"/>
                <a:cs typeface="Times New Roman"/>
              </a:rPr>
              <a:t>Salary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Spent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i="1" spc="-5" dirty="0">
                <a:latin typeface="Times New Roman"/>
                <a:cs typeface="Times New Roman"/>
              </a:rPr>
              <a:t>Money turned back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73700" y="746252"/>
            <a:ext cx="787400" cy="90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59,239.00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380"/>
              </a:lnSpc>
              <a:tabLst>
                <a:tab pos="227965" algn="l"/>
              </a:tabLst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1,400.00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$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60,639.00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380"/>
              </a:lnSpc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60,329.41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410"/>
              </a:lnSpc>
              <a:tabLst>
                <a:tab pos="304165" algn="l"/>
              </a:tabLst>
            </a:pPr>
            <a:r>
              <a:rPr sz="1200" b="1" i="1" dirty="0">
                <a:latin typeface="Times New Roman"/>
                <a:cs typeface="Times New Roman"/>
              </a:rPr>
              <a:t>$	309.59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1700" y="1797811"/>
            <a:ext cx="19850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5" dirty="0">
                <a:latin typeface="Times New Roman"/>
                <a:cs typeface="Times New Roman"/>
              </a:rPr>
              <a:t>Admin Assistant </a:t>
            </a:r>
            <a:r>
              <a:rPr sz="1200" i="1" dirty="0">
                <a:latin typeface="Times New Roman"/>
                <a:cs typeface="Times New Roman"/>
              </a:rPr>
              <a:t>Salary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Account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187700" y="1797811"/>
            <a:ext cx="96837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Voted ATM  Addt’l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Increase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187700" y="2323592"/>
            <a:ext cx="157035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Admin Asst Salary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Spent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i="1" spc="-5" dirty="0">
                <a:latin typeface="Times New Roman"/>
                <a:cs typeface="Times New Roman"/>
              </a:rPr>
              <a:t>Money turned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back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473700" y="1797811"/>
            <a:ext cx="787400" cy="90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15,761.00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  <a:tabLst>
                <a:tab pos="354965" algn="l"/>
              </a:tabLst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300.00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$16,061.00</a:t>
            </a:r>
            <a:endParaRPr sz="1200">
              <a:latin typeface="Times New Roman"/>
              <a:cs typeface="Times New Roman"/>
            </a:endParaRPr>
          </a:p>
          <a:p>
            <a:pPr marL="88265">
              <a:lnSpc>
                <a:spcPts val="1380"/>
              </a:lnSpc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$14,630.55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  <a:tabLst>
                <a:tab pos="240665" algn="l"/>
              </a:tabLst>
            </a:pPr>
            <a:r>
              <a:rPr sz="1200" b="1" i="1" dirty="0">
                <a:latin typeface="Times New Roman"/>
                <a:cs typeface="Times New Roman"/>
              </a:rPr>
              <a:t>$	1,430.45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01700" y="2849371"/>
            <a:ext cx="16935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5" dirty="0">
                <a:latin typeface="Times New Roman"/>
                <a:cs typeface="Times New Roman"/>
              </a:rPr>
              <a:t>Employee </a:t>
            </a:r>
            <a:r>
              <a:rPr sz="1200" i="1" dirty="0">
                <a:latin typeface="Times New Roman"/>
                <a:cs typeface="Times New Roman"/>
              </a:rPr>
              <a:t>Support</a:t>
            </a:r>
            <a:r>
              <a:rPr sz="1200" i="1" spc="-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Expense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187700" y="2849371"/>
            <a:ext cx="7740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Voted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511800" y="2849371"/>
            <a:ext cx="711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1,500.00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476727" y="3199892"/>
            <a:ext cx="711200" cy="90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410"/>
              </a:lnSpc>
              <a:spcBef>
                <a:spcPts val="100"/>
              </a:spcBef>
              <a:tabLst>
                <a:tab pos="266065" algn="l"/>
              </a:tabLst>
            </a:pPr>
            <a:r>
              <a:rPr sz="1200" dirty="0">
                <a:latin typeface="Times New Roman"/>
                <a:cs typeface="Times New Roman"/>
              </a:rPr>
              <a:t>$	670.00</a:t>
            </a:r>
            <a:endParaRPr sz="1200">
              <a:latin typeface="Times New Roman"/>
              <a:cs typeface="Times New Roman"/>
            </a:endParaRPr>
          </a:p>
          <a:p>
            <a:pPr marR="7620" algn="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130.00</a:t>
            </a:r>
            <a:endParaRPr sz="1200">
              <a:latin typeface="Times New Roman"/>
              <a:cs typeface="Times New Roman"/>
            </a:endParaRPr>
          </a:p>
          <a:p>
            <a:pPr marR="7620" algn="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416.49</a:t>
            </a:r>
            <a:endParaRPr sz="1200">
              <a:latin typeface="Times New Roman"/>
              <a:cs typeface="Times New Roman"/>
            </a:endParaRPr>
          </a:p>
          <a:p>
            <a:pPr marR="7620" algn="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37.59</a:t>
            </a:r>
            <a:endParaRPr sz="1200">
              <a:latin typeface="Times New Roman"/>
              <a:cs typeface="Times New Roman"/>
            </a:endParaRPr>
          </a:p>
          <a:p>
            <a:pPr marR="12065" algn="r">
              <a:lnSpc>
                <a:spcPts val="1410"/>
              </a:lnSpc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15.91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511751" y="4076191"/>
            <a:ext cx="6731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</a:t>
            </a:r>
            <a:r>
              <a:rPr sz="1200" u="sng" spc="-7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1,269.99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87700" y="3199892"/>
            <a:ext cx="2192655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628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MAAO Dues,Workshop,Educa  WCAA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Membership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Mileage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Notary Renewal/Supplies  Misc/Addtl Course Reimbursement  Spent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b="1" i="1" spc="-5" dirty="0">
                <a:latin typeface="Times New Roman"/>
                <a:cs typeface="Times New Roman"/>
              </a:rPr>
              <a:t>Money turned back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473676" y="4251452"/>
            <a:ext cx="711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8765" algn="l"/>
              </a:tabLst>
            </a:pPr>
            <a:r>
              <a:rPr sz="1200" b="1" i="1" dirty="0">
                <a:latin typeface="Times New Roman"/>
                <a:cs typeface="Times New Roman"/>
              </a:rPr>
              <a:t>$	230.01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01700" y="4601971"/>
            <a:ext cx="9518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5" dirty="0">
                <a:latin typeface="Times New Roman"/>
                <a:cs typeface="Times New Roman"/>
              </a:rPr>
              <a:t>Office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Supplies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473650" y="4601971"/>
            <a:ext cx="76200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7145" algn="r">
              <a:lnSpc>
                <a:spcPts val="1410"/>
              </a:lnSpc>
              <a:spcBef>
                <a:spcPts val="100"/>
              </a:spcBef>
              <a:tabLst>
                <a:tab pos="304165" algn="l"/>
              </a:tabLst>
            </a:pPr>
            <a:r>
              <a:rPr sz="1200" dirty="0">
                <a:latin typeface="Times New Roman"/>
                <a:cs typeface="Times New Roman"/>
              </a:rPr>
              <a:t>$	750.00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$25.00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511800" y="4952491"/>
            <a:ext cx="711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8765" algn="l"/>
              </a:tabLst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645.22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225800" y="4601971"/>
            <a:ext cx="1696720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Voted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ATM</a:t>
            </a:r>
            <a:endParaRPr sz="1200">
              <a:latin typeface="Times New Roman"/>
              <a:cs typeface="Times New Roman"/>
            </a:endParaRPr>
          </a:p>
          <a:p>
            <a:pPr marL="50800" marR="5080" indent="-381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Transferred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“Other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Exp”  </a:t>
            </a:r>
            <a:r>
              <a:rPr sz="1200" spc="-5" dirty="0">
                <a:latin typeface="Times New Roman"/>
                <a:cs typeface="Times New Roman"/>
              </a:rPr>
              <a:t>Spent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b="1" i="1" spc="-5" dirty="0">
                <a:latin typeface="Times New Roman"/>
                <a:cs typeface="Times New Roman"/>
              </a:rPr>
              <a:t>Money Turned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Back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473700" y="5127752"/>
            <a:ext cx="711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54965" algn="l"/>
              </a:tabLst>
            </a:pPr>
            <a:r>
              <a:rPr sz="1200" b="1" dirty="0">
                <a:latin typeface="Times New Roman"/>
                <a:cs typeface="Times New Roman"/>
              </a:rPr>
              <a:t>$	79.78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1700" y="5478271"/>
            <a:ext cx="13023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5" dirty="0">
                <a:latin typeface="Times New Roman"/>
                <a:cs typeface="Times New Roman"/>
              </a:rPr>
              <a:t>Purchase </a:t>
            </a:r>
            <a:r>
              <a:rPr sz="1200" i="1" dirty="0">
                <a:latin typeface="Times New Roman"/>
                <a:cs typeface="Times New Roman"/>
              </a:rPr>
              <a:t>of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187700" y="5478271"/>
            <a:ext cx="7740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Voted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473700" y="5478271"/>
            <a:ext cx="7493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11,250.00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187700" y="5828791"/>
            <a:ext cx="1659255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Gardner New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Subscription  </a:t>
            </a:r>
            <a:r>
              <a:rPr sz="1200" spc="-5" dirty="0">
                <a:latin typeface="Times New Roman"/>
                <a:cs typeface="Times New Roman"/>
              </a:rPr>
              <a:t>Gardner News Legal  Vision yearly software  </a:t>
            </a:r>
            <a:r>
              <a:rPr sz="1200" spc="-10" dirty="0">
                <a:latin typeface="Times New Roman"/>
                <a:cs typeface="Times New Roman"/>
              </a:rPr>
              <a:t>CAIGIS </a:t>
            </a:r>
            <a:r>
              <a:rPr sz="1200" spc="-5" dirty="0">
                <a:latin typeface="Times New Roman"/>
                <a:cs typeface="Times New Roman"/>
              </a:rPr>
              <a:t>On-line </a:t>
            </a:r>
            <a:r>
              <a:rPr sz="1200" dirty="0">
                <a:latin typeface="Times New Roman"/>
                <a:cs typeface="Times New Roman"/>
              </a:rPr>
              <a:t>Mapping  </a:t>
            </a:r>
            <a:r>
              <a:rPr sz="1200" spc="-5" dirty="0">
                <a:latin typeface="Times New Roman"/>
                <a:cs typeface="Times New Roman"/>
              </a:rPr>
              <a:t>Record Preservation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Spent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i="1" spc="-5" dirty="0">
                <a:latin typeface="Times New Roman"/>
                <a:cs typeface="Times New Roman"/>
              </a:rPr>
              <a:t>Money turned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back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73700" y="5828791"/>
            <a:ext cx="787400" cy="125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42545" algn="r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187.20</a:t>
            </a:r>
            <a:endParaRPr sz="1200">
              <a:latin typeface="Times New Roman"/>
              <a:cs typeface="Times New Roman"/>
            </a:endParaRPr>
          </a:p>
          <a:p>
            <a:pPr marR="42545" algn="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142.38</a:t>
            </a:r>
            <a:endParaRPr sz="1200">
              <a:latin typeface="Times New Roman"/>
              <a:cs typeface="Times New Roman"/>
            </a:endParaRPr>
          </a:p>
          <a:p>
            <a:pPr marR="26034" algn="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4,475.00</a:t>
            </a:r>
            <a:endParaRPr sz="1200">
              <a:latin typeface="Times New Roman"/>
              <a:cs typeface="Times New Roman"/>
            </a:endParaRPr>
          </a:p>
          <a:p>
            <a:pPr marR="43815" algn="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5,355.47</a:t>
            </a:r>
            <a:endParaRPr sz="1200">
              <a:latin typeface="Times New Roman"/>
              <a:cs typeface="Times New Roman"/>
            </a:endParaRPr>
          </a:p>
          <a:p>
            <a:pPr marR="42545" algn="r">
              <a:lnSpc>
                <a:spcPts val="1380"/>
              </a:lnSpc>
              <a:tabLst>
                <a:tab pos="380365" algn="l"/>
              </a:tabLst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52.50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$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10,212.55</a:t>
            </a:r>
            <a:endParaRPr sz="1200">
              <a:latin typeface="Times New Roman"/>
              <a:cs typeface="Times New Roman"/>
            </a:endParaRPr>
          </a:p>
          <a:p>
            <a:pPr marR="42545" algn="r">
              <a:lnSpc>
                <a:spcPts val="1410"/>
              </a:lnSpc>
            </a:pPr>
            <a:r>
              <a:rPr sz="1200" b="1" i="1" dirty="0">
                <a:latin typeface="Times New Roman"/>
                <a:cs typeface="Times New Roman"/>
              </a:rPr>
              <a:t>$ </a:t>
            </a:r>
            <a:r>
              <a:rPr sz="1200" b="1" i="1" spc="20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1,037.45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01700" y="7230871"/>
            <a:ext cx="98551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5" dirty="0">
                <a:latin typeface="Times New Roman"/>
                <a:cs typeface="Times New Roman"/>
              </a:rPr>
              <a:t>Other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Expenses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473700" y="7230871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187700" y="7230871"/>
            <a:ext cx="221805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Voted ATM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Tansferred </a:t>
            </a:r>
            <a:r>
              <a:rPr sz="1200" dirty="0">
                <a:latin typeface="Times New Roman"/>
                <a:cs typeface="Times New Roman"/>
              </a:rPr>
              <a:t>over </a:t>
            </a:r>
            <a:r>
              <a:rPr sz="1200" spc="-5" dirty="0">
                <a:latin typeface="Times New Roman"/>
                <a:cs typeface="Times New Roman"/>
              </a:rPr>
              <a:t>from “Supply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Exp”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473700" y="7581392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854700" y="7230871"/>
            <a:ext cx="44450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500.00</a:t>
            </a:r>
            <a:endParaRPr sz="1200">
              <a:latin typeface="Times New Roman"/>
              <a:cs typeface="Times New Roman"/>
            </a:endParaRPr>
          </a:p>
          <a:p>
            <a:pPr marL="88265">
              <a:lnSpc>
                <a:spcPts val="1380"/>
              </a:lnSpc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25.00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525.00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473746" y="7931911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187700" y="7931911"/>
            <a:ext cx="1788795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Postage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Worcester Registry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Deeds  Spent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b="1" i="1" spc="-5" dirty="0">
                <a:latin typeface="Times New Roman"/>
                <a:cs typeface="Times New Roman"/>
              </a:rPr>
              <a:t>Money turned back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473651" y="8282432"/>
            <a:ext cx="10223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i="1" dirty="0">
                <a:latin typeface="Times New Roman"/>
                <a:cs typeface="Times New Roman"/>
              </a:rPr>
              <a:t>$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16600" y="7931911"/>
            <a:ext cx="596900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491.00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 26.00</a:t>
            </a:r>
            <a:endParaRPr sz="1200">
              <a:latin typeface="Times New Roman"/>
              <a:cs typeface="Times New Roman"/>
            </a:endParaRPr>
          </a:p>
          <a:p>
            <a:pPr marL="8826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517.00</a:t>
            </a:r>
            <a:endParaRPr sz="1200">
              <a:latin typeface="Times New Roman"/>
              <a:cs typeface="Times New Roman"/>
            </a:endParaRPr>
          </a:p>
          <a:p>
            <a:pPr marL="203200">
              <a:lnSpc>
                <a:spcPts val="1410"/>
              </a:lnSpc>
            </a:pPr>
            <a:r>
              <a:rPr sz="1200" b="1" i="1" dirty="0">
                <a:latin typeface="Times New Roman"/>
                <a:cs typeface="Times New Roman"/>
              </a:rPr>
              <a:t>8.00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901700" y="8808211"/>
            <a:ext cx="19291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5" dirty="0">
                <a:latin typeface="Times New Roman"/>
                <a:cs typeface="Times New Roman"/>
              </a:rPr>
              <a:t>Assessors Revaluation</a:t>
            </a:r>
            <a:r>
              <a:rPr sz="1200" i="1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Account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995676" y="8808211"/>
            <a:ext cx="1615440" cy="73279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3970" marR="5080" indent="-1905" algn="just">
              <a:lnSpc>
                <a:spcPct val="956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Rolled over </a:t>
            </a:r>
            <a:r>
              <a:rPr sz="1200" dirty="0">
                <a:latin typeface="Times New Roman"/>
                <a:cs typeface="Times New Roman"/>
              </a:rPr>
              <a:t>from </a:t>
            </a:r>
            <a:r>
              <a:rPr sz="1200" spc="-5" dirty="0">
                <a:latin typeface="Times New Roman"/>
                <a:cs typeface="Times New Roman"/>
              </a:rPr>
              <a:t>FY2016  Rolled over from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FY2017  </a:t>
            </a:r>
            <a:r>
              <a:rPr sz="1200" spc="-5" dirty="0">
                <a:latin typeface="Times New Roman"/>
                <a:cs typeface="Times New Roman"/>
              </a:rPr>
              <a:t>Rolled over from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FY2018  </a:t>
            </a:r>
            <a:r>
              <a:rPr sz="1200" spc="-5" dirty="0">
                <a:latin typeface="Times New Roman"/>
                <a:cs typeface="Times New Roman"/>
              </a:rPr>
              <a:t>STM Money moved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over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473651" y="8808211"/>
            <a:ext cx="787400" cy="7327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$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10,374.59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25,000.00</a:t>
            </a:r>
            <a:endParaRPr sz="1200">
              <a:latin typeface="Times New Roman"/>
              <a:cs typeface="Times New Roman"/>
            </a:endParaRPr>
          </a:p>
          <a:p>
            <a:pPr marR="17145" algn="r">
              <a:lnSpc>
                <a:spcPts val="1375"/>
              </a:lnSpc>
            </a:pPr>
            <a:r>
              <a:rPr sz="1200" dirty="0">
                <a:latin typeface="Times New Roman"/>
                <a:cs typeface="Times New Roman"/>
              </a:rPr>
              <a:t>20,000.00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405"/>
              </a:lnSpc>
            </a:pPr>
            <a:r>
              <a:rPr sz="1200" dirty="0">
                <a:latin typeface="Times New Roman"/>
                <a:cs typeface="Times New Roman"/>
              </a:rPr>
              <a:t>25,000.00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 advTm="518">
        <p:checker/>
      </p:transition>
    </mc:Choice>
    <mc:Fallback xmlns="">
      <p:transition spd="slow" advTm="518">
        <p:checker/>
      </p:transition>
    </mc:Fallback>
  </mc:AlternateContent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170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1816100" y="395731"/>
            <a:ext cx="17767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9265" algn="l"/>
              </a:tabLst>
            </a:pPr>
            <a:r>
              <a:rPr sz="1200" dirty="0">
                <a:latin typeface="Times New Roman"/>
                <a:cs typeface="Times New Roman"/>
              </a:rPr>
              <a:t>900	</a:t>
            </a:r>
            <a:r>
              <a:rPr sz="1200" spc="-5" dirty="0">
                <a:latin typeface="Times New Roman"/>
                <a:cs typeface="Times New Roman"/>
              </a:rPr>
              <a:t>Insurance </a:t>
            </a:r>
            <a:r>
              <a:rPr sz="1200" dirty="0">
                <a:latin typeface="Times New Roman"/>
                <a:cs typeface="Times New Roman"/>
              </a:rPr>
              <a:t>&amp;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Benefits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102100" y="395731"/>
            <a:ext cx="97790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  <a:tabLst>
                <a:tab pos="354965" algn="l"/>
              </a:tabLst>
            </a:pPr>
            <a:r>
              <a:rPr sz="1200" dirty="0">
                <a:latin typeface="Times New Roman"/>
                <a:cs typeface="Times New Roman"/>
              </a:rPr>
              <a:t>$	2,425,000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  <a:tabLst>
                <a:tab pos="354965" algn="l"/>
              </a:tabLst>
            </a:pPr>
            <a:r>
              <a:rPr sz="1200" b="1" dirty="0">
                <a:latin typeface="Times New Roman"/>
                <a:cs typeface="Times New Roman"/>
              </a:rPr>
              <a:t>$	9,690,274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00100" y="746252"/>
            <a:ext cx="6082030" cy="879475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00100" marR="123189" indent="-228600">
              <a:lnSpc>
                <a:spcPts val="1380"/>
              </a:lnSpc>
              <a:spcBef>
                <a:spcPts val="195"/>
              </a:spcBef>
              <a:buAutoNum type="arabicParenBoth"/>
              <a:tabLst>
                <a:tab pos="800100" algn="l"/>
              </a:tabLst>
            </a:pPr>
            <a:r>
              <a:rPr sz="1200" spc="-5" dirty="0">
                <a:latin typeface="Times New Roman"/>
                <a:cs typeface="Times New Roman"/>
              </a:rPr>
              <a:t>Contains Reserve Transferable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SelectBoard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CBAs and Merit </a:t>
            </a:r>
            <a:r>
              <a:rPr sz="1200" dirty="0">
                <a:latin typeface="Times New Roman"/>
                <a:cs typeface="Times New Roman"/>
              </a:rPr>
              <a:t>&amp; </a:t>
            </a:r>
            <a:r>
              <a:rPr sz="1200" spc="-5" dirty="0">
                <a:latin typeface="Times New Roman"/>
                <a:cs typeface="Times New Roman"/>
              </a:rPr>
              <a:t>Equity Raises  for Non-Union </a:t>
            </a:r>
            <a:r>
              <a:rPr sz="1200" dirty="0">
                <a:latin typeface="Times New Roman"/>
                <a:cs typeface="Times New Roman"/>
              </a:rPr>
              <a:t>Personnel.</a:t>
            </a:r>
            <a:endParaRPr sz="1200">
              <a:latin typeface="Times New Roman"/>
              <a:cs typeface="Times New Roman"/>
            </a:endParaRPr>
          </a:p>
          <a:p>
            <a:pPr marL="800100" marR="655320" indent="-228600">
              <a:lnSpc>
                <a:spcPts val="1380"/>
              </a:lnSpc>
              <a:buAutoNum type="arabicParenBoth"/>
              <a:tabLst>
                <a:tab pos="800100" algn="l"/>
              </a:tabLst>
            </a:pPr>
            <a:r>
              <a:rPr sz="1200" spc="-5" dirty="0">
                <a:latin typeface="Times New Roman"/>
                <a:cs typeface="Times New Roman"/>
              </a:rPr>
              <a:t>Contains MGL </a:t>
            </a:r>
            <a:r>
              <a:rPr sz="1200" dirty="0">
                <a:latin typeface="Times New Roman"/>
                <a:cs typeface="Times New Roman"/>
              </a:rPr>
              <a:t>Ch. 40 §6 </a:t>
            </a:r>
            <a:r>
              <a:rPr sz="1200" spc="-5" dirty="0">
                <a:latin typeface="Times New Roman"/>
                <a:cs typeface="Times New Roman"/>
              </a:rPr>
              <a:t>Reserve Transferable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Advisory Committee for  “…emergency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unforeseen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expenditures…”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8:45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14300" marR="120523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27: </a:t>
            </a:r>
            <a:r>
              <a:rPr sz="1200" b="1" spc="-5" dirty="0">
                <a:latin typeface="Times New Roman"/>
                <a:cs typeface="Times New Roman"/>
              </a:rPr>
              <a:t>SUPPLEMENTAL FY </a:t>
            </a:r>
            <a:r>
              <a:rPr sz="1200" b="1" dirty="0">
                <a:latin typeface="Times New Roman"/>
                <a:cs typeface="Times New Roman"/>
              </a:rPr>
              <a:t>2020 </a:t>
            </a:r>
            <a:r>
              <a:rPr sz="1200" b="1" spc="-5" dirty="0">
                <a:latin typeface="Times New Roman"/>
                <a:cs typeface="Times New Roman"/>
              </a:rPr>
              <a:t>OPERATING BUDGET RE:  EXTRAORDINARY INSPECTION WORK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LOAD</a:t>
            </a:r>
            <a:endParaRPr sz="1200">
              <a:latin typeface="Times New Roman"/>
              <a:cs typeface="Times New Roman"/>
            </a:endParaRPr>
          </a:p>
          <a:p>
            <a:pPr marL="114300" marR="939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Twenty Five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Dollars and No  Cents </a:t>
            </a:r>
            <a:r>
              <a:rPr sz="1200" b="1" spc="-5" dirty="0">
                <a:latin typeface="Times New Roman"/>
                <a:cs typeface="Times New Roman"/>
              </a:rPr>
              <a:t>($25,000.00) </a:t>
            </a:r>
            <a:r>
              <a:rPr sz="1200" spc="-5" dirty="0">
                <a:latin typeface="Times New Roman"/>
                <a:cs typeface="Times New Roman"/>
              </a:rPr>
              <a:t>for supplemental appropriations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FY </a:t>
            </a:r>
            <a:r>
              <a:rPr sz="1200" dirty="0">
                <a:latin typeface="Times New Roman"/>
                <a:cs typeface="Times New Roman"/>
              </a:rPr>
              <a:t>2020 Operating </a:t>
            </a:r>
            <a:r>
              <a:rPr sz="1200" spc="-5" dirty="0">
                <a:latin typeface="Times New Roman"/>
                <a:cs typeface="Times New Roman"/>
              </a:rPr>
              <a:t>Budget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Development Services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additional compensation for </a:t>
            </a:r>
            <a:r>
              <a:rPr sz="1200" dirty="0">
                <a:latin typeface="Times New Roman"/>
                <a:cs typeface="Times New Roman"/>
              </a:rPr>
              <a:t>the building, </a:t>
            </a:r>
            <a:r>
              <a:rPr sz="1200" spc="-5" dirty="0">
                <a:latin typeface="Times New Roman"/>
                <a:cs typeface="Times New Roman"/>
              </a:rPr>
              <a:t>plumbing/gas and  electrical inspectors, </a:t>
            </a:r>
            <a:r>
              <a:rPr sz="1200" dirty="0">
                <a:latin typeface="Times New Roman"/>
                <a:cs typeface="Times New Roman"/>
              </a:rPr>
              <a:t>above </a:t>
            </a:r>
            <a:r>
              <a:rPr sz="1200" spc="-5" dirty="0">
                <a:latin typeface="Times New Roman"/>
                <a:cs typeface="Times New Roman"/>
              </a:rPr>
              <a:t>and beyond that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paid from their regular </a:t>
            </a:r>
            <a:r>
              <a:rPr sz="1200" dirty="0">
                <a:latin typeface="Times New Roman"/>
                <a:cs typeface="Times New Roman"/>
              </a:rPr>
              <a:t>annual </a:t>
            </a:r>
            <a:r>
              <a:rPr sz="1200" spc="-5" dirty="0">
                <a:latin typeface="Times New Roman"/>
                <a:cs typeface="Times New Roman"/>
              </a:rPr>
              <a:t>salary and  respective revolving </a:t>
            </a:r>
            <a:r>
              <a:rPr sz="1200" dirty="0">
                <a:latin typeface="Times New Roman"/>
                <a:cs typeface="Times New Roman"/>
              </a:rPr>
              <a:t>funds, to </a:t>
            </a:r>
            <a:r>
              <a:rPr sz="1200" spc="-5" dirty="0">
                <a:latin typeface="Times New Roman"/>
                <a:cs typeface="Times New Roman"/>
              </a:rPr>
              <a:t>account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extraordinary inspection work load created </a:t>
            </a:r>
            <a:r>
              <a:rPr sz="1200" dirty="0">
                <a:latin typeface="Times New Roman"/>
                <a:cs typeface="Times New Roman"/>
              </a:rPr>
              <a:t>by the  </a:t>
            </a:r>
            <a:r>
              <a:rPr sz="1200" spc="-5" dirty="0">
                <a:latin typeface="Times New Roman"/>
                <a:cs typeface="Times New Roman"/>
              </a:rPr>
              <a:t>construction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new elementary school, 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 </a:t>
            </a:r>
            <a:r>
              <a:rPr sz="1200" dirty="0">
                <a:latin typeface="Times New Roman"/>
                <a:cs typeface="Times New Roman"/>
              </a:rPr>
              <a:t>sum </a:t>
            </a:r>
            <a:r>
              <a:rPr sz="1200" spc="-5" dirty="0">
                <a:latin typeface="Times New Roman"/>
                <a:cs typeface="Times New Roman"/>
              </a:rPr>
              <a:t>from free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13664" marR="353441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984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Twenty </a:t>
            </a:r>
            <a:r>
              <a:rPr sz="1200" dirty="0">
                <a:latin typeface="Times New Roman"/>
                <a:cs typeface="Times New Roman"/>
              </a:rPr>
              <a:t>Five  </a:t>
            </a:r>
            <a:r>
              <a:rPr sz="1200" spc="-5" dirty="0">
                <a:latin typeface="Times New Roman"/>
                <a:cs typeface="Times New Roman"/>
              </a:rPr>
              <a:t>Thousand Dollars and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Cents </a:t>
            </a:r>
            <a:r>
              <a:rPr sz="1200" b="1" spc="-5" dirty="0">
                <a:latin typeface="Times New Roman"/>
                <a:cs typeface="Times New Roman"/>
              </a:rPr>
              <a:t>($25,000.00) </a:t>
            </a:r>
            <a:r>
              <a:rPr sz="1200" spc="-5" dirty="0">
                <a:latin typeface="Times New Roman"/>
                <a:cs typeface="Times New Roman"/>
              </a:rPr>
              <a:t>for supplemental appropriations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FY </a:t>
            </a:r>
            <a:r>
              <a:rPr sz="1200" dirty="0">
                <a:latin typeface="Times New Roman"/>
                <a:cs typeface="Times New Roman"/>
              </a:rPr>
              <a:t>2020  </a:t>
            </a:r>
            <a:r>
              <a:rPr sz="1200" spc="-5" dirty="0">
                <a:latin typeface="Times New Roman"/>
                <a:cs typeface="Times New Roman"/>
              </a:rPr>
              <a:t>Operating Budget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Development Services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additional compensation for </a:t>
            </a:r>
            <a:r>
              <a:rPr sz="1200" dirty="0">
                <a:latin typeface="Times New Roman"/>
                <a:cs typeface="Times New Roman"/>
              </a:rPr>
              <a:t>the  building, </a:t>
            </a:r>
            <a:r>
              <a:rPr sz="1200" spc="-5" dirty="0">
                <a:latin typeface="Times New Roman"/>
                <a:cs typeface="Times New Roman"/>
              </a:rPr>
              <a:t>plumbing/gas </a:t>
            </a:r>
            <a:r>
              <a:rPr sz="1200" spc="-1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electrical inspectors, </a:t>
            </a:r>
            <a:r>
              <a:rPr sz="1200" dirty="0">
                <a:latin typeface="Times New Roman"/>
                <a:cs typeface="Times New Roman"/>
              </a:rPr>
              <a:t>above </a:t>
            </a:r>
            <a:r>
              <a:rPr sz="1200" spc="-5" dirty="0">
                <a:latin typeface="Times New Roman"/>
                <a:cs typeface="Times New Roman"/>
              </a:rPr>
              <a:t>and beyond that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paid from their  regular annual salary and respective revolving </a:t>
            </a:r>
            <a:r>
              <a:rPr sz="1200" dirty="0">
                <a:latin typeface="Times New Roman"/>
                <a:cs typeface="Times New Roman"/>
              </a:rPr>
              <a:t>funds, to </a:t>
            </a:r>
            <a:r>
              <a:rPr sz="1200" spc="-5" dirty="0">
                <a:latin typeface="Times New Roman"/>
                <a:cs typeface="Times New Roman"/>
              </a:rPr>
              <a:t>account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extraordinary </a:t>
            </a:r>
            <a:r>
              <a:rPr sz="1200" dirty="0">
                <a:latin typeface="Times New Roman"/>
                <a:cs typeface="Times New Roman"/>
              </a:rPr>
              <a:t>inspection  </a:t>
            </a:r>
            <a:r>
              <a:rPr sz="1200" spc="-5" dirty="0">
                <a:latin typeface="Times New Roman"/>
                <a:cs typeface="Times New Roman"/>
              </a:rPr>
              <a:t>work load created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construction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new elementary school, 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 appropriation </a:t>
            </a:r>
            <a:r>
              <a:rPr sz="1200" dirty="0">
                <a:latin typeface="Times New Roman"/>
                <a:cs typeface="Times New Roman"/>
              </a:rPr>
              <a:t>by a transfer of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</a:t>
            </a:r>
            <a:r>
              <a:rPr sz="1200" spc="-5" dirty="0">
                <a:latin typeface="Times New Roman"/>
                <a:cs typeface="Times New Roman"/>
              </a:rPr>
              <a:t>from free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8:48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L="1143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28: </a:t>
            </a:r>
            <a:r>
              <a:rPr sz="1200" b="1" spc="-5" dirty="0">
                <a:latin typeface="Times New Roman"/>
                <a:cs typeface="Times New Roman"/>
              </a:rPr>
              <a:t>CAPITAL BUDGET </a:t>
            </a:r>
            <a:r>
              <a:rPr sz="1200" b="1" dirty="0">
                <a:latin typeface="Times New Roman"/>
                <a:cs typeface="Times New Roman"/>
              </a:rPr>
              <a:t>A - </a:t>
            </a:r>
            <a:r>
              <a:rPr sz="1200" b="1" spc="-5" dirty="0">
                <a:latin typeface="Times New Roman"/>
                <a:cs typeface="Times New Roman"/>
              </a:rPr>
              <a:t>LEASE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FIRE/EMS AMBULANCE</a:t>
            </a:r>
            <a:endParaRPr sz="1200">
              <a:latin typeface="Times New Roman"/>
              <a:cs typeface="Times New Roman"/>
            </a:endParaRPr>
          </a:p>
          <a:p>
            <a:pPr marL="114300" marR="10223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Town,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(a) </a:t>
            </a:r>
            <a:r>
              <a:rPr sz="1200" dirty="0">
                <a:latin typeface="Times New Roman"/>
                <a:cs typeface="Times New Roman"/>
              </a:rPr>
              <a:t>raise </a:t>
            </a:r>
            <a:r>
              <a:rPr sz="1200" spc="-5" dirty="0">
                <a:latin typeface="Times New Roman"/>
                <a:cs typeface="Times New Roman"/>
              </a:rPr>
              <a:t>and 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</a:t>
            </a:r>
            <a:r>
              <a:rPr sz="1200" dirty="0">
                <a:latin typeface="Times New Roman"/>
                <a:cs typeface="Times New Roman"/>
              </a:rPr>
              <a:t>Six </a:t>
            </a:r>
            <a:r>
              <a:rPr sz="1200" spc="-5" dirty="0">
                <a:latin typeface="Times New Roman"/>
                <a:cs typeface="Times New Roman"/>
              </a:rPr>
              <a:t>Thousand Dollars  and No Cents </a:t>
            </a:r>
            <a:r>
              <a:rPr sz="1200" b="1" dirty="0">
                <a:latin typeface="Times New Roman"/>
                <a:cs typeface="Times New Roman"/>
              </a:rPr>
              <a:t>($56,000.00)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pay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first </a:t>
            </a:r>
            <a:r>
              <a:rPr sz="1200" dirty="0">
                <a:latin typeface="Times New Roman"/>
                <a:cs typeface="Times New Roman"/>
              </a:rPr>
              <a:t>year of a </a:t>
            </a:r>
            <a:r>
              <a:rPr sz="1200" spc="-5" dirty="0">
                <a:latin typeface="Times New Roman"/>
                <a:cs typeface="Times New Roman"/>
              </a:rPr>
              <a:t>five </a:t>
            </a:r>
            <a:r>
              <a:rPr sz="1200" dirty="0">
                <a:latin typeface="Times New Roman"/>
                <a:cs typeface="Times New Roman"/>
              </a:rPr>
              <a:t>year </a:t>
            </a:r>
            <a:r>
              <a:rPr sz="1200" spc="-5" dirty="0">
                <a:latin typeface="Times New Roman"/>
                <a:cs typeface="Times New Roman"/>
              </a:rPr>
              <a:t>lease 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fully equipped  ambulance with said </a:t>
            </a:r>
            <a:r>
              <a:rPr sz="1200" dirty="0">
                <a:latin typeface="Times New Roman"/>
                <a:cs typeface="Times New Roman"/>
              </a:rPr>
              <a:t>lease not to </a:t>
            </a:r>
            <a:r>
              <a:rPr sz="1200" spc="-5" dirty="0">
                <a:latin typeface="Times New Roman"/>
                <a:cs typeface="Times New Roman"/>
              </a:rPr>
              <a:t>exceed Two Hundred and Eighty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Dollars and No  Cents </a:t>
            </a:r>
            <a:r>
              <a:rPr sz="1200" b="1" spc="-5" dirty="0">
                <a:latin typeface="Times New Roman"/>
                <a:cs typeface="Times New Roman"/>
              </a:rPr>
              <a:t>($280,000.00)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total, and have </a:t>
            </a:r>
            <a:r>
              <a:rPr sz="1200" dirty="0">
                <a:latin typeface="Times New Roman"/>
                <a:cs typeface="Times New Roman"/>
              </a:rPr>
              <a:t>a so </a:t>
            </a:r>
            <a:r>
              <a:rPr sz="1200" spc="-5" dirty="0">
                <a:latin typeface="Times New Roman"/>
                <a:cs typeface="Times New Roman"/>
              </a:rPr>
              <a:t>called escape clause for </a:t>
            </a:r>
            <a:r>
              <a:rPr sz="1200" dirty="0">
                <a:latin typeface="Times New Roman"/>
                <a:cs typeface="Times New Roman"/>
              </a:rPr>
              <a:t>lack of </a:t>
            </a:r>
            <a:r>
              <a:rPr sz="1200" spc="-5" dirty="0">
                <a:latin typeface="Times New Roman"/>
                <a:cs typeface="Times New Roman"/>
              </a:rPr>
              <a:t>appropriation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addition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provisions for an early </a:t>
            </a:r>
            <a:r>
              <a:rPr sz="1200" dirty="0">
                <a:latin typeface="Times New Roman"/>
                <a:cs typeface="Times New Roman"/>
              </a:rPr>
              <a:t>pay-off, </a:t>
            </a:r>
            <a:r>
              <a:rPr sz="1200" spc="-5" dirty="0">
                <a:latin typeface="Times New Roman"/>
                <a:cs typeface="Times New Roman"/>
              </a:rPr>
              <a:t>without penalty, and </a:t>
            </a:r>
            <a:r>
              <a:rPr sz="1200" dirty="0">
                <a:latin typeface="Times New Roman"/>
                <a:cs typeface="Times New Roman"/>
              </a:rPr>
              <a:t>a One Dollar </a:t>
            </a:r>
            <a:r>
              <a:rPr sz="1200" spc="-5" dirty="0">
                <a:latin typeface="Times New Roman"/>
                <a:cs typeface="Times New Roman"/>
              </a:rPr>
              <a:t>($1.00) buy-out  </a:t>
            </a:r>
            <a:r>
              <a:rPr sz="1200" dirty="0">
                <a:latin typeface="Times New Roman"/>
                <a:cs typeface="Times New Roman"/>
              </a:rPr>
              <a:t>upon the </a:t>
            </a:r>
            <a:r>
              <a:rPr sz="1200" spc="-5" dirty="0">
                <a:latin typeface="Times New Roman"/>
                <a:cs typeface="Times New Roman"/>
              </a:rPr>
              <a:t>conclusion </a:t>
            </a:r>
            <a:r>
              <a:rPr sz="1200" dirty="0">
                <a:latin typeface="Times New Roman"/>
                <a:cs typeface="Times New Roman"/>
              </a:rPr>
              <a:t>of all </a:t>
            </a:r>
            <a:r>
              <a:rPr sz="1200" spc="-5" dirty="0">
                <a:latin typeface="Times New Roman"/>
                <a:cs typeface="Times New Roman"/>
              </a:rPr>
              <a:t>regularly </a:t>
            </a:r>
            <a:r>
              <a:rPr sz="1200" dirty="0">
                <a:latin typeface="Times New Roman"/>
                <a:cs typeface="Times New Roman"/>
              </a:rPr>
              <a:t>schedule lease </a:t>
            </a:r>
            <a:r>
              <a:rPr sz="1200" spc="-5" dirty="0">
                <a:latin typeface="Times New Roman"/>
                <a:cs typeface="Times New Roman"/>
              </a:rPr>
              <a:t>payments and (b) appropriate </a:t>
            </a:r>
            <a:r>
              <a:rPr sz="1200" dirty="0">
                <a:latin typeface="Times New Roman"/>
                <a:cs typeface="Times New Roman"/>
              </a:rPr>
              <a:t>the sum of  </a:t>
            </a:r>
            <a:r>
              <a:rPr sz="1200" spc="-5" dirty="0">
                <a:latin typeface="Times New Roman"/>
                <a:cs typeface="Times New Roman"/>
              </a:rPr>
              <a:t>Seventy Thousand Dollars and No Cents </a:t>
            </a:r>
            <a:r>
              <a:rPr sz="1200" b="1" dirty="0">
                <a:latin typeface="Times New Roman"/>
                <a:cs typeface="Times New Roman"/>
              </a:rPr>
              <a:t>($70,00.00)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write down </a:t>
            </a:r>
            <a:r>
              <a:rPr sz="1200" dirty="0">
                <a:latin typeface="Times New Roman"/>
                <a:cs typeface="Times New Roman"/>
              </a:rPr>
              <a:t>the purchase price of </a:t>
            </a:r>
            <a:r>
              <a:rPr sz="1200" spc="-5" dirty="0">
                <a:latin typeface="Times New Roman"/>
                <a:cs typeface="Times New Roman"/>
              </a:rPr>
              <a:t>said  items such that they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leased within </a:t>
            </a:r>
            <a:r>
              <a:rPr sz="1200" dirty="0">
                <a:latin typeface="Times New Roman"/>
                <a:cs typeface="Times New Roman"/>
              </a:rPr>
              <a:t>the foregoing limits </a:t>
            </a:r>
            <a:r>
              <a:rPr sz="1200" spc="-5" dirty="0">
                <a:latin typeface="Times New Roman"/>
                <a:cs typeface="Times New Roman"/>
              </a:rPr>
              <a:t>set </a:t>
            </a:r>
            <a:r>
              <a:rPr sz="1200" dirty="0">
                <a:latin typeface="Times New Roman"/>
                <a:cs typeface="Times New Roman"/>
              </a:rPr>
              <a:t>in this </a:t>
            </a:r>
            <a:r>
              <a:rPr sz="1200" spc="-5" dirty="0">
                <a:latin typeface="Times New Roman"/>
                <a:cs typeface="Times New Roman"/>
              </a:rPr>
              <a:t>article 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 appropriation </a:t>
            </a:r>
            <a:r>
              <a:rPr sz="1200" dirty="0">
                <a:latin typeface="Times New Roman"/>
                <a:cs typeface="Times New Roman"/>
              </a:rPr>
              <a:t>by a transfer of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</a:t>
            </a:r>
            <a:r>
              <a:rPr sz="1200" spc="-5" dirty="0">
                <a:latin typeface="Times New Roman"/>
                <a:cs typeface="Times New Roman"/>
              </a:rPr>
              <a:t>from certified free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3533775">
              <a:lnSpc>
                <a:spcPts val="1380"/>
              </a:lnSpc>
              <a:spcBef>
                <a:spcPts val="5"/>
              </a:spcBef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Two-Thirds Vote Required</a:t>
            </a:r>
            <a:endParaRPr sz="1200">
              <a:latin typeface="Times New Roman"/>
              <a:cs typeface="Times New Roman"/>
            </a:endParaRPr>
          </a:p>
          <a:p>
            <a:pPr marL="1143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177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(a) </a:t>
            </a:r>
            <a:r>
              <a:rPr sz="1200" dirty="0">
                <a:latin typeface="Times New Roman"/>
                <a:cs typeface="Times New Roman"/>
              </a:rPr>
              <a:t>raise </a:t>
            </a:r>
            <a:r>
              <a:rPr sz="1200" spc="-5" dirty="0">
                <a:latin typeface="Times New Roman"/>
                <a:cs typeface="Times New Roman"/>
              </a:rPr>
              <a:t>and 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Fifty  </a:t>
            </a:r>
            <a:r>
              <a:rPr sz="1200" dirty="0">
                <a:latin typeface="Times New Roman"/>
                <a:cs typeface="Times New Roman"/>
              </a:rPr>
              <a:t>Six </a:t>
            </a:r>
            <a:r>
              <a:rPr sz="1200" spc="-5" dirty="0">
                <a:latin typeface="Times New Roman"/>
                <a:cs typeface="Times New Roman"/>
              </a:rPr>
              <a:t>Thousand Dollars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No Cents </a:t>
            </a:r>
            <a:r>
              <a:rPr sz="1200" b="1" spc="-5" dirty="0">
                <a:latin typeface="Times New Roman"/>
                <a:cs typeface="Times New Roman"/>
              </a:rPr>
              <a:t>($56,000.00)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pay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first </a:t>
            </a:r>
            <a:r>
              <a:rPr sz="1200" dirty="0">
                <a:latin typeface="Times New Roman"/>
                <a:cs typeface="Times New Roman"/>
              </a:rPr>
              <a:t>year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five </a:t>
            </a:r>
            <a:r>
              <a:rPr sz="1200" dirty="0">
                <a:latin typeface="Times New Roman"/>
                <a:cs typeface="Times New Roman"/>
              </a:rPr>
              <a:t>year lease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683">
        <p14:flythrough/>
      </p:transition>
    </mc:Choice>
    <mc:Fallback xmlns="">
      <p:transition spd="slow" advTm="683">
        <p:fade/>
      </p:transition>
    </mc:Fallback>
  </mc:AlternateContent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171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63600" y="395731"/>
            <a:ext cx="6009640" cy="24866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fully equipped ambulance with said </a:t>
            </a:r>
            <a:r>
              <a:rPr sz="1200" dirty="0">
                <a:latin typeface="Times New Roman"/>
                <a:cs typeface="Times New Roman"/>
              </a:rPr>
              <a:t>lease not to </a:t>
            </a:r>
            <a:r>
              <a:rPr sz="1200" spc="-5" dirty="0">
                <a:latin typeface="Times New Roman"/>
                <a:cs typeface="Times New Roman"/>
              </a:rPr>
              <a:t>exceed Two Hundred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Eighty Thousand  Dollars and No Cents </a:t>
            </a:r>
            <a:r>
              <a:rPr sz="1200" b="1" dirty="0">
                <a:latin typeface="Times New Roman"/>
                <a:cs typeface="Times New Roman"/>
              </a:rPr>
              <a:t>($280,000.00)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total, and have </a:t>
            </a:r>
            <a:r>
              <a:rPr sz="1200" dirty="0">
                <a:latin typeface="Times New Roman"/>
                <a:cs typeface="Times New Roman"/>
              </a:rPr>
              <a:t>a so </a:t>
            </a:r>
            <a:r>
              <a:rPr sz="1200" spc="-5" dirty="0">
                <a:latin typeface="Times New Roman"/>
                <a:cs typeface="Times New Roman"/>
              </a:rPr>
              <a:t>called escape </a:t>
            </a:r>
            <a:r>
              <a:rPr sz="1200" dirty="0">
                <a:latin typeface="Times New Roman"/>
                <a:cs typeface="Times New Roman"/>
              </a:rPr>
              <a:t>clause </a:t>
            </a:r>
            <a:r>
              <a:rPr sz="1200" spc="-5" dirty="0">
                <a:latin typeface="Times New Roman"/>
                <a:cs typeface="Times New Roman"/>
              </a:rPr>
              <a:t>for lack </a:t>
            </a:r>
            <a:r>
              <a:rPr sz="1200" spc="5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appropriation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addition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provisions for an early pay-off, without penalty, and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One Dollar  ($1.00) buy-out </a:t>
            </a:r>
            <a:r>
              <a:rPr sz="1200" dirty="0">
                <a:latin typeface="Times New Roman"/>
                <a:cs typeface="Times New Roman"/>
              </a:rPr>
              <a:t>upon the </a:t>
            </a:r>
            <a:r>
              <a:rPr sz="1200" spc="-5" dirty="0">
                <a:latin typeface="Times New Roman"/>
                <a:cs typeface="Times New Roman"/>
              </a:rPr>
              <a:t>conclusion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regularly </a:t>
            </a:r>
            <a:r>
              <a:rPr sz="1200" spc="-5" dirty="0">
                <a:latin typeface="Times New Roman"/>
                <a:cs typeface="Times New Roman"/>
              </a:rPr>
              <a:t>schedule </a:t>
            </a:r>
            <a:r>
              <a:rPr sz="1200" dirty="0">
                <a:latin typeface="Times New Roman"/>
                <a:cs typeface="Times New Roman"/>
              </a:rPr>
              <a:t>lease payments </a:t>
            </a:r>
            <a:r>
              <a:rPr sz="1200" spc="-5" dirty="0">
                <a:latin typeface="Times New Roman"/>
                <a:cs typeface="Times New Roman"/>
              </a:rPr>
              <a:t>and (b) appropriate 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Seventy Thousand Dollars and No </a:t>
            </a:r>
            <a:r>
              <a:rPr sz="1200" dirty="0">
                <a:latin typeface="Times New Roman"/>
                <a:cs typeface="Times New Roman"/>
              </a:rPr>
              <a:t>Cents </a:t>
            </a:r>
            <a:r>
              <a:rPr sz="1200" b="1" spc="-5" dirty="0">
                <a:latin typeface="Times New Roman"/>
                <a:cs typeface="Times New Roman"/>
              </a:rPr>
              <a:t>($70,00.00)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write </a:t>
            </a:r>
            <a:r>
              <a:rPr sz="1200" dirty="0">
                <a:latin typeface="Times New Roman"/>
                <a:cs typeface="Times New Roman"/>
              </a:rPr>
              <a:t>down the </a:t>
            </a:r>
            <a:r>
              <a:rPr sz="1200" spc="-5" dirty="0">
                <a:latin typeface="Times New Roman"/>
                <a:cs typeface="Times New Roman"/>
              </a:rPr>
              <a:t>purchase  price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items such </a:t>
            </a:r>
            <a:r>
              <a:rPr sz="1200" dirty="0">
                <a:latin typeface="Times New Roman"/>
                <a:cs typeface="Times New Roman"/>
              </a:rPr>
              <a:t>that </a:t>
            </a:r>
            <a:r>
              <a:rPr sz="1200" spc="-5" dirty="0">
                <a:latin typeface="Times New Roman"/>
                <a:cs typeface="Times New Roman"/>
              </a:rPr>
              <a:t>they 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leased </a:t>
            </a:r>
            <a:r>
              <a:rPr sz="1200" dirty="0">
                <a:latin typeface="Times New Roman"/>
                <a:cs typeface="Times New Roman"/>
              </a:rPr>
              <a:t>within the </a:t>
            </a:r>
            <a:r>
              <a:rPr sz="1200" spc="-5" dirty="0">
                <a:latin typeface="Times New Roman"/>
                <a:cs typeface="Times New Roman"/>
              </a:rPr>
              <a:t>foregoing </a:t>
            </a:r>
            <a:r>
              <a:rPr sz="1200" dirty="0">
                <a:latin typeface="Times New Roman"/>
                <a:cs typeface="Times New Roman"/>
              </a:rPr>
              <a:t>limits </a:t>
            </a:r>
            <a:r>
              <a:rPr sz="1200" spc="-5" dirty="0">
                <a:latin typeface="Times New Roman"/>
                <a:cs typeface="Times New Roman"/>
              </a:rPr>
              <a:t>set </a:t>
            </a:r>
            <a:r>
              <a:rPr sz="1200" dirty="0">
                <a:latin typeface="Times New Roman"/>
                <a:cs typeface="Times New Roman"/>
              </a:rPr>
              <a:t>in this </a:t>
            </a:r>
            <a:r>
              <a:rPr sz="1200" spc="-5" dirty="0">
                <a:latin typeface="Times New Roman"/>
                <a:cs typeface="Times New Roman"/>
              </a:rPr>
              <a:t>article and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sum </a:t>
            </a:r>
            <a:r>
              <a:rPr sz="1200" spc="-5" dirty="0">
                <a:latin typeface="Times New Roman"/>
                <a:cs typeface="Times New Roman"/>
              </a:rPr>
              <a:t>from certified free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2/3/May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8:56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29: </a:t>
            </a:r>
            <a:r>
              <a:rPr sz="1200" b="1" spc="-5" dirty="0">
                <a:latin typeface="Times New Roman"/>
                <a:cs typeface="Times New Roman"/>
              </a:rPr>
              <a:t>CAPITAL BUDGET </a:t>
            </a:r>
            <a:r>
              <a:rPr sz="1200" b="1" dirty="0">
                <a:latin typeface="Times New Roman"/>
                <a:cs typeface="Times New Roman"/>
              </a:rPr>
              <a:t>B – </a:t>
            </a:r>
            <a:r>
              <a:rPr sz="1200" b="1" spc="-5" dirty="0">
                <a:latin typeface="Times New Roman"/>
                <a:cs typeface="Times New Roman"/>
              </a:rPr>
              <a:t>ROLLING STOCK, STUDIES </a:t>
            </a:r>
            <a:r>
              <a:rPr sz="1200" b="1" dirty="0">
                <a:latin typeface="Times New Roman"/>
                <a:cs typeface="Times New Roman"/>
              </a:rPr>
              <a:t>&amp;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HARDWARE</a:t>
            </a:r>
            <a:endParaRPr sz="1200">
              <a:latin typeface="Times New Roman"/>
              <a:cs typeface="Times New Roman"/>
            </a:endParaRPr>
          </a:p>
          <a:p>
            <a:pPr marL="50165" marR="2813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Five Hundred </a:t>
            </a:r>
            <a:r>
              <a:rPr sz="1200" dirty="0">
                <a:latin typeface="Times New Roman"/>
                <a:cs typeface="Times New Roman"/>
              </a:rPr>
              <a:t>Seventy </a:t>
            </a:r>
            <a:r>
              <a:rPr sz="1200" spc="-5" dirty="0">
                <a:latin typeface="Times New Roman"/>
                <a:cs typeface="Times New Roman"/>
              </a:rPr>
              <a:t>Four Thousand  Two Hundred and Fifty Dollars and No Cents </a:t>
            </a:r>
            <a:r>
              <a:rPr sz="1200" dirty="0">
                <a:latin typeface="Times New Roman"/>
                <a:cs typeface="Times New Roman"/>
              </a:rPr>
              <a:t>($574,250.00) </a:t>
            </a:r>
            <a:r>
              <a:rPr sz="1200" spc="-5" dirty="0">
                <a:latin typeface="Times New Roman"/>
                <a:cs typeface="Times New Roman"/>
              </a:rPr>
              <a:t>toward </a:t>
            </a:r>
            <a:r>
              <a:rPr sz="1200" dirty="0">
                <a:latin typeface="Times New Roman"/>
                <a:cs typeface="Times New Roman"/>
              </a:rPr>
              <a:t>a program of </a:t>
            </a:r>
            <a:r>
              <a:rPr sz="1200" spc="-5" dirty="0">
                <a:latin typeface="Times New Roman"/>
                <a:cs typeface="Times New Roman"/>
              </a:rPr>
              <a:t>capital  purchases and improvements, as generally illustrated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below: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1400555" y="3080004"/>
          <a:ext cx="4966335" cy="61858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35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155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50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6907">
                <a:tc>
                  <a:txBody>
                    <a:bodyPr/>
                    <a:lstStyle/>
                    <a:p>
                      <a:pPr marL="389890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User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Dept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047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Item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047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047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PD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Mobile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Radar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Unit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$4,000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Cruiser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$42,000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7263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DPW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Highway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F550 Dump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w/plow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$67,500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Salt Shed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Street Sweeper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$100,000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Hot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Box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$20,250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Mobark Chipper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$77,500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Street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Sign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Replacement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Program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MS-4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CB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Plan/Map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726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Truck Lift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w/Install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Various Repairs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for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Vehicle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Transfers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Rolling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Stairs/Ladder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Pavement Saw w/Dolly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DPW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B&amp;G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JDX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754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Lawn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Tractor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Town Hall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Cameras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72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Fire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Ambulance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#2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Stryker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Load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System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$60,000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Vehicle Exhaust System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SCBA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Tanks/Various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40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IT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Server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DPW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7264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Town Clerk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Voting Machines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17650">
                        <a:lnSpc>
                          <a:spcPts val="1400"/>
                        </a:lnSpc>
                        <a:spcBef>
                          <a:spcPts val="130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Program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Totals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40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$574,250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72">
        <p14:flythrough/>
      </p:transition>
    </mc:Choice>
    <mc:Fallback xmlns="">
      <p:transition spd="slow" advTm="772">
        <p:fade/>
      </p:transition>
    </mc:Fallback>
  </mc:AlternateContent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172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797550" cy="24866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587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Five Hundred Fifty </a:t>
            </a:r>
            <a:r>
              <a:rPr sz="1200" dirty="0">
                <a:latin typeface="Times New Roman"/>
                <a:cs typeface="Times New Roman"/>
              </a:rPr>
              <a:t>Five Thousand, </a:t>
            </a:r>
            <a:r>
              <a:rPr sz="1200" spc="-5" dirty="0">
                <a:latin typeface="Times New Roman"/>
                <a:cs typeface="Times New Roman"/>
              </a:rPr>
              <a:t>Seven  Hundred Fifty Dollars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No Cents </a:t>
            </a:r>
            <a:r>
              <a:rPr sz="1200" b="1" spc="-5" dirty="0">
                <a:latin typeface="Times New Roman"/>
                <a:cs typeface="Times New Roman"/>
              </a:rPr>
              <a:t>($555,750.00) </a:t>
            </a:r>
            <a:r>
              <a:rPr sz="1200" spc="-5" dirty="0">
                <a:latin typeface="Times New Roman"/>
                <a:cs typeface="Times New Roman"/>
              </a:rPr>
              <a:t>from certified free cash and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Eighteen Thousand </a:t>
            </a:r>
            <a:r>
              <a:rPr sz="1200" dirty="0">
                <a:latin typeface="Times New Roman"/>
                <a:cs typeface="Times New Roman"/>
              </a:rPr>
              <a:t>Five </a:t>
            </a:r>
            <a:r>
              <a:rPr sz="1200" spc="-5" dirty="0">
                <a:latin typeface="Times New Roman"/>
                <a:cs typeface="Times New Roman"/>
              </a:rPr>
              <a:t>Hundred Dollars and No Cents </a:t>
            </a:r>
            <a:r>
              <a:rPr sz="1200" b="1" spc="-5" dirty="0">
                <a:latin typeface="Times New Roman"/>
                <a:cs typeface="Times New Roman"/>
              </a:rPr>
              <a:t>($18,500.00) </a:t>
            </a:r>
            <a:r>
              <a:rPr sz="1200" spc="-5" dirty="0">
                <a:latin typeface="Times New Roman"/>
                <a:cs typeface="Times New Roman"/>
              </a:rPr>
              <a:t>from overlay surplus.  Or 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 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359410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Selectmen  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spc="-5" dirty="0">
                <a:latin typeface="Times New Roman"/>
                <a:cs typeface="Times New Roman"/>
              </a:rPr>
              <a:t>Michael Currie was </a:t>
            </a:r>
            <a:r>
              <a:rPr sz="1200" b="1" dirty="0">
                <a:latin typeface="Times New Roman"/>
                <a:cs typeface="Times New Roman"/>
              </a:rPr>
              <a:t>appointed </a:t>
            </a:r>
            <a:r>
              <a:rPr sz="1200" b="1" spc="-5" dirty="0">
                <a:latin typeface="Times New Roman"/>
                <a:cs typeface="Times New Roman"/>
              </a:rPr>
              <a:t>temporary moderator for this</a:t>
            </a:r>
            <a:r>
              <a:rPr sz="1200" b="1" spc="4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article.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the sum of </a:t>
            </a:r>
            <a:r>
              <a:rPr sz="1200" spc="-5" dirty="0">
                <a:latin typeface="Times New Roman"/>
                <a:cs typeface="Times New Roman"/>
              </a:rPr>
              <a:t>Five Hundred  Seventy-Four Thousand Two Hundred and Fifty Dollars and No Cents </a:t>
            </a:r>
            <a:r>
              <a:rPr sz="1200" b="1" dirty="0">
                <a:latin typeface="Times New Roman"/>
                <a:cs typeface="Times New Roman"/>
              </a:rPr>
              <a:t>($574,250.00) </a:t>
            </a:r>
            <a:r>
              <a:rPr sz="1200" spc="-5" dirty="0">
                <a:latin typeface="Times New Roman"/>
                <a:cs typeface="Times New Roman"/>
              </a:rPr>
              <a:t>toward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program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capital purchases and improvements, as generally illustrated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below: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983471"/>
            <a:ext cx="5643880" cy="55753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 marR="5080">
              <a:lnSpc>
                <a:spcPct val="95400"/>
              </a:lnSpc>
              <a:spcBef>
                <a:spcPts val="165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said appropriation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Five Hundred Fifty-Five </a:t>
            </a:r>
            <a:r>
              <a:rPr sz="1200" dirty="0">
                <a:latin typeface="Times New Roman"/>
                <a:cs typeface="Times New Roman"/>
              </a:rPr>
              <a:t>Thousand, </a:t>
            </a:r>
            <a:r>
              <a:rPr sz="1200" spc="-5" dirty="0">
                <a:latin typeface="Times New Roman"/>
                <a:cs typeface="Times New Roman"/>
              </a:rPr>
              <a:t>Seven  Hundred Fifty Dollars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No Cents </a:t>
            </a:r>
            <a:r>
              <a:rPr sz="1200" b="1" spc="-5" dirty="0">
                <a:latin typeface="Times New Roman"/>
                <a:cs typeface="Times New Roman"/>
              </a:rPr>
              <a:t>($555,750.00) </a:t>
            </a:r>
            <a:r>
              <a:rPr sz="1200" spc="-5" dirty="0">
                <a:latin typeface="Times New Roman"/>
                <a:cs typeface="Times New Roman"/>
              </a:rPr>
              <a:t>from certified free cash and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transfer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Eighteen Thousand </a:t>
            </a:r>
            <a:r>
              <a:rPr sz="1200" dirty="0">
                <a:latin typeface="Times New Roman"/>
                <a:cs typeface="Times New Roman"/>
              </a:rPr>
              <a:t>Five </a:t>
            </a:r>
            <a:r>
              <a:rPr sz="1200" spc="-5" dirty="0">
                <a:latin typeface="Times New Roman"/>
                <a:cs typeface="Times New Roman"/>
              </a:rPr>
              <a:t>Hundred Dollars and No Cents </a:t>
            </a:r>
            <a:r>
              <a:rPr sz="1200" b="1" spc="-5" dirty="0">
                <a:latin typeface="Times New Roman"/>
                <a:cs typeface="Times New Roman"/>
              </a:rPr>
              <a:t>($18,500.00) </a:t>
            </a:r>
            <a:r>
              <a:rPr sz="1200" spc="-5" dirty="0">
                <a:latin typeface="Times New Roman"/>
                <a:cs typeface="Times New Roman"/>
              </a:rPr>
              <a:t>from overlay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surplus.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400555" y="2924555"/>
          <a:ext cx="4966335" cy="598015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35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155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50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6907">
                <a:tc>
                  <a:txBody>
                    <a:bodyPr/>
                    <a:lstStyle/>
                    <a:p>
                      <a:pPr marL="389890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User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Dept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047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Item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047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2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$s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047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PD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Mobile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Radar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Unit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$4,000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Cruiser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$42,000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726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DPW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Highway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F550 Dump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w/plow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$67,500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Salt Shed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Street Sweeper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$100,000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Hot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Box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$20,250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Mobark Chipper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$77,500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Street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Sign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Replacement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Program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72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MS-4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CB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Plan/Map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Truck Lift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w/Install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Various Repairs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for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Vehicle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Transfers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Rolling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Stairs/Ladder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Pavement Saw w/Dolly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DPW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B&amp;G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JDX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754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Lawn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Tractor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72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Town Hall Cameras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Fire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Ambulance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#2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Stryker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Load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System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$60,000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Vehicle Exhaust System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4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SCBA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Tanks/Various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Gear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IT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Server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DPW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$32,500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726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794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Town Clerk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Voting Machines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$20,000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17650">
                        <a:lnSpc>
                          <a:spcPts val="1400"/>
                        </a:lnSpc>
                        <a:spcBef>
                          <a:spcPts val="130"/>
                        </a:spcBef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Program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Totals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400"/>
                        </a:lnSpc>
                        <a:spcBef>
                          <a:spcPts val="1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$574,250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69">
        <p14:flythrough/>
      </p:transition>
    </mc:Choice>
    <mc:Fallback xmlns="">
      <p:transition spd="slow" advTm="769">
        <p:fade/>
      </p:transition>
    </mc:Fallback>
  </mc:AlternateContent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173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774700" y="395731"/>
            <a:ext cx="6183630" cy="8971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9:17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397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30: </a:t>
            </a:r>
            <a:r>
              <a:rPr sz="1200" b="1" spc="-5" dirty="0">
                <a:latin typeface="Times New Roman"/>
                <a:cs typeface="Times New Roman"/>
              </a:rPr>
              <a:t>MONTACHUSETT REGIONAL VOCATIONAL TECHNICAL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SCHOOL</a:t>
            </a:r>
            <a:endParaRPr sz="1200">
              <a:latin typeface="Times New Roman"/>
              <a:cs typeface="Times New Roman"/>
            </a:endParaRPr>
          </a:p>
          <a:p>
            <a:pPr marL="139065" marR="1365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To 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raise and appropriate </a:t>
            </a:r>
            <a:r>
              <a:rPr sz="1200" dirty="0">
                <a:latin typeface="Times New Roman"/>
                <a:cs typeface="Times New Roman"/>
              </a:rPr>
              <a:t>the sum of Six </a:t>
            </a:r>
            <a:r>
              <a:rPr sz="1200" spc="-5" dirty="0">
                <a:latin typeface="Times New Roman"/>
                <a:cs typeface="Times New Roman"/>
              </a:rPr>
              <a:t>Hundred Forty Nine  Thousand Eight Hundred Seventeen Dollars and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Cents ($649,817.00) as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amount assessed  </a:t>
            </a:r>
            <a:r>
              <a:rPr sz="1200" dirty="0">
                <a:latin typeface="Times New Roman"/>
                <a:cs typeface="Times New Roman"/>
              </a:rPr>
              <a:t>upon the </a:t>
            </a:r>
            <a:r>
              <a:rPr sz="1200" spc="-5" dirty="0">
                <a:latin typeface="Times New Roman"/>
                <a:cs typeface="Times New Roman"/>
              </a:rPr>
              <a:t>Town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2020 </a:t>
            </a:r>
            <a:r>
              <a:rPr sz="1200" spc="-5" dirty="0">
                <a:latin typeface="Times New Roman"/>
                <a:cs typeface="Times New Roman"/>
              </a:rPr>
              <a:t>assessment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Montachusett Regional Vocational  Technical School District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purposes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educating and transporting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Town’s enrolled  students and capital and debt expenses </a:t>
            </a:r>
            <a:r>
              <a:rPr sz="1200" dirty="0">
                <a:latin typeface="Times New Roman"/>
                <a:cs typeface="Times New Roman"/>
              </a:rPr>
              <a:t>provided, </a:t>
            </a:r>
            <a:r>
              <a:rPr sz="1200" spc="-5" dirty="0">
                <a:latin typeface="Times New Roman"/>
                <a:cs typeface="Times New Roman"/>
              </a:rPr>
              <a:t>however, that any stated amount shall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reduced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any lesser </a:t>
            </a:r>
            <a:r>
              <a:rPr sz="1200" dirty="0">
                <a:latin typeface="Times New Roman"/>
                <a:cs typeface="Times New Roman"/>
              </a:rPr>
              <a:t>amount </a:t>
            </a:r>
            <a:r>
              <a:rPr sz="1200" spc="-5" dirty="0">
                <a:latin typeface="Times New Roman"/>
                <a:cs typeface="Times New Roman"/>
              </a:rPr>
              <a:t>which shall subsequently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certified </a:t>
            </a:r>
            <a:r>
              <a:rPr sz="1200" dirty="0">
                <a:latin typeface="Times New Roman"/>
                <a:cs typeface="Times New Roman"/>
              </a:rPr>
              <a:t>by the school </a:t>
            </a:r>
            <a:r>
              <a:rPr sz="1200" spc="-5" dirty="0">
                <a:latin typeface="Times New Roman"/>
                <a:cs typeface="Times New Roman"/>
              </a:rPr>
              <a:t>committee and  certified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Town, for Fiscal Year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2020.</a:t>
            </a:r>
            <a:endParaRPr sz="1200">
              <a:latin typeface="Times New Roman"/>
              <a:cs typeface="Times New Roman"/>
            </a:endParaRPr>
          </a:p>
          <a:p>
            <a:pPr marL="139065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action relative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39065" marR="16192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the Board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Selectman for the Montachusett Regional Vocational Technical  </a:t>
            </a:r>
            <a:r>
              <a:rPr sz="1200" b="1" dirty="0">
                <a:latin typeface="Times New Roman"/>
                <a:cs typeface="Times New Roman"/>
              </a:rPr>
              <a:t>School</a:t>
            </a:r>
            <a:r>
              <a:rPr sz="1200" b="1" spc="-5" dirty="0">
                <a:latin typeface="Times New Roman"/>
                <a:cs typeface="Times New Roman"/>
              </a:rPr>
              <a:t> District</a:t>
            </a:r>
            <a:endParaRPr sz="1200">
              <a:latin typeface="Times New Roman"/>
              <a:cs typeface="Times New Roman"/>
            </a:endParaRPr>
          </a:p>
          <a:p>
            <a:pPr marL="139065">
              <a:lnSpc>
                <a:spcPts val="1315"/>
              </a:lnSpc>
            </a:pPr>
            <a:r>
              <a:rPr sz="1200" b="1" spc="-5" dirty="0">
                <a:latin typeface="Times New Roman"/>
                <a:cs typeface="Times New Roman"/>
              </a:rPr>
              <a:t>Majority </a:t>
            </a:r>
            <a:r>
              <a:rPr sz="1200" b="1" dirty="0">
                <a:latin typeface="Times New Roman"/>
                <a:cs typeface="Times New Roman"/>
              </a:rPr>
              <a:t>Vote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Required</a:t>
            </a:r>
            <a:endParaRPr sz="1200">
              <a:latin typeface="Times New Roman"/>
              <a:cs typeface="Times New Roman"/>
            </a:endParaRPr>
          </a:p>
          <a:p>
            <a:pPr marL="139065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</a:t>
            </a:r>
            <a:r>
              <a:rPr sz="1200" b="1" dirty="0">
                <a:latin typeface="Times New Roman"/>
                <a:cs typeface="Times New Roman"/>
              </a:rPr>
              <a:t>recommends </a:t>
            </a:r>
            <a:r>
              <a:rPr sz="1200" b="1" spc="-5" dirty="0">
                <a:latin typeface="Times New Roman"/>
                <a:cs typeface="Times New Roman"/>
              </a:rPr>
              <a:t>favorable action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(6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yes)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39065" marR="1066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a motion duly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seconded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voted to </a:t>
            </a:r>
            <a:r>
              <a:rPr sz="1200" spc="-5" dirty="0">
                <a:latin typeface="Times New Roman"/>
                <a:cs typeface="Times New Roman"/>
              </a:rPr>
              <a:t>raise and appropriate </a:t>
            </a:r>
            <a:r>
              <a:rPr sz="1200" dirty="0">
                <a:latin typeface="Times New Roman"/>
                <a:cs typeface="Times New Roman"/>
              </a:rPr>
              <a:t>the sum of Six  </a:t>
            </a:r>
            <a:r>
              <a:rPr sz="1200" spc="-5" dirty="0">
                <a:latin typeface="Times New Roman"/>
                <a:cs typeface="Times New Roman"/>
              </a:rPr>
              <a:t>Hundred Forty Nine </a:t>
            </a:r>
            <a:r>
              <a:rPr sz="1200" dirty="0">
                <a:latin typeface="Times New Roman"/>
                <a:cs typeface="Times New Roman"/>
              </a:rPr>
              <a:t>Thousand </a:t>
            </a:r>
            <a:r>
              <a:rPr sz="1200" spc="-5" dirty="0">
                <a:latin typeface="Times New Roman"/>
                <a:cs typeface="Times New Roman"/>
              </a:rPr>
              <a:t>Eight Hundred Seventeen Dollars and No Cents ($649,817.00) as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amount assessed </a:t>
            </a:r>
            <a:r>
              <a:rPr sz="1200" dirty="0">
                <a:latin typeface="Times New Roman"/>
                <a:cs typeface="Times New Roman"/>
              </a:rPr>
              <a:t>upon the </a:t>
            </a:r>
            <a:r>
              <a:rPr sz="1200" spc="-5" dirty="0">
                <a:latin typeface="Times New Roman"/>
                <a:cs typeface="Times New Roman"/>
              </a:rPr>
              <a:t>Town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2020 </a:t>
            </a:r>
            <a:r>
              <a:rPr sz="1200" spc="-5" dirty="0">
                <a:latin typeface="Times New Roman"/>
                <a:cs typeface="Times New Roman"/>
              </a:rPr>
              <a:t>assessment </a:t>
            </a:r>
            <a:r>
              <a:rPr sz="1200" spc="5" dirty="0">
                <a:latin typeface="Times New Roman"/>
                <a:cs typeface="Times New Roman"/>
              </a:rPr>
              <a:t>by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Montachusett  Regional Vocational Technical School District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purposes </a:t>
            </a:r>
            <a:r>
              <a:rPr sz="1200" dirty="0">
                <a:latin typeface="Times New Roman"/>
                <a:cs typeface="Times New Roman"/>
              </a:rPr>
              <a:t>of educating </a:t>
            </a:r>
            <a:r>
              <a:rPr sz="1200" spc="-5" dirty="0">
                <a:latin typeface="Times New Roman"/>
                <a:cs typeface="Times New Roman"/>
              </a:rPr>
              <a:t>and transporting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Town’s enrolled students and capital and </a:t>
            </a:r>
            <a:r>
              <a:rPr sz="1200" dirty="0">
                <a:latin typeface="Times New Roman"/>
                <a:cs typeface="Times New Roman"/>
              </a:rPr>
              <a:t>debt </a:t>
            </a:r>
            <a:r>
              <a:rPr sz="1200" spc="-5" dirty="0">
                <a:latin typeface="Times New Roman"/>
                <a:cs typeface="Times New Roman"/>
              </a:rPr>
              <a:t>expenses provided, however, that any stated  amount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reduced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any lesser amount </a:t>
            </a:r>
            <a:r>
              <a:rPr sz="1200" dirty="0">
                <a:latin typeface="Times New Roman"/>
                <a:cs typeface="Times New Roman"/>
              </a:rPr>
              <a:t>which </a:t>
            </a:r>
            <a:r>
              <a:rPr sz="1200" spc="-5" dirty="0">
                <a:latin typeface="Times New Roman"/>
                <a:cs typeface="Times New Roman"/>
              </a:rPr>
              <a:t>shall subsequently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certified </a:t>
            </a:r>
            <a:r>
              <a:rPr sz="1200" dirty="0">
                <a:latin typeface="Times New Roman"/>
                <a:cs typeface="Times New Roman"/>
              </a:rPr>
              <a:t>by the school  </a:t>
            </a:r>
            <a:r>
              <a:rPr sz="1200" spc="-5" dirty="0">
                <a:latin typeface="Times New Roman"/>
                <a:cs typeface="Times New Roman"/>
              </a:rPr>
              <a:t>committee and certified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Town, for Fiscal Year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2020.</a:t>
            </a:r>
            <a:endParaRPr sz="1200">
              <a:latin typeface="Times New Roman"/>
              <a:cs typeface="Times New Roman"/>
            </a:endParaRPr>
          </a:p>
          <a:p>
            <a:pPr marL="1397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</a:t>
            </a:r>
            <a:r>
              <a:rPr sz="1200" b="1" spc="-5" dirty="0">
                <a:latin typeface="Times New Roman"/>
                <a:cs typeface="Times New Roman"/>
              </a:rPr>
              <a:t>9:21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397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31: </a:t>
            </a:r>
            <a:r>
              <a:rPr sz="1200" b="1" spc="-5" dirty="0">
                <a:latin typeface="Times New Roman"/>
                <a:cs typeface="Times New Roman"/>
              </a:rPr>
              <a:t>CITIZEN’S PETITION: FLUORIDE WARNING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WATER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BILLS</a:t>
            </a:r>
            <a:endParaRPr sz="1200">
              <a:latin typeface="Times New Roman"/>
              <a:cs typeface="Times New Roman"/>
            </a:endParaRPr>
          </a:p>
          <a:p>
            <a:pPr marL="139700" marR="17399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approve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warning </a:t>
            </a:r>
            <a:r>
              <a:rPr sz="1200" dirty="0">
                <a:latin typeface="Times New Roman"/>
                <a:cs typeface="Times New Roman"/>
              </a:rPr>
              <a:t>concerning </a:t>
            </a:r>
            <a:r>
              <a:rPr sz="1200" spc="-5" dirty="0">
                <a:latin typeface="Times New Roman"/>
                <a:cs typeface="Times New Roman"/>
              </a:rPr>
              <a:t>Templeton citizen's fluorosis risk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additive poses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infants,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added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all water </a:t>
            </a:r>
            <a:r>
              <a:rPr sz="1200" dirty="0">
                <a:latin typeface="Times New Roman"/>
                <a:cs typeface="Times New Roman"/>
              </a:rPr>
              <a:t>bills </a:t>
            </a:r>
            <a:r>
              <a:rPr sz="1200" spc="-5" dirty="0">
                <a:latin typeface="Times New Roman"/>
                <a:cs typeface="Times New Roman"/>
              </a:rPr>
              <a:t>and consumer confidence reports (which  </a:t>
            </a:r>
            <a:r>
              <a:rPr sz="1200" dirty="0">
                <a:latin typeface="Times New Roman"/>
                <a:cs typeface="Times New Roman"/>
              </a:rPr>
              <a:t>must be </a:t>
            </a:r>
            <a:r>
              <a:rPr sz="1200" spc="-5" dirty="0">
                <a:latin typeface="Times New Roman"/>
                <a:cs typeface="Times New Roman"/>
              </a:rPr>
              <a:t>mailed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all water consumers, </a:t>
            </a:r>
            <a:r>
              <a:rPr sz="1200" spc="5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posted online, and available 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Selectmen's Office 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Light and Water Department). </a:t>
            </a:r>
            <a:r>
              <a:rPr sz="1200" dirty="0">
                <a:latin typeface="Times New Roman"/>
                <a:cs typeface="Times New Roman"/>
              </a:rPr>
              <a:t>The warning is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39700" marR="4267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''Your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water </a:t>
            </a:r>
            <a:r>
              <a:rPr sz="1200" dirty="0">
                <a:latin typeface="Times New Roman"/>
                <a:cs typeface="Times New Roman"/>
              </a:rPr>
              <a:t>supply is </a:t>
            </a:r>
            <a:r>
              <a:rPr sz="1200" spc="-5" dirty="0">
                <a:latin typeface="Times New Roman"/>
                <a:cs typeface="Times New Roman"/>
              </a:rPr>
              <a:t>fluoridated. </a:t>
            </a:r>
            <a:r>
              <a:rPr sz="1200" dirty="0">
                <a:latin typeface="Times New Roman"/>
                <a:cs typeface="Times New Roman"/>
              </a:rPr>
              <a:t>According to the </a:t>
            </a:r>
            <a:r>
              <a:rPr sz="1200" spc="-5" dirty="0">
                <a:latin typeface="Times New Roman"/>
                <a:cs typeface="Times New Roman"/>
              </a:rPr>
              <a:t>Centers for Disease Control  Prevention, </a:t>
            </a:r>
            <a:r>
              <a:rPr sz="1200" dirty="0">
                <a:latin typeface="Times New Roman"/>
                <a:cs typeface="Times New Roman"/>
              </a:rPr>
              <a:t>if your </a:t>
            </a:r>
            <a:r>
              <a:rPr sz="1200" spc="-5" dirty="0">
                <a:latin typeface="Times New Roman"/>
                <a:cs typeface="Times New Roman"/>
              </a:rPr>
              <a:t>child under </a:t>
            </a:r>
            <a:r>
              <a:rPr sz="1200" dirty="0">
                <a:latin typeface="Times New Roman"/>
                <a:cs typeface="Times New Roman"/>
              </a:rPr>
              <a:t>the age of 6 months is </a:t>
            </a:r>
            <a:r>
              <a:rPr sz="1200" spc="-5" dirty="0">
                <a:latin typeface="Times New Roman"/>
                <a:cs typeface="Times New Roman"/>
              </a:rPr>
              <a:t>exclusively consuming infant formula  reconstituted with fluoridated water, </a:t>
            </a:r>
            <a:r>
              <a:rPr sz="1200" dirty="0">
                <a:latin typeface="Times New Roman"/>
                <a:cs typeface="Times New Roman"/>
              </a:rPr>
              <a:t>there </a:t>
            </a:r>
            <a:r>
              <a:rPr sz="1200" spc="-5" dirty="0">
                <a:latin typeface="Times New Roman"/>
                <a:cs typeface="Times New Roman"/>
              </a:rPr>
              <a:t>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an increased </a:t>
            </a:r>
            <a:r>
              <a:rPr sz="1200" dirty="0">
                <a:latin typeface="Times New Roman"/>
                <a:cs typeface="Times New Roman"/>
              </a:rPr>
              <a:t>chance of dental </a:t>
            </a:r>
            <a:r>
              <a:rPr sz="1200" spc="-5" dirty="0">
                <a:latin typeface="Times New Roman"/>
                <a:cs typeface="Times New Roman"/>
              </a:rPr>
              <a:t>fluorosis.  </a:t>
            </a:r>
            <a:r>
              <a:rPr sz="1200" dirty="0">
                <a:latin typeface="Times New Roman"/>
                <a:cs typeface="Times New Roman"/>
              </a:rPr>
              <a:t>Consult your </a:t>
            </a:r>
            <a:r>
              <a:rPr sz="1200" spc="-5" dirty="0">
                <a:latin typeface="Times New Roman"/>
                <a:cs typeface="Times New Roman"/>
              </a:rPr>
              <a:t>child's health care </a:t>
            </a:r>
            <a:r>
              <a:rPr sz="1200" dirty="0">
                <a:latin typeface="Times New Roman"/>
                <a:cs typeface="Times New Roman"/>
              </a:rPr>
              <a:t>provider </a:t>
            </a:r>
            <a:r>
              <a:rPr sz="1200" spc="-5" dirty="0">
                <a:latin typeface="Times New Roman"/>
                <a:cs typeface="Times New Roman"/>
              </a:rPr>
              <a:t>for more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information.”.</a:t>
            </a:r>
            <a:endParaRPr sz="1200">
              <a:latin typeface="Times New Roman"/>
              <a:cs typeface="Times New Roman"/>
            </a:endParaRPr>
          </a:p>
          <a:p>
            <a:pPr marL="139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Or take any </a:t>
            </a:r>
            <a:r>
              <a:rPr sz="1200" dirty="0">
                <a:latin typeface="Times New Roman"/>
                <a:cs typeface="Times New Roman"/>
              </a:rPr>
              <a:t>other action </a:t>
            </a:r>
            <a:r>
              <a:rPr sz="1200" spc="-5" dirty="0">
                <a:latin typeface="Times New Roman"/>
                <a:cs typeface="Times New Roman"/>
              </a:rPr>
              <a:t>related thereto.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39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A </a:t>
            </a:r>
            <a:r>
              <a:rPr sz="1200" b="1" spc="-5" dirty="0">
                <a:latin typeface="Times New Roman"/>
                <a:cs typeface="Times New Roman"/>
              </a:rPr>
              <a:t>citizen’s petition 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Peter Farrell and </a:t>
            </a:r>
            <a:r>
              <a:rPr sz="1200" b="1" dirty="0">
                <a:latin typeface="Times New Roman"/>
                <a:cs typeface="Times New Roman"/>
              </a:rPr>
              <a:t>16</a:t>
            </a:r>
            <a:r>
              <a:rPr sz="1200" b="1" spc="3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others</a:t>
            </a:r>
            <a:endParaRPr sz="1200">
              <a:latin typeface="Times New Roman"/>
              <a:cs typeface="Times New Roman"/>
            </a:endParaRPr>
          </a:p>
          <a:p>
            <a:pPr marL="1397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submits </a:t>
            </a:r>
            <a:r>
              <a:rPr sz="1200" b="1" dirty="0">
                <a:latin typeface="Times New Roman"/>
                <a:cs typeface="Times New Roman"/>
              </a:rPr>
              <a:t>no </a:t>
            </a:r>
            <a:r>
              <a:rPr sz="1200" b="1" spc="-5" dirty="0">
                <a:latin typeface="Times New Roman"/>
                <a:cs typeface="Times New Roman"/>
              </a:rPr>
              <a:t>recommendation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(5 </a:t>
            </a:r>
            <a:r>
              <a:rPr sz="1200" b="1" dirty="0">
                <a:latin typeface="Times New Roman"/>
                <a:cs typeface="Times New Roman"/>
              </a:rPr>
              <a:t>yes, 1</a:t>
            </a:r>
            <a:r>
              <a:rPr sz="1200" b="1" spc="6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abstain)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39700" marR="2232025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</a:t>
            </a:r>
            <a:r>
              <a:rPr sz="1200" b="1" dirty="0">
                <a:latin typeface="Times New Roman"/>
                <a:cs typeface="Times New Roman"/>
              </a:rPr>
              <a:t>move </a:t>
            </a:r>
            <a:r>
              <a:rPr sz="1200" b="1" spc="-5" dirty="0">
                <a:latin typeface="Times New Roman"/>
                <a:cs typeface="Times New Roman"/>
              </a:rPr>
              <a:t>the article.  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9:33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39700" marR="13398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A motion </a:t>
            </a:r>
            <a:r>
              <a:rPr sz="1200" spc="-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duly </a:t>
            </a:r>
            <a:r>
              <a:rPr sz="1200" spc="-5" dirty="0">
                <a:latin typeface="Times New Roman"/>
                <a:cs typeface="Times New Roman"/>
              </a:rPr>
              <a:t>made and seconded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see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 would </a:t>
            </a:r>
            <a:r>
              <a:rPr sz="1200" dirty="0">
                <a:latin typeface="Times New Roman"/>
                <a:cs typeface="Times New Roman"/>
              </a:rPr>
              <a:t>vote to approve a </a:t>
            </a:r>
            <a:r>
              <a:rPr sz="1200" spc="-5" dirty="0">
                <a:latin typeface="Times New Roman"/>
                <a:cs typeface="Times New Roman"/>
              </a:rPr>
              <a:t>warning  concerning </a:t>
            </a:r>
            <a:r>
              <a:rPr sz="1200" dirty="0">
                <a:latin typeface="Times New Roman"/>
                <a:cs typeface="Times New Roman"/>
              </a:rPr>
              <a:t>Templeton </a:t>
            </a:r>
            <a:r>
              <a:rPr sz="1200" spc="-5" dirty="0">
                <a:latin typeface="Times New Roman"/>
                <a:cs typeface="Times New Roman"/>
              </a:rPr>
              <a:t>citizen's fluorosis risk </a:t>
            </a:r>
            <a:r>
              <a:rPr sz="1200" dirty="0">
                <a:latin typeface="Times New Roman"/>
                <a:cs typeface="Times New Roman"/>
              </a:rPr>
              <a:t>the additive </a:t>
            </a:r>
            <a:r>
              <a:rPr sz="1200" spc="-5" dirty="0">
                <a:latin typeface="Times New Roman"/>
                <a:cs typeface="Times New Roman"/>
              </a:rPr>
              <a:t>poses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infants,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added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all  water </a:t>
            </a:r>
            <a:r>
              <a:rPr sz="1200" dirty="0">
                <a:latin typeface="Times New Roman"/>
                <a:cs typeface="Times New Roman"/>
              </a:rPr>
              <a:t>bills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consumer </a:t>
            </a:r>
            <a:r>
              <a:rPr sz="1200" spc="-5" dirty="0">
                <a:latin typeface="Times New Roman"/>
                <a:cs typeface="Times New Roman"/>
              </a:rPr>
              <a:t>confidence reports (which </a:t>
            </a:r>
            <a:r>
              <a:rPr sz="1200" dirty="0">
                <a:latin typeface="Times New Roman"/>
                <a:cs typeface="Times New Roman"/>
              </a:rPr>
              <a:t>must be </a:t>
            </a:r>
            <a:r>
              <a:rPr sz="1200" spc="-5" dirty="0">
                <a:latin typeface="Times New Roman"/>
                <a:cs typeface="Times New Roman"/>
              </a:rPr>
              <a:t>mailed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all water consumers, </a:t>
            </a:r>
            <a:r>
              <a:rPr sz="1200" dirty="0">
                <a:latin typeface="Times New Roman"/>
                <a:cs typeface="Times New Roman"/>
              </a:rPr>
              <a:t>be  </a:t>
            </a:r>
            <a:r>
              <a:rPr sz="1200" spc="-5" dirty="0">
                <a:latin typeface="Times New Roman"/>
                <a:cs typeface="Times New Roman"/>
              </a:rPr>
              <a:t>posted online, and available 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Selectmen's </a:t>
            </a:r>
            <a:r>
              <a:rPr sz="1200" dirty="0">
                <a:latin typeface="Times New Roman"/>
                <a:cs typeface="Times New Roman"/>
              </a:rPr>
              <a:t>Office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Light and Water Department).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warning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848">
        <p14:flythrough/>
      </p:transition>
    </mc:Choice>
    <mc:Fallback xmlns="">
      <p:transition spd="slow" advTm="848">
        <p:fade/>
      </p:transition>
    </mc:Fallback>
  </mc:AlternateContent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174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749300" y="395731"/>
            <a:ext cx="6150610" cy="91452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65100" marR="3683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''Your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water </a:t>
            </a:r>
            <a:r>
              <a:rPr sz="1200" dirty="0">
                <a:latin typeface="Times New Roman"/>
                <a:cs typeface="Times New Roman"/>
              </a:rPr>
              <a:t>supply is </a:t>
            </a:r>
            <a:r>
              <a:rPr sz="1200" spc="-5" dirty="0">
                <a:latin typeface="Times New Roman"/>
                <a:cs typeface="Times New Roman"/>
              </a:rPr>
              <a:t>fluoridated. </a:t>
            </a:r>
            <a:r>
              <a:rPr sz="1200" dirty="0">
                <a:latin typeface="Times New Roman"/>
                <a:cs typeface="Times New Roman"/>
              </a:rPr>
              <a:t>According to the </a:t>
            </a:r>
            <a:r>
              <a:rPr sz="1200" spc="-5" dirty="0">
                <a:latin typeface="Times New Roman"/>
                <a:cs typeface="Times New Roman"/>
              </a:rPr>
              <a:t>Centers for Disease Control  Prevention, </a:t>
            </a:r>
            <a:r>
              <a:rPr sz="1200" dirty="0">
                <a:latin typeface="Times New Roman"/>
                <a:cs typeface="Times New Roman"/>
              </a:rPr>
              <a:t>if your </a:t>
            </a:r>
            <a:r>
              <a:rPr sz="1200" spc="-5" dirty="0">
                <a:latin typeface="Times New Roman"/>
                <a:cs typeface="Times New Roman"/>
              </a:rPr>
              <a:t>child under </a:t>
            </a:r>
            <a:r>
              <a:rPr sz="1200" dirty="0">
                <a:latin typeface="Times New Roman"/>
                <a:cs typeface="Times New Roman"/>
              </a:rPr>
              <a:t>the age of 6 months is </a:t>
            </a:r>
            <a:r>
              <a:rPr sz="1200" spc="-5" dirty="0">
                <a:latin typeface="Times New Roman"/>
                <a:cs typeface="Times New Roman"/>
              </a:rPr>
              <a:t>exclusively consuming infant formula  reconstituted with fluoridated water, </a:t>
            </a:r>
            <a:r>
              <a:rPr sz="1200" dirty="0">
                <a:latin typeface="Times New Roman"/>
                <a:cs typeface="Times New Roman"/>
              </a:rPr>
              <a:t>there </a:t>
            </a:r>
            <a:r>
              <a:rPr sz="1200" spc="-5" dirty="0">
                <a:latin typeface="Times New Roman"/>
                <a:cs typeface="Times New Roman"/>
              </a:rPr>
              <a:t>may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an increased </a:t>
            </a:r>
            <a:r>
              <a:rPr sz="1200" dirty="0">
                <a:latin typeface="Times New Roman"/>
                <a:cs typeface="Times New Roman"/>
              </a:rPr>
              <a:t>chance of dental </a:t>
            </a:r>
            <a:r>
              <a:rPr sz="1200" spc="-5" dirty="0">
                <a:latin typeface="Times New Roman"/>
                <a:cs typeface="Times New Roman"/>
              </a:rPr>
              <a:t>fluorosis.  </a:t>
            </a:r>
            <a:r>
              <a:rPr sz="1200" dirty="0">
                <a:latin typeface="Times New Roman"/>
                <a:cs typeface="Times New Roman"/>
              </a:rPr>
              <a:t>Consult your </a:t>
            </a:r>
            <a:r>
              <a:rPr sz="1200" spc="-5" dirty="0">
                <a:latin typeface="Times New Roman"/>
                <a:cs typeface="Times New Roman"/>
              </a:rPr>
              <a:t>child's health care </a:t>
            </a:r>
            <a:r>
              <a:rPr sz="1200" dirty="0">
                <a:latin typeface="Times New Roman"/>
                <a:cs typeface="Times New Roman"/>
              </a:rPr>
              <a:t>provider </a:t>
            </a:r>
            <a:r>
              <a:rPr sz="1200" spc="-5" dirty="0">
                <a:latin typeface="Times New Roman"/>
                <a:cs typeface="Times New Roman"/>
              </a:rPr>
              <a:t>for more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information.”.</a:t>
            </a:r>
            <a:endParaRPr sz="1200">
              <a:latin typeface="Times New Roman"/>
              <a:cs typeface="Times New Roman"/>
            </a:endParaRPr>
          </a:p>
          <a:p>
            <a:pPr marL="165100">
              <a:lnSpc>
                <a:spcPts val="1345"/>
              </a:lnSpc>
            </a:pPr>
            <a:r>
              <a:rPr sz="1200" b="1" spc="-5" dirty="0">
                <a:latin typeface="Times New Roman"/>
                <a:cs typeface="Times New Roman"/>
              </a:rPr>
              <a:t>Defeated/May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9:33</a:t>
            </a:r>
            <a:r>
              <a:rPr sz="1200" b="1" spc="-1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651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32: </a:t>
            </a:r>
            <a:r>
              <a:rPr sz="1200" b="1" spc="-5" dirty="0">
                <a:latin typeface="Times New Roman"/>
                <a:cs typeface="Times New Roman"/>
              </a:rPr>
              <a:t>CITIZEN’S PETITION: FLUORIDE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LEGISLATION</a:t>
            </a:r>
            <a:endParaRPr sz="1200">
              <a:latin typeface="Times New Roman"/>
              <a:cs typeface="Times New Roman"/>
            </a:endParaRPr>
          </a:p>
          <a:p>
            <a:pPr marL="165100" marR="13906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Move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will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authorize </a:t>
            </a:r>
            <a:r>
              <a:rPr sz="1200" dirty="0">
                <a:latin typeface="Times New Roman"/>
                <a:cs typeface="Times New Roman"/>
              </a:rPr>
              <a:t>the Board 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to seek </a:t>
            </a:r>
            <a:r>
              <a:rPr sz="1200" spc="-5" dirty="0">
                <a:latin typeface="Times New Roman"/>
                <a:cs typeface="Times New Roman"/>
              </a:rPr>
              <a:t>Special Legislation as  set forth below: </a:t>
            </a:r>
            <a:r>
              <a:rPr sz="1200" dirty="0">
                <a:latin typeface="Times New Roman"/>
                <a:cs typeface="Times New Roman"/>
              </a:rPr>
              <a:t>provided, </a:t>
            </a:r>
            <a:r>
              <a:rPr sz="1200" spc="-5" dirty="0">
                <a:latin typeface="Times New Roman"/>
                <a:cs typeface="Times New Roman"/>
              </a:rPr>
              <a:t>however, </a:t>
            </a:r>
            <a:r>
              <a:rPr sz="1200" dirty="0">
                <a:latin typeface="Times New Roman"/>
                <a:cs typeface="Times New Roman"/>
              </a:rPr>
              <a:t>that the </a:t>
            </a:r>
            <a:r>
              <a:rPr sz="1200" spc="-5" dirty="0">
                <a:latin typeface="Times New Roman"/>
                <a:cs typeface="Times New Roman"/>
              </a:rPr>
              <a:t>General Court may make clerical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editorial  changes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form </a:t>
            </a:r>
            <a:r>
              <a:rPr sz="1200" dirty="0">
                <a:latin typeface="Times New Roman"/>
                <a:cs typeface="Times New Roman"/>
              </a:rPr>
              <a:t>only to the bill, </a:t>
            </a:r>
            <a:r>
              <a:rPr sz="1200" spc="-5" dirty="0">
                <a:latin typeface="Times New Roman"/>
                <a:cs typeface="Times New Roman"/>
              </a:rPr>
              <a:t>unless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hereby authorized </a:t>
            </a:r>
            <a:r>
              <a:rPr sz="1200" dirty="0">
                <a:latin typeface="Times New Roman"/>
                <a:cs typeface="Times New Roman"/>
              </a:rPr>
              <a:t>to approve  </a:t>
            </a:r>
            <a:r>
              <a:rPr sz="1200" spc="-5" dirty="0">
                <a:latin typeface="Times New Roman"/>
                <a:cs typeface="Times New Roman"/>
              </a:rPr>
              <a:t>amendments which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scope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objectives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petition </a:t>
            </a:r>
            <a:r>
              <a:rPr sz="1200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take any other action thereon </a:t>
            </a:r>
            <a:r>
              <a:rPr sz="1200" dirty="0">
                <a:latin typeface="Times New Roman"/>
                <a:cs typeface="Times New Roman"/>
              </a:rPr>
              <a:t>or in </a:t>
            </a:r>
            <a:r>
              <a:rPr sz="1200" spc="-5" dirty="0">
                <a:latin typeface="Times New Roman"/>
                <a:cs typeface="Times New Roman"/>
              </a:rPr>
              <a:t>relation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65100" marR="3994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 Act authorizing </a:t>
            </a:r>
            <a:r>
              <a:rPr sz="1200" dirty="0">
                <a:latin typeface="Times New Roman"/>
                <a:cs typeface="Times New Roman"/>
              </a:rPr>
              <a:t>Annual </a:t>
            </a:r>
            <a:r>
              <a:rPr sz="1200" spc="-5" dirty="0">
                <a:latin typeface="Times New Roman"/>
                <a:cs typeface="Times New Roman"/>
              </a:rPr>
              <a:t>Town Meeting as </a:t>
            </a:r>
            <a:r>
              <a:rPr sz="1200" dirty="0">
                <a:latin typeface="Times New Roman"/>
                <a:cs typeface="Times New Roman"/>
              </a:rPr>
              <a:t>the responsible </a:t>
            </a:r>
            <a:r>
              <a:rPr sz="1200" spc="-5" dirty="0">
                <a:latin typeface="Times New Roman"/>
                <a:cs typeface="Times New Roman"/>
              </a:rPr>
              <a:t>party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all decisions  </a:t>
            </a:r>
            <a:r>
              <a:rPr sz="1200" dirty="0">
                <a:latin typeface="Times New Roman"/>
                <a:cs typeface="Times New Roman"/>
              </a:rPr>
              <a:t>involving </a:t>
            </a:r>
            <a:r>
              <a:rPr sz="1200" spc="-5" dirty="0">
                <a:latin typeface="Times New Roman"/>
                <a:cs typeface="Times New Roman"/>
              </a:rPr>
              <a:t>fluoridating </a:t>
            </a:r>
            <a:r>
              <a:rPr sz="1200" dirty="0">
                <a:latin typeface="Times New Roman"/>
                <a:cs typeface="Times New Roman"/>
              </a:rPr>
              <a:t>or not </a:t>
            </a:r>
            <a:r>
              <a:rPr sz="1200" spc="-5" dirty="0">
                <a:latin typeface="Times New Roman"/>
                <a:cs typeface="Times New Roman"/>
              </a:rPr>
              <a:t>fluoridating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water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supply.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65100" marR="1066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Notwithstanding Section </a:t>
            </a:r>
            <a:r>
              <a:rPr sz="1200" dirty="0">
                <a:latin typeface="Times New Roman"/>
                <a:cs typeface="Times New Roman"/>
              </a:rPr>
              <a:t>8C,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111, </a:t>
            </a:r>
            <a:r>
              <a:rPr sz="1200" spc="-5" dirty="0">
                <a:latin typeface="Times New Roman"/>
                <a:cs typeface="Times New Roman"/>
              </a:rPr>
              <a:t>Title XVI, Part </a:t>
            </a:r>
            <a:r>
              <a:rPr sz="1200" dirty="0">
                <a:latin typeface="Times New Roman"/>
                <a:cs typeface="Times New Roman"/>
              </a:rPr>
              <a:t>1 of the </a:t>
            </a:r>
            <a:r>
              <a:rPr sz="1200" spc="-5" dirty="0">
                <a:latin typeface="Times New Roman"/>
                <a:cs typeface="Times New Roman"/>
              </a:rPr>
              <a:t>general laws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5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any general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special </a:t>
            </a:r>
            <a:r>
              <a:rPr sz="1200" dirty="0">
                <a:latin typeface="Times New Roman"/>
                <a:cs typeface="Times New Roman"/>
              </a:rPr>
              <a:t>law to the </a:t>
            </a:r>
            <a:r>
              <a:rPr sz="1200" spc="-5" dirty="0">
                <a:latin typeface="Times New Roman"/>
                <a:cs typeface="Times New Roman"/>
              </a:rPr>
              <a:t>contrary, </a:t>
            </a:r>
            <a:r>
              <a:rPr sz="1200" dirty="0">
                <a:latin typeface="Times New Roman"/>
                <a:cs typeface="Times New Roman"/>
              </a:rPr>
              <a:t>the legislative body </a:t>
            </a:r>
            <a:r>
              <a:rPr sz="1200" spc="-5" dirty="0">
                <a:latin typeface="Times New Roman"/>
                <a:cs typeface="Times New Roman"/>
              </a:rPr>
              <a:t>at Annual </a:t>
            </a:r>
            <a:r>
              <a:rPr sz="1200" dirty="0">
                <a:latin typeface="Times New Roman"/>
                <a:cs typeface="Times New Roman"/>
              </a:rPr>
              <a:t>Town </a:t>
            </a:r>
            <a:r>
              <a:rPr sz="1200" spc="-5" dirty="0">
                <a:latin typeface="Times New Roman"/>
                <a:cs typeface="Times New Roman"/>
              </a:rPr>
              <a:t>Meeting with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majority </a:t>
            </a:r>
            <a:r>
              <a:rPr sz="1200" dirty="0">
                <a:latin typeface="Times New Roman"/>
                <a:cs typeface="Times New Roman"/>
              </a:rPr>
              <a:t>vote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authorized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make any and all decisions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regards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fluoridating </a:t>
            </a:r>
            <a:r>
              <a:rPr sz="1200" dirty="0">
                <a:latin typeface="Times New Roman"/>
                <a:cs typeface="Times New Roman"/>
              </a:rPr>
              <a:t>or not  </a:t>
            </a:r>
            <a:r>
              <a:rPr sz="1200" spc="-5" dirty="0">
                <a:latin typeface="Times New Roman"/>
                <a:cs typeface="Times New Roman"/>
              </a:rPr>
              <a:t>fluoridating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water </a:t>
            </a:r>
            <a:r>
              <a:rPr sz="1200" dirty="0">
                <a:latin typeface="Times New Roman"/>
                <a:cs typeface="Times New Roman"/>
              </a:rPr>
              <a:t>supply </a:t>
            </a:r>
            <a:r>
              <a:rPr sz="1200" spc="-5" dirty="0">
                <a:latin typeface="Times New Roman"/>
                <a:cs typeface="Times New Roman"/>
              </a:rPr>
              <a:t>however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town meeting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fluoridate </a:t>
            </a:r>
            <a:r>
              <a:rPr sz="1200" dirty="0">
                <a:latin typeface="Times New Roman"/>
                <a:cs typeface="Times New Roman"/>
              </a:rPr>
              <a:t>the public  </a:t>
            </a:r>
            <a:r>
              <a:rPr sz="1200" spc="-5" dirty="0">
                <a:latin typeface="Times New Roman"/>
                <a:cs typeface="Times New Roman"/>
              </a:rPr>
              <a:t>water </a:t>
            </a:r>
            <a:r>
              <a:rPr sz="1200" dirty="0">
                <a:latin typeface="Times New Roman"/>
                <a:cs typeface="Times New Roman"/>
              </a:rPr>
              <a:t>supply oversight on </a:t>
            </a:r>
            <a:r>
              <a:rPr sz="1200" spc="-5" dirty="0">
                <a:latin typeface="Times New Roman"/>
                <a:cs typeface="Times New Roman"/>
              </a:rPr>
              <a:t>fluoride </a:t>
            </a:r>
            <a:r>
              <a:rPr sz="1200" dirty="0">
                <a:latin typeface="Times New Roman"/>
                <a:cs typeface="Times New Roman"/>
              </a:rPr>
              <a:t>dose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go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Board </a:t>
            </a:r>
            <a:r>
              <a:rPr sz="1200" dirty="0">
                <a:latin typeface="Times New Roman"/>
                <a:cs typeface="Times New Roman"/>
              </a:rPr>
              <a:t>of Health. </a:t>
            </a:r>
            <a:r>
              <a:rPr sz="1200" spc="-5" dirty="0">
                <a:latin typeface="Times New Roman"/>
                <a:cs typeface="Times New Roman"/>
              </a:rPr>
              <a:t>Annual town  meeting shall also make decisions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health warning </a:t>
            </a:r>
            <a:r>
              <a:rPr sz="1200" dirty="0">
                <a:latin typeface="Times New Roman"/>
                <a:cs typeface="Times New Roman"/>
              </a:rPr>
              <a:t>involving </a:t>
            </a:r>
            <a:r>
              <a:rPr sz="1200" spc="-5" dirty="0">
                <a:latin typeface="Times New Roman"/>
                <a:cs typeface="Times New Roman"/>
              </a:rPr>
              <a:t>water fluoridation and any other  decisions </a:t>
            </a:r>
            <a:r>
              <a:rPr sz="1200" dirty="0">
                <a:latin typeface="Times New Roman"/>
                <a:cs typeface="Times New Roman"/>
              </a:rPr>
              <a:t>involving </a:t>
            </a:r>
            <a:r>
              <a:rPr sz="1200" spc="-5" dirty="0">
                <a:latin typeface="Times New Roman"/>
                <a:cs typeface="Times New Roman"/>
              </a:rPr>
              <a:t>fluoride and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water</a:t>
            </a:r>
            <a:r>
              <a:rPr sz="1200" dirty="0">
                <a:latin typeface="Times New Roman"/>
                <a:cs typeface="Times New Roman"/>
              </a:rPr>
              <a:t> supply.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65100" marR="23050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Upon effective date </a:t>
            </a:r>
            <a:r>
              <a:rPr sz="1200" dirty="0">
                <a:latin typeface="Times New Roman"/>
                <a:cs typeface="Times New Roman"/>
              </a:rPr>
              <a:t>of this act the </a:t>
            </a:r>
            <a:r>
              <a:rPr sz="1200" spc="-5" dirty="0">
                <a:latin typeface="Times New Roman"/>
                <a:cs typeface="Times New Roman"/>
              </a:rPr>
              <a:t>Legislative </a:t>
            </a:r>
            <a:r>
              <a:rPr sz="1200" dirty="0">
                <a:latin typeface="Times New Roman"/>
                <a:cs typeface="Times New Roman"/>
              </a:rPr>
              <a:t>body </a:t>
            </a:r>
            <a:r>
              <a:rPr sz="1200" spc="-5" dirty="0">
                <a:latin typeface="Times New Roman"/>
                <a:cs typeface="Times New Roman"/>
              </a:rPr>
              <a:t>at Annual Town Meeting shall  become </a:t>
            </a:r>
            <a:r>
              <a:rPr sz="1200" dirty="0">
                <a:latin typeface="Times New Roman"/>
                <a:cs typeface="Times New Roman"/>
              </a:rPr>
              <a:t>the responsible party </a:t>
            </a:r>
            <a:r>
              <a:rPr sz="1200" spc="-5" dirty="0">
                <a:latin typeface="Times New Roman"/>
                <a:cs typeface="Times New Roman"/>
              </a:rPr>
              <a:t>for all matters </a:t>
            </a:r>
            <a:r>
              <a:rPr sz="1200" dirty="0">
                <a:latin typeface="Times New Roman"/>
                <a:cs typeface="Times New Roman"/>
              </a:rPr>
              <a:t>concerning </a:t>
            </a:r>
            <a:r>
              <a:rPr sz="1200" spc="-5" dirty="0">
                <a:latin typeface="Times New Roman"/>
                <a:cs typeface="Times New Roman"/>
              </a:rPr>
              <a:t>fluoride and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water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supply.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651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This act shall take effect </a:t>
            </a:r>
            <a:r>
              <a:rPr sz="1200" dirty="0">
                <a:latin typeface="Times New Roman"/>
                <a:cs typeface="Times New Roman"/>
              </a:rPr>
              <a:t>upon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passage.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651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A </a:t>
            </a:r>
            <a:r>
              <a:rPr sz="1200" b="1" spc="-5" dirty="0">
                <a:latin typeface="Times New Roman"/>
                <a:cs typeface="Times New Roman"/>
              </a:rPr>
              <a:t>citizen’s petition 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Peter Farrell </a:t>
            </a:r>
            <a:r>
              <a:rPr sz="1200" b="1" dirty="0">
                <a:latin typeface="Times New Roman"/>
                <a:cs typeface="Times New Roman"/>
              </a:rPr>
              <a:t>and 15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others</a:t>
            </a:r>
            <a:endParaRPr sz="1200">
              <a:latin typeface="Times New Roman"/>
              <a:cs typeface="Times New Roman"/>
            </a:endParaRPr>
          </a:p>
          <a:p>
            <a:pPr marL="1651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submits </a:t>
            </a:r>
            <a:r>
              <a:rPr sz="1200" b="1" dirty="0">
                <a:latin typeface="Times New Roman"/>
                <a:cs typeface="Times New Roman"/>
              </a:rPr>
              <a:t>no </a:t>
            </a:r>
            <a:r>
              <a:rPr sz="1200" b="1" spc="-5" dirty="0">
                <a:latin typeface="Times New Roman"/>
                <a:cs typeface="Times New Roman"/>
              </a:rPr>
              <a:t>recommendation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(5 </a:t>
            </a:r>
            <a:r>
              <a:rPr sz="1200" b="1" dirty="0">
                <a:latin typeface="Times New Roman"/>
                <a:cs typeface="Times New Roman"/>
              </a:rPr>
              <a:t>yes, 1</a:t>
            </a:r>
            <a:r>
              <a:rPr sz="1200" b="1" spc="7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abstain)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65100" marR="2172970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 motion </a:t>
            </a:r>
            <a:r>
              <a:rPr sz="1200" b="1" spc="-5" dirty="0">
                <a:latin typeface="Times New Roman"/>
                <a:cs typeface="Times New Roman"/>
              </a:rPr>
              <a:t>was duly made </a:t>
            </a:r>
            <a:r>
              <a:rPr sz="1200" b="1" dirty="0">
                <a:latin typeface="Times New Roman"/>
                <a:cs typeface="Times New Roman"/>
              </a:rPr>
              <a:t>and </a:t>
            </a:r>
            <a:r>
              <a:rPr sz="1200" b="1" spc="-5" dirty="0">
                <a:latin typeface="Times New Roman"/>
                <a:cs typeface="Times New Roman"/>
              </a:rPr>
              <a:t>seconded to </a:t>
            </a:r>
            <a:r>
              <a:rPr sz="1200" b="1" dirty="0">
                <a:latin typeface="Times New Roman"/>
                <a:cs typeface="Times New Roman"/>
              </a:rPr>
              <a:t>move </a:t>
            </a:r>
            <a:r>
              <a:rPr sz="1200" b="1" spc="-5" dirty="0">
                <a:latin typeface="Times New Roman"/>
                <a:cs typeface="Times New Roman"/>
              </a:rPr>
              <a:t>the article.  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9:42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65100" marR="654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A motion </a:t>
            </a:r>
            <a:r>
              <a:rPr sz="1200" spc="-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duly </a:t>
            </a:r>
            <a:r>
              <a:rPr sz="1200" spc="-5" dirty="0">
                <a:latin typeface="Times New Roman"/>
                <a:cs typeface="Times New Roman"/>
              </a:rPr>
              <a:t>made and seconded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see </a:t>
            </a:r>
            <a:r>
              <a:rPr sz="1200" dirty="0">
                <a:latin typeface="Times New Roman"/>
                <a:cs typeface="Times New Roman"/>
              </a:rPr>
              <a:t>if the </a:t>
            </a:r>
            <a:r>
              <a:rPr sz="1200" spc="-5" dirty="0">
                <a:latin typeface="Times New Roman"/>
                <a:cs typeface="Times New Roman"/>
              </a:rPr>
              <a:t>town would </a:t>
            </a:r>
            <a:r>
              <a:rPr sz="1200" dirty="0">
                <a:latin typeface="Times New Roman"/>
                <a:cs typeface="Times New Roman"/>
              </a:rPr>
              <a:t>vote to move to </a:t>
            </a:r>
            <a:r>
              <a:rPr sz="1200" spc="-5" dirty="0">
                <a:latin typeface="Times New Roman"/>
                <a:cs typeface="Times New Roman"/>
              </a:rPr>
              <a:t>authorize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to seek </a:t>
            </a:r>
            <a:r>
              <a:rPr sz="1200" spc="-5" dirty="0">
                <a:latin typeface="Times New Roman"/>
                <a:cs typeface="Times New Roman"/>
              </a:rPr>
              <a:t>Special Legislation as set forth below: </a:t>
            </a:r>
            <a:r>
              <a:rPr sz="1200" dirty="0">
                <a:latin typeface="Times New Roman"/>
                <a:cs typeface="Times New Roman"/>
              </a:rPr>
              <a:t>provided, </a:t>
            </a:r>
            <a:r>
              <a:rPr sz="1200" spc="-5" dirty="0">
                <a:latin typeface="Times New Roman"/>
                <a:cs typeface="Times New Roman"/>
              </a:rPr>
              <a:t>however, </a:t>
            </a:r>
            <a:r>
              <a:rPr sz="1200" dirty="0">
                <a:latin typeface="Times New Roman"/>
                <a:cs typeface="Times New Roman"/>
              </a:rPr>
              <a:t>that the  </a:t>
            </a:r>
            <a:r>
              <a:rPr sz="1200" spc="-5" dirty="0">
                <a:latin typeface="Times New Roman"/>
                <a:cs typeface="Times New Roman"/>
              </a:rPr>
              <a:t>General Court may make clerical </a:t>
            </a:r>
            <a:r>
              <a:rPr sz="1200" spc="5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editorial </a:t>
            </a:r>
            <a:r>
              <a:rPr sz="1200" dirty="0">
                <a:latin typeface="Times New Roman"/>
                <a:cs typeface="Times New Roman"/>
              </a:rPr>
              <a:t>changes of </a:t>
            </a:r>
            <a:r>
              <a:rPr sz="1200" spc="-5" dirty="0">
                <a:latin typeface="Times New Roman"/>
                <a:cs typeface="Times New Roman"/>
              </a:rPr>
              <a:t>form only </a:t>
            </a:r>
            <a:r>
              <a:rPr sz="1200" dirty="0">
                <a:latin typeface="Times New Roman"/>
                <a:cs typeface="Times New Roman"/>
              </a:rPr>
              <a:t>to the bill, </a:t>
            </a:r>
            <a:r>
              <a:rPr sz="1200" spc="-5" dirty="0">
                <a:latin typeface="Times New Roman"/>
                <a:cs typeface="Times New Roman"/>
              </a:rPr>
              <a:t>unless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Board 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hereby authorized </a:t>
            </a:r>
            <a:r>
              <a:rPr sz="1200" dirty="0">
                <a:latin typeface="Times New Roman"/>
                <a:cs typeface="Times New Roman"/>
              </a:rPr>
              <a:t>to approve </a:t>
            </a:r>
            <a:r>
              <a:rPr sz="1200" spc="-5" dirty="0">
                <a:latin typeface="Times New Roman"/>
                <a:cs typeface="Times New Roman"/>
              </a:rPr>
              <a:t>amendments which 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within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scope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objectives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petition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take </a:t>
            </a:r>
            <a:r>
              <a:rPr sz="1200" dirty="0">
                <a:latin typeface="Times New Roman"/>
                <a:cs typeface="Times New Roman"/>
              </a:rPr>
              <a:t>any </a:t>
            </a:r>
            <a:r>
              <a:rPr sz="1200" spc="-5" dirty="0">
                <a:latin typeface="Times New Roman"/>
                <a:cs typeface="Times New Roman"/>
              </a:rPr>
              <a:t>other action thereon </a:t>
            </a:r>
            <a:r>
              <a:rPr sz="1200" dirty="0">
                <a:latin typeface="Times New Roman"/>
                <a:cs typeface="Times New Roman"/>
              </a:rPr>
              <a:t>or in </a:t>
            </a:r>
            <a:r>
              <a:rPr sz="1200" spc="-5" dirty="0">
                <a:latin typeface="Times New Roman"/>
                <a:cs typeface="Times New Roman"/>
              </a:rPr>
              <a:t>relation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65100" marR="3994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 Act authorizing </a:t>
            </a:r>
            <a:r>
              <a:rPr sz="1200" dirty="0">
                <a:latin typeface="Times New Roman"/>
                <a:cs typeface="Times New Roman"/>
              </a:rPr>
              <a:t>Annual </a:t>
            </a:r>
            <a:r>
              <a:rPr sz="1200" spc="-5" dirty="0">
                <a:latin typeface="Times New Roman"/>
                <a:cs typeface="Times New Roman"/>
              </a:rPr>
              <a:t>Town Meeting as </a:t>
            </a:r>
            <a:r>
              <a:rPr sz="1200" dirty="0">
                <a:latin typeface="Times New Roman"/>
                <a:cs typeface="Times New Roman"/>
              </a:rPr>
              <a:t>the responsible </a:t>
            </a:r>
            <a:r>
              <a:rPr sz="1200" spc="-5" dirty="0">
                <a:latin typeface="Times New Roman"/>
                <a:cs typeface="Times New Roman"/>
              </a:rPr>
              <a:t>party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all decisions  </a:t>
            </a:r>
            <a:r>
              <a:rPr sz="1200" dirty="0">
                <a:latin typeface="Times New Roman"/>
                <a:cs typeface="Times New Roman"/>
              </a:rPr>
              <a:t>involving </a:t>
            </a:r>
            <a:r>
              <a:rPr sz="1200" spc="-5" dirty="0">
                <a:latin typeface="Times New Roman"/>
                <a:cs typeface="Times New Roman"/>
              </a:rPr>
              <a:t>fluoridating </a:t>
            </a:r>
            <a:r>
              <a:rPr sz="1200" dirty="0">
                <a:latin typeface="Times New Roman"/>
                <a:cs typeface="Times New Roman"/>
              </a:rPr>
              <a:t>or not </a:t>
            </a:r>
            <a:r>
              <a:rPr sz="1200" spc="-5" dirty="0">
                <a:latin typeface="Times New Roman"/>
                <a:cs typeface="Times New Roman"/>
              </a:rPr>
              <a:t>fluoridating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water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supply.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165100" marR="106680">
              <a:lnSpc>
                <a:spcPct val="9570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Notwithstanding Section </a:t>
            </a:r>
            <a:r>
              <a:rPr sz="1200" dirty="0">
                <a:latin typeface="Times New Roman"/>
                <a:cs typeface="Times New Roman"/>
              </a:rPr>
              <a:t>8C, </a:t>
            </a:r>
            <a:r>
              <a:rPr sz="1200" spc="-5" dirty="0">
                <a:latin typeface="Times New Roman"/>
                <a:cs typeface="Times New Roman"/>
              </a:rPr>
              <a:t>Chapter </a:t>
            </a:r>
            <a:r>
              <a:rPr sz="1200" dirty="0">
                <a:latin typeface="Times New Roman"/>
                <a:cs typeface="Times New Roman"/>
              </a:rPr>
              <a:t>111, </a:t>
            </a:r>
            <a:r>
              <a:rPr sz="1200" spc="-5" dirty="0">
                <a:latin typeface="Times New Roman"/>
                <a:cs typeface="Times New Roman"/>
              </a:rPr>
              <a:t>Title XVI, Part </a:t>
            </a:r>
            <a:r>
              <a:rPr sz="1200" dirty="0">
                <a:latin typeface="Times New Roman"/>
                <a:cs typeface="Times New Roman"/>
              </a:rPr>
              <a:t>1 of the </a:t>
            </a:r>
            <a:r>
              <a:rPr sz="1200" spc="-5" dirty="0">
                <a:latin typeface="Times New Roman"/>
                <a:cs typeface="Times New Roman"/>
              </a:rPr>
              <a:t>general laws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5" dirty="0">
                <a:latin typeface="Times New Roman"/>
                <a:cs typeface="Times New Roman"/>
              </a:rPr>
              <a:t>or  </a:t>
            </a:r>
            <a:r>
              <a:rPr sz="1200" spc="-5" dirty="0">
                <a:latin typeface="Times New Roman"/>
                <a:cs typeface="Times New Roman"/>
              </a:rPr>
              <a:t>any general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special </a:t>
            </a:r>
            <a:r>
              <a:rPr sz="1200" dirty="0">
                <a:latin typeface="Times New Roman"/>
                <a:cs typeface="Times New Roman"/>
              </a:rPr>
              <a:t>law to the </a:t>
            </a:r>
            <a:r>
              <a:rPr sz="1200" spc="-5" dirty="0">
                <a:latin typeface="Times New Roman"/>
                <a:cs typeface="Times New Roman"/>
              </a:rPr>
              <a:t>contrary, </a:t>
            </a:r>
            <a:r>
              <a:rPr sz="1200" dirty="0">
                <a:latin typeface="Times New Roman"/>
                <a:cs typeface="Times New Roman"/>
              </a:rPr>
              <a:t>the legislative body </a:t>
            </a:r>
            <a:r>
              <a:rPr sz="1200" spc="-5" dirty="0">
                <a:latin typeface="Times New Roman"/>
                <a:cs typeface="Times New Roman"/>
              </a:rPr>
              <a:t>at Annual </a:t>
            </a:r>
            <a:r>
              <a:rPr sz="1200" dirty="0">
                <a:latin typeface="Times New Roman"/>
                <a:cs typeface="Times New Roman"/>
              </a:rPr>
              <a:t>Town </a:t>
            </a:r>
            <a:r>
              <a:rPr sz="1200" spc="-5" dirty="0">
                <a:latin typeface="Times New Roman"/>
                <a:cs typeface="Times New Roman"/>
              </a:rPr>
              <a:t>Meeting with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majority </a:t>
            </a:r>
            <a:r>
              <a:rPr sz="1200" dirty="0">
                <a:latin typeface="Times New Roman"/>
                <a:cs typeface="Times New Roman"/>
              </a:rPr>
              <a:t>vote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authorized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make any and all decisions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regards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fluoridating </a:t>
            </a:r>
            <a:r>
              <a:rPr sz="1200" dirty="0">
                <a:latin typeface="Times New Roman"/>
                <a:cs typeface="Times New Roman"/>
              </a:rPr>
              <a:t>or not  </a:t>
            </a:r>
            <a:r>
              <a:rPr sz="1200" spc="-5" dirty="0">
                <a:latin typeface="Times New Roman"/>
                <a:cs typeface="Times New Roman"/>
              </a:rPr>
              <a:t>fluoridating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water </a:t>
            </a:r>
            <a:r>
              <a:rPr sz="1200" dirty="0">
                <a:latin typeface="Times New Roman"/>
                <a:cs typeface="Times New Roman"/>
              </a:rPr>
              <a:t>supply </a:t>
            </a:r>
            <a:r>
              <a:rPr sz="1200" spc="-5" dirty="0">
                <a:latin typeface="Times New Roman"/>
                <a:cs typeface="Times New Roman"/>
              </a:rPr>
              <a:t>however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town meeting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fluoridate </a:t>
            </a:r>
            <a:r>
              <a:rPr sz="1200" dirty="0">
                <a:latin typeface="Times New Roman"/>
                <a:cs typeface="Times New Roman"/>
              </a:rPr>
              <a:t>the public  </a:t>
            </a:r>
            <a:r>
              <a:rPr sz="1200" spc="-5" dirty="0">
                <a:latin typeface="Times New Roman"/>
                <a:cs typeface="Times New Roman"/>
              </a:rPr>
              <a:t>water </a:t>
            </a:r>
            <a:r>
              <a:rPr sz="1200" dirty="0">
                <a:latin typeface="Times New Roman"/>
                <a:cs typeface="Times New Roman"/>
              </a:rPr>
              <a:t>supply oversight on </a:t>
            </a:r>
            <a:r>
              <a:rPr sz="1200" spc="-5" dirty="0">
                <a:latin typeface="Times New Roman"/>
                <a:cs typeface="Times New Roman"/>
              </a:rPr>
              <a:t>fluoride </a:t>
            </a:r>
            <a:r>
              <a:rPr sz="1200" dirty="0">
                <a:latin typeface="Times New Roman"/>
                <a:cs typeface="Times New Roman"/>
              </a:rPr>
              <a:t>dose </a:t>
            </a: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go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Board </a:t>
            </a:r>
            <a:r>
              <a:rPr sz="1200" dirty="0">
                <a:latin typeface="Times New Roman"/>
                <a:cs typeface="Times New Roman"/>
              </a:rPr>
              <a:t>of Health. </a:t>
            </a:r>
            <a:r>
              <a:rPr sz="1200" spc="-5" dirty="0">
                <a:latin typeface="Times New Roman"/>
                <a:cs typeface="Times New Roman"/>
              </a:rPr>
              <a:t>Annual town  meeting shall also make decisions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health warning </a:t>
            </a:r>
            <a:r>
              <a:rPr sz="1200" dirty="0">
                <a:latin typeface="Times New Roman"/>
                <a:cs typeface="Times New Roman"/>
              </a:rPr>
              <a:t>involving </a:t>
            </a:r>
            <a:r>
              <a:rPr sz="1200" spc="-5" dirty="0">
                <a:latin typeface="Times New Roman"/>
                <a:cs typeface="Times New Roman"/>
              </a:rPr>
              <a:t>water fluoridation and any other  decisions </a:t>
            </a:r>
            <a:r>
              <a:rPr sz="1200" dirty="0">
                <a:latin typeface="Times New Roman"/>
                <a:cs typeface="Times New Roman"/>
              </a:rPr>
              <a:t>involving </a:t>
            </a:r>
            <a:r>
              <a:rPr sz="1200" spc="-5" dirty="0">
                <a:latin typeface="Times New Roman"/>
                <a:cs typeface="Times New Roman"/>
              </a:rPr>
              <a:t>fluoride and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water</a:t>
            </a:r>
            <a:r>
              <a:rPr sz="1200" dirty="0">
                <a:latin typeface="Times New Roman"/>
                <a:cs typeface="Times New Roman"/>
              </a:rPr>
              <a:t> supply.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08">
        <p14:flythrough/>
      </p:transition>
    </mc:Choice>
    <mc:Fallback xmlns="">
      <p:transition spd="slow" advTm="708">
        <p:fade/>
      </p:transition>
    </mc:Fallback>
  </mc:AlternateContent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74700" y="570992"/>
            <a:ext cx="6081395" cy="6167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39700" marR="1866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Upon effective date </a:t>
            </a:r>
            <a:r>
              <a:rPr sz="1200" dirty="0">
                <a:latin typeface="Times New Roman"/>
                <a:cs typeface="Times New Roman"/>
              </a:rPr>
              <a:t>of this act the </a:t>
            </a:r>
            <a:r>
              <a:rPr sz="1200" spc="-5" dirty="0">
                <a:latin typeface="Times New Roman"/>
                <a:cs typeface="Times New Roman"/>
              </a:rPr>
              <a:t>Legislative </a:t>
            </a:r>
            <a:r>
              <a:rPr sz="1200" dirty="0">
                <a:latin typeface="Times New Roman"/>
                <a:cs typeface="Times New Roman"/>
              </a:rPr>
              <a:t>body </a:t>
            </a:r>
            <a:r>
              <a:rPr sz="1200" spc="-5" dirty="0">
                <a:latin typeface="Times New Roman"/>
                <a:cs typeface="Times New Roman"/>
              </a:rPr>
              <a:t>at Annual Town Meeting shall  become </a:t>
            </a:r>
            <a:r>
              <a:rPr sz="1200" dirty="0">
                <a:latin typeface="Times New Roman"/>
                <a:cs typeface="Times New Roman"/>
              </a:rPr>
              <a:t>the responsible party </a:t>
            </a:r>
            <a:r>
              <a:rPr sz="1200" spc="-5" dirty="0">
                <a:latin typeface="Times New Roman"/>
                <a:cs typeface="Times New Roman"/>
              </a:rPr>
              <a:t>for all matters </a:t>
            </a:r>
            <a:r>
              <a:rPr sz="1200" dirty="0">
                <a:latin typeface="Times New Roman"/>
                <a:cs typeface="Times New Roman"/>
              </a:rPr>
              <a:t>concerning </a:t>
            </a:r>
            <a:r>
              <a:rPr sz="1200" spc="-5" dirty="0">
                <a:latin typeface="Times New Roman"/>
                <a:cs typeface="Times New Roman"/>
              </a:rPr>
              <a:t>fluoride and </a:t>
            </a:r>
            <a:r>
              <a:rPr sz="1200" dirty="0">
                <a:latin typeface="Times New Roman"/>
                <a:cs typeface="Times New Roman"/>
              </a:rPr>
              <a:t>the public </a:t>
            </a:r>
            <a:r>
              <a:rPr sz="1200" spc="-5" dirty="0">
                <a:latin typeface="Times New Roman"/>
                <a:cs typeface="Times New Roman"/>
              </a:rPr>
              <a:t>water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supply.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39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Section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This act shall take effect </a:t>
            </a:r>
            <a:r>
              <a:rPr sz="1200" dirty="0">
                <a:latin typeface="Times New Roman"/>
                <a:cs typeface="Times New Roman"/>
              </a:rPr>
              <a:t>upon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passage.</a:t>
            </a:r>
            <a:endParaRPr sz="1200">
              <a:latin typeface="Times New Roman"/>
              <a:cs typeface="Times New Roman"/>
            </a:endParaRPr>
          </a:p>
          <a:p>
            <a:pPr marL="1397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Defeated/May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 9:42</a:t>
            </a:r>
            <a:r>
              <a:rPr sz="1200" b="1" spc="-1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397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ARTICLE </a:t>
            </a:r>
            <a:r>
              <a:rPr sz="1200" b="1" dirty="0">
                <a:latin typeface="Times New Roman"/>
                <a:cs typeface="Times New Roman"/>
              </a:rPr>
              <a:t>33: </a:t>
            </a:r>
            <a:r>
              <a:rPr sz="1200" b="1" spc="-5" dirty="0">
                <a:latin typeface="Times New Roman"/>
                <a:cs typeface="Times New Roman"/>
              </a:rPr>
              <a:t>CITIZENS PETITION: RE: SEWER ENTERPRISE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FUND</a:t>
            </a:r>
            <a:endParaRPr sz="1200">
              <a:latin typeface="Times New Roman"/>
              <a:cs typeface="Times New Roman"/>
            </a:endParaRPr>
          </a:p>
          <a:p>
            <a:pPr marL="139065" marR="939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vote to </a:t>
            </a:r>
            <a:r>
              <a:rPr sz="1200" spc="-5" dirty="0">
                <a:latin typeface="Times New Roman"/>
                <a:cs typeface="Times New Roman"/>
              </a:rPr>
              <a:t>establish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town by-law that includes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duties and responsibilities 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Sewer </a:t>
            </a:r>
            <a:r>
              <a:rPr sz="1200" dirty="0">
                <a:latin typeface="Times New Roman"/>
                <a:cs typeface="Times New Roman"/>
              </a:rPr>
              <a:t>Commission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things </a:t>
            </a:r>
            <a:r>
              <a:rPr sz="1200" spc="-5" dirty="0">
                <a:latin typeface="Times New Roman"/>
                <a:cs typeface="Times New Roman"/>
              </a:rPr>
              <a:t>related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Sewer Enterprise </a:t>
            </a:r>
            <a:r>
              <a:rPr sz="1200" dirty="0">
                <a:latin typeface="Times New Roman"/>
                <a:cs typeface="Times New Roman"/>
              </a:rPr>
              <a:t>including: </a:t>
            </a:r>
            <a:r>
              <a:rPr sz="1200" spc="-5" dirty="0">
                <a:latin typeface="Times New Roman"/>
                <a:cs typeface="Times New Roman"/>
              </a:rPr>
              <a:t>all legal matters,  engineering, personnel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all other duties and responsibilities that will allow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Sewer  Commissioners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operate and maintain </a:t>
            </a:r>
            <a:r>
              <a:rPr sz="1200" dirty="0">
                <a:latin typeface="Times New Roman"/>
                <a:cs typeface="Times New Roman"/>
              </a:rPr>
              <a:t>the town’s </a:t>
            </a:r>
            <a:r>
              <a:rPr sz="1200" spc="-5" dirty="0">
                <a:latin typeface="Times New Roman"/>
                <a:cs typeface="Times New Roman"/>
              </a:rPr>
              <a:t>Publicly Owned Treatment Works (POTW).  This by-law shall supersede any other town </a:t>
            </a:r>
            <a:r>
              <a:rPr sz="1200" dirty="0">
                <a:latin typeface="Times New Roman"/>
                <a:cs typeface="Times New Roman"/>
              </a:rPr>
              <a:t>by-law in the </a:t>
            </a:r>
            <a:r>
              <a:rPr sz="1200" spc="-5" dirty="0">
                <a:latin typeface="Times New Roman"/>
                <a:cs typeface="Times New Roman"/>
              </a:rPr>
              <a:t>matters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personnel and legal and  shall </a:t>
            </a:r>
            <a:r>
              <a:rPr sz="1200" dirty="0">
                <a:latin typeface="Times New Roman"/>
                <a:cs typeface="Times New Roman"/>
              </a:rPr>
              <a:t>put the </a:t>
            </a:r>
            <a:r>
              <a:rPr sz="1200" spc="-5" dirty="0">
                <a:latin typeface="Times New Roman"/>
                <a:cs typeface="Times New Roman"/>
              </a:rPr>
              <a:t>Sewer Commissioners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charge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executive matters </a:t>
            </a:r>
            <a:r>
              <a:rPr sz="1200" dirty="0">
                <a:latin typeface="Times New Roman"/>
                <a:cs typeface="Times New Roman"/>
              </a:rPr>
              <a:t>involving </a:t>
            </a:r>
            <a:r>
              <a:rPr sz="1200" spc="-5" dirty="0">
                <a:latin typeface="Times New Roman"/>
                <a:cs typeface="Times New Roman"/>
              </a:rPr>
              <a:t>all matters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Sewer Enterprise that </a:t>
            </a:r>
            <a:r>
              <a:rPr sz="1200" dirty="0">
                <a:latin typeface="Times New Roman"/>
                <a:cs typeface="Times New Roman"/>
              </a:rPr>
              <a:t>do not </a:t>
            </a:r>
            <a:r>
              <a:rPr sz="1200" spc="-5" dirty="0">
                <a:latin typeface="Times New Roman"/>
                <a:cs typeface="Times New Roman"/>
              </a:rPr>
              <a:t>conflict with State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Federal laws. </a:t>
            </a:r>
            <a:r>
              <a:rPr sz="1200" dirty="0">
                <a:latin typeface="Times New Roman"/>
                <a:cs typeface="Times New Roman"/>
              </a:rPr>
              <a:t>Or to </a:t>
            </a:r>
            <a:r>
              <a:rPr sz="1200" spc="-5" dirty="0">
                <a:latin typeface="Times New Roman"/>
                <a:cs typeface="Times New Roman"/>
              </a:rPr>
              <a:t>take any other </a:t>
            </a:r>
            <a:r>
              <a:rPr sz="1200" dirty="0">
                <a:latin typeface="Times New Roman"/>
                <a:cs typeface="Times New Roman"/>
              </a:rPr>
              <a:t>action  </a:t>
            </a:r>
            <a:r>
              <a:rPr sz="1200" spc="-5" dirty="0">
                <a:latin typeface="Times New Roman"/>
                <a:cs typeface="Times New Roman"/>
              </a:rPr>
              <a:t>relative </a:t>
            </a:r>
            <a:r>
              <a:rPr sz="1200" dirty="0">
                <a:latin typeface="Times New Roman"/>
                <a:cs typeface="Times New Roman"/>
              </a:rPr>
              <a:t>there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39065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A </a:t>
            </a:r>
            <a:r>
              <a:rPr sz="1200" b="1" spc="-5" dirty="0">
                <a:latin typeface="Times New Roman"/>
                <a:cs typeface="Times New Roman"/>
              </a:rPr>
              <a:t>citizen’s petition submitted </a:t>
            </a:r>
            <a:r>
              <a:rPr sz="1200" b="1" dirty="0">
                <a:latin typeface="Times New Roman"/>
                <a:cs typeface="Times New Roman"/>
              </a:rPr>
              <a:t>by </a:t>
            </a:r>
            <a:r>
              <a:rPr sz="1200" b="1" spc="-5" dirty="0">
                <a:latin typeface="Times New Roman"/>
                <a:cs typeface="Times New Roman"/>
              </a:rPr>
              <a:t>Tom Jeleniewski </a:t>
            </a:r>
            <a:r>
              <a:rPr sz="1200" b="1" dirty="0">
                <a:latin typeface="Times New Roman"/>
                <a:cs typeface="Times New Roman"/>
              </a:rPr>
              <a:t>and 14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others</a:t>
            </a:r>
            <a:endParaRPr sz="1200">
              <a:latin typeface="Times New Roman"/>
              <a:cs typeface="Times New Roman"/>
            </a:endParaRPr>
          </a:p>
          <a:p>
            <a:pPr marL="1397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Advisory Committee submits </a:t>
            </a:r>
            <a:r>
              <a:rPr sz="1200" b="1" dirty="0">
                <a:latin typeface="Times New Roman"/>
                <a:cs typeface="Times New Roman"/>
              </a:rPr>
              <a:t>no </a:t>
            </a:r>
            <a:r>
              <a:rPr sz="1200" b="1" spc="-5" dirty="0">
                <a:latin typeface="Times New Roman"/>
                <a:cs typeface="Times New Roman"/>
              </a:rPr>
              <a:t>recommendation </a:t>
            </a:r>
            <a:r>
              <a:rPr sz="1200" b="1" dirty="0">
                <a:latin typeface="Times New Roman"/>
                <a:cs typeface="Times New Roman"/>
              </a:rPr>
              <a:t>on </a:t>
            </a:r>
            <a:r>
              <a:rPr sz="1200" b="1" spc="-5" dirty="0">
                <a:latin typeface="Times New Roman"/>
                <a:cs typeface="Times New Roman"/>
              </a:rPr>
              <a:t>this article. (5 </a:t>
            </a:r>
            <a:r>
              <a:rPr sz="1200" b="1" dirty="0">
                <a:latin typeface="Times New Roman"/>
                <a:cs typeface="Times New Roman"/>
              </a:rPr>
              <a:t>yes, 1</a:t>
            </a:r>
            <a:r>
              <a:rPr sz="1200" b="1" spc="7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abstain)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39700">
              <a:lnSpc>
                <a:spcPct val="100000"/>
              </a:lnSpc>
            </a:pPr>
            <a:r>
              <a:rPr sz="1200" b="1" spc="-5" dirty="0">
                <a:latin typeface="Times New Roman"/>
                <a:cs typeface="Times New Roman"/>
              </a:rPr>
              <a:t>No </a:t>
            </a:r>
            <a:r>
              <a:rPr sz="1200" b="1" dirty="0">
                <a:latin typeface="Times New Roman"/>
                <a:cs typeface="Times New Roman"/>
              </a:rPr>
              <a:t>motion </a:t>
            </a:r>
            <a:r>
              <a:rPr sz="1200" b="1" spc="-5" dirty="0">
                <a:latin typeface="Times New Roman"/>
                <a:cs typeface="Times New Roman"/>
              </a:rPr>
              <a:t>was</a:t>
            </a:r>
            <a:r>
              <a:rPr sz="1200" b="1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made.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39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A motion </a:t>
            </a:r>
            <a:r>
              <a:rPr sz="1200" spc="-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duly </a:t>
            </a:r>
            <a:r>
              <a:rPr sz="1200" spc="-5" dirty="0">
                <a:latin typeface="Times New Roman"/>
                <a:cs typeface="Times New Roman"/>
              </a:rPr>
              <a:t>made and seconded </a:t>
            </a:r>
            <a:r>
              <a:rPr sz="1200" dirty="0">
                <a:latin typeface="Times New Roman"/>
                <a:cs typeface="Times New Roman"/>
              </a:rPr>
              <a:t>to dissolve the </a:t>
            </a:r>
            <a:r>
              <a:rPr sz="1200" spc="-5" dirty="0">
                <a:latin typeface="Times New Roman"/>
                <a:cs typeface="Times New Roman"/>
              </a:rPr>
              <a:t>Annual Tow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Meeting.</a:t>
            </a:r>
            <a:endParaRPr sz="1200">
              <a:latin typeface="Times New Roman"/>
              <a:cs typeface="Times New Roman"/>
            </a:endParaRPr>
          </a:p>
          <a:p>
            <a:pPr marL="1397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Passed Unanimously/May 16</a:t>
            </a:r>
            <a:r>
              <a:rPr sz="1200" b="1" spc="-7" baseline="27777" dirty="0">
                <a:latin typeface="Times New Roman"/>
                <a:cs typeface="Times New Roman"/>
              </a:rPr>
              <a:t>th </a:t>
            </a:r>
            <a:r>
              <a:rPr sz="1200" b="1" dirty="0">
                <a:latin typeface="Times New Roman"/>
                <a:cs typeface="Times New Roman"/>
              </a:rPr>
              <a:t>@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9:43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39700" marR="2362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you </a:t>
            </a:r>
            <a:r>
              <a:rPr sz="1200" spc="-5" dirty="0">
                <a:latin typeface="Times New Roman"/>
                <a:cs typeface="Times New Roman"/>
              </a:rPr>
              <a:t>are hereby </a:t>
            </a:r>
            <a:r>
              <a:rPr sz="1200" dirty="0">
                <a:latin typeface="Times New Roman"/>
                <a:cs typeface="Times New Roman"/>
              </a:rPr>
              <a:t>directed to </a:t>
            </a:r>
            <a:r>
              <a:rPr sz="1200" spc="-5" dirty="0">
                <a:latin typeface="Times New Roman"/>
                <a:cs typeface="Times New Roman"/>
              </a:rPr>
              <a:t>serve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warrant </a:t>
            </a:r>
            <a:r>
              <a:rPr sz="1200" dirty="0">
                <a:latin typeface="Times New Roman"/>
                <a:cs typeface="Times New Roman"/>
              </a:rPr>
              <a:t>by posting </a:t>
            </a:r>
            <a:r>
              <a:rPr sz="1200" spc="-5" dirty="0">
                <a:latin typeface="Times New Roman"/>
                <a:cs typeface="Times New Roman"/>
              </a:rPr>
              <a:t>attested </a:t>
            </a:r>
            <a:r>
              <a:rPr sz="1200" dirty="0">
                <a:latin typeface="Times New Roman"/>
                <a:cs typeface="Times New Roman"/>
              </a:rPr>
              <a:t>copies </a:t>
            </a:r>
            <a:r>
              <a:rPr sz="1200" spc="-5" dirty="0">
                <a:latin typeface="Times New Roman"/>
                <a:cs typeface="Times New Roman"/>
              </a:rPr>
              <a:t>thereof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each  precinct; namely at </a:t>
            </a:r>
            <a:r>
              <a:rPr sz="1200" dirty="0">
                <a:latin typeface="Times New Roman"/>
                <a:cs typeface="Times New Roman"/>
              </a:rPr>
              <a:t>the Post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Templeton,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Post 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East </a:t>
            </a:r>
            <a:r>
              <a:rPr sz="1200" dirty="0">
                <a:latin typeface="Times New Roman"/>
                <a:cs typeface="Times New Roman"/>
              </a:rPr>
              <a:t>Templeton, the Post 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Baldwinville,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Hall at </a:t>
            </a:r>
            <a:r>
              <a:rPr sz="1200" dirty="0">
                <a:latin typeface="Times New Roman"/>
                <a:cs typeface="Times New Roman"/>
              </a:rPr>
              <a:t>160 </a:t>
            </a:r>
            <a:r>
              <a:rPr sz="1200" spc="-5" dirty="0">
                <a:latin typeface="Times New Roman"/>
                <a:cs typeface="Times New Roman"/>
              </a:rPr>
              <a:t>Patriots Road, East Templeton, seven (7)  days at least before </a:t>
            </a:r>
            <a:r>
              <a:rPr sz="1200" dirty="0">
                <a:latin typeface="Times New Roman"/>
                <a:cs typeface="Times New Roman"/>
              </a:rPr>
              <a:t>the time of holding </a:t>
            </a:r>
            <a:r>
              <a:rPr sz="1200" spc="-5" dirty="0">
                <a:latin typeface="Times New Roman"/>
                <a:cs typeface="Times New Roman"/>
              </a:rPr>
              <a:t>said meeting and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causing notice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same </a:t>
            </a:r>
            <a:r>
              <a:rPr sz="1200" dirty="0">
                <a:latin typeface="Times New Roman"/>
                <a:cs typeface="Times New Roman"/>
              </a:rPr>
              <a:t>to be  </a:t>
            </a:r>
            <a:r>
              <a:rPr sz="1200" spc="-5" dirty="0">
                <a:latin typeface="Times New Roman"/>
                <a:cs typeface="Times New Roman"/>
              </a:rPr>
              <a:t>published once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Gardner News, </a:t>
            </a:r>
            <a:r>
              <a:rPr sz="1200" dirty="0">
                <a:latin typeface="Times New Roman"/>
                <a:cs typeface="Times New Roman"/>
              </a:rPr>
              <a:t>a newspaper </a:t>
            </a:r>
            <a:r>
              <a:rPr sz="1200" spc="-5" dirty="0">
                <a:latin typeface="Times New Roman"/>
                <a:cs typeface="Times New Roman"/>
              </a:rPr>
              <a:t>published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said Worcester </a:t>
            </a:r>
            <a:r>
              <a:rPr sz="1200" dirty="0">
                <a:latin typeface="Times New Roman"/>
                <a:cs typeface="Times New Roman"/>
              </a:rPr>
              <a:t>County, in the  City 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Gardner.</a:t>
            </a:r>
            <a:endParaRPr sz="1200">
              <a:latin typeface="Times New Roman"/>
              <a:cs typeface="Times New Roman"/>
            </a:endParaRPr>
          </a:p>
          <a:p>
            <a:pPr marL="139700" marR="2811145">
              <a:lnSpc>
                <a:spcPts val="2760"/>
              </a:lnSpc>
              <a:spcBef>
                <a:spcPts val="275"/>
              </a:spcBef>
            </a:pPr>
            <a:r>
              <a:rPr sz="1200" spc="-5" dirty="0">
                <a:latin typeface="Times New Roman"/>
                <a:cs typeface="Times New Roman"/>
              </a:rPr>
              <a:t>Given under </a:t>
            </a:r>
            <a:r>
              <a:rPr sz="1200" dirty="0">
                <a:latin typeface="Times New Roman"/>
                <a:cs typeface="Times New Roman"/>
              </a:rPr>
              <a:t>our hands this 10</a:t>
            </a:r>
            <a:r>
              <a:rPr sz="1200" baseline="31250" dirty="0">
                <a:latin typeface="Times New Roman"/>
                <a:cs typeface="Times New Roman"/>
              </a:rPr>
              <a:t>th </a:t>
            </a:r>
            <a:r>
              <a:rPr sz="1200" spc="-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April, 2019.  BOARD 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SELECTMEN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14400" y="7075322"/>
            <a:ext cx="2667000" cy="0"/>
          </a:xfrm>
          <a:custGeom>
            <a:avLst/>
            <a:gdLst/>
            <a:ahLst/>
            <a:cxnLst/>
            <a:rect l="l" t="t" r="r" b="b"/>
            <a:pathLst>
              <a:path w="2667000">
                <a:moveTo>
                  <a:pt x="0" y="0"/>
                </a:moveTo>
                <a:lnTo>
                  <a:pt x="26669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114800" y="7075322"/>
            <a:ext cx="2514600" cy="0"/>
          </a:xfrm>
          <a:custGeom>
            <a:avLst/>
            <a:gdLst/>
            <a:ahLst/>
            <a:cxnLst/>
            <a:rect l="l" t="t" r="r" b="b"/>
            <a:pathLst>
              <a:path w="2514600">
                <a:moveTo>
                  <a:pt x="0" y="0"/>
                </a:moveTo>
                <a:lnTo>
                  <a:pt x="25145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901700" y="7055611"/>
            <a:ext cx="1418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John </a:t>
            </a:r>
            <a:r>
              <a:rPr sz="1200" spc="-5" dirty="0">
                <a:latin typeface="Times New Roman"/>
                <a:cs typeface="Times New Roman"/>
              </a:rPr>
              <a:t>Caplis,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Chairman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102100" y="7055611"/>
            <a:ext cx="22713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Diane Haley Brooks, </a:t>
            </a:r>
            <a:r>
              <a:rPr sz="1200" dirty="0">
                <a:latin typeface="Times New Roman"/>
                <a:cs typeface="Times New Roman"/>
              </a:rPr>
              <a:t>Vice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Chairman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14400" y="7601102"/>
            <a:ext cx="2667000" cy="0"/>
          </a:xfrm>
          <a:custGeom>
            <a:avLst/>
            <a:gdLst/>
            <a:ahLst/>
            <a:cxnLst/>
            <a:rect l="l" t="t" r="r" b="b"/>
            <a:pathLst>
              <a:path w="2667000">
                <a:moveTo>
                  <a:pt x="0" y="0"/>
                </a:moveTo>
                <a:lnTo>
                  <a:pt x="26669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14800" y="7601102"/>
            <a:ext cx="2514600" cy="0"/>
          </a:xfrm>
          <a:custGeom>
            <a:avLst/>
            <a:gdLst/>
            <a:ahLst/>
            <a:cxnLst/>
            <a:rect l="l" t="t" r="r" b="b"/>
            <a:pathLst>
              <a:path w="2514600">
                <a:moveTo>
                  <a:pt x="0" y="0"/>
                </a:moveTo>
                <a:lnTo>
                  <a:pt x="25145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1700" y="7581392"/>
            <a:ext cx="12477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Julie </a:t>
            </a:r>
            <a:r>
              <a:rPr sz="1200" spc="-5" dirty="0">
                <a:latin typeface="Times New Roman"/>
                <a:cs typeface="Times New Roman"/>
              </a:rPr>
              <a:t>Richard,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Clerk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02100" y="7581392"/>
            <a:ext cx="15608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Doug Morrison,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914400" y="8126882"/>
            <a:ext cx="2667000" cy="0"/>
          </a:xfrm>
          <a:custGeom>
            <a:avLst/>
            <a:gdLst/>
            <a:ahLst/>
            <a:cxnLst/>
            <a:rect l="l" t="t" r="r" b="b"/>
            <a:pathLst>
              <a:path w="2667000">
                <a:moveTo>
                  <a:pt x="0" y="0"/>
                </a:moveTo>
                <a:lnTo>
                  <a:pt x="26669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901700" y="8107171"/>
            <a:ext cx="11506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Vacancy,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175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745">
        <p14:flythrough/>
      </p:transition>
    </mc:Choice>
    <mc:Fallback xmlns="">
      <p:transition spd="slow" advTm="745">
        <p:fade/>
      </p:transition>
    </mc:Fallback>
  </mc:AlternateContent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14400" y="1291742"/>
            <a:ext cx="2743200" cy="0"/>
          </a:xfrm>
          <a:custGeom>
            <a:avLst/>
            <a:gdLst/>
            <a:ahLst/>
            <a:cxnLst/>
            <a:rect l="l" t="t" r="r" b="b"/>
            <a:pathLst>
              <a:path w="2743200">
                <a:moveTo>
                  <a:pt x="0" y="0"/>
                </a:moveTo>
                <a:lnTo>
                  <a:pt x="27431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14400" y="1817522"/>
            <a:ext cx="2743200" cy="0"/>
          </a:xfrm>
          <a:custGeom>
            <a:avLst/>
            <a:gdLst/>
            <a:ahLst/>
            <a:cxnLst/>
            <a:rect l="l" t="t" r="r" b="b"/>
            <a:pathLst>
              <a:path w="2743200">
                <a:moveTo>
                  <a:pt x="0" y="0"/>
                </a:moveTo>
                <a:lnTo>
                  <a:pt x="27431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743200" y="4095902"/>
            <a:ext cx="2743200" cy="0"/>
          </a:xfrm>
          <a:custGeom>
            <a:avLst/>
            <a:gdLst/>
            <a:ahLst/>
            <a:cxnLst/>
            <a:rect l="l" t="t" r="r" b="b"/>
            <a:pathLst>
              <a:path w="2743200">
                <a:moveTo>
                  <a:pt x="0" y="0"/>
                </a:moveTo>
                <a:lnTo>
                  <a:pt x="27431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901700" y="746252"/>
            <a:ext cx="5949950" cy="3538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True </a:t>
            </a:r>
            <a:r>
              <a:rPr sz="1200" dirty="0">
                <a:latin typeface="Times New Roman"/>
                <a:cs typeface="Times New Roman"/>
              </a:rPr>
              <a:t>Copy:</a:t>
            </a:r>
            <a:r>
              <a:rPr sz="1200" spc="-5" dirty="0">
                <a:latin typeface="Times New Roman"/>
                <a:cs typeface="Times New Roman"/>
              </a:rPr>
              <a:t> ATTEST</a:t>
            </a:r>
            <a:endParaRPr sz="1200">
              <a:latin typeface="Times New Roman"/>
              <a:cs typeface="Times New Roman"/>
            </a:endParaRPr>
          </a:p>
          <a:p>
            <a:pPr marL="12700" marR="3161665">
              <a:lnSpc>
                <a:spcPct val="287500"/>
              </a:lnSpc>
            </a:pPr>
            <a:r>
              <a:rPr sz="1200" spc="-5" dirty="0">
                <a:latin typeface="Times New Roman"/>
                <a:cs typeface="Times New Roman"/>
              </a:rPr>
              <a:t>Signature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Constable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 Printed Name </a:t>
            </a:r>
            <a:r>
              <a:rPr sz="1200" dirty="0">
                <a:latin typeface="Times New Roman"/>
                <a:cs typeface="Times New Roman"/>
              </a:rPr>
              <a:t>of Constable Signing </a:t>
            </a:r>
            <a:r>
              <a:rPr sz="1200" spc="-5" dirty="0">
                <a:latin typeface="Times New Roman"/>
                <a:cs typeface="Times New Roman"/>
              </a:rPr>
              <a:t>Above  OFFICER’S RETURN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  <a:tabLst>
                <a:tab pos="3669665" algn="l"/>
              </a:tabLst>
            </a:pPr>
            <a:r>
              <a:rPr sz="1200" spc="-5" dirty="0">
                <a:latin typeface="Times New Roman"/>
                <a:cs typeface="Times New Roman"/>
              </a:rPr>
              <a:t>WORCESTER,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SS	</a:t>
            </a:r>
            <a:r>
              <a:rPr sz="1200" spc="-5" dirty="0">
                <a:latin typeface="Times New Roman"/>
                <a:cs typeface="Times New Roman"/>
              </a:rPr>
              <a:t>April </a:t>
            </a:r>
            <a:r>
              <a:rPr sz="1200" dirty="0">
                <a:latin typeface="Times New Roman"/>
                <a:cs typeface="Times New Roman"/>
              </a:rPr>
              <a:t>22, 2019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This </a:t>
            </a:r>
            <a:r>
              <a:rPr sz="1200" dirty="0">
                <a:latin typeface="Times New Roman"/>
                <a:cs typeface="Times New Roman"/>
              </a:rPr>
              <a:t>is to </a:t>
            </a:r>
            <a:r>
              <a:rPr sz="1200" spc="-5" dirty="0">
                <a:latin typeface="Times New Roman"/>
                <a:cs typeface="Times New Roman"/>
              </a:rPr>
              <a:t>certify that </a:t>
            </a:r>
            <a:r>
              <a:rPr sz="1200" dirty="0">
                <a:latin typeface="Times New Roman"/>
                <a:cs typeface="Times New Roman"/>
              </a:rPr>
              <a:t>I have </a:t>
            </a:r>
            <a:r>
              <a:rPr sz="1200" spc="-5" dirty="0">
                <a:latin typeface="Times New Roman"/>
                <a:cs typeface="Times New Roman"/>
              </a:rPr>
              <a:t>served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within warrant </a:t>
            </a:r>
            <a:r>
              <a:rPr sz="1200" dirty="0">
                <a:latin typeface="Times New Roman"/>
                <a:cs typeface="Times New Roman"/>
              </a:rPr>
              <a:t>by posting </a:t>
            </a:r>
            <a:r>
              <a:rPr sz="1200" spc="-5" dirty="0">
                <a:latin typeface="Times New Roman"/>
                <a:cs typeface="Times New Roman"/>
              </a:rPr>
              <a:t>attested </a:t>
            </a:r>
            <a:r>
              <a:rPr sz="1200" dirty="0">
                <a:latin typeface="Times New Roman"/>
                <a:cs typeface="Times New Roman"/>
              </a:rPr>
              <a:t>copies </a:t>
            </a:r>
            <a:r>
              <a:rPr sz="1200" spc="-5" dirty="0">
                <a:latin typeface="Times New Roman"/>
                <a:cs typeface="Times New Roman"/>
              </a:rPr>
              <a:t>thereof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each  precinct; namely, at the </a:t>
            </a:r>
            <a:r>
              <a:rPr sz="1200" dirty="0">
                <a:latin typeface="Times New Roman"/>
                <a:cs typeface="Times New Roman"/>
              </a:rPr>
              <a:t>Post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Templeton, </a:t>
            </a:r>
            <a:r>
              <a:rPr sz="1200" dirty="0">
                <a:latin typeface="Times New Roman"/>
                <a:cs typeface="Times New Roman"/>
              </a:rPr>
              <a:t>the Post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East </a:t>
            </a:r>
            <a:r>
              <a:rPr sz="1200" dirty="0">
                <a:latin typeface="Times New Roman"/>
                <a:cs typeface="Times New Roman"/>
              </a:rPr>
              <a:t>Templeton, the Post 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Baldwinville,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Hall at </a:t>
            </a:r>
            <a:r>
              <a:rPr sz="1200" dirty="0">
                <a:latin typeface="Times New Roman"/>
                <a:cs typeface="Times New Roman"/>
              </a:rPr>
              <a:t>160 </a:t>
            </a:r>
            <a:r>
              <a:rPr sz="1200" spc="-5" dirty="0">
                <a:latin typeface="Times New Roman"/>
                <a:cs typeface="Times New Roman"/>
              </a:rPr>
              <a:t>Patriots Road, East Templeton, fourteen </a:t>
            </a:r>
            <a:r>
              <a:rPr sz="1200" dirty="0">
                <a:latin typeface="Times New Roman"/>
                <a:cs typeface="Times New Roman"/>
              </a:rPr>
              <a:t>(14)  </a:t>
            </a:r>
            <a:r>
              <a:rPr sz="1200" spc="-5" dirty="0">
                <a:latin typeface="Times New Roman"/>
                <a:cs typeface="Times New Roman"/>
              </a:rPr>
              <a:t>days at least before </a:t>
            </a:r>
            <a:r>
              <a:rPr sz="1200" dirty="0">
                <a:latin typeface="Times New Roman"/>
                <a:cs typeface="Times New Roman"/>
              </a:rPr>
              <a:t>the time of holding </a:t>
            </a:r>
            <a:r>
              <a:rPr sz="1200" spc="-5" dirty="0">
                <a:latin typeface="Times New Roman"/>
                <a:cs typeface="Times New Roman"/>
              </a:rPr>
              <a:t>said meeting and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causing notice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same </a:t>
            </a:r>
            <a:r>
              <a:rPr sz="1200" dirty="0">
                <a:latin typeface="Times New Roman"/>
                <a:cs typeface="Times New Roman"/>
              </a:rPr>
              <a:t>to be  </a:t>
            </a:r>
            <a:r>
              <a:rPr sz="1200" spc="-5" dirty="0">
                <a:latin typeface="Times New Roman"/>
                <a:cs typeface="Times New Roman"/>
              </a:rPr>
              <a:t>published once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Gardner News, </a:t>
            </a:r>
            <a:r>
              <a:rPr sz="1200" dirty="0">
                <a:latin typeface="Times New Roman"/>
                <a:cs typeface="Times New Roman"/>
              </a:rPr>
              <a:t>a newspaper </a:t>
            </a:r>
            <a:r>
              <a:rPr sz="1200" spc="-5" dirty="0">
                <a:latin typeface="Times New Roman"/>
                <a:cs typeface="Times New Roman"/>
              </a:rPr>
              <a:t>published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said Worcester </a:t>
            </a:r>
            <a:r>
              <a:rPr sz="1200" dirty="0">
                <a:latin typeface="Times New Roman"/>
                <a:cs typeface="Times New Roman"/>
              </a:rPr>
              <a:t>County, in the  City 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Gardner.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8415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Signature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Constable </a:t>
            </a:r>
            <a:r>
              <a:rPr sz="1200" dirty="0">
                <a:latin typeface="Times New Roman"/>
                <a:cs typeface="Times New Roman"/>
              </a:rPr>
              <a:t>–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43200" y="4796942"/>
            <a:ext cx="2743200" cy="0"/>
          </a:xfrm>
          <a:custGeom>
            <a:avLst/>
            <a:gdLst/>
            <a:ahLst/>
            <a:cxnLst/>
            <a:rect l="l" t="t" r="r" b="b"/>
            <a:pathLst>
              <a:path w="2743200">
                <a:moveTo>
                  <a:pt x="0" y="0"/>
                </a:moveTo>
                <a:lnTo>
                  <a:pt x="27431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730500" y="4777232"/>
            <a:ext cx="26384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Printed Name </a:t>
            </a:r>
            <a:r>
              <a:rPr sz="1200" dirty="0">
                <a:latin typeface="Times New Roman"/>
                <a:cs typeface="Times New Roman"/>
              </a:rPr>
              <a:t>of Constable Signing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Above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914400" y="6023762"/>
            <a:ext cx="2057400" cy="0"/>
          </a:xfrm>
          <a:custGeom>
            <a:avLst/>
            <a:gdLst/>
            <a:ahLst/>
            <a:cxnLst/>
            <a:rect l="l" t="t" r="r" b="b"/>
            <a:pathLst>
              <a:path w="2057400">
                <a:moveTo>
                  <a:pt x="0" y="0"/>
                </a:moveTo>
                <a:lnTo>
                  <a:pt x="20573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1700" y="5478271"/>
            <a:ext cx="1621155" cy="90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True </a:t>
            </a:r>
            <a:r>
              <a:rPr sz="1200" dirty="0">
                <a:latin typeface="Times New Roman"/>
                <a:cs typeface="Times New Roman"/>
              </a:rPr>
              <a:t>Copy,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ATTEST: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Carol A. Harris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Town Clerk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176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01700" y="6880352"/>
            <a:ext cx="2014220" cy="9093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Meeting Attendance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05-15-2019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Voters Total </a:t>
            </a:r>
            <a:r>
              <a:rPr sz="1200" dirty="0">
                <a:latin typeface="Times New Roman"/>
                <a:cs typeface="Times New Roman"/>
              </a:rPr>
              <a:t>199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Meeting Attendance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05-16-2019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Voters Total</a:t>
            </a:r>
            <a:r>
              <a:rPr sz="1200" dirty="0">
                <a:latin typeface="Times New Roman"/>
                <a:cs typeface="Times New Roman"/>
              </a:rPr>
              <a:t> 83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Tm="1015">
        <p14:flythrough/>
      </p:transition>
    </mc:Choice>
    <mc:Fallback xmlns="">
      <p:transition spd="slow" advTm="1015">
        <p:fade/>
      </p:transition>
    </mc:Fallback>
  </mc:AlternateContent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9530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631695" y="479552"/>
            <a:ext cx="45091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TOWN ELECTION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MAY 20,</a:t>
            </a:r>
            <a:r>
              <a:rPr sz="1800" b="1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803148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595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214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031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803148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2264155" y="863599"/>
            <a:ext cx="3244850" cy="1133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35965">
              <a:lnSpc>
                <a:spcPct val="151700"/>
              </a:lnSpc>
              <a:spcBef>
                <a:spcPts val="100"/>
              </a:spcBef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TOWN OF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 WARRANT FOR ANNUAL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200" b="1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ELECTION</a:t>
            </a:r>
            <a:endParaRPr sz="1200">
              <a:latin typeface="Times New Roman"/>
              <a:cs typeface="Times New Roman"/>
            </a:endParaRPr>
          </a:p>
          <a:p>
            <a:pPr marL="88900" marR="81915" indent="1064895">
              <a:lnSpc>
                <a:spcPct val="150800"/>
              </a:lnSpc>
              <a:spcBef>
                <a:spcPts val="1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20, 2019 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b="1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MASSACHUSETTS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700" y="1971547"/>
            <a:ext cx="5970905" cy="1659255"/>
          </a:xfrm>
          <a:prstGeom prst="rect">
            <a:avLst/>
          </a:prstGeom>
        </p:spPr>
        <p:txBody>
          <a:bodyPr vert="horz" wrap="square" lIns="0" tIns="1073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4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WORCESTER,</a:t>
            </a:r>
            <a:r>
              <a:rPr sz="1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ss.</a:t>
            </a: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7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 either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Constables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said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County.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3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GREETINGS:</a:t>
            </a:r>
            <a:endParaRPr sz="1200">
              <a:latin typeface="Times New Roman"/>
              <a:cs typeface="Times New Roman"/>
            </a:endParaRPr>
          </a:p>
          <a:p>
            <a:pPr marL="12700" marR="5080" indent="457200" algn="just">
              <a:lnSpc>
                <a:spcPts val="1380"/>
              </a:lnSpc>
              <a:spcBef>
                <a:spcPts val="840"/>
              </a:spcBef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name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Massachusetts,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you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hereby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directed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notify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 warn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inhabitants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several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precincts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Templeton,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County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Worcester,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who  are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qualified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vote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Elections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their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respective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precincts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places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designated  and appointed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38200" y="3881120"/>
            <a:ext cx="6055995" cy="55638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20545" marR="1774825" algn="ctr">
              <a:lnSpc>
                <a:spcPct val="1517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Regional Middle School 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460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</a:t>
            </a:r>
            <a:r>
              <a:rPr sz="1200" b="1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Road</a:t>
            </a:r>
            <a:endParaRPr sz="1200">
              <a:latin typeface="Times New Roman"/>
              <a:cs typeface="Times New Roman"/>
            </a:endParaRPr>
          </a:p>
          <a:p>
            <a:pPr marL="40005" algn="ctr">
              <a:lnSpc>
                <a:spcPct val="100000"/>
              </a:lnSpc>
              <a:spcBef>
                <a:spcPts val="74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Baldwinville, MA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Monday, the 20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th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day of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May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, 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11:00 A.M. to 7:00 P.M.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following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purpose:</a:t>
            </a:r>
            <a:endParaRPr sz="1200">
              <a:latin typeface="Times New Roman"/>
              <a:cs typeface="Times New Roman"/>
            </a:endParaRPr>
          </a:p>
          <a:p>
            <a:pPr marL="76200" marR="30480" algn="ctr">
              <a:lnSpc>
                <a:spcPts val="4370"/>
              </a:lnSpc>
              <a:spcBef>
                <a:spcPts val="62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 cast their votes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Election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candidates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following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offices and question:  Two Members Board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Selectmen…………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………………………...……3</a:t>
            </a:r>
            <a:r>
              <a:rPr sz="12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One Member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Board of Selectmen………………………………...1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unexpired</a:t>
            </a:r>
            <a:endParaRPr sz="1200">
              <a:latin typeface="Times New Roman"/>
              <a:cs typeface="Times New Roman"/>
            </a:endParaRPr>
          </a:p>
          <a:p>
            <a:pPr marL="533400" marR="508000">
              <a:lnSpc>
                <a:spcPct val="151400"/>
              </a:lnSpc>
              <a:spcBef>
                <a:spcPts val="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One Member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Board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Assessors…………………………………………..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  One Member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Board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Health………………………………………….......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  One Member Cemetery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Parks Commission………………………….......3 years  One Member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Preservation Committee………………………..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  One Member Light and Water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Commission……………………………...... 3</a:t>
            </a:r>
            <a:r>
              <a:rPr sz="1200" spc="-1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  One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Moderator……………………………………………………………... 1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  One Member Housing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Authority………………………………………..…. 5</a:t>
            </a:r>
            <a:r>
              <a:rPr sz="1200" spc="-1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  One Member Planning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Board…………………….………………….…… 5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  One Member Sewer Commission…………………………………………..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  One Member Narragansett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Regional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005319" y="427621"/>
            <a:ext cx="389255" cy="9116060"/>
          </a:xfrm>
          <a:custGeom>
            <a:avLst/>
            <a:gdLst/>
            <a:ahLst/>
            <a:cxnLst/>
            <a:rect l="l" t="t" r="r" b="b"/>
            <a:pathLst>
              <a:path w="389254" h="9116060">
                <a:moveTo>
                  <a:pt x="389254" y="9116060"/>
                </a:moveTo>
                <a:lnTo>
                  <a:pt x="0" y="9116060"/>
                </a:lnTo>
                <a:lnTo>
                  <a:pt x="0" y="0"/>
                </a:lnTo>
                <a:lnTo>
                  <a:pt x="389254" y="0"/>
                </a:lnTo>
                <a:lnTo>
                  <a:pt x="389254" y="9116060"/>
                </a:lnTo>
                <a:close/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7011669" y="441972"/>
            <a:ext cx="376555" cy="9095740"/>
          </a:xfrm>
          <a:prstGeom prst="rect">
            <a:avLst/>
          </a:prstGeom>
          <a:solidFill>
            <a:srgbClr val="FFC000"/>
          </a:solidFill>
        </p:spPr>
        <p:txBody>
          <a:bodyPr vert="vert" wrap="square" lIns="0" tIns="247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95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ANNUAL TOWN ELECTION </a:t>
            </a:r>
            <a:r>
              <a:rPr sz="2200" dirty="0">
                <a:solidFill>
                  <a:srgbClr val="FFFFFF"/>
                </a:solidFill>
                <a:latin typeface="Times New Roman"/>
                <a:cs typeface="Times New Roman"/>
              </a:rPr>
              <a:t>MAY 20,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2019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177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390">
        <p15:prstTrans prst="fracture"/>
      </p:transition>
    </mc:Choice>
    <mc:Fallback xmlns="">
      <p:transition spd="slow" advTm="390">
        <p:fade/>
      </p:transition>
    </mc:Fallback>
  </mc:AlternateContent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76300" y="301243"/>
            <a:ext cx="6020435" cy="4371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 marR="510540" indent="457200">
              <a:lnSpc>
                <a:spcPct val="1517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School District Committee -- </a:t>
            </a:r>
            <a:r>
              <a:rPr sz="1200" dirty="0">
                <a:latin typeface="Times New Roman"/>
                <a:cs typeface="Times New Roman"/>
              </a:rPr>
              <a:t>Templeton ……………………….... 3 </a:t>
            </a:r>
            <a:r>
              <a:rPr sz="1200" spc="-5" dirty="0">
                <a:latin typeface="Times New Roman"/>
                <a:cs typeface="Times New Roman"/>
              </a:rPr>
              <a:t>years  One Member Narragansett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Regional</a:t>
            </a:r>
            <a:endParaRPr sz="1200">
              <a:latin typeface="Times New Roman"/>
              <a:cs typeface="Times New Roman"/>
            </a:endParaRPr>
          </a:p>
          <a:p>
            <a:pPr marL="38100" marR="501015" indent="914400">
              <a:lnSpc>
                <a:spcPts val="2180"/>
              </a:lnSpc>
              <a:spcBef>
                <a:spcPts val="185"/>
              </a:spcBef>
            </a:pPr>
            <a:r>
              <a:rPr sz="1200" spc="-5" dirty="0">
                <a:latin typeface="Times New Roman"/>
                <a:cs typeface="Times New Roman"/>
              </a:rPr>
              <a:t>School District Committee </a:t>
            </a:r>
            <a:r>
              <a:rPr sz="1200" dirty="0">
                <a:latin typeface="Times New Roman"/>
                <a:cs typeface="Times New Roman"/>
              </a:rPr>
              <a:t>– Phillipston </a:t>
            </a:r>
            <a:r>
              <a:rPr sz="1200" spc="-5" dirty="0">
                <a:latin typeface="Times New Roman"/>
                <a:cs typeface="Times New Roman"/>
              </a:rPr>
              <a:t>…………………………. </a:t>
            </a:r>
            <a:r>
              <a:rPr sz="1200" dirty="0">
                <a:latin typeface="Times New Roman"/>
                <a:cs typeface="Times New Roman"/>
              </a:rPr>
              <a:t>3 </a:t>
            </a:r>
            <a:r>
              <a:rPr sz="1200" spc="-5" dirty="0">
                <a:latin typeface="Times New Roman"/>
                <a:cs typeface="Times New Roman"/>
              </a:rPr>
              <a:t>years  Ballot Question:</a:t>
            </a:r>
            <a:endParaRPr sz="1200">
              <a:latin typeface="Times New Roman"/>
              <a:cs typeface="Times New Roman"/>
            </a:endParaRPr>
          </a:p>
          <a:p>
            <a:pPr marL="38100" marR="307340">
              <a:lnSpc>
                <a:spcPts val="1380"/>
              </a:lnSpc>
              <a:spcBef>
                <a:spcPts val="650"/>
              </a:spcBef>
            </a:pPr>
            <a:r>
              <a:rPr sz="1200" spc="-5" dirty="0">
                <a:latin typeface="Times New Roman"/>
                <a:cs typeface="Times New Roman"/>
              </a:rPr>
              <a:t>Shall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allowed </a:t>
            </a:r>
            <a:r>
              <a:rPr sz="1200" dirty="0">
                <a:latin typeface="Times New Roman"/>
                <a:cs typeface="Times New Roman"/>
              </a:rPr>
              <a:t>to assess </a:t>
            </a:r>
            <a:r>
              <a:rPr sz="1200" spc="-5" dirty="0">
                <a:latin typeface="Times New Roman"/>
                <a:cs typeface="Times New Roman"/>
              </a:rPr>
              <a:t>an additional </a:t>
            </a:r>
            <a:r>
              <a:rPr sz="1200" dirty="0">
                <a:latin typeface="Times New Roman"/>
                <a:cs typeface="Times New Roman"/>
              </a:rPr>
              <a:t>$988,336 in </a:t>
            </a:r>
            <a:r>
              <a:rPr sz="1200" spc="-5" dirty="0">
                <a:latin typeface="Times New Roman"/>
                <a:cs typeface="Times New Roman"/>
              </a:rPr>
              <a:t>real </a:t>
            </a:r>
            <a:r>
              <a:rPr sz="1200" dirty="0">
                <a:latin typeface="Times New Roman"/>
                <a:cs typeface="Times New Roman"/>
              </a:rPr>
              <a:t>estate </a:t>
            </a:r>
            <a:r>
              <a:rPr sz="1200" spc="-5" dirty="0">
                <a:latin typeface="Times New Roman"/>
                <a:cs typeface="Times New Roman"/>
              </a:rPr>
              <a:t>and  personal property taxes </a:t>
            </a:r>
            <a:r>
              <a:rPr sz="1200" dirty="0">
                <a:latin typeface="Times New Roman"/>
                <a:cs typeface="Times New Roman"/>
              </a:rPr>
              <a:t>for the </a:t>
            </a:r>
            <a:r>
              <a:rPr sz="1200" spc="-5" dirty="0">
                <a:latin typeface="Times New Roman"/>
                <a:cs typeface="Times New Roman"/>
              </a:rPr>
              <a:t>purposes </a:t>
            </a:r>
            <a:r>
              <a:rPr sz="1200" dirty="0">
                <a:latin typeface="Times New Roman"/>
                <a:cs typeface="Times New Roman"/>
              </a:rPr>
              <a:t>of opening </a:t>
            </a:r>
            <a:r>
              <a:rPr sz="1200" spc="-5" dirty="0">
                <a:latin typeface="Times New Roman"/>
                <a:cs typeface="Times New Roman"/>
              </a:rPr>
              <a:t>and operating </a:t>
            </a:r>
            <a:r>
              <a:rPr sz="1200" dirty="0">
                <a:latin typeface="Times New Roman"/>
                <a:cs typeface="Times New Roman"/>
              </a:rPr>
              <a:t>the new </a:t>
            </a:r>
            <a:r>
              <a:rPr sz="1200" spc="-5" dirty="0">
                <a:latin typeface="Times New Roman"/>
                <a:cs typeface="Times New Roman"/>
              </a:rPr>
              <a:t>Templeton Center  Elementary School and </a:t>
            </a:r>
            <a:r>
              <a:rPr sz="1200" dirty="0">
                <a:latin typeface="Times New Roman"/>
                <a:cs typeface="Times New Roman"/>
              </a:rPr>
              <a:t>paying </a:t>
            </a:r>
            <a:r>
              <a:rPr sz="1200" spc="-5" dirty="0">
                <a:latin typeface="Times New Roman"/>
                <a:cs typeface="Times New Roman"/>
              </a:rPr>
              <a:t>for additional operating costs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Narragansett Regional  School District,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fiscal </a:t>
            </a:r>
            <a:r>
              <a:rPr sz="1200" dirty="0">
                <a:latin typeface="Times New Roman"/>
                <a:cs typeface="Times New Roman"/>
              </a:rPr>
              <a:t>year </a:t>
            </a:r>
            <a:r>
              <a:rPr sz="1200" spc="-5" dirty="0">
                <a:latin typeface="Times New Roman"/>
                <a:cs typeface="Times New Roman"/>
              </a:rPr>
              <a:t>beginning </a:t>
            </a:r>
            <a:r>
              <a:rPr sz="1200" dirty="0">
                <a:latin typeface="Times New Roman"/>
                <a:cs typeface="Times New Roman"/>
              </a:rPr>
              <a:t>July 1,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2019?</a:t>
            </a:r>
            <a:endParaRPr sz="1200">
              <a:latin typeface="Times New Roman"/>
              <a:cs typeface="Times New Roman"/>
            </a:endParaRPr>
          </a:p>
          <a:p>
            <a:pPr marL="647700">
              <a:lnSpc>
                <a:spcPct val="100000"/>
              </a:lnSpc>
              <a:spcBef>
                <a:spcPts val="695"/>
              </a:spcBef>
              <a:tabLst>
                <a:tab pos="1302385" algn="l"/>
                <a:tab pos="1947545" algn="l"/>
              </a:tabLst>
            </a:pPr>
            <a:r>
              <a:rPr sz="1200" spc="-5" dirty="0">
                <a:latin typeface="Times New Roman"/>
                <a:cs typeface="Times New Roman"/>
              </a:rPr>
              <a:t>Yes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spc="-5" dirty="0">
                <a:latin typeface="Times New Roman"/>
                <a:cs typeface="Times New Roman"/>
              </a:rPr>
              <a:t>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endParaRPr sz="1200">
              <a:latin typeface="Times New Roman"/>
              <a:cs typeface="Times New Roman"/>
            </a:endParaRPr>
          </a:p>
          <a:p>
            <a:pPr marL="38100" marR="30480" algn="just">
              <a:lnSpc>
                <a:spcPts val="1380"/>
              </a:lnSpc>
              <a:spcBef>
                <a:spcPts val="840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you </a:t>
            </a:r>
            <a:r>
              <a:rPr sz="1200" spc="-5" dirty="0">
                <a:latin typeface="Times New Roman"/>
                <a:cs typeface="Times New Roman"/>
              </a:rPr>
              <a:t>are hereby directed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serve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warrant </a:t>
            </a:r>
            <a:r>
              <a:rPr sz="1200" dirty="0">
                <a:latin typeface="Times New Roman"/>
                <a:cs typeface="Times New Roman"/>
              </a:rPr>
              <a:t>by posting </a:t>
            </a:r>
            <a:r>
              <a:rPr sz="1200" spc="-5" dirty="0">
                <a:latin typeface="Times New Roman"/>
                <a:cs typeface="Times New Roman"/>
              </a:rPr>
              <a:t>attested copies thereof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each  Precinct; namely, at </a:t>
            </a:r>
            <a:r>
              <a:rPr sz="1200" dirty="0">
                <a:latin typeface="Times New Roman"/>
                <a:cs typeface="Times New Roman"/>
              </a:rPr>
              <a:t>the Post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Templeton, </a:t>
            </a:r>
            <a:r>
              <a:rPr sz="1200" dirty="0">
                <a:latin typeface="Times New Roman"/>
                <a:cs typeface="Times New Roman"/>
              </a:rPr>
              <a:t>the Post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East </a:t>
            </a:r>
            <a:r>
              <a:rPr sz="1200" spc="-5" dirty="0">
                <a:latin typeface="Times New Roman"/>
                <a:cs typeface="Times New Roman"/>
              </a:rPr>
              <a:t>Templeton, </a:t>
            </a:r>
            <a:r>
              <a:rPr sz="1200" dirty="0">
                <a:latin typeface="Times New Roman"/>
                <a:cs typeface="Times New Roman"/>
              </a:rPr>
              <a:t>the Post 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Baldwinville,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Hall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160 </a:t>
            </a:r>
            <a:r>
              <a:rPr sz="1200" spc="-5" dirty="0">
                <a:latin typeface="Times New Roman"/>
                <a:cs typeface="Times New Roman"/>
              </a:rPr>
              <a:t>Patriots Road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East Templeton, and </a:t>
            </a:r>
            <a:r>
              <a:rPr sz="1200" dirty="0">
                <a:latin typeface="Times New Roman"/>
                <a:cs typeface="Times New Roman"/>
              </a:rPr>
              <a:t>by  </a:t>
            </a:r>
            <a:r>
              <a:rPr sz="1200" spc="-5" dirty="0">
                <a:latin typeface="Times New Roman"/>
                <a:cs typeface="Times New Roman"/>
              </a:rPr>
              <a:t>delivering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copy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each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Precinct </a:t>
            </a:r>
            <a:r>
              <a:rPr sz="1200" dirty="0">
                <a:latin typeface="Times New Roman"/>
                <a:cs typeface="Times New Roman"/>
              </a:rPr>
              <a:t>Clerks seven </a:t>
            </a:r>
            <a:r>
              <a:rPr sz="1200" spc="-5" dirty="0">
                <a:latin typeface="Times New Roman"/>
                <a:cs typeface="Times New Roman"/>
              </a:rPr>
              <a:t>(7) days at least </a:t>
            </a:r>
            <a:r>
              <a:rPr sz="1200" dirty="0">
                <a:latin typeface="Times New Roman"/>
                <a:cs typeface="Times New Roman"/>
              </a:rPr>
              <a:t>before the time of holding  </a:t>
            </a:r>
            <a:r>
              <a:rPr sz="1200" spc="-5" dirty="0">
                <a:latin typeface="Times New Roman"/>
                <a:cs typeface="Times New Roman"/>
              </a:rPr>
              <a:t>said meeting and </a:t>
            </a:r>
            <a:r>
              <a:rPr sz="1200" dirty="0">
                <a:latin typeface="Times New Roman"/>
                <a:cs typeface="Times New Roman"/>
              </a:rPr>
              <a:t>by causing </a:t>
            </a:r>
            <a:r>
              <a:rPr sz="1200" spc="-5" dirty="0">
                <a:latin typeface="Times New Roman"/>
                <a:cs typeface="Times New Roman"/>
              </a:rPr>
              <a:t>notice </a:t>
            </a:r>
            <a:r>
              <a:rPr sz="1200" dirty="0">
                <a:latin typeface="Times New Roman"/>
                <a:cs typeface="Times New Roman"/>
              </a:rPr>
              <a:t>of the same to be </a:t>
            </a:r>
            <a:r>
              <a:rPr sz="1200" spc="-5" dirty="0">
                <a:latin typeface="Times New Roman"/>
                <a:cs typeface="Times New Roman"/>
              </a:rPr>
              <a:t>published once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Gardner News,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newspaper published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County in the City 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Gardner.</a:t>
            </a:r>
            <a:endParaRPr sz="1200">
              <a:latin typeface="Times New Roman"/>
              <a:cs typeface="Times New Roman"/>
            </a:endParaRPr>
          </a:p>
          <a:p>
            <a:pPr marL="38100" marR="32384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latin typeface="Times New Roman"/>
                <a:cs typeface="Times New Roman"/>
              </a:rPr>
              <a:t>Hereof, </a:t>
            </a:r>
            <a:r>
              <a:rPr sz="1200" dirty="0">
                <a:latin typeface="Times New Roman"/>
                <a:cs typeface="Times New Roman"/>
              </a:rPr>
              <a:t>fail not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make due </a:t>
            </a:r>
            <a:r>
              <a:rPr sz="1200" spc="-5" dirty="0">
                <a:latin typeface="Times New Roman"/>
                <a:cs typeface="Times New Roman"/>
              </a:rPr>
              <a:t>return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warrant with </a:t>
            </a:r>
            <a:r>
              <a:rPr sz="1200" dirty="0">
                <a:latin typeface="Times New Roman"/>
                <a:cs typeface="Times New Roman"/>
              </a:rPr>
              <a:t>your doings </a:t>
            </a:r>
            <a:r>
              <a:rPr sz="1200" spc="-5" dirty="0">
                <a:latin typeface="Times New Roman"/>
                <a:cs typeface="Times New Roman"/>
              </a:rPr>
              <a:t>thereon </a:t>
            </a:r>
            <a:r>
              <a:rPr sz="1200" dirty="0">
                <a:latin typeface="Times New Roman"/>
                <a:cs typeface="Times New Roman"/>
              </a:rPr>
              <a:t>seven (7) </a:t>
            </a:r>
            <a:r>
              <a:rPr sz="1200" spc="-5" dirty="0">
                <a:latin typeface="Times New Roman"/>
                <a:cs typeface="Times New Roman"/>
              </a:rPr>
              <a:t>days at  least before </a:t>
            </a:r>
            <a:r>
              <a:rPr sz="1200" dirty="0">
                <a:latin typeface="Times New Roman"/>
                <a:cs typeface="Times New Roman"/>
              </a:rPr>
              <a:t>the time </a:t>
            </a:r>
            <a:r>
              <a:rPr sz="1200" spc="-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holding </a:t>
            </a:r>
            <a:r>
              <a:rPr sz="1200" spc="-5" dirty="0">
                <a:latin typeface="Times New Roman"/>
                <a:cs typeface="Times New Roman"/>
              </a:rPr>
              <a:t>said meeting.</a:t>
            </a:r>
            <a:endParaRPr sz="1200">
              <a:latin typeface="Times New Roman"/>
              <a:cs typeface="Times New Roman"/>
            </a:endParaRPr>
          </a:p>
          <a:p>
            <a:pPr marL="38100" marR="1950720">
              <a:lnSpc>
                <a:spcPts val="2180"/>
              </a:lnSpc>
              <a:spcBef>
                <a:spcPts val="150"/>
              </a:spcBef>
            </a:pPr>
            <a:r>
              <a:rPr sz="1200" spc="-5" dirty="0">
                <a:latin typeface="Times New Roman"/>
                <a:cs typeface="Times New Roman"/>
              </a:rPr>
              <a:t>Given under </a:t>
            </a:r>
            <a:r>
              <a:rPr sz="1200" dirty="0">
                <a:latin typeface="Times New Roman"/>
                <a:cs typeface="Times New Roman"/>
              </a:rPr>
              <a:t>our hands this 10</a:t>
            </a:r>
            <a:r>
              <a:rPr sz="1200" baseline="31250" dirty="0">
                <a:latin typeface="Times New Roman"/>
                <a:cs typeface="Times New Roman"/>
              </a:rPr>
              <a:t>th </a:t>
            </a:r>
            <a:r>
              <a:rPr sz="1200" spc="-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April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year </a:t>
            </a:r>
            <a:r>
              <a:rPr sz="1200" dirty="0">
                <a:latin typeface="Times New Roman"/>
                <a:cs typeface="Times New Roman"/>
              </a:rPr>
              <a:t>AD 2019.  </a:t>
            </a:r>
            <a:r>
              <a:rPr sz="1200" spc="-5" dirty="0">
                <a:latin typeface="Times New Roman"/>
                <a:cs typeface="Times New Roman"/>
              </a:rPr>
              <a:t>BOARD 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SELECTMEN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14400" y="4935626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59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114800" y="4935626"/>
            <a:ext cx="2209800" cy="0"/>
          </a:xfrm>
          <a:custGeom>
            <a:avLst/>
            <a:gdLst/>
            <a:ahLst/>
            <a:cxnLst/>
            <a:rect l="l" t="t" r="r" b="b"/>
            <a:pathLst>
              <a:path w="2209800">
                <a:moveTo>
                  <a:pt x="0" y="0"/>
                </a:moveTo>
                <a:lnTo>
                  <a:pt x="22097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901700" y="5018023"/>
            <a:ext cx="1418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John </a:t>
            </a:r>
            <a:r>
              <a:rPr sz="1200" spc="-5" dirty="0">
                <a:latin typeface="Times New Roman"/>
                <a:cs typeface="Times New Roman"/>
              </a:rPr>
              <a:t>Caplis,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Chairman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102100" y="5018023"/>
            <a:ext cx="22713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Diane Haley Brooks, </a:t>
            </a:r>
            <a:r>
              <a:rPr sz="1200" dirty="0">
                <a:latin typeface="Times New Roman"/>
                <a:cs typeface="Times New Roman"/>
              </a:rPr>
              <a:t>Vice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Chairman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914400" y="5766206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59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114800" y="5766206"/>
            <a:ext cx="2209800" cy="0"/>
          </a:xfrm>
          <a:custGeom>
            <a:avLst/>
            <a:gdLst/>
            <a:ahLst/>
            <a:cxnLst/>
            <a:rect l="l" t="t" r="r" b="b"/>
            <a:pathLst>
              <a:path w="2209800">
                <a:moveTo>
                  <a:pt x="0" y="0"/>
                </a:moveTo>
                <a:lnTo>
                  <a:pt x="22097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1700" y="5848603"/>
            <a:ext cx="12477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Julie </a:t>
            </a:r>
            <a:r>
              <a:rPr sz="1200" spc="-5" dirty="0">
                <a:latin typeface="Times New Roman"/>
                <a:cs typeface="Times New Roman"/>
              </a:rPr>
              <a:t>Richard,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Clerk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02100" y="5848603"/>
            <a:ext cx="15106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Doug Morison,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01700" y="6401815"/>
            <a:ext cx="14338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True </a:t>
            </a:r>
            <a:r>
              <a:rPr sz="1200" dirty="0">
                <a:latin typeface="Times New Roman"/>
                <a:cs typeface="Times New Roman"/>
              </a:rPr>
              <a:t>Copy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ATTEST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914400" y="7151522"/>
            <a:ext cx="2590800" cy="0"/>
          </a:xfrm>
          <a:custGeom>
            <a:avLst/>
            <a:gdLst/>
            <a:ahLst/>
            <a:cxnLst/>
            <a:rect l="l" t="t" r="r" b="b"/>
            <a:pathLst>
              <a:path w="2590800">
                <a:moveTo>
                  <a:pt x="0" y="0"/>
                </a:moveTo>
                <a:lnTo>
                  <a:pt x="25907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0" y="7151522"/>
            <a:ext cx="1447800" cy="0"/>
          </a:xfrm>
          <a:custGeom>
            <a:avLst/>
            <a:gdLst/>
            <a:ahLst/>
            <a:cxnLst/>
            <a:rect l="l" t="t" r="r" b="b"/>
            <a:pathLst>
              <a:path w="1447800">
                <a:moveTo>
                  <a:pt x="0" y="0"/>
                </a:moveTo>
                <a:lnTo>
                  <a:pt x="14477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901700" y="7232395"/>
            <a:ext cx="2286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Signature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Constable </a:t>
            </a:r>
            <a:r>
              <a:rPr sz="1200" spc="5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559300" y="7232395"/>
            <a:ext cx="3130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Da</a:t>
            </a:r>
            <a:r>
              <a:rPr sz="1200" dirty="0">
                <a:latin typeface="Times New Roman"/>
                <a:cs typeface="Times New Roman"/>
              </a:rPr>
              <a:t>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914400" y="7982102"/>
            <a:ext cx="2590800" cy="0"/>
          </a:xfrm>
          <a:custGeom>
            <a:avLst/>
            <a:gdLst/>
            <a:ahLst/>
            <a:cxnLst/>
            <a:rect l="l" t="t" r="r" b="b"/>
            <a:pathLst>
              <a:path w="2590800">
                <a:moveTo>
                  <a:pt x="0" y="0"/>
                </a:moveTo>
                <a:lnTo>
                  <a:pt x="25907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901700" y="8062976"/>
            <a:ext cx="26384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Printed Name </a:t>
            </a:r>
            <a:r>
              <a:rPr sz="1200" dirty="0">
                <a:latin typeface="Times New Roman"/>
                <a:cs typeface="Times New Roman"/>
              </a:rPr>
              <a:t>of Constable Signing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Above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178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366">
        <p15:prstTrans prst="fracture"/>
      </p:transition>
    </mc:Choice>
    <mc:Fallback xmlns="">
      <p:transition spd="slow" advTm="366">
        <p:fade/>
      </p:transition>
    </mc:Fallback>
  </mc:AlternateContent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179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3000248" y="357631"/>
            <a:ext cx="177101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TOWN OF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49808" y="858024"/>
            <a:ext cx="6271260" cy="553720"/>
          </a:xfrm>
          <a:prstGeom prst="rect">
            <a:avLst/>
          </a:prstGeom>
          <a:solidFill>
            <a:srgbClr val="FFFFCC"/>
          </a:solidFill>
        </p:spPr>
        <p:txBody>
          <a:bodyPr vert="horz" wrap="square" lIns="0" tIns="0" rIns="0" bIns="0" rtlCol="0">
            <a:spAutoFit/>
          </a:bodyPr>
          <a:lstStyle/>
          <a:p>
            <a:pPr marL="635" algn="ctr">
              <a:lnSpc>
                <a:spcPts val="1355"/>
              </a:lnSpc>
            </a:pPr>
            <a:r>
              <a:rPr sz="1200" b="1" spc="-5" dirty="0">
                <a:latin typeface="Times New Roman"/>
                <a:cs typeface="Times New Roman"/>
              </a:rPr>
              <a:t>Annual Town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Election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45"/>
              </a:spcBef>
            </a:pPr>
            <a:r>
              <a:rPr sz="1200" b="1" spc="-5" dirty="0">
                <a:latin typeface="Times New Roman"/>
                <a:cs typeface="Times New Roman"/>
              </a:rPr>
              <a:t>Monday, May </a:t>
            </a:r>
            <a:r>
              <a:rPr sz="1200" b="1" dirty="0">
                <a:latin typeface="Times New Roman"/>
                <a:cs typeface="Times New Roman"/>
              </a:rPr>
              <a:t>20,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786637" y="1607650"/>
          <a:ext cx="6201409" cy="70638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70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72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12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99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185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7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Selectmen (Vote for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5" dirty="0">
                          <a:latin typeface="Times New Roman"/>
                          <a:cs typeface="Times New Roman"/>
                        </a:rPr>
                        <a:t>2)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B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C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1933"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Bl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457"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Michael</a:t>
                      </a:r>
                      <a:r>
                        <a:rPr sz="12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Currie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Theresa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Griffis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Gerald</a:t>
                      </a:r>
                      <a:r>
                        <a:rPr sz="12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Skelton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Rod</a:t>
                      </a:r>
                      <a:r>
                        <a:rPr sz="12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Norcross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1952"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Write</a:t>
                      </a:r>
                      <a:r>
                        <a:rPr sz="12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Ins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ot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pPr marL="31750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Selectmen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1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yr.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Unexp.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Bl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Jeffrey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Bennett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Gerald</a:t>
                      </a:r>
                      <a:r>
                        <a:rPr sz="12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Skelton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1939"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Write</a:t>
                      </a:r>
                      <a:r>
                        <a:rPr sz="12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Ins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ot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L="31750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Assessors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Bl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Bradley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Lehtonen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Write</a:t>
                      </a:r>
                      <a:r>
                        <a:rPr sz="12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Ins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1927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ot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L="31750">
                        <a:lnSpc>
                          <a:spcPts val="139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Health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Bl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Elizabeth</a:t>
                      </a: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Crocker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3470"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Write</a:t>
                      </a:r>
                      <a:r>
                        <a:rPr sz="12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Ins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81946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ot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805687" y="8652764"/>
            <a:ext cx="208851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Cemetery </a:t>
            </a:r>
            <a:r>
              <a:rPr sz="1200" b="1" dirty="0">
                <a:latin typeface="Times New Roman"/>
                <a:cs typeface="Times New Roman"/>
              </a:rPr>
              <a:t>&amp; </a:t>
            </a:r>
            <a:r>
              <a:rPr sz="1200" b="1" spc="-5" dirty="0">
                <a:latin typeface="Times New Roman"/>
                <a:cs typeface="Times New Roman"/>
              </a:rPr>
              <a:t>Parks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Commission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52291" y="8934704"/>
            <a:ext cx="448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Bl</a:t>
            </a:r>
            <a:r>
              <a:rPr sz="1200" spc="-5" dirty="0">
                <a:latin typeface="Times New Roman"/>
                <a:cs typeface="Times New Roman"/>
              </a:rPr>
              <a:t>a</a:t>
            </a:r>
            <a:r>
              <a:rPr sz="1200" dirty="0">
                <a:latin typeface="Times New Roman"/>
                <a:cs typeface="Times New Roman"/>
              </a:rPr>
              <a:t>nks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3854196" y="8951976"/>
          <a:ext cx="2436495" cy="28346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3463">
                <a:tc>
                  <a:txBody>
                    <a:bodyPr/>
                    <a:lstStyle/>
                    <a:p>
                      <a:pPr marL="519430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0200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6636511" y="8934704"/>
            <a:ext cx="330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1117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54">
        <p15:prstTrans prst="fracture"/>
      </p:transition>
    </mc:Choice>
    <mc:Fallback xmlns="">
      <p:transition spd="slow" advTm="454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71386" y="4563383"/>
            <a:ext cx="6299016" cy="5059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978150" y="600286"/>
          <a:ext cx="3314065" cy="86980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888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252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Voted at ATM for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FY2019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22,500.00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6195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$102,874.59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6985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Revaluation Money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Spent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3815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44,809.40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b="1" i="1" spc="-5" dirty="0">
                          <a:latin typeface="Times New Roman"/>
                          <a:cs typeface="Times New Roman"/>
                        </a:rPr>
                        <a:t>Money rolled over </a:t>
                      </a:r>
                      <a:r>
                        <a:rPr sz="1200" b="1" i="1" spc="5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200" b="1" i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i="1" spc="-5" dirty="0">
                          <a:latin typeface="Times New Roman"/>
                          <a:cs typeface="Times New Roman"/>
                        </a:rPr>
                        <a:t>FY2020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74295" algn="r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b="1" i="1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b="1" i="1" spc="-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i="1" dirty="0">
                          <a:latin typeface="Times New Roman"/>
                          <a:cs typeface="Times New Roman"/>
                        </a:rPr>
                        <a:t>58,065.19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18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1973071"/>
            <a:ext cx="1798320" cy="19608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2470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Respectfully prepared by  Luanne E. Royer, </a:t>
            </a:r>
            <a:r>
              <a:rPr sz="1200" dirty="0">
                <a:latin typeface="Times New Roman"/>
                <a:cs typeface="Times New Roman"/>
              </a:rPr>
              <a:t>MAA  </a:t>
            </a:r>
            <a:r>
              <a:rPr sz="1200" spc="-5" dirty="0">
                <a:latin typeface="Times New Roman"/>
                <a:cs typeface="Times New Roman"/>
              </a:rPr>
              <a:t>Deputy Assessor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524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Approved and Submitted </a:t>
            </a:r>
            <a:r>
              <a:rPr sz="1200" dirty="0">
                <a:latin typeface="Times New Roman"/>
                <a:cs typeface="Times New Roman"/>
              </a:rPr>
              <a:t>by  </a:t>
            </a:r>
            <a:r>
              <a:rPr sz="1200" spc="-5" dirty="0">
                <a:latin typeface="Times New Roman"/>
                <a:cs typeface="Times New Roman"/>
              </a:rPr>
              <a:t>BOARD OF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ASSESSORS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Bradley Lehtonen, Chairman  </a:t>
            </a:r>
            <a:r>
              <a:rPr sz="1200" dirty="0">
                <a:latin typeface="Times New Roman"/>
                <a:cs typeface="Times New Roman"/>
              </a:rPr>
              <a:t>John </a:t>
            </a:r>
            <a:r>
              <a:rPr sz="1200" spc="-5" dirty="0">
                <a:latin typeface="Times New Roman"/>
                <a:cs typeface="Times New Roman"/>
              </a:rPr>
              <a:t>Brooks,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Clerk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Fred </a:t>
            </a:r>
            <a:r>
              <a:rPr sz="1200" dirty="0">
                <a:latin typeface="Times New Roman"/>
                <a:cs typeface="Times New Roman"/>
              </a:rPr>
              <a:t>C. </a:t>
            </a:r>
            <a:r>
              <a:rPr sz="1200" spc="-5" dirty="0">
                <a:latin typeface="Times New Roman"/>
                <a:cs typeface="Times New Roman"/>
              </a:rPr>
              <a:t>Henshaw,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spc="-5" dirty="0">
                <a:latin typeface="Times New Roman"/>
                <a:cs typeface="Times New Roman"/>
              </a:rPr>
              <a:t>Signature’s </a:t>
            </a:r>
            <a:r>
              <a:rPr sz="1200" i="1" dirty="0">
                <a:latin typeface="Times New Roman"/>
                <a:cs typeface="Times New Roman"/>
              </a:rPr>
              <a:t>on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file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 advTm="1253">
        <p:checker/>
      </p:transition>
    </mc:Choice>
    <mc:Fallback xmlns="">
      <p:transition spd="slow" advTm="1253">
        <p:checker/>
      </p:transition>
    </mc:Fallback>
  </mc:AlternateContent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3854196" y="416064"/>
          <a:ext cx="2436495" cy="8457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0396">
                <a:tc>
                  <a:txBody>
                    <a:bodyPr/>
                    <a:lstStyle/>
                    <a:p>
                      <a:pPr marR="61594" algn="r">
                        <a:lnSpc>
                          <a:spcPts val="13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1939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2882900" y="295147"/>
            <a:ext cx="917575" cy="87630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90"/>
              </a:spcBef>
            </a:pPr>
            <a:r>
              <a:rPr sz="1200" spc="-5" dirty="0">
                <a:latin typeface="Times New Roman"/>
                <a:cs typeface="Times New Roman"/>
              </a:rPr>
              <a:t>Michael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Kirby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795"/>
              </a:spcBef>
            </a:pPr>
            <a:r>
              <a:rPr sz="1200" spc="-5" dirty="0">
                <a:latin typeface="Times New Roman"/>
                <a:cs typeface="Times New Roman"/>
              </a:rPr>
              <a:t>Write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ot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636511" y="295147"/>
            <a:ext cx="330200" cy="87630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90"/>
              </a:spcBef>
            </a:pPr>
            <a:r>
              <a:rPr sz="1200" dirty="0">
                <a:latin typeface="Times New Roman"/>
                <a:cs typeface="Times New Roman"/>
              </a:rPr>
              <a:t>11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32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05687" y="1244600"/>
            <a:ext cx="167258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Community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Preservation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854196" y="1545323"/>
          <a:ext cx="2436495" cy="8503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3464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3204464" y="1427480"/>
            <a:ext cx="596900" cy="8763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7320" algn="r">
              <a:lnSpc>
                <a:spcPct val="155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Bl</a:t>
            </a:r>
            <a:r>
              <a:rPr sz="1200" spc="-5" dirty="0">
                <a:latin typeface="Times New Roman"/>
                <a:cs typeface="Times New Roman"/>
              </a:rPr>
              <a:t>a</a:t>
            </a:r>
            <a:r>
              <a:rPr sz="1200" dirty="0">
                <a:latin typeface="Times New Roman"/>
                <a:cs typeface="Times New Roman"/>
              </a:rPr>
              <a:t>nks  </a:t>
            </a:r>
            <a:r>
              <a:rPr sz="1200" spc="-5" dirty="0">
                <a:latin typeface="Times New Roman"/>
                <a:cs typeface="Times New Roman"/>
              </a:rPr>
              <a:t>Write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ot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36511" y="1427480"/>
            <a:ext cx="330200" cy="87630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90"/>
              </a:spcBef>
            </a:pPr>
            <a:r>
              <a:rPr sz="1200" dirty="0">
                <a:latin typeface="Times New Roman"/>
                <a:cs typeface="Times New Roman"/>
              </a:rPr>
              <a:t>1132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28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05687" y="2378456"/>
            <a:ext cx="19767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Light &amp; </a:t>
            </a:r>
            <a:r>
              <a:rPr sz="1200" b="1" spc="-5" dirty="0">
                <a:latin typeface="Times New Roman"/>
                <a:cs typeface="Times New Roman"/>
              </a:rPr>
              <a:t>Water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Commissioner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3854196" y="2677667"/>
          <a:ext cx="2436495" cy="11338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2823464" y="2562859"/>
            <a:ext cx="977900" cy="1156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28320" algn="r">
              <a:lnSpc>
                <a:spcPct val="1542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Bl</a:t>
            </a:r>
            <a:r>
              <a:rPr sz="1200" spc="-5" dirty="0">
                <a:latin typeface="Times New Roman"/>
                <a:cs typeface="Times New Roman"/>
              </a:rPr>
              <a:t>a</a:t>
            </a:r>
            <a:r>
              <a:rPr sz="1200" dirty="0">
                <a:latin typeface="Times New Roman"/>
                <a:cs typeface="Times New Roman"/>
              </a:rPr>
              <a:t>nks  </a:t>
            </a:r>
            <a:r>
              <a:rPr sz="1200" spc="-5" dirty="0">
                <a:latin typeface="Times New Roman"/>
                <a:cs typeface="Times New Roman"/>
              </a:rPr>
              <a:t>Gregg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Edwards</a:t>
            </a:r>
            <a:endParaRPr sz="12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latin typeface="Times New Roman"/>
                <a:cs typeface="Times New Roman"/>
              </a:rPr>
              <a:t>Write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ot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36511" y="2562859"/>
            <a:ext cx="330200" cy="1156335"/>
          </a:xfrm>
          <a:prstGeom prst="rect">
            <a:avLst/>
          </a:prstGeom>
        </p:spPr>
        <p:txBody>
          <a:bodyPr vert="horz" wrap="square" lIns="0" tIns="11176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80"/>
              </a:spcBef>
            </a:pPr>
            <a:r>
              <a:rPr sz="1200" dirty="0">
                <a:latin typeface="Times New Roman"/>
                <a:cs typeface="Times New Roman"/>
              </a:rPr>
              <a:t>307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80"/>
              </a:spcBef>
            </a:pPr>
            <a:r>
              <a:rPr sz="1200" dirty="0">
                <a:latin typeface="Times New Roman"/>
                <a:cs typeface="Times New Roman"/>
              </a:rPr>
              <a:t>848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05687" y="3794252"/>
            <a:ext cx="734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M</a:t>
            </a:r>
            <a:r>
              <a:rPr sz="1200" b="1" dirty="0">
                <a:latin typeface="Times New Roman"/>
                <a:cs typeface="Times New Roman"/>
              </a:rPr>
              <a:t>od</a:t>
            </a:r>
            <a:r>
              <a:rPr sz="1200" b="1" spc="-5" dirty="0">
                <a:latin typeface="Times New Roman"/>
                <a:cs typeface="Times New Roman"/>
              </a:rPr>
              <a:t>er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5" dirty="0">
                <a:latin typeface="Times New Roman"/>
                <a:cs typeface="Times New Roman"/>
              </a:rPr>
              <a:t>t</a:t>
            </a:r>
            <a:r>
              <a:rPr sz="1200" b="1" dirty="0"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3854196" y="4094988"/>
          <a:ext cx="2436495" cy="113232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193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5" name="object 15"/>
          <p:cNvSpPr txBox="1"/>
          <p:nvPr/>
        </p:nvSpPr>
        <p:spPr>
          <a:xfrm>
            <a:off x="3103879" y="3977131"/>
            <a:ext cx="697865" cy="11582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 indent="248285" algn="r">
              <a:lnSpc>
                <a:spcPct val="154600"/>
              </a:lnSpc>
              <a:spcBef>
                <a:spcPts val="105"/>
              </a:spcBef>
            </a:pPr>
            <a:r>
              <a:rPr sz="1200" dirty="0">
                <a:latin typeface="Times New Roman"/>
                <a:cs typeface="Times New Roman"/>
              </a:rPr>
              <a:t>Bl</a:t>
            </a:r>
            <a:r>
              <a:rPr sz="1200" spc="-5" dirty="0">
                <a:latin typeface="Times New Roman"/>
                <a:cs typeface="Times New Roman"/>
              </a:rPr>
              <a:t>a</a:t>
            </a:r>
            <a:r>
              <a:rPr sz="1200" dirty="0">
                <a:latin typeface="Times New Roman"/>
                <a:cs typeface="Times New Roman"/>
              </a:rPr>
              <a:t>nks  </a:t>
            </a:r>
            <a:r>
              <a:rPr sz="1200" spc="-5" dirty="0">
                <a:latin typeface="Times New Roman"/>
                <a:cs typeface="Times New Roman"/>
              </a:rPr>
              <a:t>Derek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Hall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Write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ot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636511" y="3977131"/>
            <a:ext cx="330200" cy="115824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90"/>
              </a:spcBef>
            </a:pPr>
            <a:r>
              <a:rPr sz="1200" dirty="0">
                <a:latin typeface="Times New Roman"/>
                <a:cs typeface="Times New Roman"/>
              </a:rPr>
              <a:t>282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871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80"/>
              </a:spcBef>
            </a:pPr>
            <a:r>
              <a:rPr sz="1200" dirty="0"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05687" y="5210047"/>
            <a:ext cx="1250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Housing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Authority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3854196" y="5510771"/>
          <a:ext cx="2436495" cy="11323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1940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2823464" y="5392927"/>
            <a:ext cx="979805" cy="1158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28320" algn="r">
              <a:lnSpc>
                <a:spcPct val="155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Bl</a:t>
            </a:r>
            <a:r>
              <a:rPr sz="1200" spc="-5" dirty="0">
                <a:latin typeface="Times New Roman"/>
                <a:cs typeface="Times New Roman"/>
              </a:rPr>
              <a:t>a</a:t>
            </a:r>
            <a:r>
              <a:rPr sz="1200" dirty="0">
                <a:latin typeface="Times New Roman"/>
                <a:cs typeface="Times New Roman"/>
              </a:rPr>
              <a:t>nks  John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Columbus</a:t>
            </a:r>
            <a:endParaRPr sz="1200">
              <a:latin typeface="Times New Roman"/>
              <a:cs typeface="Times New Roman"/>
            </a:endParaRPr>
          </a:p>
          <a:p>
            <a:pPr marR="7620" algn="r">
              <a:lnSpc>
                <a:spcPct val="100000"/>
              </a:lnSpc>
              <a:spcBef>
                <a:spcPts val="780"/>
              </a:spcBef>
            </a:pPr>
            <a:r>
              <a:rPr sz="1200" spc="-5" dirty="0">
                <a:latin typeface="Times New Roman"/>
                <a:cs typeface="Times New Roman"/>
              </a:rPr>
              <a:t>Write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</a:t>
            </a:r>
            <a:endParaRPr sz="1200">
              <a:latin typeface="Times New Roman"/>
              <a:cs typeface="Times New Roman"/>
            </a:endParaRPr>
          </a:p>
          <a:p>
            <a:pPr marR="6985" algn="r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ot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36511" y="5392927"/>
            <a:ext cx="330200" cy="115824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90"/>
              </a:spcBef>
            </a:pPr>
            <a:r>
              <a:rPr sz="1200" dirty="0">
                <a:latin typeface="Times New Roman"/>
                <a:cs typeface="Times New Roman"/>
              </a:rPr>
              <a:t>1120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14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75"/>
              </a:spcBef>
            </a:pPr>
            <a:r>
              <a:rPr sz="1200" dirty="0">
                <a:latin typeface="Times New Roman"/>
                <a:cs typeface="Times New Roman"/>
              </a:rPr>
              <a:t>26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05687" y="6625843"/>
            <a:ext cx="1055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Planning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Board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3854196" y="6926567"/>
          <a:ext cx="2436495" cy="11323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1946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9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3" name="object 23"/>
          <p:cNvSpPr txBox="1"/>
          <p:nvPr/>
        </p:nvSpPr>
        <p:spPr>
          <a:xfrm>
            <a:off x="3018535" y="6808723"/>
            <a:ext cx="782955" cy="1158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33375" algn="r">
              <a:lnSpc>
                <a:spcPct val="155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Bl</a:t>
            </a:r>
            <a:r>
              <a:rPr sz="1200" spc="-5" dirty="0">
                <a:latin typeface="Times New Roman"/>
                <a:cs typeface="Times New Roman"/>
              </a:rPr>
              <a:t>a</a:t>
            </a:r>
            <a:r>
              <a:rPr sz="1200" dirty="0">
                <a:latin typeface="Times New Roman"/>
                <a:cs typeface="Times New Roman"/>
              </a:rPr>
              <a:t>nks  </a:t>
            </a:r>
            <a:r>
              <a:rPr sz="1200" spc="-5" dirty="0">
                <a:latin typeface="Times New Roman"/>
                <a:cs typeface="Times New Roman"/>
              </a:rPr>
              <a:t>Dennis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Rich  Write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780"/>
              </a:spcBef>
            </a:pPr>
            <a:r>
              <a:rPr sz="1200" spc="-5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ot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36511" y="6808723"/>
            <a:ext cx="330200" cy="115824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90"/>
              </a:spcBef>
            </a:pPr>
            <a:r>
              <a:rPr sz="1200" dirty="0">
                <a:latin typeface="Times New Roman"/>
                <a:cs typeface="Times New Roman"/>
              </a:rPr>
              <a:t>375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778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80"/>
              </a:spcBef>
            </a:pPr>
            <a:r>
              <a:rPr sz="1200" dirty="0"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05687" y="8041640"/>
            <a:ext cx="14027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Sewer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Commissioner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3854196" y="8342376"/>
          <a:ext cx="2436495" cy="8488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193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7" name="object 27"/>
          <p:cNvSpPr txBox="1"/>
          <p:nvPr/>
        </p:nvSpPr>
        <p:spPr>
          <a:xfrm>
            <a:off x="3204464" y="8224519"/>
            <a:ext cx="596900" cy="8763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7320" algn="r">
              <a:lnSpc>
                <a:spcPct val="155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Bl</a:t>
            </a:r>
            <a:r>
              <a:rPr sz="1200" spc="-5" dirty="0">
                <a:latin typeface="Times New Roman"/>
                <a:cs typeface="Times New Roman"/>
              </a:rPr>
              <a:t>a</a:t>
            </a:r>
            <a:r>
              <a:rPr sz="1200" dirty="0">
                <a:latin typeface="Times New Roman"/>
                <a:cs typeface="Times New Roman"/>
              </a:rPr>
              <a:t>nks  </a:t>
            </a:r>
            <a:r>
              <a:rPr sz="1200" spc="-5" dirty="0">
                <a:latin typeface="Times New Roman"/>
                <a:cs typeface="Times New Roman"/>
              </a:rPr>
              <a:t>Write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ot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636511" y="8224519"/>
            <a:ext cx="330200" cy="87630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90"/>
              </a:spcBef>
            </a:pPr>
            <a:r>
              <a:rPr sz="1200" dirty="0">
                <a:latin typeface="Times New Roman"/>
                <a:cs typeface="Times New Roman"/>
              </a:rPr>
              <a:t>1125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latin typeface="Times New Roman"/>
                <a:cs typeface="Times New Roman"/>
              </a:rPr>
              <a:t>35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05687" y="9175495"/>
            <a:ext cx="1193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NRSD-Templeton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848100" y="9477749"/>
            <a:ext cx="826135" cy="0"/>
          </a:xfrm>
          <a:custGeom>
            <a:avLst/>
            <a:gdLst/>
            <a:ahLst/>
            <a:cxnLst/>
            <a:rect l="l" t="t" r="r" b="b"/>
            <a:pathLst>
              <a:path w="826135">
                <a:moveTo>
                  <a:pt x="0" y="0"/>
                </a:moveTo>
                <a:lnTo>
                  <a:pt x="825982" y="0"/>
                </a:lnTo>
              </a:path>
            </a:pathLst>
          </a:custGeom>
          <a:ln w="61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664964" y="947469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108"/>
                </a:moveTo>
                <a:lnTo>
                  <a:pt x="6121" y="6108"/>
                </a:lnTo>
                <a:lnTo>
                  <a:pt x="6121" y="0"/>
                </a:lnTo>
                <a:lnTo>
                  <a:pt x="0" y="0"/>
                </a:lnTo>
                <a:lnTo>
                  <a:pt x="0" y="61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671059" y="9477749"/>
            <a:ext cx="993775" cy="0"/>
          </a:xfrm>
          <a:custGeom>
            <a:avLst/>
            <a:gdLst/>
            <a:ahLst/>
            <a:cxnLst/>
            <a:rect l="l" t="t" r="r" b="b"/>
            <a:pathLst>
              <a:path w="993775">
                <a:moveTo>
                  <a:pt x="0" y="0"/>
                </a:moveTo>
                <a:lnTo>
                  <a:pt x="993648" y="0"/>
                </a:lnTo>
              </a:path>
            </a:pathLst>
          </a:custGeom>
          <a:ln w="61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655564" y="947469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108"/>
                </a:moveTo>
                <a:lnTo>
                  <a:pt x="6096" y="6108"/>
                </a:lnTo>
                <a:lnTo>
                  <a:pt x="6096" y="0"/>
                </a:lnTo>
                <a:lnTo>
                  <a:pt x="0" y="0"/>
                </a:lnTo>
                <a:lnTo>
                  <a:pt x="0" y="61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661659" y="9477749"/>
            <a:ext cx="633095" cy="0"/>
          </a:xfrm>
          <a:custGeom>
            <a:avLst/>
            <a:gdLst/>
            <a:ahLst/>
            <a:cxnLst/>
            <a:rect l="l" t="t" r="r" b="b"/>
            <a:pathLst>
              <a:path w="633095">
                <a:moveTo>
                  <a:pt x="0" y="0"/>
                </a:moveTo>
                <a:lnTo>
                  <a:pt x="632485" y="0"/>
                </a:lnTo>
              </a:path>
            </a:pathLst>
          </a:custGeom>
          <a:ln w="61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180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522">
        <p15:prstTrans prst="fracture"/>
      </p:transition>
    </mc:Choice>
    <mc:Fallback xmlns="">
      <p:transition spd="slow" advTm="522">
        <p:fade/>
      </p:transition>
    </mc:Fallback>
  </mc:AlternateContent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5160264"/>
            <a:ext cx="6080760" cy="309880"/>
          </a:xfrm>
          <a:custGeom>
            <a:avLst/>
            <a:gdLst/>
            <a:ahLst/>
            <a:cxnLst/>
            <a:rect l="l" t="t" r="r" b="b"/>
            <a:pathLst>
              <a:path w="6080759" h="309879">
                <a:moveTo>
                  <a:pt x="0" y="309372"/>
                </a:moveTo>
                <a:lnTo>
                  <a:pt x="6080759" y="309372"/>
                </a:lnTo>
                <a:lnTo>
                  <a:pt x="6080759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285492" y="5144515"/>
            <a:ext cx="3201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ELECTED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800" b="1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OFFICIALS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5085588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508558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510387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514197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5085588"/>
            <a:ext cx="74676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5469635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55260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548792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5469635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5469635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5160264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5160264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79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5160264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8429" y="5160264"/>
            <a:ext cx="0" cy="309880"/>
          </a:xfrm>
          <a:custGeom>
            <a:avLst/>
            <a:gdLst/>
            <a:ahLst/>
            <a:cxnLst/>
            <a:rect l="l" t="t" r="r" b="b"/>
            <a:pathLst>
              <a:path h="309879">
                <a:moveTo>
                  <a:pt x="0" y="0"/>
                </a:moveTo>
                <a:lnTo>
                  <a:pt x="0" y="309372"/>
                </a:lnTo>
              </a:path>
            </a:pathLst>
          </a:custGeom>
          <a:ln w="1092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5160264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79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5160264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8" y="309372"/>
                </a:lnTo>
                <a:lnTo>
                  <a:pt x="18288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882650" y="5622120"/>
          <a:ext cx="4483100" cy="373746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158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9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Selectman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John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Caplis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Cameron Fortes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Julie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Richard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Doug Morrison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Diane Haley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Brooks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Health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Earl Baxter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Elizabeth Crocker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Laura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Hoag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Assessors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01295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John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Brooks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Bradley Lehtonen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Fred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C.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Henshaw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Town Clerk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Carol A. Harris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Light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&amp;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Water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Commissioners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Dana F.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Blais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Gregg Edwards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Christopher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Stewart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9139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Moderator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01295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Derek</a:t>
                      </a:r>
                      <a:r>
                        <a:rPr sz="12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Hall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3854196" y="416064"/>
          <a:ext cx="2436495" cy="112926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0396">
                <a:tc>
                  <a:txBody>
                    <a:bodyPr/>
                    <a:lstStyle/>
                    <a:p>
                      <a:pPr marR="61594" algn="r">
                        <a:lnSpc>
                          <a:spcPts val="13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1939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9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2" name="object 22"/>
          <p:cNvSpPr txBox="1"/>
          <p:nvPr/>
        </p:nvSpPr>
        <p:spPr>
          <a:xfrm>
            <a:off x="2975864" y="295147"/>
            <a:ext cx="826135" cy="1158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75920" algn="r">
              <a:lnSpc>
                <a:spcPct val="15500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Bl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nks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Lori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Mattson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Write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Ins</a:t>
            </a:r>
            <a:endParaRPr sz="12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  <a:spcBef>
                <a:spcPts val="78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ot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636511" y="295147"/>
            <a:ext cx="330200" cy="115824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9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370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787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8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05687" y="1528064"/>
            <a:ext cx="11957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NRSD-Phillipston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3854196" y="1828787"/>
          <a:ext cx="2436495" cy="11323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1946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9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9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9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6" name="object 26"/>
          <p:cNvSpPr txBox="1"/>
          <p:nvPr/>
        </p:nvSpPr>
        <p:spPr>
          <a:xfrm>
            <a:off x="6636511" y="1710944"/>
            <a:ext cx="330200" cy="115951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9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428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728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3854196" y="3419843"/>
          <a:ext cx="2436495" cy="113385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464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3463">
                <a:tc>
                  <a:txBody>
                    <a:bodyPr/>
                    <a:lstStyle/>
                    <a:p>
                      <a:pPr marR="61594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8" name="object 28"/>
          <p:cNvSpPr txBox="1"/>
          <p:nvPr/>
        </p:nvSpPr>
        <p:spPr>
          <a:xfrm>
            <a:off x="805687" y="1710944"/>
            <a:ext cx="2995930" cy="2750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0" marR="5080" indent="571500" algn="r">
              <a:lnSpc>
                <a:spcPct val="15500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Bl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nks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Jeffrey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Marques</a:t>
            </a:r>
            <a:endParaRPr sz="12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Write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Ins</a:t>
            </a:r>
            <a:endParaRPr sz="1200">
              <a:latin typeface="Times New Roman"/>
              <a:cs typeface="Times New Roman"/>
            </a:endParaRPr>
          </a:p>
          <a:p>
            <a:pPr marL="2661285">
              <a:lnSpc>
                <a:spcPct val="100000"/>
              </a:lnSpc>
              <a:spcBef>
                <a:spcPts val="79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ot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12700" marR="753110">
              <a:lnSpc>
                <a:spcPts val="1380"/>
              </a:lnSpc>
              <a:spcBef>
                <a:spcPts val="88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Question 1- Override to open New  Elementary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Bl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nks</a:t>
            </a:r>
            <a:endParaRPr sz="1200">
              <a:latin typeface="Times New Roman"/>
              <a:cs typeface="Times New Roman"/>
            </a:endParaRPr>
          </a:p>
          <a:p>
            <a:pPr marL="2661285" marR="5080" indent="83820" algn="r">
              <a:lnSpc>
                <a:spcPct val="155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Yes  No  T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ot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636511" y="3302000"/>
            <a:ext cx="330200" cy="115951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9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320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827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993890" y="425208"/>
            <a:ext cx="389255" cy="9116060"/>
          </a:xfrm>
          <a:custGeom>
            <a:avLst/>
            <a:gdLst/>
            <a:ahLst/>
            <a:cxnLst/>
            <a:rect l="l" t="t" r="r" b="b"/>
            <a:pathLst>
              <a:path w="389254" h="9116060">
                <a:moveTo>
                  <a:pt x="389254" y="9116060"/>
                </a:moveTo>
                <a:lnTo>
                  <a:pt x="0" y="9116060"/>
                </a:lnTo>
                <a:lnTo>
                  <a:pt x="0" y="0"/>
                </a:lnTo>
                <a:lnTo>
                  <a:pt x="389254" y="0"/>
                </a:lnTo>
                <a:lnTo>
                  <a:pt x="389254" y="9116060"/>
                </a:lnTo>
                <a:close/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7000240" y="433844"/>
            <a:ext cx="376555" cy="9101455"/>
          </a:xfrm>
          <a:prstGeom prst="rect">
            <a:avLst/>
          </a:prstGeom>
          <a:solidFill>
            <a:srgbClr val="FFC000"/>
          </a:solidFill>
        </p:spPr>
        <p:txBody>
          <a:bodyPr vert="vert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ELECTED TOWN</a:t>
            </a:r>
            <a:r>
              <a:rPr sz="22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OFFICIALS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583578" y="9549342"/>
            <a:ext cx="6057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Page</a:t>
            </a:r>
            <a:r>
              <a:rPr sz="1200" b="1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181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1029">
        <p14:flash/>
      </p:transition>
    </mc:Choice>
    <mc:Fallback xmlns="">
      <p:transition spd="slow" advTm="1029">
        <p:fade/>
      </p:transition>
    </mc:Fallback>
  </mc:AlternateContent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36600" y="395731"/>
            <a:ext cx="196151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Cemetery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Parks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Commission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22600" y="395731"/>
            <a:ext cx="98425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Michael Kirby  James Whalen  Richard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Pervier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851400" y="395731"/>
            <a:ext cx="33020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36600" y="1096771"/>
            <a:ext cx="12160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Sewer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Commission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022600" y="1096771"/>
            <a:ext cx="1264285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Mark Moschetti  Thomas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Jeleniewski  Robert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Dennis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851351" y="1096771"/>
            <a:ext cx="330835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36600" y="1797811"/>
            <a:ext cx="20466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Preservation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022600" y="1797811"/>
            <a:ext cx="1043305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John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Henshaw  Michael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Morgan  Carrie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Novak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851400" y="1797811"/>
            <a:ext cx="33020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36600" y="2674111"/>
            <a:ext cx="6946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Constables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022598" y="2674111"/>
            <a:ext cx="87630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Randy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Brown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John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White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851374" y="2674111"/>
            <a:ext cx="33083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36600" y="3375152"/>
            <a:ext cx="4330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RSD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022573" y="3375152"/>
            <a:ext cx="1095375" cy="1435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-6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Henry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Mason  Debra</a:t>
            </a:r>
            <a:r>
              <a:rPr sz="12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Robichaud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Lori Mattson  Deborah Koziol  Rae-Ann Trifilo  Margaret Hughes  Daniel Sanden  Victoria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Chartier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851374" y="3375152"/>
            <a:ext cx="330835" cy="1435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36600" y="5127752"/>
            <a:ext cx="11734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Housing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Authority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022600" y="5127752"/>
            <a:ext cx="833119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Steven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Olsen  Carol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Caisse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851400" y="5127752"/>
            <a:ext cx="33083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36600" y="5653532"/>
            <a:ext cx="977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Planning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022551" y="5653532"/>
            <a:ext cx="1189990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-6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Kirk Moschetti  Timothy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Rotti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Franklin</a:t>
            </a:r>
            <a:r>
              <a:rPr sz="12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Moschetti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Charles Carroll, II  Christof Chartier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John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Buckley  Dennis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Rich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851348" y="5653532"/>
            <a:ext cx="330835" cy="125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80719" y="715518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992376" y="7139432"/>
            <a:ext cx="3455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APPOINTED TOWN</a:t>
            </a:r>
            <a:r>
              <a:rPr sz="1800" b="1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OFFICIALS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06044" y="7080504"/>
            <a:ext cx="74676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0719" y="708050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80719" y="709879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099"/>
                </a:moveTo>
                <a:lnTo>
                  <a:pt x="6080759" y="38099"/>
                </a:lnTo>
                <a:lnTo>
                  <a:pt x="6080759" y="0"/>
                </a:lnTo>
                <a:lnTo>
                  <a:pt x="0" y="0"/>
                </a:lnTo>
                <a:lnTo>
                  <a:pt x="0" y="3809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0719" y="713689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7"/>
                </a:moveTo>
                <a:lnTo>
                  <a:pt x="6080759" y="18287"/>
                </a:lnTo>
                <a:lnTo>
                  <a:pt x="6080759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761480" y="7080504"/>
            <a:ext cx="74676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06044" y="7463028"/>
            <a:ext cx="74676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0719" y="751941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7"/>
                </a:moveTo>
                <a:lnTo>
                  <a:pt x="6080759" y="18287"/>
                </a:lnTo>
                <a:lnTo>
                  <a:pt x="6080759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80719" y="748131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099"/>
                </a:moveTo>
                <a:lnTo>
                  <a:pt x="6080759" y="38099"/>
                </a:lnTo>
                <a:lnTo>
                  <a:pt x="6080759" y="0"/>
                </a:lnTo>
                <a:lnTo>
                  <a:pt x="0" y="0"/>
                </a:lnTo>
                <a:lnTo>
                  <a:pt x="0" y="3809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80719" y="746302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761480" y="7463028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06044" y="715518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24331" y="715518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62431" y="715518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22693" y="7155180"/>
            <a:ext cx="0" cy="307975"/>
          </a:xfrm>
          <a:custGeom>
            <a:avLst/>
            <a:gdLst/>
            <a:ahLst/>
            <a:cxnLst/>
            <a:rect l="l" t="t" r="r" b="b"/>
            <a:pathLst>
              <a:path h="307975">
                <a:moveTo>
                  <a:pt x="0" y="0"/>
                </a:moveTo>
                <a:lnTo>
                  <a:pt x="0" y="307848"/>
                </a:lnTo>
              </a:path>
            </a:pathLst>
          </a:custGeom>
          <a:ln w="9651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779768" y="715518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761480" y="715518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736600" y="7617967"/>
            <a:ext cx="11214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Accountant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022600" y="7617967"/>
            <a:ext cx="1037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Kelli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Pontbriand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36600" y="8143747"/>
            <a:ext cx="12744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Administrator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022600" y="8143747"/>
            <a:ext cx="102679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Carter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Terenzini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36600" y="8669528"/>
            <a:ext cx="10026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Advisory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022600" y="8669528"/>
            <a:ext cx="951230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Wilfred Spring  Tony Dejoy  Michael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Currie  Amy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Guthrie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851375" y="8669528"/>
            <a:ext cx="330835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827519" y="421284"/>
            <a:ext cx="389255" cy="9051925"/>
          </a:xfrm>
          <a:custGeom>
            <a:avLst/>
            <a:gdLst/>
            <a:ahLst/>
            <a:cxnLst/>
            <a:rect l="l" t="t" r="r" b="b"/>
            <a:pathLst>
              <a:path w="389254" h="9051925">
                <a:moveTo>
                  <a:pt x="0" y="9051899"/>
                </a:moveTo>
                <a:lnTo>
                  <a:pt x="389254" y="9051899"/>
                </a:lnTo>
                <a:lnTo>
                  <a:pt x="389254" y="0"/>
                </a:lnTo>
                <a:lnTo>
                  <a:pt x="0" y="0"/>
                </a:lnTo>
                <a:lnTo>
                  <a:pt x="0" y="905189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27519" y="421284"/>
            <a:ext cx="389255" cy="9051925"/>
          </a:xfrm>
          <a:custGeom>
            <a:avLst/>
            <a:gdLst/>
            <a:ahLst/>
            <a:cxnLst/>
            <a:rect l="l" t="t" r="r" b="b"/>
            <a:pathLst>
              <a:path w="389254" h="9051925">
                <a:moveTo>
                  <a:pt x="0" y="9051899"/>
                </a:moveTo>
                <a:lnTo>
                  <a:pt x="0" y="0"/>
                </a:lnTo>
                <a:lnTo>
                  <a:pt x="389254" y="0"/>
                </a:lnTo>
                <a:lnTo>
                  <a:pt x="389254" y="9051899"/>
                </a:lnTo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6833295" y="2993198"/>
            <a:ext cx="334645" cy="396684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APPOINTED TOWN</a:t>
            </a:r>
            <a:r>
              <a:rPr sz="2200" spc="-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OFFICIALS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182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913">
        <p14:flash/>
      </p:transition>
    </mc:Choice>
    <mc:Fallback xmlns="">
      <p:transition spd="slow" advTm="913">
        <p:fade/>
      </p:transition>
    </mc:Fallback>
  </mc:AlternateContent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183</a:t>
            </a: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882650" y="425026"/>
          <a:ext cx="4482465" cy="87564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74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89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86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7201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Lee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Guthrie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1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Debra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Wilder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05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3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Agricultural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Commission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42240">
                        <a:lnSpc>
                          <a:spcPts val="13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Christoph Chartier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138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Matt LeClerc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Carrie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Novak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Andre’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Chartier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David Pease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Animal Control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Officer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Monica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Kleber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Asst. Animal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Control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Charlene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Berthiaume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Appeals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John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Fletcher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Rick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Moulton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Alan Drouin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David Smart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Dennis O’Brien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Ronald Davan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Deputy Assessor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Luanne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Royer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Boynton Public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Library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Trustees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Michael Morgan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Sonia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White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613410">
                <a:tc>
                  <a:txBody>
                    <a:bodyPr/>
                    <a:lstStyle/>
                    <a:p>
                      <a:pPr marL="31750" marR="660400">
                        <a:lnSpc>
                          <a:spcPts val="1380"/>
                        </a:lnSpc>
                        <a:spcBef>
                          <a:spcPts val="6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Building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Inspector  Alternate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Building</a:t>
                      </a:r>
                      <a:r>
                        <a:rPr sz="12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Insp.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 marL="142240" marR="634365" indent="-635">
                        <a:lnSpc>
                          <a:spcPts val="1380"/>
                        </a:lnSpc>
                        <a:spcBef>
                          <a:spcPts val="68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Richard Hanks  Paul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Blanchard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3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Cable TV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42240">
                        <a:lnSpc>
                          <a:spcPts val="13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Steven Castle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138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Patricia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Gale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4381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Capital Improvement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Douglas Morrison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3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Certified Weighers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42240">
                        <a:lnSpc>
                          <a:spcPts val="13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Michelle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Aiken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138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Lynn H. Davis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Beth White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Communication Commission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Lawrence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Bankowski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Derek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Hall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George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Couillard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Richard Curtis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Brian Rosengren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525779">
                <a:tc>
                  <a:txBody>
                    <a:bodyPr/>
                    <a:lstStyle/>
                    <a:p>
                      <a:pPr marL="31750" marR="608330">
                        <a:lnSpc>
                          <a:spcPts val="1380"/>
                        </a:lnSpc>
                        <a:spcBef>
                          <a:spcPts val="6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Community</a:t>
                      </a:r>
                      <a:r>
                        <a:rPr sz="12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Preservation  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Darlene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LaClair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Conservation Commission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George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Andrews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488315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`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Brittany Gesner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1487">
        <p14:flash/>
      </p:transition>
    </mc:Choice>
    <mc:Fallback xmlns="">
      <p:transition spd="slow" advTm="1487">
        <p:fade/>
      </p:transition>
    </mc:Fallback>
  </mc:AlternateContent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184</a:t>
            </a: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882650" y="425026"/>
          <a:ext cx="4483099" cy="91092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85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132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83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Council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Aging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Director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Dianna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Morrison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Council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Aging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Priscilla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LeClerc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Leona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Degrace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Kathleen King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Leona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DeGrace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Claudette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Vincent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Town Council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100" spc="-5" dirty="0">
                          <a:latin typeface="Times New Roman"/>
                          <a:cs typeface="Times New Roman"/>
                        </a:rPr>
                        <a:t>Miyares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&amp;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Harrington LLP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69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Cultural Council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Barbara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White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Carol Clark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Daniel Burns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Patricia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Gale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Carol Caisse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Economic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Development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Glenn Eaton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50519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Michael Richard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4381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Electrical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Inspector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Darrell Sweeney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Asst. Electrical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Inspector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Gerhard Fandryer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438150">
                <a:tc>
                  <a:txBody>
                    <a:bodyPr/>
                    <a:lstStyle/>
                    <a:p>
                      <a:pPr marL="31750" marR="796290">
                        <a:lnSpc>
                          <a:spcPts val="1380"/>
                        </a:lnSpc>
                        <a:spcBef>
                          <a:spcPts val="680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Elementary School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Building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 marL="231140">
                        <a:lnSpc>
                          <a:spcPts val="13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Chris Casavant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138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Rick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Moulton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Henry Mason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Theresa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Kasper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Kirk Moschetti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Julie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Richard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Diane Haley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Brooks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Nat North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4381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Fire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Chief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David Dickie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4381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Acting Forest Fire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Warden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David Dickie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4381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Gas/Plumbing Inspector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Richard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P.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Geyster,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Jr.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Asst. Gas/Plumbing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Inspector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Robert O’Brien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Health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Director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Laurie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Witta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35051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Director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of Public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Works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Alan Mayo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Historical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Commission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John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L.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Brooks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Michael Dickson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Darlene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LeClair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744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7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Deborah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Hubbard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7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712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25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Howard Sans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1242">
        <p14:flash/>
      </p:transition>
    </mc:Choice>
    <mc:Fallback xmlns="">
      <p:transition spd="slow" advTm="1242">
        <p:fade/>
      </p:transition>
    </mc:Fallback>
  </mc:AlternateContent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583578" y="9536642"/>
            <a:ext cx="6057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185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882650" y="587586"/>
          <a:ext cx="4529455" cy="893023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840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1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3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60685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Insurance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David Smart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3020" marR="674370">
                        <a:lnSpc>
                          <a:spcPts val="1380"/>
                        </a:lnSpc>
                        <a:spcBef>
                          <a:spcPts val="6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Eric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Smith 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Karen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Hannula  Holly Young  Tom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Berry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20979" marR="24130" algn="just">
                        <a:lnSpc>
                          <a:spcPts val="1380"/>
                        </a:lnSpc>
                        <a:spcBef>
                          <a:spcPts val="6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ind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ef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.  ind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ef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.  ind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ef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.  ind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ef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1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Local Licensing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Agent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Chief Michael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Bennett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340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Asst. Liquor Licensing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Agent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 marR="638175" indent="-635">
                        <a:lnSpc>
                          <a:spcPts val="1380"/>
                        </a:lnSpc>
                        <a:spcBef>
                          <a:spcPts val="6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Sgt.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Steven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Flis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Sgt.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Derek</a:t>
                      </a:r>
                      <a:r>
                        <a:rPr sz="12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Hall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1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MART Advisory Board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3020">
                        <a:lnSpc>
                          <a:spcPct val="1000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Dianna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Morrison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9850" algn="r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051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Mont.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Reg. Voc. School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Comm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Rep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James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M.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Gilbert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051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Official Boundary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Marker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Fred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Henshaw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Open Space 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Dennis Rich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Carrie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Novak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Julie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Richard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Pandemic Response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Mgt.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Team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Diane Haley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Brooks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John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Caplis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85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Parking Clerk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Carol Harris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Recreation 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Chris Lottig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Joy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Taintor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85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Scott Dill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Jessica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Sutton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Philip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Moulton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85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Daniel Theriault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Jason Hunt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85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Scholarship 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Deb Koziol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6985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Thomas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Cook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85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Adrian Morgan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0485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Margaret Huhtala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Scout Hall Re-Use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Julie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Richard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Steve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Castle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Brian Rosengren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John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Caplis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85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Senior Center Oversight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Comm.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Doug Morrison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6985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Julie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Richard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William Harris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62128">
                <a:tc>
                  <a:txBody>
                    <a:bodyPr/>
                    <a:lstStyle/>
                    <a:p>
                      <a:pPr marL="31750">
                        <a:lnSpc>
                          <a:spcPts val="138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Storm Water 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38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Ron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Davan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70485" algn="r">
                        <a:lnSpc>
                          <a:spcPts val="138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12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125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Robert Dennis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850" algn="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1148">
        <p14:flash/>
      </p:transition>
    </mc:Choice>
    <mc:Fallback xmlns="">
      <p:transition spd="slow" advTm="1148">
        <p:fade/>
      </p:transition>
    </mc:Fallback>
  </mc:AlternateContent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186</a:t>
            </a: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882650" y="425026"/>
          <a:ext cx="4481829" cy="22718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88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154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75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96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ts val="131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Laurie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Wiita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1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Templeton Developmental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Cameron Fortes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0519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Center Reuse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John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Caplis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1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Treasurer/Collector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Cheryl Richardson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051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Tree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Warden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Alan Mayo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Trench Safety Agent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Larry Bankowski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Alan Mayo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Richard Hanks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901700" y="2849371"/>
            <a:ext cx="596773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All Trust Funds: </a:t>
            </a:r>
            <a:r>
              <a:rPr sz="1200" spc="-5" dirty="0">
                <a:latin typeface="Times New Roman"/>
                <a:cs typeface="Times New Roman"/>
              </a:rPr>
              <a:t>Gilman Waite Trustees, Leland </a:t>
            </a:r>
            <a:r>
              <a:rPr sz="1200" dirty="0">
                <a:latin typeface="Times New Roman"/>
                <a:cs typeface="Times New Roman"/>
              </a:rPr>
              <a:t>Fund, </a:t>
            </a:r>
            <a:r>
              <a:rPr sz="1200" spc="-5" dirty="0">
                <a:latin typeface="Times New Roman"/>
                <a:cs typeface="Times New Roman"/>
              </a:rPr>
              <a:t>Otis Rice Fund Trustee, Porter L. Newton  Fund, Edith Nichols Stevens Fund, Jehu </a:t>
            </a:r>
            <a:r>
              <a:rPr sz="1200" dirty="0">
                <a:latin typeface="Times New Roman"/>
                <a:cs typeface="Times New Roman"/>
              </a:rPr>
              <a:t>Richardson </a:t>
            </a:r>
            <a:r>
              <a:rPr sz="1200" spc="-5" dirty="0">
                <a:latin typeface="Times New Roman"/>
                <a:cs typeface="Times New Roman"/>
              </a:rPr>
              <a:t>Fund, </a:t>
            </a:r>
            <a:r>
              <a:rPr sz="1200" dirty="0">
                <a:latin typeface="Times New Roman"/>
                <a:cs typeface="Times New Roman"/>
              </a:rPr>
              <a:t>Julia </a:t>
            </a:r>
            <a:r>
              <a:rPr sz="1200" spc="-5" dirty="0">
                <a:latin typeface="Times New Roman"/>
                <a:cs typeface="Times New Roman"/>
              </a:rPr>
              <a:t>Sawyer </a:t>
            </a:r>
            <a:r>
              <a:rPr sz="1200" dirty="0">
                <a:latin typeface="Times New Roman"/>
                <a:cs typeface="Times New Roman"/>
              </a:rPr>
              <a:t>Fund </a:t>
            </a:r>
            <a:r>
              <a:rPr sz="1200" spc="-5" dirty="0">
                <a:latin typeface="Times New Roman"/>
                <a:cs typeface="Times New Roman"/>
              </a:rPr>
              <a:t>Overseers,  Masonic Fund, </a:t>
            </a:r>
            <a:r>
              <a:rPr sz="1200" dirty="0">
                <a:latin typeface="Times New Roman"/>
                <a:cs typeface="Times New Roman"/>
              </a:rPr>
              <a:t>Waldo </a:t>
            </a:r>
            <a:r>
              <a:rPr sz="1200" spc="-5" dirty="0">
                <a:latin typeface="Times New Roman"/>
                <a:cs typeface="Times New Roman"/>
              </a:rPr>
              <a:t>N. Haskell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Fund: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82650" y="3404446"/>
          <a:ext cx="4483100" cy="61260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031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506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72015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John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Caplis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6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Douglas Morrison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Julie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Richard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289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Diane Haley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Brooks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Veterans Graves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Officer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Alan Mayo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Veteran’s Advisory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Board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Leo Provencher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Paul Saari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Brock Dunham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James Brehio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Bernard Heaney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Director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Veteran’s Services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Sheila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Pelletier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Registrars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Karen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Gautreau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Sheila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Tallman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505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3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Election Constables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13995">
                        <a:lnSpc>
                          <a:spcPts val="13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Eugene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Denis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138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George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Couillard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4381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Poll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Workers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 marL="213995">
                        <a:lnSpc>
                          <a:spcPts val="13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Karen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Hannula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138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Judith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Levangie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Deborah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Koziol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Susan Anderson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Mary Alger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Rae-Ann Trifilo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Shelley Saunders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Barbara Woodbury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Phyllis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Denis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Ida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Beane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44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7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Jessica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Bergeron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7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12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5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Colleen Pender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1186">
        <p14:flash/>
      </p:transition>
    </mc:Choice>
    <mc:Fallback xmlns="">
      <p:transition spd="slow" advTm="1186">
        <p:fade/>
      </p:transition>
    </mc:Fallback>
  </mc:AlternateContent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187</a:t>
            </a: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3168650" y="425026"/>
          <a:ext cx="2197100" cy="384921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678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Adrain Morgan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Frances Yackowski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Ida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O'Brien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James Whalen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Janice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Whalen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Lucille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Benbenek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Thomas Benbenek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George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Woodbury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Janice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Turski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Karen Tucker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Laurie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Snoonian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Cheryl Decateret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Diane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Coffin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Carol Clark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Diane Haley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Brooks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Kathy Matson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Sally Frisch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Janice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Lovell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Paul Saari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Melanie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Hall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Susan Cwartkowski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Ann Cwartkowski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1504">
        <p14:flash/>
      </p:transition>
    </mc:Choice>
    <mc:Fallback xmlns="">
      <p:transition spd="slow" advTm="1504">
        <p:fade/>
      </p:transition>
    </mc:Fallback>
  </mc:AlternateContent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9530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405888" y="479552"/>
            <a:ext cx="29597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TREASURER/COLLECTOR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803148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595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214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031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803148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02616" y="1427360"/>
            <a:ext cx="4967158" cy="430603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011669" y="418922"/>
            <a:ext cx="389255" cy="9116060"/>
          </a:xfrm>
          <a:custGeom>
            <a:avLst/>
            <a:gdLst/>
            <a:ahLst/>
            <a:cxnLst/>
            <a:rect l="l" t="t" r="r" b="b"/>
            <a:pathLst>
              <a:path w="389254" h="9116060">
                <a:moveTo>
                  <a:pt x="389254" y="9116060"/>
                </a:moveTo>
                <a:lnTo>
                  <a:pt x="0" y="9116060"/>
                </a:lnTo>
                <a:lnTo>
                  <a:pt x="0" y="0"/>
                </a:lnTo>
                <a:lnTo>
                  <a:pt x="389254" y="0"/>
                </a:lnTo>
                <a:lnTo>
                  <a:pt x="389254" y="9116060"/>
                </a:lnTo>
                <a:close/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7018019" y="437972"/>
            <a:ext cx="376555" cy="9090660"/>
          </a:xfrm>
          <a:prstGeom prst="rect">
            <a:avLst/>
          </a:prstGeom>
          <a:solidFill>
            <a:srgbClr val="FFC000"/>
          </a:solidFill>
        </p:spPr>
        <p:txBody>
          <a:bodyPr vert="vert" wrap="square" lIns="0" tIns="25400" rIns="0" bIns="0" rtlCol="0">
            <a:spAutoFit/>
          </a:bodyPr>
          <a:lstStyle/>
          <a:p>
            <a:pPr marR="6985" algn="ctr">
              <a:lnSpc>
                <a:spcPct val="100000"/>
              </a:lnSpc>
              <a:spcBef>
                <a:spcPts val="200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TREASURER/COLLECTOR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188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474">
        <p159:morph option="byObject"/>
      </p:transition>
    </mc:Choice>
    <mc:Fallback xmlns="">
      <p:transition spd="slow" advTm="474">
        <p:fade/>
      </p:transition>
    </mc:Fallback>
  </mc:AlternateContent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7345" y="300354"/>
            <a:ext cx="7086599" cy="93725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189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Tm="582">
        <p15:prstTrans prst="curtains"/>
      </p:transition>
    </mc:Choice>
    <mc:Fallback xmlns="">
      <p:transition spd="slow" advTm="582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68350" y="1079500"/>
            <a:ext cx="5857750" cy="84772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45819" y="495300"/>
            <a:ext cx="6080760" cy="504825"/>
          </a:xfrm>
          <a:custGeom>
            <a:avLst/>
            <a:gdLst/>
            <a:ahLst/>
            <a:cxnLst/>
            <a:rect l="l" t="t" r="r" b="b"/>
            <a:pathLst>
              <a:path w="6080759" h="504825">
                <a:moveTo>
                  <a:pt x="0" y="504444"/>
                </a:moveTo>
                <a:lnTo>
                  <a:pt x="6080759" y="504444"/>
                </a:lnTo>
                <a:lnTo>
                  <a:pt x="6080759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265679" y="697483"/>
            <a:ext cx="32404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</a:t>
            </a:r>
            <a:r>
              <a:rPr sz="1800" b="1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1144" y="999744"/>
            <a:ext cx="74675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105613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101803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5819" y="99974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926580" y="999744"/>
            <a:ext cx="74676" cy="746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1144" y="495300"/>
            <a:ext cx="18415" cy="504825"/>
          </a:xfrm>
          <a:custGeom>
            <a:avLst/>
            <a:gdLst/>
            <a:ahLst/>
            <a:cxnLst/>
            <a:rect l="l" t="t" r="r" b="b"/>
            <a:pathLst>
              <a:path w="18415" h="504825">
                <a:moveTo>
                  <a:pt x="0" y="504444"/>
                </a:moveTo>
                <a:lnTo>
                  <a:pt x="18287" y="504444"/>
                </a:lnTo>
                <a:lnTo>
                  <a:pt x="18287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89431" y="495300"/>
            <a:ext cx="38100" cy="504825"/>
          </a:xfrm>
          <a:custGeom>
            <a:avLst/>
            <a:gdLst/>
            <a:ahLst/>
            <a:cxnLst/>
            <a:rect l="l" t="t" r="r" b="b"/>
            <a:pathLst>
              <a:path w="38100" h="504825">
                <a:moveTo>
                  <a:pt x="0" y="504444"/>
                </a:moveTo>
                <a:lnTo>
                  <a:pt x="38100" y="504444"/>
                </a:lnTo>
                <a:lnTo>
                  <a:pt x="38100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27532" y="495300"/>
            <a:ext cx="18415" cy="504825"/>
          </a:xfrm>
          <a:custGeom>
            <a:avLst/>
            <a:gdLst/>
            <a:ahLst/>
            <a:cxnLst/>
            <a:rect l="l" t="t" r="r" b="b"/>
            <a:pathLst>
              <a:path w="18415" h="504825">
                <a:moveTo>
                  <a:pt x="0" y="504444"/>
                </a:moveTo>
                <a:lnTo>
                  <a:pt x="18287" y="504444"/>
                </a:lnTo>
                <a:lnTo>
                  <a:pt x="18287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82968" y="495300"/>
            <a:ext cx="18415" cy="504825"/>
          </a:xfrm>
          <a:custGeom>
            <a:avLst/>
            <a:gdLst/>
            <a:ahLst/>
            <a:cxnLst/>
            <a:rect l="l" t="t" r="r" b="b"/>
            <a:pathLst>
              <a:path w="18415" h="504825">
                <a:moveTo>
                  <a:pt x="0" y="504444"/>
                </a:moveTo>
                <a:lnTo>
                  <a:pt x="18288" y="504444"/>
                </a:lnTo>
                <a:lnTo>
                  <a:pt x="18288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44868" y="495300"/>
            <a:ext cx="38100" cy="504825"/>
          </a:xfrm>
          <a:custGeom>
            <a:avLst/>
            <a:gdLst/>
            <a:ahLst/>
            <a:cxnLst/>
            <a:rect l="l" t="t" r="r" b="b"/>
            <a:pathLst>
              <a:path w="38100" h="504825">
                <a:moveTo>
                  <a:pt x="0" y="504444"/>
                </a:moveTo>
                <a:lnTo>
                  <a:pt x="38100" y="504444"/>
                </a:lnTo>
                <a:lnTo>
                  <a:pt x="38100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26580" y="495300"/>
            <a:ext cx="18415" cy="504825"/>
          </a:xfrm>
          <a:custGeom>
            <a:avLst/>
            <a:gdLst/>
            <a:ahLst/>
            <a:cxnLst/>
            <a:rect l="l" t="t" r="r" b="b"/>
            <a:pathLst>
              <a:path w="18415" h="504825">
                <a:moveTo>
                  <a:pt x="0" y="504444"/>
                </a:moveTo>
                <a:lnTo>
                  <a:pt x="18288" y="504444"/>
                </a:lnTo>
                <a:lnTo>
                  <a:pt x="18288" y="0"/>
                </a:lnTo>
                <a:lnTo>
                  <a:pt x="0" y="0"/>
                </a:lnTo>
                <a:lnTo>
                  <a:pt x="0" y="5044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>
            <a:spLocks noGrp="1"/>
          </p:cNvSpPr>
          <p:nvPr>
            <p:ph type="title"/>
          </p:nvPr>
        </p:nvSpPr>
        <p:spPr>
          <a:xfrm>
            <a:off x="3340100" y="2038604"/>
            <a:ext cx="326390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0" spc="-5" dirty="0">
                <a:latin typeface="Times New Roman"/>
                <a:cs typeface="Times New Roman"/>
              </a:rPr>
              <a:t>Financial</a:t>
            </a:r>
            <a:r>
              <a:rPr b="0" spc="-40" dirty="0">
                <a:latin typeface="Times New Roman"/>
                <a:cs typeface="Times New Roman"/>
              </a:rPr>
              <a:t> </a:t>
            </a:r>
            <a:r>
              <a:rPr b="0" spc="-5" dirty="0">
                <a:latin typeface="Times New Roman"/>
                <a:cs typeface="Times New Roman"/>
              </a:rPr>
              <a:t>Reports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988055" y="6657847"/>
            <a:ext cx="3853815" cy="1383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43965" marR="208915" indent="-1103630">
              <a:lnSpc>
                <a:spcPct val="123700"/>
              </a:lnSpc>
              <a:spcBef>
                <a:spcPts val="100"/>
              </a:spcBef>
            </a:pPr>
            <a:r>
              <a:rPr sz="2400" dirty="0">
                <a:solidFill>
                  <a:srgbClr val="231F20"/>
                </a:solidFill>
                <a:latin typeface="Times New Roman"/>
                <a:cs typeface="Times New Roman"/>
              </a:rPr>
              <a:t>Completed Fiscal </a:t>
            </a:r>
            <a:r>
              <a:rPr sz="24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</a:t>
            </a:r>
            <a:r>
              <a:rPr sz="24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231F20"/>
                </a:solidFill>
                <a:latin typeface="Times New Roman"/>
                <a:cs typeface="Times New Roman"/>
              </a:rPr>
              <a:t>2019  </a:t>
            </a:r>
            <a:r>
              <a:rPr sz="2400" spc="-5" dirty="0">
                <a:solidFill>
                  <a:srgbClr val="231F20"/>
                </a:solidFill>
                <a:latin typeface="Times New Roman"/>
                <a:cs typeface="Times New Roman"/>
              </a:rPr>
              <a:t>Audit from</a:t>
            </a: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sz="2400" dirty="0">
                <a:solidFill>
                  <a:srgbClr val="231F20"/>
                </a:solidFill>
                <a:latin typeface="Times New Roman"/>
                <a:cs typeface="Times New Roman"/>
              </a:rPr>
              <a:t>Roselli &amp; </a:t>
            </a:r>
            <a:r>
              <a:rPr sz="2400" spc="-5" dirty="0">
                <a:solidFill>
                  <a:srgbClr val="231F20"/>
                </a:solidFill>
                <a:latin typeface="Times New Roman"/>
                <a:cs typeface="Times New Roman"/>
              </a:rPr>
              <a:t>Associates to</a:t>
            </a:r>
            <a:r>
              <a:rPr sz="24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231F20"/>
                </a:solidFill>
                <a:latin typeface="Times New Roman"/>
                <a:cs typeface="Times New Roman"/>
              </a:rPr>
              <a:t>follow: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004684" y="437273"/>
            <a:ext cx="389255" cy="9138285"/>
          </a:xfrm>
          <a:custGeom>
            <a:avLst/>
            <a:gdLst/>
            <a:ahLst/>
            <a:cxnLst/>
            <a:rect l="l" t="t" r="r" b="b"/>
            <a:pathLst>
              <a:path w="389254" h="9138285">
                <a:moveTo>
                  <a:pt x="389254" y="9138285"/>
                </a:moveTo>
                <a:lnTo>
                  <a:pt x="0" y="9138285"/>
                </a:lnTo>
                <a:lnTo>
                  <a:pt x="0" y="0"/>
                </a:lnTo>
                <a:lnTo>
                  <a:pt x="389254" y="0"/>
                </a:lnTo>
                <a:lnTo>
                  <a:pt x="389254" y="9138285"/>
                </a:lnTo>
                <a:close/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7011034" y="451307"/>
            <a:ext cx="376555" cy="9117965"/>
          </a:xfrm>
          <a:prstGeom prst="rect">
            <a:avLst/>
          </a:prstGeom>
          <a:solidFill>
            <a:srgbClr val="FFC000"/>
          </a:solidFill>
        </p:spPr>
        <p:txBody>
          <a:bodyPr vert="vert" wrap="square" lIns="0" tIns="27940" rIns="0" bIns="0" rtlCol="0">
            <a:spAutoFit/>
          </a:bodyPr>
          <a:lstStyle/>
          <a:p>
            <a:pPr marL="3136900">
              <a:lnSpc>
                <a:spcPct val="100000"/>
              </a:lnSpc>
              <a:spcBef>
                <a:spcPts val="220"/>
              </a:spcBef>
            </a:pP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TOWN FINANCIAL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REPORTS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19</a:t>
            </a:fld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297">
    <p:push dir="u"/>
  </p:transition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337049" y="5215585"/>
            <a:ext cx="2520326" cy="17227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45819" y="495300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90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279395" y="481076"/>
            <a:ext cx="32156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BOYNTON PUBLIC</a:t>
            </a:r>
            <a:r>
              <a:rPr sz="1800" b="1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LIBRARY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26580" y="420623"/>
            <a:ext cx="55880" cy="18415"/>
          </a:xfrm>
          <a:custGeom>
            <a:avLst/>
            <a:gdLst/>
            <a:ahLst/>
            <a:cxnLst/>
            <a:rect l="l" t="t" r="r" b="b"/>
            <a:pathLst>
              <a:path w="55879" h="18415">
                <a:moveTo>
                  <a:pt x="0" y="18288"/>
                </a:moveTo>
                <a:lnTo>
                  <a:pt x="55880" y="18288"/>
                </a:lnTo>
                <a:lnTo>
                  <a:pt x="5588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926580" y="438912"/>
            <a:ext cx="56515" cy="38100"/>
          </a:xfrm>
          <a:custGeom>
            <a:avLst/>
            <a:gdLst/>
            <a:ahLst/>
            <a:cxnLst/>
            <a:rect l="l" t="t" r="r" b="b"/>
            <a:pathLst>
              <a:path w="56515" h="38100">
                <a:moveTo>
                  <a:pt x="0" y="38100"/>
                </a:moveTo>
                <a:lnTo>
                  <a:pt x="56388" y="38100"/>
                </a:lnTo>
                <a:lnTo>
                  <a:pt x="56388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71144" y="783336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3972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5819" y="80162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45819" y="7833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926580" y="839724"/>
            <a:ext cx="55880" cy="18415"/>
          </a:xfrm>
          <a:custGeom>
            <a:avLst/>
            <a:gdLst/>
            <a:ahLst/>
            <a:cxnLst/>
            <a:rect l="l" t="t" r="r" b="b"/>
            <a:pathLst>
              <a:path w="55879" h="18415">
                <a:moveTo>
                  <a:pt x="0" y="18288"/>
                </a:moveTo>
                <a:lnTo>
                  <a:pt x="55880" y="18288"/>
                </a:lnTo>
                <a:lnTo>
                  <a:pt x="5588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26580" y="801623"/>
            <a:ext cx="56515" cy="38100"/>
          </a:xfrm>
          <a:custGeom>
            <a:avLst/>
            <a:gdLst/>
            <a:ahLst/>
            <a:cxnLst/>
            <a:rect l="l" t="t" r="r" b="b"/>
            <a:pathLst>
              <a:path w="56515" h="38100">
                <a:moveTo>
                  <a:pt x="0" y="38100"/>
                </a:moveTo>
                <a:lnTo>
                  <a:pt x="56388" y="38100"/>
                </a:lnTo>
                <a:lnTo>
                  <a:pt x="56388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71144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89431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27532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63664" y="438912"/>
            <a:ext cx="0" cy="401320"/>
          </a:xfrm>
          <a:custGeom>
            <a:avLst/>
            <a:gdLst/>
            <a:ahLst/>
            <a:cxnLst/>
            <a:rect l="l" t="t" r="r" b="b"/>
            <a:pathLst>
              <a:path h="401319">
                <a:moveTo>
                  <a:pt x="0" y="0"/>
                </a:moveTo>
                <a:lnTo>
                  <a:pt x="0" y="400812"/>
                </a:lnTo>
              </a:path>
            </a:pathLst>
          </a:custGeom>
          <a:ln w="37592">
            <a:solidFill>
              <a:srgbClr val="7C7D8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935723" y="477012"/>
            <a:ext cx="0" cy="325120"/>
          </a:xfrm>
          <a:custGeom>
            <a:avLst/>
            <a:gdLst/>
            <a:ahLst/>
            <a:cxnLst/>
            <a:rect l="l" t="t" r="r" b="b"/>
            <a:pathLst>
              <a:path h="325120">
                <a:moveTo>
                  <a:pt x="0" y="0"/>
                </a:moveTo>
                <a:lnTo>
                  <a:pt x="0" y="324612"/>
                </a:lnTo>
              </a:path>
            </a:pathLst>
          </a:custGeom>
          <a:ln w="18288">
            <a:solidFill>
              <a:srgbClr val="C7C9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901700" y="938276"/>
            <a:ext cx="5927725" cy="3067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32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Boynton 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Library has continued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serve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providing reading  materials, audio-visual materials, Internet access, reference services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variety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programs.  Two sessions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Preschool Story Hour were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held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each week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September through June. An  average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22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children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session participated, enjoying stories, games,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craft project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snack.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celebration was held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June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Story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concluded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summer.</a:t>
            </a:r>
            <a:endParaRPr sz="1200">
              <a:latin typeface="Times New Roman"/>
              <a:cs typeface="Times New Roman"/>
            </a:endParaRPr>
          </a:p>
          <a:p>
            <a:pPr marL="12700" marR="83185">
              <a:lnSpc>
                <a:spcPts val="1380"/>
              </a:lnSpc>
              <a:spcBef>
                <a:spcPts val="79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Our library became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full,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circulating member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CWMars. This represents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giant step forward 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library, from streamlining and improving tracking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materials,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identifying  circulation trends which will enable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best utilize budget dollars,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ability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generate  reports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fraction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time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previously.</a:t>
            </a:r>
            <a:endParaRPr sz="1200">
              <a:latin typeface="Times New Roman"/>
              <a:cs typeface="Times New Roman"/>
            </a:endParaRPr>
          </a:p>
          <a:p>
            <a:pPr marL="12700" marR="258445" algn="just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continue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have twice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per week courier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service,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pick-up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Boynton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materials which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being sent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out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satisfy Inter-library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loan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requests, as well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receive materials which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patrons have requested.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Library hours are: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Monday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10am-7pm,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Wednesday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9am-5pm, Thursday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9am-7pm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Saturday  11:30am-2:30pm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200" u="sng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Circulation: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173679" y="4074667"/>
            <a:ext cx="4445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17,347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01700" y="3980179"/>
            <a:ext cx="3107055" cy="1133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51400"/>
              </a:lnSpc>
              <a:spcBef>
                <a:spcPts val="100"/>
              </a:spcBef>
              <a:tabLst>
                <a:tab pos="964565" algn="l"/>
                <a:tab pos="2450465" algn="l"/>
              </a:tabLst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dult &amp;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	18,875	Child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’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 Aid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Libraries received: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$12,414.39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Salaries paid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out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appropriated funds: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$ 56,517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Expenses paid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out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appropriated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funds: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1492250" y="5180160"/>
          <a:ext cx="2286635" cy="13386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957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4057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Books &amp;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AV</a:t>
                      </a:r>
                      <a:r>
                        <a:rPr sz="12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Materials: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12,400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66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Network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Membership: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4,720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736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Lib. Assoc.</a:t>
                      </a:r>
                      <a:r>
                        <a:rPr sz="12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Dues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marR="37465" algn="r">
                        <a:lnSpc>
                          <a:spcPct val="100000"/>
                        </a:lnSpc>
                        <a:spcBef>
                          <a:spcPts val="295"/>
                        </a:spcBef>
                        <a:tabLst>
                          <a:tab pos="380365" algn="l"/>
                        </a:tabLst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	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66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PO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Box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marR="45085" algn="r">
                        <a:lnSpc>
                          <a:spcPct val="100000"/>
                        </a:lnSpc>
                        <a:spcBef>
                          <a:spcPts val="295"/>
                        </a:spcBef>
                        <a:tabLst>
                          <a:tab pos="304165" algn="l"/>
                        </a:tabLst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	125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4057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Office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Supplies: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/>
                </a:tc>
                <a:tc>
                  <a:txBody>
                    <a:bodyPr/>
                    <a:lstStyle/>
                    <a:p>
                      <a:pPr marR="33020" algn="r">
                        <a:lnSpc>
                          <a:spcPct val="100000"/>
                        </a:lnSpc>
                        <a:spcBef>
                          <a:spcPts val="290"/>
                        </a:spcBef>
                        <a:tabLst>
                          <a:tab pos="304165" algn="l"/>
                        </a:tabLst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	380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6" name="object 26"/>
          <p:cNvSpPr txBox="1"/>
          <p:nvPr/>
        </p:nvSpPr>
        <p:spPr>
          <a:xfrm>
            <a:off x="901700" y="6471920"/>
            <a:ext cx="3655695" cy="25171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22300" marR="803275" indent="-609600">
              <a:lnSpc>
                <a:spcPct val="151200"/>
              </a:lnSpc>
              <a:spcBef>
                <a:spcPts val="105"/>
              </a:spcBef>
              <a:tabLst>
                <a:tab pos="2305685" algn="l"/>
                <a:tab pos="2615565" algn="l"/>
              </a:tabLst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Expenses paid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out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non-appropriated funds: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Books &amp;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AV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Materials	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$ 1,075  P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og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ra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ms	</a:t>
            </a:r>
            <a:r>
              <a:rPr sz="1200" spc="-2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	325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302500"/>
              </a:lnSpc>
              <a:spcBef>
                <a:spcPts val="1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library does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charge overdue fines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materials.  Respectfully submitted,</a:t>
            </a:r>
            <a:endParaRPr sz="1200">
              <a:latin typeface="Times New Roman"/>
              <a:cs typeface="Times New Roman"/>
            </a:endParaRPr>
          </a:p>
          <a:p>
            <a:pPr marL="12700" marR="2391410">
              <a:lnSpc>
                <a:spcPct val="150800"/>
              </a:lnSpc>
              <a:spcBef>
                <a:spcPts val="1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Jacqueline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P.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Prime,  Library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Director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982459" y="419455"/>
            <a:ext cx="389255" cy="9232265"/>
          </a:xfrm>
          <a:custGeom>
            <a:avLst/>
            <a:gdLst/>
            <a:ahLst/>
            <a:cxnLst/>
            <a:rect l="l" t="t" r="r" b="b"/>
            <a:pathLst>
              <a:path w="389254" h="9232265">
                <a:moveTo>
                  <a:pt x="389254" y="9232265"/>
                </a:moveTo>
                <a:lnTo>
                  <a:pt x="0" y="9232265"/>
                </a:lnTo>
                <a:lnTo>
                  <a:pt x="0" y="0"/>
                </a:lnTo>
                <a:lnTo>
                  <a:pt x="389254" y="0"/>
                </a:lnTo>
                <a:lnTo>
                  <a:pt x="389254" y="9232265"/>
                </a:lnTo>
                <a:close/>
              </a:path>
            </a:pathLst>
          </a:custGeom>
          <a:solidFill>
            <a:srgbClr val="EC7C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982459" y="419455"/>
            <a:ext cx="389255" cy="9232265"/>
          </a:xfrm>
          <a:custGeom>
            <a:avLst/>
            <a:gdLst/>
            <a:ahLst/>
            <a:cxnLst/>
            <a:rect l="l" t="t" r="r" b="b"/>
            <a:pathLst>
              <a:path w="389254" h="9232265">
                <a:moveTo>
                  <a:pt x="389254" y="9232265"/>
                </a:moveTo>
                <a:lnTo>
                  <a:pt x="0" y="9232265"/>
                </a:lnTo>
                <a:lnTo>
                  <a:pt x="0" y="0"/>
                </a:lnTo>
                <a:lnTo>
                  <a:pt x="389254" y="0"/>
                </a:lnTo>
                <a:lnTo>
                  <a:pt x="389254" y="9232265"/>
                </a:lnTo>
                <a:close/>
              </a:path>
            </a:pathLst>
          </a:custGeom>
          <a:ln w="12700">
            <a:solidFill>
              <a:srgbClr val="AD5A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6986393" y="3160648"/>
            <a:ext cx="334645" cy="3749040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BOYNTON PUBLIC</a:t>
            </a:r>
            <a:r>
              <a:rPr sz="2200" spc="-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LIBRARY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190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1189">
        <p15:prstTrans prst="wind"/>
      </p:transition>
    </mc:Choice>
    <mc:Fallback xmlns="">
      <p:transition spd="slow" advTm="1189">
        <p:fade/>
      </p:transition>
    </mc:Fallback>
  </mc:AlternateContent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95300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90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713735" y="481076"/>
            <a:ext cx="23444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CABLE</a:t>
            </a:r>
            <a:r>
              <a:rPr sz="1800" b="1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COMMITTEE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783336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3972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0162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7833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783336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1011428"/>
            <a:ext cx="5882640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 the Cable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TV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Advisory Committee began functioning as 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advisory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adjudicate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body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Templeton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TV (TCTV)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Templeton’s Cable TV  Department, which 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brought into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government budget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under the Community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 group. TCTV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Cable Department maintains and operates Cable Channel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8,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TCTV’s YouTube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Channel,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Facebook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page. 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Cable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TV Advisory Committee  also helps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address cable-related matters such as cable service issues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cable TV  operator.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191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901700" y="2413507"/>
            <a:ext cx="5941695" cy="1610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 provides transparency and fairness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recording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broadcasting numerous town  government meetings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each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week,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addition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producing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shows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local festivals, concerts,  programs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seniors, school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events, </a:t>
            </a:r>
            <a:r>
              <a:rPr sz="1200" i="1" dirty="0">
                <a:solidFill>
                  <a:srgbClr val="231F20"/>
                </a:solidFill>
                <a:latin typeface="Times New Roman"/>
                <a:cs typeface="Times New Roman"/>
              </a:rPr>
              <a:t>Talk of the Town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Administrator, </a:t>
            </a:r>
            <a:r>
              <a:rPr sz="1200" i="1" dirty="0">
                <a:solidFill>
                  <a:srgbClr val="231F20"/>
                </a:solidFill>
                <a:latin typeface="Times New Roman"/>
                <a:cs typeface="Times New Roman"/>
              </a:rPr>
              <a:t>Story </a:t>
            </a: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Time  </a:t>
            </a:r>
            <a:r>
              <a:rPr sz="1200" i="1" dirty="0">
                <a:solidFill>
                  <a:srgbClr val="231F20"/>
                </a:solidFill>
                <a:latin typeface="Times New Roman"/>
                <a:cs typeface="Times New Roman"/>
              </a:rPr>
              <a:t>at the </a:t>
            </a: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Library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, and much more. TCTV produces media for non-profit Public, Education, and  Government (PEG)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programming.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access, allowing equipment loans and  training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residents interested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filming and producing their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own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TCTV.All programming and content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decisions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Cable Channel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8,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TCTV’s YouTube Channel  and TCTV’s Facebook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page 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solely 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 personnel,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ensure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fairness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protect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government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officials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any liabilities and conflicts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interest.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1700" y="4166108"/>
            <a:ext cx="5931535" cy="51155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 broadcasts 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small space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Light Department garage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has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small closet off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conference room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record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meetings.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 continued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work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Scout Hall  Re-Use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Preservation committees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support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Scout Hall Rehabilitation  Project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 space,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partnership with other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groups,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space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where TCTV personnel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volunteers will work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greet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public.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Scout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Hall will provide  TCTV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i="1" dirty="0">
                <a:solidFill>
                  <a:srgbClr val="231F20"/>
                </a:solidFill>
                <a:latin typeface="Times New Roman"/>
                <a:cs typeface="Times New Roman"/>
              </a:rPr>
              <a:t>public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space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satisfy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its 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access PEG programming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commitment,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allow  staff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 with clients and others seeking community media</a:t>
            </a:r>
            <a:r>
              <a:rPr sz="12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Funding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b="1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Budget</a:t>
            </a:r>
            <a:endParaRPr sz="1200">
              <a:latin typeface="Times New Roman"/>
              <a:cs typeface="Times New Roman"/>
            </a:endParaRPr>
          </a:p>
          <a:p>
            <a:pPr marL="12700" marR="831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 and what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now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Cable 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funded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franchise fees that cable TV  operator Comcast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charges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cable TV subscribers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Templeton. Templeton receives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4.25 percent 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cable carrier’s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cable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TV revenues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(not including Internet and VoIP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phone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through June 2027.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legally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bound by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license contract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state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mandates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use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funding only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maintenance and operation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town’s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cable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TV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station (TCTV) and other related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cable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TV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media</a:t>
            </a:r>
            <a:r>
              <a:rPr sz="12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matters.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476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Cable TV 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funding 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maintained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Enterprise fund, with an annual operating and  capital budget approved 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Town Meeting. Unused monies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each fiscal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go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back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“Retained Earnings” that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Cable Department uses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capital  fund for needed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equipment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building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upgrades.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667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FY19’s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revenues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$129,761.67,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an operating budget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$128,621.20.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  expended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$86,025.85,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resulting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$43,735.82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saved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Retained Earnings. Operating  costs included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$65,517.68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Personnel,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$369.88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employee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support,</a:t>
            </a:r>
            <a:r>
              <a:rPr sz="12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$3,049.21</a:t>
            </a:r>
            <a:endParaRPr sz="1200">
              <a:latin typeface="Times New Roman"/>
              <a:cs typeface="Times New Roman"/>
            </a:endParaRPr>
          </a:p>
          <a:p>
            <a:pPr marL="12700" marR="346075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purchase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$10,109.80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supplies including additional cameras, tripods and  accessories,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$5,955 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intragovernmental expenses,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well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$1,024.28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prior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encumbrances.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FY19 Accomplishments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14209" y="421970"/>
            <a:ext cx="389255" cy="9130665"/>
          </a:xfrm>
          <a:prstGeom prst="rect">
            <a:avLst/>
          </a:prstGeom>
          <a:solidFill>
            <a:srgbClr val="EC7C30"/>
          </a:solidFill>
          <a:ln w="12700">
            <a:solidFill>
              <a:srgbClr val="AD5A20"/>
            </a:solidFill>
          </a:ln>
        </p:spPr>
        <p:txBody>
          <a:bodyPr vert="vert" wrap="square" lIns="0" tIns="3238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CABLE COMMITTEE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895">
        <p14:reveal/>
      </p:transition>
    </mc:Choice>
    <mc:Fallback xmlns="">
      <p:transition spd="slow" advTm="895">
        <p:fade/>
      </p:transition>
    </mc:Fallback>
  </mc:AlternateContent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95731"/>
            <a:ext cx="5952490" cy="23114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574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 recorded more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than 120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government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civic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fiscal year,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addition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producing dozens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productions. Slide shows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local events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short videos that  run between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programs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were revamped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provide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better programming</a:t>
            </a:r>
            <a:r>
              <a:rPr sz="12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variety.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FY19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Cable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TV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Advisory Committee reformed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forming stronger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bonds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local groups and organizations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cross-promote programing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events via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Cable Channel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8,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TCTV’s YouTube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channel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TCTV’s Facebook page.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Revenue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streams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show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sponsorships and video production were planned with test</a:t>
            </a:r>
            <a:r>
              <a:rPr sz="12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clients.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8923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FY19 marked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time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TCTV could operate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budget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support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hiring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media  assistants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productions such as festivals and shows. Interns from  Narragansett Regional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High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have also worked productively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TCTV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programming as  well.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2849371"/>
            <a:ext cx="593407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foundations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built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FY19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made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solid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starting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point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expand TCTV services and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audience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 FY20.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3375152"/>
            <a:ext cx="2463165" cy="1610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by: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Steven Castle, TCTV Manager/Director  On behalf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Cable TV  Advisory Committee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2451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Cable TV Advisory Committee  Members</a:t>
            </a:r>
            <a:endParaRPr sz="1200">
              <a:latin typeface="Times New Roman"/>
              <a:cs typeface="Times New Roman"/>
            </a:endParaRPr>
          </a:p>
          <a:p>
            <a:pPr marL="12700" marR="153416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Brian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Tanguay  Pat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45819" y="5402579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89">
                <a:moveTo>
                  <a:pt x="0" y="288036"/>
                </a:moveTo>
                <a:lnTo>
                  <a:pt x="6080759" y="288036"/>
                </a:lnTo>
                <a:lnTo>
                  <a:pt x="6080759" y="0"/>
                </a:lnTo>
                <a:lnTo>
                  <a:pt x="0" y="0"/>
                </a:lnTo>
                <a:lnTo>
                  <a:pt x="0" y="288036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415288" y="5388355"/>
            <a:ext cx="4940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 PRESERVATION</a:t>
            </a:r>
            <a:r>
              <a:rPr sz="18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71144" y="5327903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5819" y="532790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5819" y="5346191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538429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26580" y="5327903"/>
            <a:ext cx="74676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71144" y="5690615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5819" y="574700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45819" y="570890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45819" y="5690615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26580" y="5690615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71144" y="540257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288036"/>
                </a:moveTo>
                <a:lnTo>
                  <a:pt x="18287" y="288036"/>
                </a:lnTo>
                <a:lnTo>
                  <a:pt x="18287" y="0"/>
                </a:lnTo>
                <a:lnTo>
                  <a:pt x="0" y="0"/>
                </a:lnTo>
                <a:lnTo>
                  <a:pt x="0" y="28803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89431" y="5402579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89">
                <a:moveTo>
                  <a:pt x="0" y="288036"/>
                </a:moveTo>
                <a:lnTo>
                  <a:pt x="38100" y="288036"/>
                </a:lnTo>
                <a:lnTo>
                  <a:pt x="38100" y="0"/>
                </a:lnTo>
                <a:lnTo>
                  <a:pt x="0" y="0"/>
                </a:lnTo>
                <a:lnTo>
                  <a:pt x="0" y="28803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27532" y="540257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288036"/>
                </a:moveTo>
                <a:lnTo>
                  <a:pt x="18287" y="288036"/>
                </a:lnTo>
                <a:lnTo>
                  <a:pt x="18287" y="0"/>
                </a:lnTo>
                <a:lnTo>
                  <a:pt x="0" y="0"/>
                </a:lnTo>
                <a:lnTo>
                  <a:pt x="0" y="28803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84936" y="5402579"/>
            <a:ext cx="0" cy="288290"/>
          </a:xfrm>
          <a:custGeom>
            <a:avLst/>
            <a:gdLst/>
            <a:ahLst/>
            <a:cxnLst/>
            <a:rect l="l" t="t" r="r" b="b"/>
            <a:pathLst>
              <a:path h="288289">
                <a:moveTo>
                  <a:pt x="0" y="0"/>
                </a:moveTo>
                <a:lnTo>
                  <a:pt x="0" y="288036"/>
                </a:lnTo>
              </a:path>
            </a:pathLst>
          </a:custGeom>
          <a:ln w="393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944868" y="5402579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89">
                <a:moveTo>
                  <a:pt x="0" y="288036"/>
                </a:moveTo>
                <a:lnTo>
                  <a:pt x="38100" y="288036"/>
                </a:lnTo>
                <a:lnTo>
                  <a:pt x="38100" y="0"/>
                </a:lnTo>
                <a:lnTo>
                  <a:pt x="0" y="0"/>
                </a:lnTo>
                <a:lnTo>
                  <a:pt x="0" y="28803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926580" y="540257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288036"/>
                </a:moveTo>
                <a:lnTo>
                  <a:pt x="18288" y="288036"/>
                </a:lnTo>
                <a:lnTo>
                  <a:pt x="18288" y="0"/>
                </a:lnTo>
                <a:lnTo>
                  <a:pt x="0" y="0"/>
                </a:lnTo>
                <a:lnTo>
                  <a:pt x="0" y="28803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882650" y="5893392"/>
          <a:ext cx="4195445" cy="16343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7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1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459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Chair: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John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Henshaw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At Large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Vice-Chair: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Carrie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Novak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At Large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Clerk: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Dennis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Rich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Planning Board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Members: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Mike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Morgan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At Large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Joy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Taintor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Recreation Committee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George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Andrews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Conservation Commission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Brad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Lehtonen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Board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Assessors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Ida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Beane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Templeton Housing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Authority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37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Vacant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Historical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Commission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4" name="object 24"/>
          <p:cNvSpPr txBox="1"/>
          <p:nvPr/>
        </p:nvSpPr>
        <p:spPr>
          <a:xfrm>
            <a:off x="901700" y="7724647"/>
            <a:ext cx="5971540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45720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Templeton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Preservation Committee met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monthly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during fiscal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</a:t>
            </a:r>
            <a:r>
              <a:rPr sz="1200" spc="-1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2019,  guiding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reviewing proposed projects, monitoring and facilitating current projects, and  identifying community needs through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meetings. The state match awarded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October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equal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88.4% of the amount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billed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($119,944).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Town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continued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membership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Preservation Coalition and received assistance from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Coalition when requested. Progress was made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ongoing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projects and reported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CPA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database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projects.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986905" y="420014"/>
            <a:ext cx="389255" cy="9052560"/>
          </a:xfrm>
          <a:custGeom>
            <a:avLst/>
            <a:gdLst/>
            <a:ahLst/>
            <a:cxnLst/>
            <a:rect l="l" t="t" r="r" b="b"/>
            <a:pathLst>
              <a:path w="389254" h="9052560">
                <a:moveTo>
                  <a:pt x="389254" y="9052560"/>
                </a:moveTo>
                <a:lnTo>
                  <a:pt x="0" y="9052560"/>
                </a:lnTo>
                <a:lnTo>
                  <a:pt x="0" y="0"/>
                </a:lnTo>
                <a:lnTo>
                  <a:pt x="389254" y="0"/>
                </a:lnTo>
                <a:lnTo>
                  <a:pt x="389254" y="9052560"/>
                </a:lnTo>
                <a:close/>
              </a:path>
            </a:pathLst>
          </a:custGeom>
          <a:ln w="12700">
            <a:solidFill>
              <a:srgbClr val="AD5A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6993255" y="426364"/>
            <a:ext cx="376555" cy="9039860"/>
          </a:xfrm>
          <a:prstGeom prst="rect">
            <a:avLst/>
          </a:prstGeom>
          <a:solidFill>
            <a:srgbClr val="EC7C30"/>
          </a:solidFill>
        </p:spPr>
        <p:txBody>
          <a:bodyPr vert="vert" wrap="square" lIns="0" tIns="24765" rIns="0" bIns="0" rtlCol="0">
            <a:spAutoFit/>
          </a:bodyPr>
          <a:lstStyle/>
          <a:p>
            <a:pPr marL="1270" algn="ctr">
              <a:lnSpc>
                <a:spcPct val="100000"/>
              </a:lnSpc>
              <a:spcBef>
                <a:spcPts val="195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COMMUNITY PRESERVATION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COMMITTEE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419855" y="3447288"/>
            <a:ext cx="3115055" cy="14828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192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776">
        <p:blinds dir="vert"/>
      </p:transition>
    </mc:Choice>
    <mc:Fallback xmlns="">
      <p:transition spd="slow" advTm="776">
        <p:blinds dir="vert"/>
      </p:transition>
    </mc:Fallback>
  </mc:AlternateContent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83031"/>
            <a:ext cx="5949315" cy="21361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72720" indent="4572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Annual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Meeting that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began 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Wednesday, May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15, 2019, 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following article 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passed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unanimously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second 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Meeting. No other  projects were voted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upon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during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FY19.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ARTICLE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22: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EXPENDING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 PRESERVATION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RESERVES: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469900" marR="508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motion duly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seconded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voted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appropriate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sum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Fifty Two  Thousand Dollars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Cents ($52,000.00) for expenditure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the Templeton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Recreation Committee for improvements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Gilman Waite Park including relocating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baseball field and associated fencing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other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improvements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fields and park and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 said appropriation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transfer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funds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Open Space and Recreation  Reserve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Preservation Act.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Passed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Unanimously/May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16th@</a:t>
            </a:r>
            <a:r>
              <a:rPr sz="12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8:19pm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45819" y="2936239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89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663444" y="2922016"/>
            <a:ext cx="24441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CULTURAL</a:t>
            </a:r>
            <a:r>
              <a:rPr sz="1800" b="1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COUNCIL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71144" y="2861564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286156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2879851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5819" y="291795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26580" y="2861564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1144" y="3224276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328066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3242564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5819" y="322427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926580" y="3224276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1144" y="293623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89431" y="2936239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89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27532" y="293623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82968" y="293623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44868" y="2936239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89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26580" y="293623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901700" y="3554476"/>
            <a:ext cx="5955030" cy="599059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9525">
              <a:lnSpc>
                <a:spcPts val="1380"/>
              </a:lnSpc>
              <a:spcBef>
                <a:spcPts val="195"/>
              </a:spcBef>
            </a:pPr>
            <a:r>
              <a:rPr sz="1200" spc="-10" dirty="0">
                <a:solidFill>
                  <a:srgbClr val="58595B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Massachusetts, public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funding for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arts,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humanities and interpretive sciences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provided  through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central agency,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Massachusetts Cultural Council, and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 network 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local cultural  councils that serve every city and town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in the state.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The Templeton Cultural Council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supported 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by 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Massachusetts Cultural Council and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Town 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Templeton. </a:t>
            </a:r>
            <a:r>
              <a:rPr sz="1200" spc="-10" dirty="0">
                <a:solidFill>
                  <a:srgbClr val="58595B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order to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receive and  distribute state funds, local Cultural Councils must have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 minimum 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five members, and may  have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up to 17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members;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Templeton Cultural Council currently has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six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members. Any town  resident interested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in promoting 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arts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Templeton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encouraged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to apply</a:t>
            </a:r>
            <a:r>
              <a:rPr sz="1200" spc="3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</a:t>
            </a:r>
            <a:endParaRPr sz="1200">
              <a:latin typeface="Times New Roman"/>
              <a:cs typeface="Times New Roman"/>
            </a:endParaRPr>
          </a:p>
          <a:p>
            <a:pPr marL="12700" marR="35560">
              <a:lnSpc>
                <a:spcPts val="138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Council membership. Members are appointed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by 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Board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Selectmen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three-year terms;  application forms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are available on 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town website. Members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currently serving on 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Council  are: Daniel Burns, Jan Caisse, Nicole Roberts,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Carol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Clark, Lisa Dembek, Patricia Gale, and  Barbara White. Members may serve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only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two consecutive terms,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so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new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members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are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needed to 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fill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seats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those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whose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terms have expired. This situation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critical now, since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three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current  members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are in 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final year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of their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second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terms.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74295">
              <a:lnSpc>
                <a:spcPts val="138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The Council conducts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 survey 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community interest each year, and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welcomes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suggestions for  programs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to be funded and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presented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Templeton. Applications for state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grants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are accepted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in  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fall for the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next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fiscal year, and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may be made online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at</a:t>
            </a:r>
            <a:r>
              <a:rPr sz="1200" spc="3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mass-culture.org.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0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During FY2019,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Cultural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Council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took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active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role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community cultural events,</a:t>
            </a:r>
            <a:r>
              <a:rPr sz="1200" spc="13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including</a:t>
            </a:r>
            <a:endParaRPr sz="1200">
              <a:latin typeface="Times New Roman"/>
              <a:cs typeface="Times New Roman"/>
            </a:endParaRPr>
          </a:p>
          <a:p>
            <a:pPr marL="12700" marR="50419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Historical Society’s Engine Show, Mac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&amp; Cheese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Festival, Kite Festival,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Arts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and Crafts  Festival and Cabin</a:t>
            </a:r>
            <a:r>
              <a:rPr sz="1200" spc="1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Fever.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243455">
              <a:lnSpc>
                <a:spcPts val="138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Account Balance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Beginning 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Period (7/1/2018):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$4,187.07 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State Revenue (FY2019 Allocation):</a:t>
            </a:r>
            <a:r>
              <a:rPr sz="1200" spc="1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$5,500.00</a:t>
            </a:r>
            <a:endParaRPr sz="1200">
              <a:latin typeface="Times New Roman"/>
              <a:cs typeface="Times New Roman"/>
            </a:endParaRPr>
          </a:p>
          <a:p>
            <a:pPr marL="12700" marR="3986529">
              <a:lnSpc>
                <a:spcPts val="138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Municipal Revenues: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$1,250.00 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Other Revenues:</a:t>
            </a:r>
            <a:r>
              <a:rPr sz="1200" spc="-1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$0.00</a:t>
            </a:r>
            <a:endParaRPr sz="1200">
              <a:latin typeface="Times New Roman"/>
              <a:cs typeface="Times New Roman"/>
            </a:endParaRPr>
          </a:p>
          <a:p>
            <a:pPr marL="12700" marR="4079875">
              <a:lnSpc>
                <a:spcPts val="138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Total Revenues: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$6,750.00 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Total Expenditures:</a:t>
            </a:r>
            <a:r>
              <a:rPr sz="1200" spc="-2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$6,262.04</a:t>
            </a:r>
            <a:endParaRPr sz="1200">
              <a:latin typeface="Times New Roman"/>
              <a:cs typeface="Times New Roman"/>
            </a:endParaRPr>
          </a:p>
          <a:p>
            <a:pPr marL="12700" marR="2752090">
              <a:lnSpc>
                <a:spcPts val="138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Account Balance End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Period (6/30/19)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$4,675.03 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Locally Raised Funds</a:t>
            </a:r>
            <a:r>
              <a:rPr sz="12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$396.00</a:t>
            </a:r>
            <a:endParaRPr sz="1200">
              <a:latin typeface="Times New Roman"/>
              <a:cs typeface="Times New Roman"/>
            </a:endParaRPr>
          </a:p>
          <a:p>
            <a:pPr marL="12700" marR="2752090">
              <a:lnSpc>
                <a:spcPts val="138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Account Balance End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Period (6/30/19)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$4,675.03 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Total Encumbered Funds as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of 6/30/19</a:t>
            </a:r>
            <a:r>
              <a:rPr sz="1200" spc="1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$4,279.03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6515">
              <a:lnSpc>
                <a:spcPts val="138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2019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Fiscal Year,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Massachusetts Cultural Council allocated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$5,500 to 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Templeton  Cultural Council. We received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22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requests for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funding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from local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organizations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totaling</a:t>
            </a:r>
            <a:r>
              <a:rPr sz="1200" spc="9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$12,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007225" y="414362"/>
            <a:ext cx="389255" cy="9119870"/>
          </a:xfrm>
          <a:custGeom>
            <a:avLst/>
            <a:gdLst/>
            <a:ahLst/>
            <a:cxnLst/>
            <a:rect l="l" t="t" r="r" b="b"/>
            <a:pathLst>
              <a:path w="389254" h="9119870">
                <a:moveTo>
                  <a:pt x="389254" y="9119870"/>
                </a:moveTo>
                <a:lnTo>
                  <a:pt x="0" y="9119870"/>
                </a:lnTo>
                <a:lnTo>
                  <a:pt x="0" y="0"/>
                </a:lnTo>
                <a:lnTo>
                  <a:pt x="389254" y="0"/>
                </a:lnTo>
                <a:lnTo>
                  <a:pt x="389254" y="9119870"/>
                </a:lnTo>
                <a:close/>
              </a:path>
            </a:pathLst>
          </a:custGeom>
          <a:ln w="12700">
            <a:solidFill>
              <a:srgbClr val="AD5A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7013575" y="429666"/>
            <a:ext cx="376555" cy="9098280"/>
          </a:xfrm>
          <a:prstGeom prst="rect">
            <a:avLst/>
          </a:prstGeom>
          <a:solidFill>
            <a:srgbClr val="EC7C30"/>
          </a:solidFill>
        </p:spPr>
        <p:txBody>
          <a:bodyPr vert="vert" wrap="square" lIns="0" tIns="24765" rIns="0" bIns="0" rtlCol="0">
            <a:spAutoFit/>
          </a:bodyPr>
          <a:lstStyle/>
          <a:p>
            <a:pPr marR="2540" algn="ctr">
              <a:lnSpc>
                <a:spcPct val="100000"/>
              </a:lnSpc>
              <a:spcBef>
                <a:spcPts val="195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CULTURAL</a:t>
            </a:r>
            <a:r>
              <a:rPr sz="22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COUNCIL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193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1284">
        <p15:prstTrans prst="fallOver"/>
      </p:transition>
    </mc:Choice>
    <mc:Fallback xmlns="">
      <p:transition spd="slow" advTm="1284">
        <p:fade/>
      </p:transition>
    </mc:Fallback>
  </mc:AlternateContent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95731"/>
            <a:ext cx="5784850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951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and Council generated funding initiatives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provide entertainment for three popular,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local 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fairs and festivals. After reserving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 small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amount for administrative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expenses,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and allocating  previously encumbered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funds, 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Council awarded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following grants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bring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arts,  sciences and entertainment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residents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of</a:t>
            </a:r>
            <a:r>
              <a:rPr sz="1200" spc="2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Templeton: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1282700"/>
            <a:ext cx="5465445" cy="35706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0" indent="-108585">
              <a:lnSpc>
                <a:spcPct val="100000"/>
              </a:lnSpc>
              <a:spcBef>
                <a:spcPts val="100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Baldwinville Elementary School: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$840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Aladdin -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Theatre at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</a:t>
            </a:r>
            <a:r>
              <a:rPr sz="1200" spc="2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Mount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3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Narragansett Regional High School: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$900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Annual Musical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-</a:t>
            </a:r>
            <a:r>
              <a:rPr sz="1200" spc="5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Annie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2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Templeton Center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School: $540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Aladdin- Theatre at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</a:t>
            </a:r>
            <a:r>
              <a:rPr sz="12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Mount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3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Templeton Council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Aging: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$225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Jennifer Mello,</a:t>
            </a:r>
            <a:r>
              <a:rPr sz="1200" spc="5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Singer/Entertainer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3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Worcester Chamber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Music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Society: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$200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“Censored Identity” Free Ticket</a:t>
            </a:r>
            <a:r>
              <a:rPr sz="1200" spc="1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Program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2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Gardner Area League </a:t>
            </a:r>
            <a:r>
              <a:rPr sz="1200" spc="5" dirty="0">
                <a:solidFill>
                  <a:srgbClr val="58595B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Artists: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$200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Spring Art</a:t>
            </a:r>
            <a:r>
              <a:rPr sz="12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Show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3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Narragansett Historical Society: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$395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Kite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Show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band, Williams</a:t>
            </a:r>
            <a:r>
              <a:rPr sz="1200" spc="5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Brothers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2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Winchendon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Music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Festival, Inc.: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$200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Music</a:t>
            </a:r>
            <a:r>
              <a:rPr sz="1200" spc="3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Festival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3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Boyton Public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Library: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$400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Songs &amp;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Stories-Summer Read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by Davis</a:t>
            </a:r>
            <a:r>
              <a:rPr sz="12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Bates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2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Winchendon Winds Concert Series: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$100 for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concert</a:t>
            </a:r>
            <a:r>
              <a:rPr sz="1200" spc="2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performances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3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Tropical Sensation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Steel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Drum Band: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$450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Arts &amp;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Crafts Festival</a:t>
            </a:r>
            <a:r>
              <a:rPr sz="1200" spc="7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Entertainment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2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Templeton Council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Aging: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$250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Elvis</a:t>
            </a:r>
            <a:r>
              <a:rPr sz="12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Entertainer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3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Narragansett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Middle School: $400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6th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Grade Trip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Decordova</a:t>
            </a:r>
            <a:r>
              <a:rPr sz="1200" spc="1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Museum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2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Narragansett Historical Society: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$400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Boothill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Express Band For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</a:t>
            </a:r>
            <a:r>
              <a:rPr sz="1200" spc="114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Motorpalooza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3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Baldwinville Nursing Home: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$200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Celebration of Song by John</a:t>
            </a:r>
            <a:r>
              <a:rPr sz="12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Root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2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Templeton Council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Aging: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$156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Fall Foliage</a:t>
            </a:r>
            <a:r>
              <a:rPr sz="1200" spc="2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Tour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35"/>
              </a:spcBef>
              <a:buClr>
                <a:srgbClr val="58595B"/>
              </a:buClr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Narragansett Regional High School: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$400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National Foreign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Language</a:t>
            </a:r>
            <a:r>
              <a:rPr sz="1200" spc="5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Week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2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Boyton Public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Library: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$300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World’s Worst</a:t>
            </a:r>
            <a:r>
              <a:rPr sz="1200" spc="1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Weather</a:t>
            </a:r>
            <a:endParaRPr sz="1200">
              <a:latin typeface="Times New Roman"/>
              <a:cs typeface="Times New Roman"/>
            </a:endParaRPr>
          </a:p>
          <a:p>
            <a:pPr marL="120650" indent="-108585">
              <a:lnSpc>
                <a:spcPct val="100000"/>
              </a:lnSpc>
              <a:spcBef>
                <a:spcPts val="35"/>
              </a:spcBef>
              <a:buFont typeface="Symbol"/>
              <a:buChar char=""/>
              <a:tabLst>
                <a:tab pos="121285" algn="l"/>
              </a:tabLst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Baldwinvillle Nursing Home: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$400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American</a:t>
            </a:r>
            <a:r>
              <a:rPr sz="1200" spc="1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Songbook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4995164"/>
            <a:ext cx="5816600" cy="16865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With municipal and locally-raised funds,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Templeton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Cultural Council funded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following 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FY</a:t>
            </a:r>
            <a:r>
              <a:rPr sz="1200" spc="-1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2019: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862455">
              <a:lnSpc>
                <a:spcPts val="138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Mac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Cheese Festival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theme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Superhero masks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and kits, $37.60 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Two grants for locally-sponsored cultural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programs,</a:t>
            </a:r>
            <a:r>
              <a:rPr sz="1200" spc="3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$850</a:t>
            </a:r>
            <a:endParaRPr sz="1200">
              <a:latin typeface="Times New Roman"/>
              <a:cs typeface="Times New Roman"/>
            </a:endParaRPr>
          </a:p>
          <a:p>
            <a:pPr marL="12700" marR="349250">
              <a:lnSpc>
                <a:spcPts val="138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Cultural Council activities for residents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of Templeton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at an afternoon tea at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Historical  Society,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$284.44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for advertising and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a</a:t>
            </a:r>
            <a:r>
              <a:rPr sz="1200" spc="1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Harpist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  <a:spcBef>
                <a:spcPts val="505"/>
              </a:spcBef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Report submitted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 by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Templeton Cultural Council</a:t>
            </a:r>
            <a:r>
              <a:rPr sz="1200" spc="1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Chair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45819" y="6923531"/>
            <a:ext cx="6080760" cy="287020"/>
          </a:xfrm>
          <a:custGeom>
            <a:avLst/>
            <a:gdLst/>
            <a:ahLst/>
            <a:cxnLst/>
            <a:rect l="l" t="t" r="r" b="b"/>
            <a:pathLst>
              <a:path w="6080759" h="287020">
                <a:moveTo>
                  <a:pt x="0" y="286512"/>
                </a:moveTo>
                <a:lnTo>
                  <a:pt x="6080759" y="286512"/>
                </a:lnTo>
                <a:lnTo>
                  <a:pt x="6080759" y="0"/>
                </a:lnTo>
                <a:lnTo>
                  <a:pt x="0" y="0"/>
                </a:lnTo>
                <a:lnTo>
                  <a:pt x="0" y="286512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338832" y="6909307"/>
            <a:ext cx="3092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HISTORICAL</a:t>
            </a:r>
            <a:r>
              <a:rPr sz="1800" b="1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COMMISSION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71144" y="6848856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5819" y="684885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5819" y="686714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099"/>
                </a:moveTo>
                <a:lnTo>
                  <a:pt x="6080759" y="38099"/>
                </a:lnTo>
                <a:lnTo>
                  <a:pt x="6080759" y="0"/>
                </a:lnTo>
                <a:lnTo>
                  <a:pt x="0" y="0"/>
                </a:lnTo>
                <a:lnTo>
                  <a:pt x="0" y="3809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690524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7"/>
                </a:moveTo>
                <a:lnTo>
                  <a:pt x="6080759" y="18287"/>
                </a:lnTo>
                <a:lnTo>
                  <a:pt x="6080759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26580" y="6848856"/>
            <a:ext cx="74676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71144" y="7210043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5819" y="726643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45819" y="7228331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45819" y="721004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7"/>
                </a:moveTo>
                <a:lnTo>
                  <a:pt x="6080759" y="18287"/>
                </a:lnTo>
                <a:lnTo>
                  <a:pt x="6080759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26580" y="7210043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71144" y="6923531"/>
            <a:ext cx="18415" cy="287020"/>
          </a:xfrm>
          <a:custGeom>
            <a:avLst/>
            <a:gdLst/>
            <a:ahLst/>
            <a:cxnLst/>
            <a:rect l="l" t="t" r="r" b="b"/>
            <a:pathLst>
              <a:path w="18415" h="287020">
                <a:moveTo>
                  <a:pt x="0" y="286512"/>
                </a:moveTo>
                <a:lnTo>
                  <a:pt x="18287" y="286512"/>
                </a:lnTo>
                <a:lnTo>
                  <a:pt x="18287" y="0"/>
                </a:lnTo>
                <a:lnTo>
                  <a:pt x="0" y="0"/>
                </a:lnTo>
                <a:lnTo>
                  <a:pt x="0" y="28651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89431" y="6923531"/>
            <a:ext cx="38100" cy="287020"/>
          </a:xfrm>
          <a:custGeom>
            <a:avLst/>
            <a:gdLst/>
            <a:ahLst/>
            <a:cxnLst/>
            <a:rect l="l" t="t" r="r" b="b"/>
            <a:pathLst>
              <a:path w="38100" h="287020">
                <a:moveTo>
                  <a:pt x="0" y="286512"/>
                </a:moveTo>
                <a:lnTo>
                  <a:pt x="38100" y="286512"/>
                </a:lnTo>
                <a:lnTo>
                  <a:pt x="38100" y="0"/>
                </a:lnTo>
                <a:lnTo>
                  <a:pt x="0" y="0"/>
                </a:lnTo>
                <a:lnTo>
                  <a:pt x="0" y="28651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27532" y="6923531"/>
            <a:ext cx="18415" cy="287020"/>
          </a:xfrm>
          <a:custGeom>
            <a:avLst/>
            <a:gdLst/>
            <a:ahLst/>
            <a:cxnLst/>
            <a:rect l="l" t="t" r="r" b="b"/>
            <a:pathLst>
              <a:path w="18415" h="287020">
                <a:moveTo>
                  <a:pt x="0" y="286512"/>
                </a:moveTo>
                <a:lnTo>
                  <a:pt x="18287" y="286512"/>
                </a:lnTo>
                <a:lnTo>
                  <a:pt x="18287" y="0"/>
                </a:lnTo>
                <a:lnTo>
                  <a:pt x="0" y="0"/>
                </a:lnTo>
                <a:lnTo>
                  <a:pt x="0" y="28651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82968" y="6923531"/>
            <a:ext cx="18415" cy="287020"/>
          </a:xfrm>
          <a:custGeom>
            <a:avLst/>
            <a:gdLst/>
            <a:ahLst/>
            <a:cxnLst/>
            <a:rect l="l" t="t" r="r" b="b"/>
            <a:pathLst>
              <a:path w="18415" h="287020">
                <a:moveTo>
                  <a:pt x="0" y="286512"/>
                </a:moveTo>
                <a:lnTo>
                  <a:pt x="18288" y="286512"/>
                </a:lnTo>
                <a:lnTo>
                  <a:pt x="18288" y="0"/>
                </a:lnTo>
                <a:lnTo>
                  <a:pt x="0" y="0"/>
                </a:lnTo>
                <a:lnTo>
                  <a:pt x="0" y="28651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944868" y="6923531"/>
            <a:ext cx="38100" cy="287020"/>
          </a:xfrm>
          <a:custGeom>
            <a:avLst/>
            <a:gdLst/>
            <a:ahLst/>
            <a:cxnLst/>
            <a:rect l="l" t="t" r="r" b="b"/>
            <a:pathLst>
              <a:path w="38100" h="287020">
                <a:moveTo>
                  <a:pt x="0" y="286512"/>
                </a:moveTo>
                <a:lnTo>
                  <a:pt x="38100" y="286512"/>
                </a:lnTo>
                <a:lnTo>
                  <a:pt x="38100" y="0"/>
                </a:lnTo>
                <a:lnTo>
                  <a:pt x="0" y="0"/>
                </a:lnTo>
                <a:lnTo>
                  <a:pt x="0" y="28651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926580" y="6923531"/>
            <a:ext cx="18415" cy="287020"/>
          </a:xfrm>
          <a:custGeom>
            <a:avLst/>
            <a:gdLst/>
            <a:ahLst/>
            <a:cxnLst/>
            <a:rect l="l" t="t" r="r" b="b"/>
            <a:pathLst>
              <a:path w="18415" h="287020">
                <a:moveTo>
                  <a:pt x="0" y="286512"/>
                </a:moveTo>
                <a:lnTo>
                  <a:pt x="18288" y="286512"/>
                </a:lnTo>
                <a:lnTo>
                  <a:pt x="18288" y="0"/>
                </a:lnTo>
                <a:lnTo>
                  <a:pt x="0" y="0"/>
                </a:lnTo>
                <a:lnTo>
                  <a:pt x="0" y="28651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901700" y="7364983"/>
            <a:ext cx="5942330" cy="136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very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quiet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Templeton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Historical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Commission.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meet bi-monthly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 needed.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usual,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always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looking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 who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interest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protecting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history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 Templeton.</a:t>
            </a:r>
            <a:endParaRPr sz="1200">
              <a:latin typeface="Times New Roman"/>
              <a:cs typeface="Times New Roman"/>
            </a:endParaRPr>
          </a:p>
          <a:p>
            <a:pPr marL="12700" marR="92075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advisory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capacity 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SelectBoard, we have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made suggestions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concerning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Stone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Bridge causeway, traffic control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Route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2a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Common,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Center  Fire Station repairs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other questions concerning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historical significance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 artifacts.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01700" y="8703055"/>
            <a:ext cx="1473835" cy="82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ct val="14420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submitted,  Darlene LaClair  Howard Sands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730500" y="8703055"/>
            <a:ext cx="1207135" cy="82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ct val="144200"/>
              </a:lnSpc>
              <a:spcBef>
                <a:spcPts val="19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John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Brooks,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Chair  Michael Dickson  Deborah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Hubbard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009765" y="428815"/>
            <a:ext cx="389255" cy="9111615"/>
          </a:xfrm>
          <a:custGeom>
            <a:avLst/>
            <a:gdLst/>
            <a:ahLst/>
            <a:cxnLst/>
            <a:rect l="l" t="t" r="r" b="b"/>
            <a:pathLst>
              <a:path w="389254" h="9111615">
                <a:moveTo>
                  <a:pt x="389254" y="9111615"/>
                </a:moveTo>
                <a:lnTo>
                  <a:pt x="0" y="9111615"/>
                </a:lnTo>
                <a:lnTo>
                  <a:pt x="0" y="0"/>
                </a:lnTo>
                <a:lnTo>
                  <a:pt x="389254" y="0"/>
                </a:lnTo>
                <a:lnTo>
                  <a:pt x="389254" y="9111615"/>
                </a:lnTo>
                <a:close/>
              </a:path>
            </a:pathLst>
          </a:custGeom>
          <a:ln w="12700">
            <a:solidFill>
              <a:srgbClr val="AD5A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7016115" y="447865"/>
            <a:ext cx="376555" cy="9086215"/>
          </a:xfrm>
          <a:prstGeom prst="rect">
            <a:avLst/>
          </a:prstGeom>
          <a:solidFill>
            <a:srgbClr val="EC7C30"/>
          </a:solidFill>
        </p:spPr>
        <p:txBody>
          <a:bodyPr vert="vert" wrap="square" lIns="0" tIns="26669" rIns="0" bIns="0" rtlCol="0">
            <a:spAutoFit/>
          </a:bodyPr>
          <a:lstStyle/>
          <a:p>
            <a:pPr marR="7620" algn="ctr">
              <a:lnSpc>
                <a:spcPct val="100000"/>
              </a:lnSpc>
              <a:spcBef>
                <a:spcPts val="209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HISTORICAL COMMISSION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194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 advTm="962">
        <p14:shred/>
      </p:transition>
    </mc:Choice>
    <mc:Fallback xmlns="">
      <p:transition spd="slow" advTm="962">
        <p:fade/>
      </p:transition>
    </mc:Fallback>
  </mc:AlternateContent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95300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90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599435" y="481076"/>
            <a:ext cx="25730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HOUSING</a:t>
            </a:r>
            <a:r>
              <a:rPr sz="1800" b="1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AUTHORITY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783336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3972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0162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7833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783336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1113535"/>
            <a:ext cx="5971540" cy="10845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Templeton Housing Authority has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been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operation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forty-four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(44)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managing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fifty-  two (52)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units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affordable elderly/handicapped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public housing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Phoenix Court,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99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Bridge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St.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 and eight (8)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units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family public housing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Tucker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Building, 733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Rd.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Baldwinville. The Templeton Housing Authority was established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 meeting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1976.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Commonwealth of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MA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issued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charter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Authority in 1976.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separate corporation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 Templeton.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700" y="2340356"/>
            <a:ext cx="5970905" cy="10845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Currently, 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Massachusetts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Housing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Authority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consists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five-member Board of  Commissioners. Three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(3)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 are elected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voters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municipality,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(1) member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appointed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the Governor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MA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new regulations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 establish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tenant member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appointed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although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has been delayed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several occasions. The 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Commissioners conducts business, oversee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budget and establish procedures and policies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conjunction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MA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Housing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Development</a:t>
            </a:r>
            <a:r>
              <a:rPr sz="12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(DHCD).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1700" y="3498596"/>
            <a:ext cx="5971540" cy="5873115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4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2018/2019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Members:</a:t>
            </a:r>
            <a:endParaRPr sz="1200">
              <a:latin typeface="Times New Roman"/>
              <a:cs typeface="Times New Roman"/>
            </a:endParaRPr>
          </a:p>
          <a:p>
            <a:pPr marL="1384300" marR="2628265">
              <a:lnSpc>
                <a:spcPts val="2060"/>
              </a:lnSpc>
              <a:spcBef>
                <a:spcPts val="9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Steven Olson, Chairperson  Carol Caisse,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Secretary/resident</a:t>
            </a:r>
            <a:endParaRPr sz="1200">
              <a:latin typeface="Times New Roman"/>
              <a:cs typeface="Times New Roman"/>
            </a:endParaRPr>
          </a:p>
          <a:p>
            <a:pPr marL="1384300" marR="3032760">
              <a:lnSpc>
                <a:spcPts val="2060"/>
              </a:lnSpc>
              <a:spcBef>
                <a:spcPts val="2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Ida Beane, Treasurer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John Columbus,</a:t>
            </a:r>
            <a:r>
              <a:rPr sz="12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  <a:p>
            <a:pPr marL="1384300">
              <a:lnSpc>
                <a:spcPct val="100000"/>
              </a:lnSpc>
              <a:spcBef>
                <a:spcPts val="47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Governors Appointee,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Vacant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800">
              <a:latin typeface="Times New Roman"/>
              <a:cs typeface="Times New Roman"/>
            </a:endParaRPr>
          </a:p>
          <a:p>
            <a:pPr marL="12700" marR="6985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Paul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A.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Teixeira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hired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Executive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Director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August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2018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replacing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longtime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Executive  Director, Louise Chaffee. Paul has worked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affordable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housing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field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35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 primarily 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regional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non-profit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where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helped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development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preserve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affordable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housing in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Central Massachusetts.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Regular meetings are generally held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second Wednesday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month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4:00 PM in the  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Building at Phoenix Court. All meetings are posted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least 48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hours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advance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web site. State-aided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public housing eligibility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requirements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applicants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must be 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resident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United States and meet qualifications regarding income guidelines, age, and  disability, set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Housing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Development. Rents are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based on  30%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adjusted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income.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Templeton Housing Authority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funded solely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tenant's rents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subsidy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received</a:t>
            </a:r>
            <a:r>
              <a:rPr sz="1200" spc="-1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MA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cover daily operations, renovations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payroll.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Authority pays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Templeton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lieu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property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taxes,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water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sewage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fees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customary rates.  Capital Planning Grants 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MA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 used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fund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major repairs and  modernization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property. The Authority employs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part-time Executive Director, full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time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Maintenance Director,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time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administrative assistant and seasonal</a:t>
            </a:r>
            <a:r>
              <a:rPr sz="12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maintenance.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State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Massachusetts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maintains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centralized wait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list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where applicants can apply on-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line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customary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paper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application.</a:t>
            </a:r>
            <a:r>
              <a:rPr sz="1200" spc="20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wait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list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control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longer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hands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local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housing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authority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waitlist can theoretically change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the minute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persons from all parts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country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apply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on-line.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010400" y="423214"/>
            <a:ext cx="389255" cy="8991600"/>
          </a:xfrm>
          <a:custGeom>
            <a:avLst/>
            <a:gdLst/>
            <a:ahLst/>
            <a:cxnLst/>
            <a:rect l="l" t="t" r="r" b="b"/>
            <a:pathLst>
              <a:path w="389254" h="8991600">
                <a:moveTo>
                  <a:pt x="389254" y="8991600"/>
                </a:moveTo>
                <a:lnTo>
                  <a:pt x="0" y="8991600"/>
                </a:lnTo>
                <a:lnTo>
                  <a:pt x="0" y="0"/>
                </a:lnTo>
                <a:lnTo>
                  <a:pt x="389254" y="0"/>
                </a:lnTo>
                <a:lnTo>
                  <a:pt x="389254" y="8991600"/>
                </a:lnTo>
                <a:close/>
              </a:path>
            </a:pathLst>
          </a:custGeom>
          <a:ln w="12700">
            <a:solidFill>
              <a:srgbClr val="AD5A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7016750" y="442264"/>
            <a:ext cx="376555" cy="8966200"/>
          </a:xfrm>
          <a:prstGeom prst="rect">
            <a:avLst/>
          </a:prstGeom>
          <a:solidFill>
            <a:srgbClr val="EC7C30"/>
          </a:solidFill>
        </p:spPr>
        <p:txBody>
          <a:bodyPr vert="vert" wrap="square" lIns="0" tIns="25400" rIns="0" bIns="0" rtlCol="0">
            <a:spAutoFit/>
          </a:bodyPr>
          <a:lstStyle/>
          <a:p>
            <a:pPr marL="3872229">
              <a:lnSpc>
                <a:spcPct val="100000"/>
              </a:lnSpc>
              <a:spcBef>
                <a:spcPts val="200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HOUSING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AUTHORITY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195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 advTm="191">
        <p15:prstTrans prst="origami"/>
      </p:transition>
    </mc:Choice>
    <mc:Fallback xmlns="">
      <p:transition spd="slow" advTm="191">
        <p:fade/>
      </p:transition>
    </mc:Fallback>
  </mc:AlternateContent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83031"/>
            <a:ext cx="5970270" cy="21361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98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residents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still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local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preference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applicants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able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track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their  application on-line without having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contact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housing</a:t>
            </a:r>
            <a:r>
              <a:rPr sz="12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authority.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Modernization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Capital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Planning Projects completed at Phoenix Court during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fiscal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included replacement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siding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wastewater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piping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upgrades.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Tucker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 replaced exterior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lighting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LED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lighting.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Council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Aging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provides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transportation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Phoenix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Court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appointments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 errands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surrounding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area.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resident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coordinator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Montachusett Home Care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Phoenix Court once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week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help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wide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variety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senior</a:t>
            </a:r>
            <a:r>
              <a:rPr sz="12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issues.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by,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2661411"/>
            <a:ext cx="2648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Paul A. Teixeira,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Executive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Director,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45819" y="3286759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89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387600" y="3272535"/>
            <a:ext cx="29978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OPEN SPACE</a:t>
            </a:r>
            <a:r>
              <a:rPr sz="1800" b="1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71144" y="3212083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321208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5819" y="323037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5819" y="326847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926580" y="3212083"/>
            <a:ext cx="74676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71144" y="3574796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363118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5819" y="3593084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45819" y="357479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926580" y="3574796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71144" y="328675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89431" y="3286759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89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27532" y="328675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83983" y="3286759"/>
            <a:ext cx="0" cy="288290"/>
          </a:xfrm>
          <a:custGeom>
            <a:avLst/>
            <a:gdLst/>
            <a:ahLst/>
            <a:cxnLst/>
            <a:rect l="l" t="t" r="r" b="b"/>
            <a:pathLst>
              <a:path h="288289">
                <a:moveTo>
                  <a:pt x="0" y="0"/>
                </a:moveTo>
                <a:lnTo>
                  <a:pt x="0" y="288035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44868" y="3286759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89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926580" y="328675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89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901700" y="3825748"/>
            <a:ext cx="5904230" cy="4283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261485">
              <a:lnSpc>
                <a:spcPct val="1433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Carrie Novak-Chairperson  Dennis Rich-Clerk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3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John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 Henshaw-member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800">
              <a:latin typeface="Times New Roman"/>
              <a:cs typeface="Times New Roman"/>
            </a:endParaRPr>
          </a:p>
          <a:p>
            <a:pPr marL="12700" marR="25717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Open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Space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 met through-out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working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closely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Community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Preservation Committee.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77165">
              <a:lnSpc>
                <a:spcPts val="1380"/>
              </a:lnSpc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2019,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Space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 has been reviewing and working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towards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completing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remaining items within the 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Templeton’s Open Space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plan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order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receive final  approval.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2017,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 was submitted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Executive Office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Energy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Environmental  Affairs, Division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Conservation Services. 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plan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reviewed and received conditional  approval subject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additional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information.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committee 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 and review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opportunities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preserve and protect open  recreational and agricultural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space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Templeton. 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opportunity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had been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review plans submitted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Massachusetts 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Fisheries and Wildlife. The state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interested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with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preserve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500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acres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land surrounding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Fernald School property. This project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should be complete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early</a:t>
            </a:r>
            <a:r>
              <a:rPr sz="12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650">
              <a:latin typeface="Times New Roman"/>
              <a:cs typeface="Times New Roman"/>
            </a:endParaRPr>
          </a:p>
          <a:p>
            <a:pPr marL="12700" marR="4237355">
              <a:lnSpc>
                <a:spcPct val="1375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Submitted,  Carrie Novak,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Chairperson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985000" y="405422"/>
            <a:ext cx="389255" cy="9112250"/>
          </a:xfrm>
          <a:custGeom>
            <a:avLst/>
            <a:gdLst/>
            <a:ahLst/>
            <a:cxnLst/>
            <a:rect l="l" t="t" r="r" b="b"/>
            <a:pathLst>
              <a:path w="389254" h="9112250">
                <a:moveTo>
                  <a:pt x="389254" y="9112250"/>
                </a:moveTo>
                <a:lnTo>
                  <a:pt x="0" y="9112250"/>
                </a:lnTo>
                <a:lnTo>
                  <a:pt x="0" y="0"/>
                </a:lnTo>
                <a:lnTo>
                  <a:pt x="389254" y="0"/>
                </a:lnTo>
                <a:lnTo>
                  <a:pt x="389254" y="9112250"/>
                </a:lnTo>
                <a:close/>
              </a:path>
            </a:pathLst>
          </a:custGeom>
          <a:ln w="12700">
            <a:solidFill>
              <a:srgbClr val="AD5A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6991350" y="411772"/>
            <a:ext cx="376555" cy="9099550"/>
          </a:xfrm>
          <a:prstGeom prst="rect">
            <a:avLst/>
          </a:prstGeom>
          <a:solidFill>
            <a:srgbClr val="EC7C30"/>
          </a:solidFill>
        </p:spPr>
        <p:txBody>
          <a:bodyPr vert="vert" wrap="square" lIns="0" tIns="26669" rIns="0" bIns="0" rtlCol="0">
            <a:spAutoFit/>
          </a:bodyPr>
          <a:lstStyle/>
          <a:p>
            <a:pPr marL="889635">
              <a:lnSpc>
                <a:spcPct val="100000"/>
              </a:lnSpc>
              <a:spcBef>
                <a:spcPts val="209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OPEN SPACE COMMITTEE ~ RECREATION</a:t>
            </a:r>
            <a:r>
              <a:rPr sz="2200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COMMISSION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196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 advTm="512">
        <p:checker/>
      </p:transition>
    </mc:Choice>
    <mc:Fallback xmlns="">
      <p:transition spd="slow" advTm="512">
        <p:checker/>
      </p:transition>
    </mc:Fallback>
  </mc:AlternateContent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12363" y="993647"/>
            <a:ext cx="4081272" cy="30327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45819" y="495300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90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834132" y="481076"/>
            <a:ext cx="21018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SENIOR</a:t>
            </a:r>
            <a:r>
              <a:rPr sz="1800" b="1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1144" y="783336"/>
            <a:ext cx="74675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3972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0162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5819" y="7833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926580" y="783336"/>
            <a:ext cx="74676" cy="7467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1144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89431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27532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82968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44868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26580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901700" y="4118864"/>
            <a:ext cx="5866765" cy="33661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Senior Services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department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has continued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provide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variety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services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Templeton’s  senior population,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well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many families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individuals in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community. Through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partnership with MART, we were 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provide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weekly transportation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medical  appointments, as well as trips for personal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shopping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errands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residents. Our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Meals  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Wheels program ensured that qualifying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residents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not only 5 nurtitious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meals per  week,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also,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regular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visit,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which,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some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cases, can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trigger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early alert that something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amiss. The Center’s food pantry was open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 hours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per week throughout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year,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provided  both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Thanksgiving and Christmas food baskets for families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need.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Generous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donations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toys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childrens’ clothing were delivered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children throughout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for</a:t>
            </a:r>
            <a:r>
              <a:rPr sz="1200" spc="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Christmas.</a:t>
            </a:r>
            <a:endParaRPr sz="1200">
              <a:latin typeface="Times New Roman"/>
              <a:cs typeface="Times New Roman"/>
            </a:endParaRPr>
          </a:p>
          <a:p>
            <a:pPr marL="12700" marR="10795">
              <a:lnSpc>
                <a:spcPts val="1380"/>
              </a:lnSpc>
              <a:spcBef>
                <a:spcPts val="6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siding on the building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completed,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looks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wonderful.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New exercise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meditation  programs were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added 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Activity schedule, as well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‘World Tour’, which explores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 country’s music,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food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customs. Other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regular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activities included: card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bingo,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cribbage,  board games, musical performances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educational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seminars. Several dedicated volunteers  assisted with answering phones, greeting visitors sending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greeting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cards,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preparing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monthly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newsletter and working with seniors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understand their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health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insurance coverage  (SHINE).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Friends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Elders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works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raise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funds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special projects at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Senior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Center.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5"/>
              </a:spcBef>
            </a:pPr>
            <a:r>
              <a:rPr sz="1200" u="sng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FY </a:t>
            </a:r>
            <a:r>
              <a:rPr sz="12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19</a:t>
            </a:r>
            <a:r>
              <a:rPr sz="1200" u="sng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Appropriation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882650" y="7449396"/>
          <a:ext cx="2921000" cy="16343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0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01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Salaries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$191,400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Employee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Support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  <a:tabLst>
                          <a:tab pos="227965" algn="l"/>
                        </a:tabLst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	3,200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Purchase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Services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  <a:tabLst>
                          <a:tab pos="227965" algn="l"/>
                        </a:tabLst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	3,500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Supplies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  <a:tabLst>
                          <a:tab pos="227965" algn="l"/>
                        </a:tabLst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	8,500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Other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  <a:tabLst>
                          <a:tab pos="342265" algn="l"/>
                        </a:tabLst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	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Food Pantry Donations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Beginning balance: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4,003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Formula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Grant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Beginning balance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19,164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3" name="object 23"/>
          <p:cNvSpPr txBox="1"/>
          <p:nvPr/>
        </p:nvSpPr>
        <p:spPr>
          <a:xfrm>
            <a:off x="901700" y="9105392"/>
            <a:ext cx="274383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Submitted, Jacqueline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Prime  Director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Community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944880" y="990600"/>
            <a:ext cx="2153412" cy="304495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012305" y="438759"/>
            <a:ext cx="389255" cy="9071610"/>
          </a:xfrm>
          <a:custGeom>
            <a:avLst/>
            <a:gdLst/>
            <a:ahLst/>
            <a:cxnLst/>
            <a:rect l="l" t="t" r="r" b="b"/>
            <a:pathLst>
              <a:path w="389254" h="9071610">
                <a:moveTo>
                  <a:pt x="389254" y="9071610"/>
                </a:moveTo>
                <a:lnTo>
                  <a:pt x="0" y="9071610"/>
                </a:lnTo>
                <a:lnTo>
                  <a:pt x="0" y="0"/>
                </a:lnTo>
                <a:lnTo>
                  <a:pt x="389254" y="0"/>
                </a:lnTo>
                <a:lnTo>
                  <a:pt x="389254" y="9071610"/>
                </a:lnTo>
                <a:close/>
              </a:path>
            </a:pathLst>
          </a:custGeom>
          <a:ln w="12700">
            <a:solidFill>
              <a:srgbClr val="AD5A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7018655" y="457809"/>
            <a:ext cx="376555" cy="9046210"/>
          </a:xfrm>
          <a:prstGeom prst="rect">
            <a:avLst/>
          </a:prstGeom>
          <a:solidFill>
            <a:srgbClr val="EC7C30"/>
          </a:solidFill>
        </p:spPr>
        <p:txBody>
          <a:bodyPr vert="vert" wrap="square" lIns="0" tIns="26034" rIns="0" bIns="0" rtlCol="0">
            <a:spAutoFit/>
          </a:bodyPr>
          <a:lstStyle/>
          <a:p>
            <a:pPr marR="8890" algn="ctr">
              <a:lnSpc>
                <a:spcPct val="100000"/>
              </a:lnSpc>
              <a:spcBef>
                <a:spcPts val="204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SENIOR SERVICES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197</a:t>
            </a:r>
          </a:p>
        </p:txBody>
      </p:sp>
    </p:spTree>
  </p:cSld>
  <p:clrMapOvr>
    <a:masterClrMapping/>
  </p:clrMapOvr>
  <p:transition spd="slow" advTm="1039">
    <p:wheel spokes="1"/>
  </p:transition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95300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90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649727" y="481076"/>
            <a:ext cx="24707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VETERANS</a:t>
            </a:r>
            <a:r>
              <a:rPr sz="1800" b="1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783336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3972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0162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7833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783336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495300"/>
            <a:ext cx="17780" cy="288290"/>
          </a:xfrm>
          <a:custGeom>
            <a:avLst/>
            <a:gdLst/>
            <a:ahLst/>
            <a:cxnLst/>
            <a:rect l="l" t="t" r="r" b="b"/>
            <a:pathLst>
              <a:path w="17779" h="288290">
                <a:moveTo>
                  <a:pt x="0" y="288035"/>
                </a:moveTo>
                <a:lnTo>
                  <a:pt x="17272" y="288035"/>
                </a:lnTo>
                <a:lnTo>
                  <a:pt x="17272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938276"/>
            <a:ext cx="5887085" cy="1610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730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 Services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has seen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many changes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operations and administration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continue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build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processes and procedures around tracking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communications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community’s veterans.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include internal office practices and external outreach</a:t>
            </a:r>
            <a:r>
              <a:rPr sz="1200" spc="229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Veterans Office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posted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hours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Tuesday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8:30pm to 4:30pm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well as appointments.  The Director can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reached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calling (978)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894-6971 24/7. I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 committed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helping  veterans and their loved ones with finding assistance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questions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they may have. If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hours above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do not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into your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schedule,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more than happy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schedule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outside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these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hours.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882650" y="2688420"/>
          <a:ext cx="3492500" cy="32116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56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09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7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ar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y: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Allocated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$21,326.00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Spent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$20,053.86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37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Difference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0330"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$1,272.14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8770">
                <a:tc gridSpan="3">
                  <a:txBody>
                    <a:bodyPr/>
                    <a:lstStyle/>
                    <a:p>
                      <a:pPr marL="31750">
                        <a:lnSpc>
                          <a:spcPts val="1360"/>
                        </a:lnSpc>
                        <a:spcBef>
                          <a:spcPts val="105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Employee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Support: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33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8504">
                <a:tc gridSpan="2">
                  <a:txBody>
                    <a:bodyPr/>
                    <a:lstStyle/>
                    <a:p>
                      <a:pPr marL="488950">
                        <a:lnSpc>
                          <a:spcPts val="130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Allocated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0330" algn="r">
                        <a:lnSpc>
                          <a:spcPts val="130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$2,250.00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59">
                <a:tc gridSpan="2">
                  <a:txBody>
                    <a:bodyPr/>
                    <a:lstStyle/>
                    <a:p>
                      <a:pPr marL="4889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Spent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0330" algn="r">
                        <a:lnSpc>
                          <a:spcPts val="1280"/>
                        </a:lnSpc>
                      </a:pPr>
                      <a:r>
                        <a:rPr sz="120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u="sng" spc="20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957.28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3765">
                <a:tc gridSpan="2">
                  <a:txBody>
                    <a:bodyPr/>
                    <a:lstStyle/>
                    <a:p>
                      <a:pPr marL="48895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Difference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0330"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$1,292.72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8770">
                <a:tc gridSpan="3">
                  <a:txBody>
                    <a:bodyPr/>
                    <a:lstStyle/>
                    <a:p>
                      <a:pPr marL="31750">
                        <a:lnSpc>
                          <a:spcPts val="1360"/>
                        </a:lnSpc>
                        <a:spcBef>
                          <a:spcPts val="105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Ch 115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Funding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33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8504">
                <a:tc gridSpan="2">
                  <a:txBody>
                    <a:bodyPr/>
                    <a:lstStyle/>
                    <a:p>
                      <a:pPr marL="488950">
                        <a:lnSpc>
                          <a:spcPts val="130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Allocated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0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$82,500.00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5259">
                <a:tc gridSpan="2">
                  <a:txBody>
                    <a:bodyPr/>
                    <a:lstStyle/>
                    <a:p>
                      <a:pPr marL="4889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Spent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$77,183.03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2889">
                <a:tc gridSpan="2">
                  <a:txBody>
                    <a:bodyPr/>
                    <a:lstStyle/>
                    <a:p>
                      <a:pPr marL="48895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Difference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5,316.97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50520">
                <a:tc gridSpan="2">
                  <a:txBody>
                    <a:bodyPr/>
                    <a:lstStyle/>
                    <a:p>
                      <a:pPr marL="4889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State Reimbursement ~75%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$61,898.52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1395">
                <a:tc gridSpan="2">
                  <a:txBody>
                    <a:bodyPr/>
                    <a:lstStyle/>
                    <a:p>
                      <a:pPr marL="4889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Actual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Cost to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Town: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$15,284.51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22" name="object 22"/>
          <p:cNvSpPr txBox="1"/>
          <p:nvPr/>
        </p:nvSpPr>
        <p:spPr>
          <a:xfrm>
            <a:off x="901700" y="6020815"/>
            <a:ext cx="5949315" cy="3361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 Benefits paid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179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 residents yearly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2018:</a:t>
            </a:r>
            <a:r>
              <a:rPr sz="12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$2,943,276.00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ct val="957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This office 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manage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Chapter 115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eligible veterans within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 who require financial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burial assistance. VA claims for Compensation and Pension  (C&amp;P), Dependent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Indemnity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Compensation (DIC), and Pension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being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processed  through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office. This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service to veterans, spouse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eligible dependents. The need 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assistance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continues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increase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area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population 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aging and  younger veterans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returning home. Along with Chapter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115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VA assistance, veterans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been coming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 for assistance with education,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car repairs,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ramps,  counseling and other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needs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 they are eligible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receive. This year, we were 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purchase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license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use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automated system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file VA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claims,</a:t>
            </a:r>
            <a:r>
              <a:rPr sz="12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VetraSpec.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 provide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information that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being requested,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 have been busy developing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three</a:t>
            </a:r>
            <a:r>
              <a:rPr sz="12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areas: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469900" marR="52069" indent="-2286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Develop relationships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local American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Legions,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VFWs, DAV,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Marine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Corps  League, Project Healing Waters and other veteran organizations. This requires attending  meetings, benefits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events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hosted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attended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these organizations. These  relationships have aided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safety ramps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railings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erected, emergency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housing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 counseling being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provided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veterans.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 have also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seen an increased interest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non-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000240" y="418769"/>
            <a:ext cx="389255" cy="9119870"/>
          </a:xfrm>
          <a:custGeom>
            <a:avLst/>
            <a:gdLst/>
            <a:ahLst/>
            <a:cxnLst/>
            <a:rect l="l" t="t" r="r" b="b"/>
            <a:pathLst>
              <a:path w="389254" h="9119870">
                <a:moveTo>
                  <a:pt x="389254" y="9119870"/>
                </a:moveTo>
                <a:lnTo>
                  <a:pt x="0" y="9119870"/>
                </a:lnTo>
                <a:lnTo>
                  <a:pt x="0" y="0"/>
                </a:lnTo>
                <a:lnTo>
                  <a:pt x="389254" y="0"/>
                </a:lnTo>
                <a:lnTo>
                  <a:pt x="389254" y="9119870"/>
                </a:lnTo>
                <a:close/>
              </a:path>
            </a:pathLst>
          </a:custGeom>
          <a:solidFill>
            <a:srgbClr val="EC7C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000240" y="418769"/>
            <a:ext cx="389255" cy="9119870"/>
          </a:xfrm>
          <a:custGeom>
            <a:avLst/>
            <a:gdLst/>
            <a:ahLst/>
            <a:cxnLst/>
            <a:rect l="l" t="t" r="r" b="b"/>
            <a:pathLst>
              <a:path w="389254" h="9119870">
                <a:moveTo>
                  <a:pt x="389254" y="9119870"/>
                </a:moveTo>
                <a:lnTo>
                  <a:pt x="0" y="9119870"/>
                </a:lnTo>
                <a:lnTo>
                  <a:pt x="0" y="0"/>
                </a:lnTo>
                <a:lnTo>
                  <a:pt x="389254" y="0"/>
                </a:lnTo>
                <a:lnTo>
                  <a:pt x="389254" y="9119870"/>
                </a:lnTo>
                <a:close/>
              </a:path>
            </a:pathLst>
          </a:custGeom>
          <a:ln w="12700">
            <a:solidFill>
              <a:srgbClr val="AD5A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7004110" y="3540696"/>
            <a:ext cx="334645" cy="287210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VETERANS</a:t>
            </a:r>
            <a:r>
              <a:rPr sz="2200" spc="-6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SERVICES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584700" y="2717628"/>
            <a:ext cx="2347429" cy="31299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198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 advTm="1301">
        <p14:glitter pattern="hexagon"/>
      </p:transition>
    </mc:Choice>
    <mc:Fallback xmlns="">
      <p:transition spd="slow" advTm="1301">
        <p:fade/>
      </p:transition>
    </mc:Fallback>
  </mc:AlternateContent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50900" y="395731"/>
            <a:ext cx="6097905" cy="70434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3003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profit organizations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reaching out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veterans with activities and information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 our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area.</a:t>
            </a:r>
            <a:endParaRPr sz="1200">
              <a:latin typeface="Times New Roman"/>
              <a:cs typeface="Times New Roman"/>
            </a:endParaRPr>
          </a:p>
          <a:p>
            <a:pPr marL="520700" marR="106680" indent="-228600">
              <a:lnSpc>
                <a:spcPts val="1380"/>
              </a:lnSpc>
              <a:buAutoNum type="arabicPeriod" startAt="2"/>
              <a:tabLst>
                <a:tab pos="520700" algn="l"/>
              </a:tabLst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Training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I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have attended three training conferences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gain knowledge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assisting  veterans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filing their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claims, applying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Ch115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benefits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local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resources  available.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 have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also attended several VA and Veteran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Center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hosted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events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gain more  knowledge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benefits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veterans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local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organizations.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past year,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become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member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National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County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Veterans Service  Officers Association (NVSOA) allowing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 to have a better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understanding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filing VA  claims.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 have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also taken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course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become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official</a:t>
            </a:r>
            <a:r>
              <a:rPr sz="12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Mediator.</a:t>
            </a:r>
            <a:endParaRPr sz="1200">
              <a:latin typeface="Times New Roman"/>
              <a:cs typeface="Times New Roman"/>
            </a:endParaRPr>
          </a:p>
          <a:p>
            <a:pPr marL="520065" marR="157480" indent="-228600">
              <a:lnSpc>
                <a:spcPts val="1380"/>
              </a:lnSpc>
              <a:buAutoNum type="arabicPeriod" startAt="2"/>
              <a:tabLst>
                <a:tab pos="520700" algn="l"/>
              </a:tabLst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Outreach programs: Currently we partnered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Bridges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monthly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Veterans Luncheon.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 allow for guest speakers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help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grow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event.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held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last Wednesday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month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12:00 pm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 American Legion.  All veterans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dependents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 welcomed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lunch.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also have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coffee  social for veterans every Monday 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7:00-9:00am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JK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Crossroads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hosted 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Clear  Path. We had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annual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Veterans Resource Fair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March and are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planning our 2</a:t>
            </a:r>
            <a:r>
              <a:rPr sz="1200" baseline="31250" dirty="0">
                <a:solidFill>
                  <a:srgbClr val="231F20"/>
                </a:solidFill>
                <a:latin typeface="Times New Roman"/>
                <a:cs typeface="Times New Roman"/>
              </a:rPr>
              <a:t>nd 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fair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June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opportunities we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use to share important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information regarding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other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available.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63500" marR="8890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Veterans Advisory Board and Friends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Templeton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has a full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complement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members. 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teams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 working diligently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assist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 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like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Veterans Park,  Veterans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Resource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other outreach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programs.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have worked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hard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figure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needed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 and where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 need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assistance. 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welcome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join us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these  meetings and help plan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future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events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us.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held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third Tuesday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every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month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6:30pm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 American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Legion.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 veterans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friends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 welcome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attend and participate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these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63500" marR="24701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last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thing is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Veterans Park.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 have a plan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park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resourced 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materials needed. This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we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ready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proceed and anticipate the opening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park  later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2020.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you 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interested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volunteering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knowing more about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plans, please  reach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out to me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attend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third Tuesday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every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month.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63500" marR="9461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This past year has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seen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many challenges and we continue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grow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veteran’s resource.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 look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forward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coming year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see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brings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us.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been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honor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this position. I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thank everyone who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helped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during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past year  especially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63500" marR="457835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submitted,  Sheila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Pelletier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MSG</a:t>
            </a:r>
            <a:r>
              <a:rPr sz="12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(Retired)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Director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321050" y="7256843"/>
            <a:ext cx="3180753" cy="193610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199</a:t>
            </a:r>
          </a:p>
        </p:txBody>
      </p:sp>
    </p:spTree>
  </p:cSld>
  <p:clrMapOvr>
    <a:masterClrMapping/>
  </p:clrMapOvr>
  <p:transition spd="med" advTm="2099">
    <p:pull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83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COVER </a:t>
            </a:r>
            <a:r>
              <a:rPr dirty="0"/>
              <a:t>&amp; </a:t>
            </a:r>
            <a:r>
              <a:rPr spc="-5" dirty="0"/>
              <a:t>PHOTO</a:t>
            </a:r>
            <a:r>
              <a:rPr spc="-55" dirty="0"/>
              <a:t> </a:t>
            </a:r>
            <a:r>
              <a:rPr spc="-5" dirty="0"/>
              <a:t>CREDIT</a:t>
            </a:r>
          </a:p>
        </p:txBody>
      </p:sp>
      <p:sp>
        <p:nvSpPr>
          <p:cNvPr id="3" name="object 3"/>
          <p:cNvSpPr/>
          <p:nvPr/>
        </p:nvSpPr>
        <p:spPr>
          <a:xfrm>
            <a:off x="783844" y="460248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58519" y="4602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58519" y="4785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8519" y="5166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939280" y="460248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83844" y="534923"/>
            <a:ext cx="18415" cy="855344"/>
          </a:xfrm>
          <a:custGeom>
            <a:avLst/>
            <a:gdLst/>
            <a:ahLst/>
            <a:cxnLst/>
            <a:rect l="l" t="t" r="r" b="b"/>
            <a:pathLst>
              <a:path w="18415" h="855344">
                <a:moveTo>
                  <a:pt x="0" y="854963"/>
                </a:moveTo>
                <a:lnTo>
                  <a:pt x="18287" y="854963"/>
                </a:lnTo>
                <a:lnTo>
                  <a:pt x="18287" y="0"/>
                </a:lnTo>
                <a:lnTo>
                  <a:pt x="0" y="0"/>
                </a:lnTo>
                <a:lnTo>
                  <a:pt x="0" y="8549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02131" y="534923"/>
            <a:ext cx="38100" cy="855344"/>
          </a:xfrm>
          <a:custGeom>
            <a:avLst/>
            <a:gdLst/>
            <a:ahLst/>
            <a:cxnLst/>
            <a:rect l="l" t="t" r="r" b="b"/>
            <a:pathLst>
              <a:path w="38100" h="855344">
                <a:moveTo>
                  <a:pt x="0" y="854963"/>
                </a:moveTo>
                <a:lnTo>
                  <a:pt x="38100" y="854963"/>
                </a:lnTo>
                <a:lnTo>
                  <a:pt x="38100" y="0"/>
                </a:lnTo>
                <a:lnTo>
                  <a:pt x="0" y="0"/>
                </a:lnTo>
                <a:lnTo>
                  <a:pt x="0" y="8549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0232" y="534923"/>
            <a:ext cx="18415" cy="855344"/>
          </a:xfrm>
          <a:custGeom>
            <a:avLst/>
            <a:gdLst/>
            <a:ahLst/>
            <a:cxnLst/>
            <a:rect l="l" t="t" r="r" b="b"/>
            <a:pathLst>
              <a:path w="18415" h="855344">
                <a:moveTo>
                  <a:pt x="0" y="854963"/>
                </a:moveTo>
                <a:lnTo>
                  <a:pt x="18287" y="854963"/>
                </a:lnTo>
                <a:lnTo>
                  <a:pt x="18287" y="0"/>
                </a:lnTo>
                <a:lnTo>
                  <a:pt x="0" y="0"/>
                </a:lnTo>
                <a:lnTo>
                  <a:pt x="0" y="8549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95668" y="534923"/>
            <a:ext cx="18415" cy="855344"/>
          </a:xfrm>
          <a:custGeom>
            <a:avLst/>
            <a:gdLst/>
            <a:ahLst/>
            <a:cxnLst/>
            <a:rect l="l" t="t" r="r" b="b"/>
            <a:pathLst>
              <a:path w="18415" h="855344">
                <a:moveTo>
                  <a:pt x="0" y="854963"/>
                </a:moveTo>
                <a:lnTo>
                  <a:pt x="18288" y="854963"/>
                </a:lnTo>
                <a:lnTo>
                  <a:pt x="18288" y="0"/>
                </a:lnTo>
                <a:lnTo>
                  <a:pt x="0" y="0"/>
                </a:lnTo>
                <a:lnTo>
                  <a:pt x="0" y="8549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57568" y="534923"/>
            <a:ext cx="38100" cy="855344"/>
          </a:xfrm>
          <a:custGeom>
            <a:avLst/>
            <a:gdLst/>
            <a:ahLst/>
            <a:cxnLst/>
            <a:rect l="l" t="t" r="r" b="b"/>
            <a:pathLst>
              <a:path w="38100" h="855344">
                <a:moveTo>
                  <a:pt x="0" y="854963"/>
                </a:moveTo>
                <a:lnTo>
                  <a:pt x="38100" y="854963"/>
                </a:lnTo>
                <a:lnTo>
                  <a:pt x="38100" y="0"/>
                </a:lnTo>
                <a:lnTo>
                  <a:pt x="0" y="0"/>
                </a:lnTo>
                <a:lnTo>
                  <a:pt x="0" y="8549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39280" y="534923"/>
            <a:ext cx="18415" cy="855344"/>
          </a:xfrm>
          <a:custGeom>
            <a:avLst/>
            <a:gdLst/>
            <a:ahLst/>
            <a:cxnLst/>
            <a:rect l="l" t="t" r="r" b="b"/>
            <a:pathLst>
              <a:path w="18415" h="855344">
                <a:moveTo>
                  <a:pt x="0" y="854963"/>
                </a:moveTo>
                <a:lnTo>
                  <a:pt x="18288" y="854963"/>
                </a:lnTo>
                <a:lnTo>
                  <a:pt x="18288" y="0"/>
                </a:lnTo>
                <a:lnTo>
                  <a:pt x="0" y="0"/>
                </a:lnTo>
                <a:lnTo>
                  <a:pt x="0" y="8549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844" y="1389888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5" h="320039">
                <a:moveTo>
                  <a:pt x="0" y="320040"/>
                </a:moveTo>
                <a:lnTo>
                  <a:pt x="18287" y="320040"/>
                </a:lnTo>
                <a:lnTo>
                  <a:pt x="18287" y="0"/>
                </a:lnTo>
                <a:lnTo>
                  <a:pt x="0" y="0"/>
                </a:lnTo>
                <a:lnTo>
                  <a:pt x="0" y="32004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02131" y="1389888"/>
            <a:ext cx="38100" cy="320040"/>
          </a:xfrm>
          <a:custGeom>
            <a:avLst/>
            <a:gdLst/>
            <a:ahLst/>
            <a:cxnLst/>
            <a:rect l="l" t="t" r="r" b="b"/>
            <a:pathLst>
              <a:path w="38100" h="320039">
                <a:moveTo>
                  <a:pt x="0" y="320040"/>
                </a:moveTo>
                <a:lnTo>
                  <a:pt x="38100" y="320040"/>
                </a:lnTo>
                <a:lnTo>
                  <a:pt x="38100" y="0"/>
                </a:lnTo>
                <a:lnTo>
                  <a:pt x="0" y="0"/>
                </a:lnTo>
                <a:lnTo>
                  <a:pt x="0" y="32004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40232" y="1389888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5" h="320039">
                <a:moveTo>
                  <a:pt x="0" y="320040"/>
                </a:moveTo>
                <a:lnTo>
                  <a:pt x="18287" y="320040"/>
                </a:lnTo>
                <a:lnTo>
                  <a:pt x="18287" y="0"/>
                </a:lnTo>
                <a:lnTo>
                  <a:pt x="0" y="0"/>
                </a:lnTo>
                <a:lnTo>
                  <a:pt x="0" y="32004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95668" y="1389888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5" h="320039">
                <a:moveTo>
                  <a:pt x="0" y="320040"/>
                </a:moveTo>
                <a:lnTo>
                  <a:pt x="18288" y="320040"/>
                </a:lnTo>
                <a:lnTo>
                  <a:pt x="18288" y="0"/>
                </a:lnTo>
                <a:lnTo>
                  <a:pt x="0" y="0"/>
                </a:lnTo>
                <a:lnTo>
                  <a:pt x="0" y="32004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57568" y="1389888"/>
            <a:ext cx="38100" cy="320040"/>
          </a:xfrm>
          <a:custGeom>
            <a:avLst/>
            <a:gdLst/>
            <a:ahLst/>
            <a:cxnLst/>
            <a:rect l="l" t="t" r="r" b="b"/>
            <a:pathLst>
              <a:path w="38100" h="320039">
                <a:moveTo>
                  <a:pt x="0" y="320040"/>
                </a:moveTo>
                <a:lnTo>
                  <a:pt x="38100" y="320040"/>
                </a:lnTo>
                <a:lnTo>
                  <a:pt x="38100" y="0"/>
                </a:lnTo>
                <a:lnTo>
                  <a:pt x="0" y="0"/>
                </a:lnTo>
                <a:lnTo>
                  <a:pt x="0" y="32004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39280" y="1389888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5" h="320039">
                <a:moveTo>
                  <a:pt x="0" y="320040"/>
                </a:moveTo>
                <a:lnTo>
                  <a:pt x="18288" y="320040"/>
                </a:lnTo>
                <a:lnTo>
                  <a:pt x="18288" y="0"/>
                </a:lnTo>
                <a:lnTo>
                  <a:pt x="0" y="0"/>
                </a:lnTo>
                <a:lnTo>
                  <a:pt x="0" y="32004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83844" y="170992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02131" y="1709927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19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40232" y="170992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95668" y="170992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957568" y="1709927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19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939280" y="170992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83844" y="206044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02131" y="2060448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19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40232" y="206044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995668" y="206044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957568" y="2060448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19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939280" y="206044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83844" y="241096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02131" y="2410967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19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40232" y="241096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995668" y="241096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957568" y="2410967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19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939280" y="241096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19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83844" y="2761488"/>
            <a:ext cx="18415" cy="502920"/>
          </a:xfrm>
          <a:custGeom>
            <a:avLst/>
            <a:gdLst/>
            <a:ahLst/>
            <a:cxnLst/>
            <a:rect l="l" t="t" r="r" b="b"/>
            <a:pathLst>
              <a:path w="18415" h="502920">
                <a:moveTo>
                  <a:pt x="0" y="502920"/>
                </a:moveTo>
                <a:lnTo>
                  <a:pt x="18287" y="502920"/>
                </a:lnTo>
                <a:lnTo>
                  <a:pt x="18287" y="0"/>
                </a:lnTo>
                <a:lnTo>
                  <a:pt x="0" y="0"/>
                </a:lnTo>
                <a:lnTo>
                  <a:pt x="0" y="5029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02131" y="2761488"/>
            <a:ext cx="38100" cy="502920"/>
          </a:xfrm>
          <a:custGeom>
            <a:avLst/>
            <a:gdLst/>
            <a:ahLst/>
            <a:cxnLst/>
            <a:rect l="l" t="t" r="r" b="b"/>
            <a:pathLst>
              <a:path w="38100" h="502920">
                <a:moveTo>
                  <a:pt x="0" y="502920"/>
                </a:moveTo>
                <a:lnTo>
                  <a:pt x="38100" y="502920"/>
                </a:lnTo>
                <a:lnTo>
                  <a:pt x="38100" y="0"/>
                </a:lnTo>
                <a:lnTo>
                  <a:pt x="0" y="0"/>
                </a:lnTo>
                <a:lnTo>
                  <a:pt x="0" y="5029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40232" y="2761488"/>
            <a:ext cx="18415" cy="502920"/>
          </a:xfrm>
          <a:custGeom>
            <a:avLst/>
            <a:gdLst/>
            <a:ahLst/>
            <a:cxnLst/>
            <a:rect l="l" t="t" r="r" b="b"/>
            <a:pathLst>
              <a:path w="18415" h="502920">
                <a:moveTo>
                  <a:pt x="0" y="502920"/>
                </a:moveTo>
                <a:lnTo>
                  <a:pt x="18287" y="502920"/>
                </a:lnTo>
                <a:lnTo>
                  <a:pt x="18287" y="0"/>
                </a:lnTo>
                <a:lnTo>
                  <a:pt x="0" y="0"/>
                </a:lnTo>
                <a:lnTo>
                  <a:pt x="0" y="5029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995668" y="2761488"/>
            <a:ext cx="18415" cy="502920"/>
          </a:xfrm>
          <a:custGeom>
            <a:avLst/>
            <a:gdLst/>
            <a:ahLst/>
            <a:cxnLst/>
            <a:rect l="l" t="t" r="r" b="b"/>
            <a:pathLst>
              <a:path w="18415" h="502920">
                <a:moveTo>
                  <a:pt x="0" y="502920"/>
                </a:moveTo>
                <a:lnTo>
                  <a:pt x="18288" y="502920"/>
                </a:lnTo>
                <a:lnTo>
                  <a:pt x="18288" y="0"/>
                </a:lnTo>
                <a:lnTo>
                  <a:pt x="0" y="0"/>
                </a:lnTo>
                <a:lnTo>
                  <a:pt x="0" y="5029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957568" y="2761488"/>
            <a:ext cx="38100" cy="502920"/>
          </a:xfrm>
          <a:custGeom>
            <a:avLst/>
            <a:gdLst/>
            <a:ahLst/>
            <a:cxnLst/>
            <a:rect l="l" t="t" r="r" b="b"/>
            <a:pathLst>
              <a:path w="38100" h="502920">
                <a:moveTo>
                  <a:pt x="0" y="502920"/>
                </a:moveTo>
                <a:lnTo>
                  <a:pt x="38100" y="502920"/>
                </a:lnTo>
                <a:lnTo>
                  <a:pt x="38100" y="0"/>
                </a:lnTo>
                <a:lnTo>
                  <a:pt x="0" y="0"/>
                </a:lnTo>
                <a:lnTo>
                  <a:pt x="0" y="5029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939280" y="2761488"/>
            <a:ext cx="18415" cy="502920"/>
          </a:xfrm>
          <a:custGeom>
            <a:avLst/>
            <a:gdLst/>
            <a:ahLst/>
            <a:cxnLst/>
            <a:rect l="l" t="t" r="r" b="b"/>
            <a:pathLst>
              <a:path w="18415" h="502920">
                <a:moveTo>
                  <a:pt x="0" y="502920"/>
                </a:moveTo>
                <a:lnTo>
                  <a:pt x="18288" y="502920"/>
                </a:lnTo>
                <a:lnTo>
                  <a:pt x="18288" y="0"/>
                </a:lnTo>
                <a:lnTo>
                  <a:pt x="0" y="0"/>
                </a:lnTo>
                <a:lnTo>
                  <a:pt x="0" y="5029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83844" y="326440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02131" y="3264408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40232" y="326440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995668" y="326440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957568" y="3264408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939280" y="326440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83844" y="361492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02131" y="3614928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40232" y="361492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995668" y="361492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957568" y="3614928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939280" y="3614928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83844" y="396544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02131" y="3965447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40232" y="396544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995668" y="396544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957568" y="3965447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939280" y="396544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960119" y="1677416"/>
            <a:ext cx="5876290" cy="299720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67310" marR="59690" indent="635" algn="ctr">
              <a:lnSpc>
                <a:spcPts val="2760"/>
              </a:lnSpc>
              <a:spcBef>
                <a:spcPts val="290"/>
              </a:spcBef>
            </a:pP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Cover photos and photos throughout the  book courtesy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 Heads and the 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following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public Facebook</a:t>
            </a:r>
            <a:r>
              <a:rPr sz="2400" b="1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Pages:</a:t>
            </a:r>
            <a:endParaRPr sz="2400">
              <a:latin typeface="Times New Roman"/>
              <a:cs typeface="Times New Roman"/>
            </a:endParaRPr>
          </a:p>
          <a:p>
            <a:pPr marL="12700" marR="5080" algn="ctr">
              <a:lnSpc>
                <a:spcPts val="2760"/>
              </a:lnSpc>
              <a:spcBef>
                <a:spcPts val="1200"/>
              </a:spcBef>
            </a:pP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TCTV,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Templeton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Police Department,  Templeton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Fire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Department, Boynton Public  Library, Templeton Recreation Commission,  Templeton Veterans, </a:t>
            </a:r>
            <a:r>
              <a:rPr sz="24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 Elementary</a:t>
            </a:r>
            <a:r>
              <a:rPr sz="24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School.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83844" y="431596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02131" y="4315967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40232" y="431596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995668" y="431596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957568" y="4315967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39280" y="4315967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83844" y="4666488"/>
            <a:ext cx="18415" cy="234950"/>
          </a:xfrm>
          <a:custGeom>
            <a:avLst/>
            <a:gdLst/>
            <a:ahLst/>
            <a:cxnLst/>
            <a:rect l="l" t="t" r="r" b="b"/>
            <a:pathLst>
              <a:path w="18415" h="234950">
                <a:moveTo>
                  <a:pt x="0" y="234696"/>
                </a:moveTo>
                <a:lnTo>
                  <a:pt x="18287" y="234696"/>
                </a:lnTo>
                <a:lnTo>
                  <a:pt x="18287" y="0"/>
                </a:lnTo>
                <a:lnTo>
                  <a:pt x="0" y="0"/>
                </a:lnTo>
                <a:lnTo>
                  <a:pt x="0" y="23469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02131" y="4666488"/>
            <a:ext cx="38100" cy="234950"/>
          </a:xfrm>
          <a:custGeom>
            <a:avLst/>
            <a:gdLst/>
            <a:ahLst/>
            <a:cxnLst/>
            <a:rect l="l" t="t" r="r" b="b"/>
            <a:pathLst>
              <a:path w="38100" h="234950">
                <a:moveTo>
                  <a:pt x="0" y="234696"/>
                </a:moveTo>
                <a:lnTo>
                  <a:pt x="38100" y="234696"/>
                </a:lnTo>
                <a:lnTo>
                  <a:pt x="38100" y="0"/>
                </a:lnTo>
                <a:lnTo>
                  <a:pt x="0" y="0"/>
                </a:lnTo>
                <a:lnTo>
                  <a:pt x="0" y="23469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40232" y="4666488"/>
            <a:ext cx="18415" cy="234950"/>
          </a:xfrm>
          <a:custGeom>
            <a:avLst/>
            <a:gdLst/>
            <a:ahLst/>
            <a:cxnLst/>
            <a:rect l="l" t="t" r="r" b="b"/>
            <a:pathLst>
              <a:path w="18415" h="234950">
                <a:moveTo>
                  <a:pt x="0" y="234696"/>
                </a:moveTo>
                <a:lnTo>
                  <a:pt x="18287" y="234696"/>
                </a:lnTo>
                <a:lnTo>
                  <a:pt x="18287" y="0"/>
                </a:lnTo>
                <a:lnTo>
                  <a:pt x="0" y="0"/>
                </a:lnTo>
                <a:lnTo>
                  <a:pt x="0" y="23469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995668" y="4666488"/>
            <a:ext cx="18415" cy="234950"/>
          </a:xfrm>
          <a:custGeom>
            <a:avLst/>
            <a:gdLst/>
            <a:ahLst/>
            <a:cxnLst/>
            <a:rect l="l" t="t" r="r" b="b"/>
            <a:pathLst>
              <a:path w="18415" h="234950">
                <a:moveTo>
                  <a:pt x="0" y="234696"/>
                </a:moveTo>
                <a:lnTo>
                  <a:pt x="18288" y="234696"/>
                </a:lnTo>
                <a:lnTo>
                  <a:pt x="18288" y="0"/>
                </a:lnTo>
                <a:lnTo>
                  <a:pt x="0" y="0"/>
                </a:lnTo>
                <a:lnTo>
                  <a:pt x="0" y="23469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957568" y="4666488"/>
            <a:ext cx="38100" cy="234950"/>
          </a:xfrm>
          <a:custGeom>
            <a:avLst/>
            <a:gdLst/>
            <a:ahLst/>
            <a:cxnLst/>
            <a:rect l="l" t="t" r="r" b="b"/>
            <a:pathLst>
              <a:path w="38100" h="234950">
                <a:moveTo>
                  <a:pt x="0" y="234696"/>
                </a:moveTo>
                <a:lnTo>
                  <a:pt x="38100" y="234696"/>
                </a:lnTo>
                <a:lnTo>
                  <a:pt x="38100" y="0"/>
                </a:lnTo>
                <a:lnTo>
                  <a:pt x="0" y="0"/>
                </a:lnTo>
                <a:lnTo>
                  <a:pt x="0" y="23469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939280" y="4666488"/>
            <a:ext cx="18415" cy="234950"/>
          </a:xfrm>
          <a:custGeom>
            <a:avLst/>
            <a:gdLst/>
            <a:ahLst/>
            <a:cxnLst/>
            <a:rect l="l" t="t" r="r" b="b"/>
            <a:pathLst>
              <a:path w="18415" h="234950">
                <a:moveTo>
                  <a:pt x="0" y="234696"/>
                </a:moveTo>
                <a:lnTo>
                  <a:pt x="18288" y="234696"/>
                </a:lnTo>
                <a:lnTo>
                  <a:pt x="18288" y="0"/>
                </a:lnTo>
                <a:lnTo>
                  <a:pt x="0" y="0"/>
                </a:lnTo>
                <a:lnTo>
                  <a:pt x="0" y="23469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83844" y="490118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02131" y="4901184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40232" y="490118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995668" y="490118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957568" y="4901184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939280" y="490118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83844" y="5251703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02131" y="5251703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40232" y="5251703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995668" y="5251703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957568" y="5251703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939280" y="5251703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83844" y="5602223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802131" y="5602223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840232" y="5602223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995668" y="5602223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957568" y="5602223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939280" y="5602223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83844" y="595274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02131" y="5952744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840232" y="595274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995668" y="595274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957568" y="5952744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939280" y="595274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83844" y="630326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2131" y="6303264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40232" y="630326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995668" y="630326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957568" y="6303264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939280" y="6303264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83844" y="6653783"/>
            <a:ext cx="18415" cy="349250"/>
          </a:xfrm>
          <a:custGeom>
            <a:avLst/>
            <a:gdLst/>
            <a:ahLst/>
            <a:cxnLst/>
            <a:rect l="l" t="t" r="r" b="b"/>
            <a:pathLst>
              <a:path w="18415" h="349250">
                <a:moveTo>
                  <a:pt x="0" y="348995"/>
                </a:moveTo>
                <a:lnTo>
                  <a:pt x="18287" y="348995"/>
                </a:lnTo>
                <a:lnTo>
                  <a:pt x="18287" y="0"/>
                </a:lnTo>
                <a:lnTo>
                  <a:pt x="0" y="0"/>
                </a:lnTo>
                <a:lnTo>
                  <a:pt x="0" y="34899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02131" y="6653783"/>
            <a:ext cx="38100" cy="349250"/>
          </a:xfrm>
          <a:custGeom>
            <a:avLst/>
            <a:gdLst/>
            <a:ahLst/>
            <a:cxnLst/>
            <a:rect l="l" t="t" r="r" b="b"/>
            <a:pathLst>
              <a:path w="38100" h="349250">
                <a:moveTo>
                  <a:pt x="0" y="348995"/>
                </a:moveTo>
                <a:lnTo>
                  <a:pt x="38100" y="348995"/>
                </a:lnTo>
                <a:lnTo>
                  <a:pt x="38100" y="0"/>
                </a:lnTo>
                <a:lnTo>
                  <a:pt x="0" y="0"/>
                </a:lnTo>
                <a:lnTo>
                  <a:pt x="0" y="34899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40232" y="6653783"/>
            <a:ext cx="18415" cy="349250"/>
          </a:xfrm>
          <a:custGeom>
            <a:avLst/>
            <a:gdLst/>
            <a:ahLst/>
            <a:cxnLst/>
            <a:rect l="l" t="t" r="r" b="b"/>
            <a:pathLst>
              <a:path w="18415" h="349250">
                <a:moveTo>
                  <a:pt x="0" y="348995"/>
                </a:moveTo>
                <a:lnTo>
                  <a:pt x="18287" y="348995"/>
                </a:lnTo>
                <a:lnTo>
                  <a:pt x="18287" y="0"/>
                </a:lnTo>
                <a:lnTo>
                  <a:pt x="0" y="0"/>
                </a:lnTo>
                <a:lnTo>
                  <a:pt x="0" y="34899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995668" y="6653783"/>
            <a:ext cx="18415" cy="349250"/>
          </a:xfrm>
          <a:custGeom>
            <a:avLst/>
            <a:gdLst/>
            <a:ahLst/>
            <a:cxnLst/>
            <a:rect l="l" t="t" r="r" b="b"/>
            <a:pathLst>
              <a:path w="18415" h="349250">
                <a:moveTo>
                  <a:pt x="0" y="348995"/>
                </a:moveTo>
                <a:lnTo>
                  <a:pt x="18288" y="348995"/>
                </a:lnTo>
                <a:lnTo>
                  <a:pt x="18288" y="0"/>
                </a:lnTo>
                <a:lnTo>
                  <a:pt x="0" y="0"/>
                </a:lnTo>
                <a:lnTo>
                  <a:pt x="0" y="34899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957568" y="6653783"/>
            <a:ext cx="38100" cy="349250"/>
          </a:xfrm>
          <a:custGeom>
            <a:avLst/>
            <a:gdLst/>
            <a:ahLst/>
            <a:cxnLst/>
            <a:rect l="l" t="t" r="r" b="b"/>
            <a:pathLst>
              <a:path w="38100" h="349250">
                <a:moveTo>
                  <a:pt x="0" y="348995"/>
                </a:moveTo>
                <a:lnTo>
                  <a:pt x="38100" y="348995"/>
                </a:lnTo>
                <a:lnTo>
                  <a:pt x="38100" y="0"/>
                </a:lnTo>
                <a:lnTo>
                  <a:pt x="0" y="0"/>
                </a:lnTo>
                <a:lnTo>
                  <a:pt x="0" y="34899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939280" y="6653783"/>
            <a:ext cx="18415" cy="349250"/>
          </a:xfrm>
          <a:custGeom>
            <a:avLst/>
            <a:gdLst/>
            <a:ahLst/>
            <a:cxnLst/>
            <a:rect l="l" t="t" r="r" b="b"/>
            <a:pathLst>
              <a:path w="18415" h="349250">
                <a:moveTo>
                  <a:pt x="0" y="348995"/>
                </a:moveTo>
                <a:lnTo>
                  <a:pt x="18288" y="348995"/>
                </a:lnTo>
                <a:lnTo>
                  <a:pt x="18288" y="0"/>
                </a:lnTo>
                <a:lnTo>
                  <a:pt x="0" y="0"/>
                </a:lnTo>
                <a:lnTo>
                  <a:pt x="0" y="34899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783844" y="7002780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02131" y="7002780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40232" y="7002780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7" y="350520"/>
                </a:lnTo>
                <a:lnTo>
                  <a:pt x="18287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995668" y="7002780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957568" y="7002780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20"/>
                </a:moveTo>
                <a:lnTo>
                  <a:pt x="38100" y="350520"/>
                </a:lnTo>
                <a:lnTo>
                  <a:pt x="38100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939280" y="7002780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20"/>
                </a:moveTo>
                <a:lnTo>
                  <a:pt x="18288" y="350520"/>
                </a:lnTo>
                <a:lnTo>
                  <a:pt x="18288" y="0"/>
                </a:lnTo>
                <a:lnTo>
                  <a:pt x="0" y="0"/>
                </a:lnTo>
                <a:lnTo>
                  <a:pt x="0" y="3505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996696" y="5569711"/>
            <a:ext cx="5802630" cy="214249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 marR="5080" indent="635" algn="ctr">
              <a:lnSpc>
                <a:spcPct val="95800"/>
              </a:lnSpc>
              <a:spcBef>
                <a:spcPts val="220"/>
              </a:spcBef>
              <a:tabLst>
                <a:tab pos="1223645" algn="l"/>
              </a:tabLst>
            </a:pP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 long-time dream </a:t>
            </a:r>
            <a:r>
              <a:rPr sz="24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citizens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and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its’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villages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having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new  school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replace the smaller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old 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neighborhood schools was many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years in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  making.	At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long last, </a:t>
            </a:r>
            <a:r>
              <a:rPr sz="24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Templeton  </a:t>
            </a:r>
            <a:r>
              <a:rPr sz="2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Elementary School was completed </a:t>
            </a:r>
            <a:r>
              <a:rPr sz="2400" b="1" dirty="0">
                <a:solidFill>
                  <a:srgbClr val="231F20"/>
                </a:solidFill>
                <a:latin typeface="Times New Roman"/>
                <a:cs typeface="Times New Roman"/>
              </a:rPr>
              <a:t>in 2019.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83844" y="7353300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19"/>
                </a:moveTo>
                <a:lnTo>
                  <a:pt x="18287" y="350519"/>
                </a:lnTo>
                <a:lnTo>
                  <a:pt x="18287" y="0"/>
                </a:lnTo>
                <a:lnTo>
                  <a:pt x="0" y="0"/>
                </a:lnTo>
                <a:lnTo>
                  <a:pt x="0" y="35051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02131" y="7353300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19"/>
                </a:moveTo>
                <a:lnTo>
                  <a:pt x="38100" y="350519"/>
                </a:lnTo>
                <a:lnTo>
                  <a:pt x="38100" y="0"/>
                </a:lnTo>
                <a:lnTo>
                  <a:pt x="0" y="0"/>
                </a:lnTo>
                <a:lnTo>
                  <a:pt x="0" y="35051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40232" y="7353300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19"/>
                </a:moveTo>
                <a:lnTo>
                  <a:pt x="18287" y="350519"/>
                </a:lnTo>
                <a:lnTo>
                  <a:pt x="18287" y="0"/>
                </a:lnTo>
                <a:lnTo>
                  <a:pt x="0" y="0"/>
                </a:lnTo>
                <a:lnTo>
                  <a:pt x="0" y="35051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95668" y="7353300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19"/>
                </a:moveTo>
                <a:lnTo>
                  <a:pt x="18288" y="350519"/>
                </a:lnTo>
                <a:lnTo>
                  <a:pt x="18288" y="0"/>
                </a:lnTo>
                <a:lnTo>
                  <a:pt x="0" y="0"/>
                </a:lnTo>
                <a:lnTo>
                  <a:pt x="0" y="35051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957568" y="7353300"/>
            <a:ext cx="38100" cy="350520"/>
          </a:xfrm>
          <a:custGeom>
            <a:avLst/>
            <a:gdLst/>
            <a:ahLst/>
            <a:cxnLst/>
            <a:rect l="l" t="t" r="r" b="b"/>
            <a:pathLst>
              <a:path w="38100" h="350520">
                <a:moveTo>
                  <a:pt x="0" y="350519"/>
                </a:moveTo>
                <a:lnTo>
                  <a:pt x="38100" y="350519"/>
                </a:lnTo>
                <a:lnTo>
                  <a:pt x="38100" y="0"/>
                </a:lnTo>
                <a:lnTo>
                  <a:pt x="0" y="0"/>
                </a:lnTo>
                <a:lnTo>
                  <a:pt x="0" y="35051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939280" y="7353300"/>
            <a:ext cx="18415" cy="350520"/>
          </a:xfrm>
          <a:custGeom>
            <a:avLst/>
            <a:gdLst/>
            <a:ahLst/>
            <a:cxnLst/>
            <a:rect l="l" t="t" r="r" b="b"/>
            <a:pathLst>
              <a:path w="18415" h="350520">
                <a:moveTo>
                  <a:pt x="0" y="350519"/>
                </a:moveTo>
                <a:lnTo>
                  <a:pt x="18288" y="350519"/>
                </a:lnTo>
                <a:lnTo>
                  <a:pt x="18288" y="0"/>
                </a:lnTo>
                <a:lnTo>
                  <a:pt x="0" y="0"/>
                </a:lnTo>
                <a:lnTo>
                  <a:pt x="0" y="35051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783844" y="7703819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02131" y="7703819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40232" y="7703819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995668" y="7703819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957568" y="7703819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939280" y="7703819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83844" y="8025383"/>
            <a:ext cx="18415" cy="264160"/>
          </a:xfrm>
          <a:custGeom>
            <a:avLst/>
            <a:gdLst/>
            <a:ahLst/>
            <a:cxnLst/>
            <a:rect l="l" t="t" r="r" b="b"/>
            <a:pathLst>
              <a:path w="18415" h="264159">
                <a:moveTo>
                  <a:pt x="0" y="263651"/>
                </a:moveTo>
                <a:lnTo>
                  <a:pt x="18287" y="263651"/>
                </a:lnTo>
                <a:lnTo>
                  <a:pt x="18287" y="0"/>
                </a:lnTo>
                <a:lnTo>
                  <a:pt x="0" y="0"/>
                </a:lnTo>
                <a:lnTo>
                  <a:pt x="0" y="26365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02131" y="8025383"/>
            <a:ext cx="38100" cy="264160"/>
          </a:xfrm>
          <a:custGeom>
            <a:avLst/>
            <a:gdLst/>
            <a:ahLst/>
            <a:cxnLst/>
            <a:rect l="l" t="t" r="r" b="b"/>
            <a:pathLst>
              <a:path w="38100" h="264159">
                <a:moveTo>
                  <a:pt x="0" y="263651"/>
                </a:moveTo>
                <a:lnTo>
                  <a:pt x="38100" y="263651"/>
                </a:lnTo>
                <a:lnTo>
                  <a:pt x="38100" y="0"/>
                </a:lnTo>
                <a:lnTo>
                  <a:pt x="0" y="0"/>
                </a:lnTo>
                <a:lnTo>
                  <a:pt x="0" y="26365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840232" y="8025383"/>
            <a:ext cx="18415" cy="264160"/>
          </a:xfrm>
          <a:custGeom>
            <a:avLst/>
            <a:gdLst/>
            <a:ahLst/>
            <a:cxnLst/>
            <a:rect l="l" t="t" r="r" b="b"/>
            <a:pathLst>
              <a:path w="18415" h="264159">
                <a:moveTo>
                  <a:pt x="0" y="263651"/>
                </a:moveTo>
                <a:lnTo>
                  <a:pt x="18287" y="263651"/>
                </a:lnTo>
                <a:lnTo>
                  <a:pt x="18287" y="0"/>
                </a:lnTo>
                <a:lnTo>
                  <a:pt x="0" y="0"/>
                </a:lnTo>
                <a:lnTo>
                  <a:pt x="0" y="26365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995668" y="8025383"/>
            <a:ext cx="18415" cy="264160"/>
          </a:xfrm>
          <a:custGeom>
            <a:avLst/>
            <a:gdLst/>
            <a:ahLst/>
            <a:cxnLst/>
            <a:rect l="l" t="t" r="r" b="b"/>
            <a:pathLst>
              <a:path w="18415" h="264159">
                <a:moveTo>
                  <a:pt x="0" y="263651"/>
                </a:moveTo>
                <a:lnTo>
                  <a:pt x="18288" y="263651"/>
                </a:lnTo>
                <a:lnTo>
                  <a:pt x="18288" y="0"/>
                </a:lnTo>
                <a:lnTo>
                  <a:pt x="0" y="0"/>
                </a:lnTo>
                <a:lnTo>
                  <a:pt x="0" y="26365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957568" y="8025383"/>
            <a:ext cx="38100" cy="264160"/>
          </a:xfrm>
          <a:custGeom>
            <a:avLst/>
            <a:gdLst/>
            <a:ahLst/>
            <a:cxnLst/>
            <a:rect l="l" t="t" r="r" b="b"/>
            <a:pathLst>
              <a:path w="38100" h="264159">
                <a:moveTo>
                  <a:pt x="0" y="263651"/>
                </a:moveTo>
                <a:lnTo>
                  <a:pt x="38100" y="263651"/>
                </a:lnTo>
                <a:lnTo>
                  <a:pt x="38100" y="0"/>
                </a:lnTo>
                <a:lnTo>
                  <a:pt x="0" y="0"/>
                </a:lnTo>
                <a:lnTo>
                  <a:pt x="0" y="26365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939280" y="8025383"/>
            <a:ext cx="18415" cy="264160"/>
          </a:xfrm>
          <a:custGeom>
            <a:avLst/>
            <a:gdLst/>
            <a:ahLst/>
            <a:cxnLst/>
            <a:rect l="l" t="t" r="r" b="b"/>
            <a:pathLst>
              <a:path w="18415" h="264159">
                <a:moveTo>
                  <a:pt x="0" y="263651"/>
                </a:moveTo>
                <a:lnTo>
                  <a:pt x="18288" y="263651"/>
                </a:lnTo>
                <a:lnTo>
                  <a:pt x="18288" y="0"/>
                </a:lnTo>
                <a:lnTo>
                  <a:pt x="0" y="0"/>
                </a:lnTo>
                <a:lnTo>
                  <a:pt x="0" y="26365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83844" y="8289035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4">
                <a:moveTo>
                  <a:pt x="0" y="262127"/>
                </a:moveTo>
                <a:lnTo>
                  <a:pt x="18287" y="262127"/>
                </a:lnTo>
                <a:lnTo>
                  <a:pt x="18287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802131" y="8289035"/>
            <a:ext cx="38100" cy="262255"/>
          </a:xfrm>
          <a:custGeom>
            <a:avLst/>
            <a:gdLst/>
            <a:ahLst/>
            <a:cxnLst/>
            <a:rect l="l" t="t" r="r" b="b"/>
            <a:pathLst>
              <a:path w="38100" h="262254">
                <a:moveTo>
                  <a:pt x="0" y="262127"/>
                </a:moveTo>
                <a:lnTo>
                  <a:pt x="38100" y="262127"/>
                </a:lnTo>
                <a:lnTo>
                  <a:pt x="38100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840232" y="8289035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4">
                <a:moveTo>
                  <a:pt x="0" y="262127"/>
                </a:moveTo>
                <a:lnTo>
                  <a:pt x="18287" y="262127"/>
                </a:lnTo>
                <a:lnTo>
                  <a:pt x="18287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995668" y="8289035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4">
                <a:moveTo>
                  <a:pt x="0" y="262127"/>
                </a:moveTo>
                <a:lnTo>
                  <a:pt x="18288" y="262127"/>
                </a:lnTo>
                <a:lnTo>
                  <a:pt x="18288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957568" y="8289035"/>
            <a:ext cx="38100" cy="262255"/>
          </a:xfrm>
          <a:custGeom>
            <a:avLst/>
            <a:gdLst/>
            <a:ahLst/>
            <a:cxnLst/>
            <a:rect l="l" t="t" r="r" b="b"/>
            <a:pathLst>
              <a:path w="38100" h="262254">
                <a:moveTo>
                  <a:pt x="0" y="262127"/>
                </a:moveTo>
                <a:lnTo>
                  <a:pt x="38100" y="262127"/>
                </a:lnTo>
                <a:lnTo>
                  <a:pt x="38100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939280" y="8289035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4">
                <a:moveTo>
                  <a:pt x="0" y="262127"/>
                </a:moveTo>
                <a:lnTo>
                  <a:pt x="18288" y="262127"/>
                </a:lnTo>
                <a:lnTo>
                  <a:pt x="18288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83844" y="8551164"/>
            <a:ext cx="18415" cy="264160"/>
          </a:xfrm>
          <a:custGeom>
            <a:avLst/>
            <a:gdLst/>
            <a:ahLst/>
            <a:cxnLst/>
            <a:rect l="l" t="t" r="r" b="b"/>
            <a:pathLst>
              <a:path w="18415" h="264159">
                <a:moveTo>
                  <a:pt x="0" y="263652"/>
                </a:moveTo>
                <a:lnTo>
                  <a:pt x="18287" y="263652"/>
                </a:lnTo>
                <a:lnTo>
                  <a:pt x="18287" y="0"/>
                </a:lnTo>
                <a:lnTo>
                  <a:pt x="0" y="0"/>
                </a:lnTo>
                <a:lnTo>
                  <a:pt x="0" y="26365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802131" y="8551164"/>
            <a:ext cx="38100" cy="264160"/>
          </a:xfrm>
          <a:custGeom>
            <a:avLst/>
            <a:gdLst/>
            <a:ahLst/>
            <a:cxnLst/>
            <a:rect l="l" t="t" r="r" b="b"/>
            <a:pathLst>
              <a:path w="38100" h="264159">
                <a:moveTo>
                  <a:pt x="0" y="263652"/>
                </a:moveTo>
                <a:lnTo>
                  <a:pt x="38100" y="263652"/>
                </a:lnTo>
                <a:lnTo>
                  <a:pt x="38100" y="0"/>
                </a:lnTo>
                <a:lnTo>
                  <a:pt x="0" y="0"/>
                </a:lnTo>
                <a:lnTo>
                  <a:pt x="0" y="26365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40232" y="8551164"/>
            <a:ext cx="18415" cy="264160"/>
          </a:xfrm>
          <a:custGeom>
            <a:avLst/>
            <a:gdLst/>
            <a:ahLst/>
            <a:cxnLst/>
            <a:rect l="l" t="t" r="r" b="b"/>
            <a:pathLst>
              <a:path w="18415" h="264159">
                <a:moveTo>
                  <a:pt x="0" y="263652"/>
                </a:moveTo>
                <a:lnTo>
                  <a:pt x="18287" y="263652"/>
                </a:lnTo>
                <a:lnTo>
                  <a:pt x="18287" y="0"/>
                </a:lnTo>
                <a:lnTo>
                  <a:pt x="0" y="0"/>
                </a:lnTo>
                <a:lnTo>
                  <a:pt x="0" y="26365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995668" y="8551164"/>
            <a:ext cx="18415" cy="264160"/>
          </a:xfrm>
          <a:custGeom>
            <a:avLst/>
            <a:gdLst/>
            <a:ahLst/>
            <a:cxnLst/>
            <a:rect l="l" t="t" r="r" b="b"/>
            <a:pathLst>
              <a:path w="18415" h="264159">
                <a:moveTo>
                  <a:pt x="0" y="263652"/>
                </a:moveTo>
                <a:lnTo>
                  <a:pt x="18288" y="263652"/>
                </a:lnTo>
                <a:lnTo>
                  <a:pt x="18288" y="0"/>
                </a:lnTo>
                <a:lnTo>
                  <a:pt x="0" y="0"/>
                </a:lnTo>
                <a:lnTo>
                  <a:pt x="0" y="26365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957568" y="8551164"/>
            <a:ext cx="38100" cy="264160"/>
          </a:xfrm>
          <a:custGeom>
            <a:avLst/>
            <a:gdLst/>
            <a:ahLst/>
            <a:cxnLst/>
            <a:rect l="l" t="t" r="r" b="b"/>
            <a:pathLst>
              <a:path w="38100" h="264159">
                <a:moveTo>
                  <a:pt x="0" y="263652"/>
                </a:moveTo>
                <a:lnTo>
                  <a:pt x="38100" y="263652"/>
                </a:lnTo>
                <a:lnTo>
                  <a:pt x="38100" y="0"/>
                </a:lnTo>
                <a:lnTo>
                  <a:pt x="0" y="0"/>
                </a:lnTo>
                <a:lnTo>
                  <a:pt x="0" y="26365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939280" y="8551164"/>
            <a:ext cx="18415" cy="264160"/>
          </a:xfrm>
          <a:custGeom>
            <a:avLst/>
            <a:gdLst/>
            <a:ahLst/>
            <a:cxnLst/>
            <a:rect l="l" t="t" r="r" b="b"/>
            <a:pathLst>
              <a:path w="18415" h="264159">
                <a:moveTo>
                  <a:pt x="0" y="263652"/>
                </a:moveTo>
                <a:lnTo>
                  <a:pt x="18288" y="263652"/>
                </a:lnTo>
                <a:lnTo>
                  <a:pt x="18288" y="0"/>
                </a:lnTo>
                <a:lnTo>
                  <a:pt x="0" y="0"/>
                </a:lnTo>
                <a:lnTo>
                  <a:pt x="0" y="26365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 txBox="1"/>
          <p:nvPr/>
        </p:nvSpPr>
        <p:spPr>
          <a:xfrm>
            <a:off x="1028700" y="8895080"/>
            <a:ext cx="5737225" cy="2235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 Created &amp; edited by </a:t>
            </a:r>
            <a:r>
              <a:rPr sz="1300" b="1" dirty="0">
                <a:solidFill>
                  <a:srgbClr val="231F20"/>
                </a:solidFill>
                <a:latin typeface="Times New Roman"/>
                <a:cs typeface="Times New Roman"/>
              </a:rPr>
              <a:t>Holly </a:t>
            </a:r>
            <a:r>
              <a:rPr sz="13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Young, Executive Assistant/Selectmen’s</a:t>
            </a:r>
            <a:r>
              <a:rPr sz="1300" b="1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3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83844" y="9500616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858519" y="955700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858519" y="9518904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858519" y="950061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7"/>
                </a:moveTo>
                <a:lnTo>
                  <a:pt x="6080759" y="18287"/>
                </a:lnTo>
                <a:lnTo>
                  <a:pt x="6080759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939280" y="9500616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783844" y="8814816"/>
            <a:ext cx="18415" cy="685800"/>
          </a:xfrm>
          <a:custGeom>
            <a:avLst/>
            <a:gdLst/>
            <a:ahLst/>
            <a:cxnLst/>
            <a:rect l="l" t="t" r="r" b="b"/>
            <a:pathLst>
              <a:path w="18415" h="685800">
                <a:moveTo>
                  <a:pt x="0" y="685799"/>
                </a:moveTo>
                <a:lnTo>
                  <a:pt x="18287" y="685799"/>
                </a:lnTo>
                <a:lnTo>
                  <a:pt x="18287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02131" y="8814816"/>
            <a:ext cx="38100" cy="685800"/>
          </a:xfrm>
          <a:custGeom>
            <a:avLst/>
            <a:gdLst/>
            <a:ahLst/>
            <a:cxnLst/>
            <a:rect l="l" t="t" r="r" b="b"/>
            <a:pathLst>
              <a:path w="38100" h="685800">
                <a:moveTo>
                  <a:pt x="0" y="685799"/>
                </a:moveTo>
                <a:lnTo>
                  <a:pt x="38100" y="685799"/>
                </a:lnTo>
                <a:lnTo>
                  <a:pt x="38100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840232" y="8814816"/>
            <a:ext cx="18415" cy="685800"/>
          </a:xfrm>
          <a:custGeom>
            <a:avLst/>
            <a:gdLst/>
            <a:ahLst/>
            <a:cxnLst/>
            <a:rect l="l" t="t" r="r" b="b"/>
            <a:pathLst>
              <a:path w="18415" h="685800">
                <a:moveTo>
                  <a:pt x="0" y="685799"/>
                </a:moveTo>
                <a:lnTo>
                  <a:pt x="18287" y="685799"/>
                </a:lnTo>
                <a:lnTo>
                  <a:pt x="18287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995668" y="8814816"/>
            <a:ext cx="18415" cy="685800"/>
          </a:xfrm>
          <a:custGeom>
            <a:avLst/>
            <a:gdLst/>
            <a:ahLst/>
            <a:cxnLst/>
            <a:rect l="l" t="t" r="r" b="b"/>
            <a:pathLst>
              <a:path w="18415" h="685800">
                <a:moveTo>
                  <a:pt x="0" y="685799"/>
                </a:moveTo>
                <a:lnTo>
                  <a:pt x="18288" y="685799"/>
                </a:lnTo>
                <a:lnTo>
                  <a:pt x="18288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957568" y="8814816"/>
            <a:ext cx="38100" cy="685800"/>
          </a:xfrm>
          <a:custGeom>
            <a:avLst/>
            <a:gdLst/>
            <a:ahLst/>
            <a:cxnLst/>
            <a:rect l="l" t="t" r="r" b="b"/>
            <a:pathLst>
              <a:path w="38100" h="685800">
                <a:moveTo>
                  <a:pt x="0" y="685799"/>
                </a:moveTo>
                <a:lnTo>
                  <a:pt x="38100" y="685799"/>
                </a:lnTo>
                <a:lnTo>
                  <a:pt x="38100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939280" y="8814816"/>
            <a:ext cx="18415" cy="685800"/>
          </a:xfrm>
          <a:custGeom>
            <a:avLst/>
            <a:gdLst/>
            <a:ahLst/>
            <a:cxnLst/>
            <a:rect l="l" t="t" r="r" b="b"/>
            <a:pathLst>
              <a:path w="18415" h="685800">
                <a:moveTo>
                  <a:pt x="0" y="685799"/>
                </a:moveTo>
                <a:lnTo>
                  <a:pt x="18288" y="685799"/>
                </a:lnTo>
                <a:lnTo>
                  <a:pt x="18288" y="0"/>
                </a:lnTo>
                <a:lnTo>
                  <a:pt x="0" y="0"/>
                </a:lnTo>
                <a:lnTo>
                  <a:pt x="0" y="68579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935">
        <p14:reveal/>
      </p:transition>
    </mc:Choice>
    <mc:Fallback xmlns="">
      <p:transition spd="slow" advTm="935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542035"/>
            <a:ext cx="3193415" cy="692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TOWN OF </a:t>
            </a:r>
            <a:r>
              <a:rPr sz="1200" b="1" spc="-5" dirty="0">
                <a:latin typeface="Times New Roman"/>
                <a:cs typeface="Times New Roman"/>
              </a:rPr>
              <a:t>TEMPLETON,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MASSACHUSETTS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329055">
              <a:lnSpc>
                <a:spcPts val="1280"/>
              </a:lnSpc>
              <a:spcBef>
                <a:spcPts val="5"/>
              </a:spcBef>
            </a:pPr>
            <a:r>
              <a:rPr sz="1100" b="1" spc="-5" dirty="0">
                <a:latin typeface="Times New Roman"/>
                <a:cs typeface="Times New Roman"/>
              </a:rPr>
              <a:t>TABLE </a:t>
            </a:r>
            <a:r>
              <a:rPr sz="1100" b="1" spc="5" dirty="0">
                <a:latin typeface="Times New Roman"/>
                <a:cs typeface="Times New Roman"/>
              </a:rPr>
              <a:t>OF </a:t>
            </a:r>
            <a:r>
              <a:rPr sz="1100" b="1" spc="-5" dirty="0">
                <a:latin typeface="Times New Roman"/>
                <a:cs typeface="Times New Roman"/>
              </a:rPr>
              <a:t>CONTENTS  YEAR ENDED JUNE </a:t>
            </a:r>
            <a:r>
              <a:rPr sz="1100" b="1" dirty="0">
                <a:latin typeface="Times New Roman"/>
                <a:cs typeface="Times New Roman"/>
              </a:rPr>
              <a:t>30,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96111" y="1239005"/>
            <a:ext cx="5980430" cy="0"/>
          </a:xfrm>
          <a:custGeom>
            <a:avLst/>
            <a:gdLst/>
            <a:ahLst/>
            <a:cxnLst/>
            <a:rect l="l" t="t" r="r" b="b"/>
            <a:pathLst>
              <a:path w="5980430">
                <a:moveTo>
                  <a:pt x="0" y="0"/>
                </a:moveTo>
                <a:lnTo>
                  <a:pt x="5980176" y="0"/>
                </a:lnTo>
              </a:path>
            </a:pathLst>
          </a:custGeom>
          <a:ln w="61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481137" y="1538688"/>
            <a:ext cx="29845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age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20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00" y="1860296"/>
            <a:ext cx="235394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INDEPENDENT AUDITOR’S</a:t>
            </a:r>
            <a:r>
              <a:rPr sz="110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523620" y="1860296"/>
            <a:ext cx="21082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1</a:t>
            </a:r>
            <a:r>
              <a:rPr sz="1100" spc="-10" dirty="0">
                <a:latin typeface="Times New Roman"/>
                <a:cs typeface="Times New Roman"/>
              </a:rPr>
              <a:t>-2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1700" y="2181860"/>
            <a:ext cx="307911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MANAGEMENT’S DISCUSSION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</a:t>
            </a:r>
            <a:r>
              <a:rPr sz="110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ANALYSIS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507075" y="2181860"/>
            <a:ext cx="28194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3</a:t>
            </a:r>
            <a:r>
              <a:rPr sz="1100" spc="-10" dirty="0">
                <a:latin typeface="Times New Roman"/>
                <a:cs typeface="Times New Roman"/>
              </a:rPr>
              <a:t>-</a:t>
            </a:r>
            <a:r>
              <a:rPr sz="1100" dirty="0">
                <a:latin typeface="Times New Roman"/>
                <a:cs typeface="Times New Roman"/>
              </a:rPr>
              <a:t>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1700" y="2503423"/>
            <a:ext cx="220726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BASIC FINANCIAL</a:t>
            </a:r>
            <a:r>
              <a:rPr sz="11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STATEMENTS: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546614" y="2985008"/>
            <a:ext cx="165735" cy="353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11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12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546613" y="3466591"/>
            <a:ext cx="16573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13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546613" y="3788088"/>
            <a:ext cx="16573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dirty="0">
                <a:latin typeface="Times New Roman"/>
                <a:cs typeface="Times New Roman"/>
              </a:rPr>
              <a:t>14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46473" y="4109585"/>
            <a:ext cx="16573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dirty="0">
                <a:latin typeface="Times New Roman"/>
                <a:cs typeface="Times New Roman"/>
              </a:rPr>
              <a:t>15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546473" y="4431082"/>
            <a:ext cx="165735" cy="3536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105"/>
              </a:spcBef>
            </a:pPr>
            <a:r>
              <a:rPr sz="1100" dirty="0">
                <a:latin typeface="Times New Roman"/>
                <a:cs typeface="Times New Roman"/>
              </a:rPr>
              <a:t>16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17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130239" y="2824987"/>
            <a:ext cx="4660900" cy="27628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239395" marR="2349500" indent="-227329">
              <a:lnSpc>
                <a:spcPts val="1260"/>
              </a:lnSpc>
              <a:spcBef>
                <a:spcPts val="195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Government-Wide Financial Statements: </a:t>
            </a:r>
            <a:r>
              <a:rPr sz="1100" spc="-5" dirty="0">
                <a:latin typeface="Times New Roman"/>
                <a:cs typeface="Times New Roman"/>
              </a:rPr>
              <a:t> 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Net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Position</a:t>
            </a:r>
            <a:endParaRPr sz="1100">
              <a:latin typeface="Times New Roman"/>
              <a:cs typeface="Times New Roman"/>
            </a:endParaRPr>
          </a:p>
          <a:p>
            <a:pPr marR="3124835" algn="r">
              <a:lnSpc>
                <a:spcPts val="1205"/>
              </a:lnSpc>
            </a:pP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Activities</a:t>
            </a:r>
            <a:endParaRPr sz="1100">
              <a:latin typeface="Times New Roman"/>
              <a:cs typeface="Times New Roman"/>
            </a:endParaRPr>
          </a:p>
          <a:p>
            <a:pPr marR="3147060" algn="r">
              <a:lnSpc>
                <a:spcPts val="1265"/>
              </a:lnSpc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Financial</a:t>
            </a:r>
            <a:r>
              <a:rPr sz="1100" u="sng" spc="-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Statements</a:t>
            </a:r>
            <a:endParaRPr sz="1100">
              <a:latin typeface="Times New Roman"/>
              <a:cs typeface="Times New Roman"/>
            </a:endParaRPr>
          </a:p>
          <a:p>
            <a:pPr marL="24130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Balance </a:t>
            </a:r>
            <a:r>
              <a:rPr sz="1100" spc="-5" dirty="0">
                <a:latin typeface="Times New Roman"/>
                <a:cs typeface="Times New Roman"/>
              </a:rPr>
              <a:t>Sheet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Governmental </a:t>
            </a:r>
            <a:r>
              <a:rPr sz="1100" dirty="0">
                <a:latin typeface="Times New Roman"/>
                <a:cs typeface="Times New Roman"/>
              </a:rPr>
              <a:t>Funds</a:t>
            </a:r>
            <a:endParaRPr sz="1100">
              <a:latin typeface="Times New Roman"/>
              <a:cs typeface="Times New Roman"/>
            </a:endParaRPr>
          </a:p>
          <a:p>
            <a:pPr marL="469900" marR="5080" indent="-228600">
              <a:lnSpc>
                <a:spcPts val="1260"/>
              </a:lnSpc>
              <a:spcBef>
                <a:spcPts val="65"/>
              </a:spcBef>
            </a:pPr>
            <a:r>
              <a:rPr sz="1100" dirty="0">
                <a:latin typeface="Times New Roman"/>
                <a:cs typeface="Times New Roman"/>
              </a:rPr>
              <a:t>Reconciliation of the </a:t>
            </a:r>
            <a:r>
              <a:rPr sz="1100" spc="-5" dirty="0">
                <a:latin typeface="Times New Roman"/>
                <a:cs typeface="Times New Roman"/>
              </a:rPr>
              <a:t>Governmental Funds Balance Sheet Total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Balances 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Statement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Net</a:t>
            </a:r>
            <a:r>
              <a:rPr sz="1100" spc="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Position</a:t>
            </a:r>
            <a:endParaRPr sz="1100">
              <a:latin typeface="Times New Roman"/>
              <a:cs typeface="Times New Roman"/>
            </a:endParaRPr>
          </a:p>
          <a:p>
            <a:pPr marL="241300">
              <a:lnSpc>
                <a:spcPts val="1205"/>
              </a:lnSpc>
            </a:pP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Revenues, Expenditures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Changes </a:t>
            </a:r>
            <a:r>
              <a:rPr sz="1100" dirty="0">
                <a:latin typeface="Times New Roman"/>
                <a:cs typeface="Times New Roman"/>
              </a:rPr>
              <a:t>in Fund </a:t>
            </a:r>
            <a:r>
              <a:rPr sz="1100" spc="-5" dirty="0">
                <a:latin typeface="Times New Roman"/>
                <a:cs typeface="Times New Roman"/>
              </a:rPr>
              <a:t>Balances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</a:t>
            </a:r>
            <a:endParaRPr sz="1100">
              <a:latin typeface="Times New Roman"/>
              <a:cs typeface="Times New Roman"/>
            </a:endParaRPr>
          </a:p>
          <a:p>
            <a:pPr marL="469900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Governmental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</a:t>
            </a:r>
            <a:endParaRPr sz="1100">
              <a:latin typeface="Times New Roman"/>
              <a:cs typeface="Times New Roman"/>
            </a:endParaRPr>
          </a:p>
          <a:p>
            <a:pPr marL="469265" marR="212725" indent="-228600">
              <a:lnSpc>
                <a:spcPts val="1270"/>
              </a:lnSpc>
              <a:spcBef>
                <a:spcPts val="55"/>
              </a:spcBef>
            </a:pPr>
            <a:r>
              <a:rPr sz="1100" dirty="0">
                <a:latin typeface="Times New Roman"/>
                <a:cs typeface="Times New Roman"/>
              </a:rPr>
              <a:t>Reconciliation of the </a:t>
            </a: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Revenues, Expenditures and Changes </a:t>
            </a:r>
            <a:r>
              <a:rPr sz="1100" dirty="0">
                <a:latin typeface="Times New Roman"/>
                <a:cs typeface="Times New Roman"/>
              </a:rPr>
              <a:t>in  Fund </a:t>
            </a:r>
            <a:r>
              <a:rPr sz="1100" spc="-5" dirty="0">
                <a:latin typeface="Times New Roman"/>
                <a:cs typeface="Times New Roman"/>
              </a:rPr>
              <a:t>Balances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Governmental Funds to the Statement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8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Activities</a:t>
            </a:r>
            <a:endParaRPr sz="1100">
              <a:latin typeface="Times New Roman"/>
              <a:cs typeface="Times New Roman"/>
            </a:endParaRPr>
          </a:p>
          <a:p>
            <a:pPr marL="240665">
              <a:lnSpc>
                <a:spcPts val="1205"/>
              </a:lnSpc>
            </a:pP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Net Position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Proprietary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</a:t>
            </a:r>
            <a:endParaRPr sz="1100">
              <a:latin typeface="Times New Roman"/>
              <a:cs typeface="Times New Roman"/>
            </a:endParaRPr>
          </a:p>
          <a:p>
            <a:pPr marL="469265" marR="1356360" indent="-228600">
              <a:lnSpc>
                <a:spcPts val="1260"/>
              </a:lnSpc>
              <a:spcBef>
                <a:spcPts val="70"/>
              </a:spcBef>
            </a:pP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Revenues, Expenses,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Changes in Net  </a:t>
            </a:r>
            <a:r>
              <a:rPr sz="1100" dirty="0">
                <a:latin typeface="Times New Roman"/>
                <a:cs typeface="Times New Roman"/>
              </a:rPr>
              <a:t>Position – </a:t>
            </a:r>
            <a:r>
              <a:rPr sz="1100" spc="-5" dirty="0">
                <a:latin typeface="Times New Roman"/>
                <a:cs typeface="Times New Roman"/>
              </a:rPr>
              <a:t>Proprietary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</a:t>
            </a:r>
            <a:endParaRPr sz="1100">
              <a:latin typeface="Times New Roman"/>
              <a:cs typeface="Times New Roman"/>
            </a:endParaRPr>
          </a:p>
          <a:p>
            <a:pPr marL="240665">
              <a:lnSpc>
                <a:spcPts val="1205"/>
              </a:lnSpc>
            </a:pP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Cash Flows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Proprietary Funds</a:t>
            </a:r>
            <a:endParaRPr sz="1100">
              <a:latin typeface="Times New Roman"/>
              <a:cs typeface="Times New Roman"/>
            </a:endParaRPr>
          </a:p>
          <a:p>
            <a:pPr marL="240665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Fiduciary Net </a:t>
            </a:r>
            <a:r>
              <a:rPr sz="1100" dirty="0">
                <a:latin typeface="Times New Roman"/>
                <a:cs typeface="Times New Roman"/>
              </a:rPr>
              <a:t>Position – </a:t>
            </a:r>
            <a:r>
              <a:rPr sz="1100" spc="-5" dirty="0">
                <a:latin typeface="Times New Roman"/>
                <a:cs typeface="Times New Roman"/>
              </a:rPr>
              <a:t>Fiduciary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Funds</a:t>
            </a:r>
            <a:endParaRPr sz="1100">
              <a:latin typeface="Times New Roman"/>
              <a:cs typeface="Times New Roman"/>
            </a:endParaRPr>
          </a:p>
          <a:p>
            <a:pPr marL="239395">
              <a:lnSpc>
                <a:spcPts val="1290"/>
              </a:lnSpc>
            </a:pP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Changes in Fiduciary </a:t>
            </a:r>
            <a:r>
              <a:rPr sz="1100" spc="-10" dirty="0">
                <a:latin typeface="Times New Roman"/>
                <a:cs typeface="Times New Roman"/>
              </a:rPr>
              <a:t>Net </a:t>
            </a:r>
            <a:r>
              <a:rPr sz="1100" spc="-5" dirty="0">
                <a:latin typeface="Times New Roman"/>
                <a:cs typeface="Times New Roman"/>
              </a:rPr>
              <a:t>Position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Fiduciary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546332" y="4912557"/>
            <a:ext cx="166370" cy="6756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105"/>
              </a:spcBef>
            </a:pPr>
            <a:r>
              <a:rPr sz="1100" dirty="0">
                <a:latin typeface="Times New Roman"/>
                <a:cs typeface="Times New Roman"/>
              </a:rPr>
              <a:t>18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19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20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21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29958" y="5715528"/>
            <a:ext cx="204533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dirty="0">
                <a:latin typeface="Times New Roman"/>
                <a:cs typeface="Times New Roman"/>
              </a:rPr>
              <a:t>Notes to </a:t>
            </a:r>
            <a:r>
              <a:rPr sz="1100" spc="-5" dirty="0">
                <a:latin typeface="Times New Roman"/>
                <a:cs typeface="Times New Roman"/>
              </a:rPr>
              <a:t>Basic Financial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Statements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453235" y="5715528"/>
            <a:ext cx="35306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dirty="0">
                <a:latin typeface="Times New Roman"/>
                <a:cs typeface="Times New Roman"/>
              </a:rPr>
              <a:t>22-58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1699" y="6037586"/>
            <a:ext cx="301053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REQUIRED SUPPLEMENTARY</a:t>
            </a:r>
            <a:r>
              <a:rPr sz="11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INFORMATION: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06480" y="6359119"/>
            <a:ext cx="5407025" cy="13169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7940" algn="just">
              <a:lnSpc>
                <a:spcPts val="1290"/>
              </a:lnSpc>
              <a:spcBef>
                <a:spcPts val="105"/>
              </a:spcBef>
              <a:tabLst>
                <a:tab pos="5252720" algn="l"/>
              </a:tabLst>
            </a:pPr>
            <a:r>
              <a:rPr sz="1100" spc="-5" dirty="0">
                <a:latin typeface="Times New Roman"/>
                <a:cs typeface="Times New Roman"/>
              </a:rPr>
              <a:t>S</a:t>
            </a:r>
            <a:r>
              <a:rPr sz="1100" dirty="0">
                <a:latin typeface="Times New Roman"/>
                <a:cs typeface="Times New Roman"/>
              </a:rPr>
              <a:t>c</a:t>
            </a:r>
            <a:r>
              <a:rPr sz="1100" spc="-15" dirty="0">
                <a:latin typeface="Times New Roman"/>
                <a:cs typeface="Times New Roman"/>
              </a:rPr>
              <a:t>h</a:t>
            </a:r>
            <a:r>
              <a:rPr sz="1100" dirty="0">
                <a:latin typeface="Times New Roman"/>
                <a:cs typeface="Times New Roman"/>
              </a:rPr>
              <a:t>ed</a:t>
            </a:r>
            <a:r>
              <a:rPr sz="1100" spc="-15" dirty="0">
                <a:latin typeface="Times New Roman"/>
                <a:cs typeface="Times New Roman"/>
              </a:rPr>
              <a:t>u</a:t>
            </a:r>
            <a:r>
              <a:rPr sz="1100" spc="5" dirty="0">
                <a:latin typeface="Times New Roman"/>
                <a:cs typeface="Times New Roman"/>
              </a:rPr>
              <a:t>l</a:t>
            </a:r>
            <a:r>
              <a:rPr sz="1100" dirty="0">
                <a:latin typeface="Times New Roman"/>
                <a:cs typeface="Times New Roman"/>
              </a:rPr>
              <a:t>e </a:t>
            </a:r>
            <a:r>
              <a:rPr sz="1100" spc="-15" dirty="0">
                <a:latin typeface="Times New Roman"/>
                <a:cs typeface="Times New Roman"/>
              </a:rPr>
              <a:t>o</a:t>
            </a:r>
            <a:r>
              <a:rPr sz="1100" dirty="0">
                <a:latin typeface="Times New Roman"/>
                <a:cs typeface="Times New Roman"/>
              </a:rPr>
              <a:t>f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</a:t>
            </a:r>
            <a:r>
              <a:rPr sz="1100" dirty="0">
                <a:latin typeface="Times New Roman"/>
                <a:cs typeface="Times New Roman"/>
              </a:rPr>
              <a:t>o</a:t>
            </a:r>
            <a:r>
              <a:rPr sz="1100" spc="-10" dirty="0">
                <a:latin typeface="Times New Roman"/>
                <a:cs typeface="Times New Roman"/>
              </a:rPr>
              <a:t>w</a:t>
            </a:r>
            <a:r>
              <a:rPr sz="1100" dirty="0">
                <a:latin typeface="Times New Roman"/>
                <a:cs typeface="Times New Roman"/>
              </a:rPr>
              <a:t>n</a:t>
            </a:r>
            <a:r>
              <a:rPr sz="1100" spc="-10" dirty="0">
                <a:latin typeface="Times New Roman"/>
                <a:cs typeface="Times New Roman"/>
              </a:rPr>
              <a:t>’</a:t>
            </a:r>
            <a:r>
              <a:rPr sz="1100" dirty="0">
                <a:latin typeface="Times New Roman"/>
                <a:cs typeface="Times New Roman"/>
              </a:rPr>
              <a:t>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</a:t>
            </a:r>
            <a:r>
              <a:rPr sz="1100" dirty="0">
                <a:latin typeface="Times New Roman"/>
                <a:cs typeface="Times New Roman"/>
              </a:rPr>
              <a:t>rop</a:t>
            </a:r>
            <a:r>
              <a:rPr sz="1100" spc="-15" dirty="0">
                <a:latin typeface="Times New Roman"/>
                <a:cs typeface="Times New Roman"/>
              </a:rPr>
              <a:t>o</a:t>
            </a:r>
            <a:r>
              <a:rPr sz="1100" dirty="0">
                <a:latin typeface="Times New Roman"/>
                <a:cs typeface="Times New Roman"/>
              </a:rPr>
              <a:t>r</a:t>
            </a:r>
            <a:r>
              <a:rPr sz="1100" spc="-10" dirty="0">
                <a:latin typeface="Times New Roman"/>
                <a:cs typeface="Times New Roman"/>
              </a:rPr>
              <a:t>t</a:t>
            </a:r>
            <a:r>
              <a:rPr sz="1100" spc="5" dirty="0">
                <a:latin typeface="Times New Roman"/>
                <a:cs typeface="Times New Roman"/>
              </a:rPr>
              <a:t>i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15" dirty="0">
                <a:latin typeface="Times New Roman"/>
                <a:cs typeface="Times New Roman"/>
              </a:rPr>
              <a:t>a</a:t>
            </a:r>
            <a:r>
              <a:rPr sz="1100" spc="5" dirty="0">
                <a:latin typeface="Times New Roman"/>
                <a:cs typeface="Times New Roman"/>
              </a:rPr>
              <a:t>t</a:t>
            </a:r>
            <a:r>
              <a:rPr sz="1100" dirty="0">
                <a:latin typeface="Times New Roman"/>
                <a:cs typeface="Times New Roman"/>
              </a:rPr>
              <a:t>e </a:t>
            </a:r>
            <a:r>
              <a:rPr sz="1100" spc="-5" dirty="0">
                <a:latin typeface="Times New Roman"/>
                <a:cs typeface="Times New Roman"/>
              </a:rPr>
              <a:t>S</a:t>
            </a:r>
            <a:r>
              <a:rPr sz="1100" spc="-15" dirty="0">
                <a:latin typeface="Times New Roman"/>
                <a:cs typeface="Times New Roman"/>
              </a:rPr>
              <a:t>h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Ne</a:t>
            </a:r>
            <a:r>
              <a:rPr sz="1100" dirty="0">
                <a:latin typeface="Times New Roman"/>
                <a:cs typeface="Times New Roman"/>
              </a:rPr>
              <a:t>t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</a:t>
            </a:r>
            <a:r>
              <a:rPr sz="1100" dirty="0">
                <a:latin typeface="Times New Roman"/>
                <a:cs typeface="Times New Roman"/>
              </a:rPr>
              <a:t>ens</a:t>
            </a:r>
            <a:r>
              <a:rPr sz="1100" spc="-10" dirty="0">
                <a:latin typeface="Times New Roman"/>
                <a:cs typeface="Times New Roman"/>
              </a:rPr>
              <a:t>i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L</a:t>
            </a:r>
            <a:r>
              <a:rPr sz="1100" spc="-10" dirty="0">
                <a:latin typeface="Times New Roman"/>
                <a:cs typeface="Times New Roman"/>
              </a:rPr>
              <a:t>i</a:t>
            </a:r>
            <a:r>
              <a:rPr sz="1100" dirty="0">
                <a:latin typeface="Times New Roman"/>
                <a:cs typeface="Times New Roman"/>
              </a:rPr>
              <a:t>ab</a:t>
            </a:r>
            <a:r>
              <a:rPr sz="1100" spc="-10" dirty="0">
                <a:latin typeface="Times New Roman"/>
                <a:cs typeface="Times New Roman"/>
              </a:rPr>
              <a:t>i</a:t>
            </a:r>
            <a:r>
              <a:rPr sz="1100" spc="5" dirty="0">
                <a:latin typeface="Times New Roman"/>
                <a:cs typeface="Times New Roman"/>
              </a:rPr>
              <a:t>l</a:t>
            </a:r>
            <a:r>
              <a:rPr sz="1100" spc="-10" dirty="0">
                <a:latin typeface="Times New Roman"/>
                <a:cs typeface="Times New Roman"/>
              </a:rPr>
              <a:t>i</a:t>
            </a:r>
            <a:r>
              <a:rPr sz="1100" spc="5" dirty="0">
                <a:latin typeface="Times New Roman"/>
                <a:cs typeface="Times New Roman"/>
              </a:rPr>
              <a:t>t</a:t>
            </a:r>
            <a:r>
              <a:rPr sz="1100" dirty="0">
                <a:latin typeface="Times New Roman"/>
                <a:cs typeface="Times New Roman"/>
              </a:rPr>
              <a:t>y	59</a:t>
            </a:r>
            <a:endParaRPr sz="1100">
              <a:latin typeface="Times New Roman"/>
              <a:cs typeface="Times New Roman"/>
            </a:endParaRPr>
          </a:p>
          <a:p>
            <a:pPr marL="12700" marR="5080" indent="15240" algn="just">
              <a:lnSpc>
                <a:spcPct val="95900"/>
              </a:lnSpc>
              <a:spcBef>
                <a:spcPts val="20"/>
              </a:spcBef>
              <a:tabLst>
                <a:tab pos="5236845" algn="l"/>
              </a:tabLst>
            </a:pPr>
            <a:r>
              <a:rPr sz="1100" spc="-5" dirty="0">
                <a:latin typeface="Times New Roman"/>
                <a:cs typeface="Times New Roman"/>
              </a:rPr>
              <a:t>S</a:t>
            </a:r>
            <a:r>
              <a:rPr sz="1100" dirty="0">
                <a:latin typeface="Times New Roman"/>
                <a:cs typeface="Times New Roman"/>
              </a:rPr>
              <a:t>c</a:t>
            </a:r>
            <a:r>
              <a:rPr sz="1100" spc="-15" dirty="0">
                <a:latin typeface="Times New Roman"/>
                <a:cs typeface="Times New Roman"/>
              </a:rPr>
              <a:t>h</a:t>
            </a:r>
            <a:r>
              <a:rPr sz="1100" dirty="0">
                <a:latin typeface="Times New Roman"/>
                <a:cs typeface="Times New Roman"/>
              </a:rPr>
              <a:t>ed</a:t>
            </a:r>
            <a:r>
              <a:rPr sz="1100" spc="-15" dirty="0">
                <a:latin typeface="Times New Roman"/>
                <a:cs typeface="Times New Roman"/>
              </a:rPr>
              <a:t>u</a:t>
            </a:r>
            <a:r>
              <a:rPr sz="1100" spc="5" dirty="0">
                <a:latin typeface="Times New Roman"/>
                <a:cs typeface="Times New Roman"/>
              </a:rPr>
              <a:t>l</a:t>
            </a:r>
            <a:r>
              <a:rPr sz="1100" dirty="0">
                <a:latin typeface="Times New Roman"/>
                <a:cs typeface="Times New Roman"/>
              </a:rPr>
              <a:t>e </a:t>
            </a:r>
            <a:r>
              <a:rPr sz="1100" spc="-15" dirty="0">
                <a:latin typeface="Times New Roman"/>
                <a:cs typeface="Times New Roman"/>
              </a:rPr>
              <a:t>o</a:t>
            </a:r>
            <a:r>
              <a:rPr sz="1100" dirty="0">
                <a:latin typeface="Times New Roman"/>
                <a:cs typeface="Times New Roman"/>
              </a:rPr>
              <a:t>f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</a:t>
            </a:r>
            <a:r>
              <a:rPr sz="1100" dirty="0">
                <a:latin typeface="Times New Roman"/>
                <a:cs typeface="Times New Roman"/>
              </a:rPr>
              <a:t>o</a:t>
            </a:r>
            <a:r>
              <a:rPr sz="1100" spc="-10" dirty="0">
                <a:latin typeface="Times New Roman"/>
                <a:cs typeface="Times New Roman"/>
              </a:rPr>
              <a:t>w</a:t>
            </a:r>
            <a:r>
              <a:rPr sz="1100" dirty="0">
                <a:latin typeface="Times New Roman"/>
                <a:cs typeface="Times New Roman"/>
              </a:rPr>
              <a:t>n</a:t>
            </a:r>
            <a:r>
              <a:rPr sz="1100" spc="-10" dirty="0">
                <a:latin typeface="Times New Roman"/>
                <a:cs typeface="Times New Roman"/>
              </a:rPr>
              <a:t>’</a:t>
            </a:r>
            <a:r>
              <a:rPr sz="1100" dirty="0">
                <a:latin typeface="Times New Roman"/>
                <a:cs typeface="Times New Roman"/>
              </a:rPr>
              <a:t>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5" dirty="0">
                <a:latin typeface="Times New Roman"/>
                <a:cs typeface="Times New Roman"/>
              </a:rPr>
              <a:t>t</a:t>
            </a:r>
            <a:r>
              <a:rPr sz="1100" spc="-10" dirty="0">
                <a:latin typeface="Times New Roman"/>
                <a:cs typeface="Times New Roman"/>
              </a:rPr>
              <a:t>r</a:t>
            </a:r>
            <a:r>
              <a:rPr sz="1100" spc="5" dirty="0">
                <a:latin typeface="Times New Roman"/>
                <a:cs typeface="Times New Roman"/>
              </a:rPr>
              <a:t>i</a:t>
            </a:r>
            <a:r>
              <a:rPr sz="1100" dirty="0">
                <a:latin typeface="Times New Roman"/>
                <a:cs typeface="Times New Roman"/>
              </a:rPr>
              <a:t>b</a:t>
            </a:r>
            <a:r>
              <a:rPr sz="1100" spc="-15" dirty="0">
                <a:latin typeface="Times New Roman"/>
                <a:cs typeface="Times New Roman"/>
              </a:rPr>
              <a:t>u</a:t>
            </a:r>
            <a:r>
              <a:rPr sz="1100" spc="5" dirty="0">
                <a:latin typeface="Times New Roman"/>
                <a:cs typeface="Times New Roman"/>
              </a:rPr>
              <a:t>ti</a:t>
            </a:r>
            <a:r>
              <a:rPr sz="1100" spc="-15" dirty="0">
                <a:latin typeface="Times New Roman"/>
                <a:cs typeface="Times New Roman"/>
              </a:rPr>
              <a:t>o</a:t>
            </a:r>
            <a:r>
              <a:rPr sz="1100" dirty="0">
                <a:latin typeface="Times New Roman"/>
                <a:cs typeface="Times New Roman"/>
              </a:rPr>
              <a:t>ns </a:t>
            </a:r>
            <a:r>
              <a:rPr sz="1100" spc="-10" dirty="0">
                <a:latin typeface="Times New Roman"/>
                <a:cs typeface="Times New Roman"/>
              </a:rPr>
              <a:t>t</a:t>
            </a:r>
            <a:r>
              <a:rPr sz="1100" dirty="0">
                <a:latin typeface="Times New Roman"/>
                <a:cs typeface="Times New Roman"/>
              </a:rPr>
              <a:t>o </a:t>
            </a:r>
            <a:r>
              <a:rPr sz="1100" spc="-5" dirty="0">
                <a:latin typeface="Times New Roman"/>
                <a:cs typeface="Times New Roman"/>
              </a:rPr>
              <a:t>P</a:t>
            </a:r>
            <a:r>
              <a:rPr sz="1100" dirty="0">
                <a:latin typeface="Times New Roman"/>
                <a:cs typeface="Times New Roman"/>
              </a:rPr>
              <a:t>e</a:t>
            </a:r>
            <a:r>
              <a:rPr sz="1100" spc="-15" dirty="0">
                <a:latin typeface="Times New Roman"/>
                <a:cs typeface="Times New Roman"/>
              </a:rPr>
              <a:t>n</a:t>
            </a:r>
            <a:r>
              <a:rPr sz="1100" dirty="0">
                <a:latin typeface="Times New Roman"/>
                <a:cs typeface="Times New Roman"/>
              </a:rPr>
              <a:t>s</a:t>
            </a:r>
            <a:r>
              <a:rPr sz="1100" spc="5" dirty="0">
                <a:latin typeface="Times New Roman"/>
                <a:cs typeface="Times New Roman"/>
              </a:rPr>
              <a:t>i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15" dirty="0">
                <a:latin typeface="Times New Roman"/>
                <a:cs typeface="Times New Roman"/>
              </a:rPr>
              <a:t>P</a:t>
            </a:r>
            <a:r>
              <a:rPr sz="1100" spc="5" dirty="0">
                <a:latin typeface="Times New Roman"/>
                <a:cs typeface="Times New Roman"/>
              </a:rPr>
              <a:t>l</a:t>
            </a:r>
            <a:r>
              <a:rPr sz="1100" dirty="0">
                <a:latin typeface="Times New Roman"/>
                <a:cs typeface="Times New Roman"/>
              </a:rPr>
              <a:t>an	</a:t>
            </a:r>
            <a:r>
              <a:rPr sz="1100" spc="-1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59  </a:t>
            </a:r>
            <a:r>
              <a:rPr sz="1100" spc="-15" dirty="0">
                <a:latin typeface="Times New Roman"/>
                <a:cs typeface="Times New Roman"/>
              </a:rPr>
              <a:t>Schedule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Changes in </a:t>
            </a:r>
            <a:r>
              <a:rPr sz="1100" spc="-5" dirty="0">
                <a:latin typeface="Times New Roman"/>
                <a:cs typeface="Times New Roman"/>
              </a:rPr>
              <a:t>Net Other </a:t>
            </a:r>
            <a:r>
              <a:rPr sz="1100" spc="5" dirty="0">
                <a:latin typeface="Times New Roman"/>
                <a:cs typeface="Times New Roman"/>
              </a:rPr>
              <a:t>Postemployment Benefits Liability and Related Ratios</a:t>
            </a:r>
            <a:r>
              <a:rPr sz="1100" spc="2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60  </a:t>
            </a:r>
            <a:r>
              <a:rPr sz="1100" spc="-5" dirty="0">
                <a:latin typeface="Times New Roman"/>
                <a:cs typeface="Times New Roman"/>
              </a:rPr>
              <a:t>Schedule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OPEB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Contributions	</a:t>
            </a:r>
            <a:r>
              <a:rPr sz="1100" dirty="0">
                <a:latin typeface="Times New Roman"/>
                <a:cs typeface="Times New Roman"/>
              </a:rPr>
              <a:t>61</a:t>
            </a:r>
            <a:endParaRPr sz="1100">
              <a:latin typeface="Times New Roman"/>
              <a:cs typeface="Times New Roman"/>
            </a:endParaRPr>
          </a:p>
          <a:p>
            <a:pPr marL="28575" marR="5080" algn="just">
              <a:lnSpc>
                <a:spcPts val="1270"/>
              </a:lnSpc>
              <a:spcBef>
                <a:spcPts val="25"/>
              </a:spcBef>
              <a:tabLst>
                <a:tab pos="5252720" algn="l"/>
              </a:tabLst>
            </a:pPr>
            <a:r>
              <a:rPr sz="1100" spc="-5" dirty="0">
                <a:latin typeface="Times New Roman"/>
                <a:cs typeface="Times New Roman"/>
              </a:rPr>
              <a:t>S</a:t>
            </a:r>
            <a:r>
              <a:rPr sz="1100" dirty="0">
                <a:latin typeface="Times New Roman"/>
                <a:cs typeface="Times New Roman"/>
              </a:rPr>
              <a:t>c</a:t>
            </a:r>
            <a:r>
              <a:rPr sz="1100" spc="-15" dirty="0">
                <a:latin typeface="Times New Roman"/>
                <a:cs typeface="Times New Roman"/>
              </a:rPr>
              <a:t>h</a:t>
            </a:r>
            <a:r>
              <a:rPr sz="1100" dirty="0">
                <a:latin typeface="Times New Roman"/>
                <a:cs typeface="Times New Roman"/>
              </a:rPr>
              <a:t>ed</a:t>
            </a:r>
            <a:r>
              <a:rPr sz="1100" spc="-15" dirty="0">
                <a:latin typeface="Times New Roman"/>
                <a:cs typeface="Times New Roman"/>
              </a:rPr>
              <a:t>u</a:t>
            </a:r>
            <a:r>
              <a:rPr sz="1100" spc="5" dirty="0">
                <a:latin typeface="Times New Roman"/>
                <a:cs typeface="Times New Roman"/>
              </a:rPr>
              <a:t>l</a:t>
            </a:r>
            <a:r>
              <a:rPr sz="1100" dirty="0">
                <a:latin typeface="Times New Roman"/>
                <a:cs typeface="Times New Roman"/>
              </a:rPr>
              <a:t>e </a:t>
            </a:r>
            <a:r>
              <a:rPr sz="1100" spc="-15" dirty="0">
                <a:latin typeface="Times New Roman"/>
                <a:cs typeface="Times New Roman"/>
              </a:rPr>
              <a:t>o</a:t>
            </a:r>
            <a:r>
              <a:rPr sz="1100" dirty="0">
                <a:latin typeface="Times New Roman"/>
                <a:cs typeface="Times New Roman"/>
              </a:rPr>
              <a:t>f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</a:t>
            </a:r>
            <a:r>
              <a:rPr sz="1100" dirty="0">
                <a:latin typeface="Times New Roman"/>
                <a:cs typeface="Times New Roman"/>
              </a:rPr>
              <a:t>nve</a:t>
            </a:r>
            <a:r>
              <a:rPr sz="1100" spc="-10" dirty="0">
                <a:latin typeface="Times New Roman"/>
                <a:cs typeface="Times New Roman"/>
              </a:rPr>
              <a:t>st</a:t>
            </a:r>
            <a:r>
              <a:rPr sz="1100" spc="5" dirty="0">
                <a:latin typeface="Times New Roman"/>
                <a:cs typeface="Times New Roman"/>
              </a:rPr>
              <a:t>m</a:t>
            </a:r>
            <a:r>
              <a:rPr sz="1100" dirty="0">
                <a:latin typeface="Times New Roman"/>
                <a:cs typeface="Times New Roman"/>
              </a:rPr>
              <a:t>e</a:t>
            </a:r>
            <a:r>
              <a:rPr sz="1100" spc="-15" dirty="0">
                <a:latin typeface="Times New Roman"/>
                <a:cs typeface="Times New Roman"/>
              </a:rPr>
              <a:t>n</a:t>
            </a:r>
            <a:r>
              <a:rPr sz="1100" dirty="0">
                <a:latin typeface="Times New Roman"/>
                <a:cs typeface="Times New Roman"/>
              </a:rPr>
              <a:t>t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</a:t>
            </a:r>
            <a:r>
              <a:rPr sz="1100" dirty="0">
                <a:latin typeface="Times New Roman"/>
                <a:cs typeface="Times New Roman"/>
              </a:rPr>
              <a:t>e</a:t>
            </a:r>
            <a:r>
              <a:rPr sz="1100" spc="-10" dirty="0">
                <a:latin typeface="Times New Roman"/>
                <a:cs typeface="Times New Roman"/>
              </a:rPr>
              <a:t>t</a:t>
            </a:r>
            <a:r>
              <a:rPr sz="1100" dirty="0">
                <a:latin typeface="Times New Roman"/>
                <a:cs typeface="Times New Roman"/>
              </a:rPr>
              <a:t>ur</a:t>
            </a:r>
            <a:r>
              <a:rPr sz="1100" spc="-15" dirty="0">
                <a:latin typeface="Times New Roman"/>
                <a:cs typeface="Times New Roman"/>
              </a:rPr>
              <a:t>n</a:t>
            </a:r>
            <a:r>
              <a:rPr sz="1100" dirty="0">
                <a:latin typeface="Times New Roman"/>
                <a:cs typeface="Times New Roman"/>
              </a:rPr>
              <a:t>s – </a:t>
            </a:r>
            <a:r>
              <a:rPr sz="1100" spc="-10" dirty="0">
                <a:latin typeface="Times New Roman"/>
                <a:cs typeface="Times New Roman"/>
              </a:rPr>
              <a:t>O</a:t>
            </a:r>
            <a:r>
              <a:rPr sz="1100" spc="-5" dirty="0">
                <a:latin typeface="Times New Roman"/>
                <a:cs typeface="Times New Roman"/>
              </a:rPr>
              <a:t>PE</a:t>
            </a:r>
            <a:r>
              <a:rPr sz="1100" dirty="0">
                <a:latin typeface="Times New Roman"/>
                <a:cs typeface="Times New Roman"/>
              </a:rPr>
              <a:t>B</a:t>
            </a:r>
            <a:r>
              <a:rPr sz="1100" spc="-5" dirty="0">
                <a:latin typeface="Times New Roman"/>
                <a:cs typeface="Times New Roman"/>
              </a:rPr>
              <a:t> P</a:t>
            </a:r>
            <a:r>
              <a:rPr sz="1100" spc="-10" dirty="0">
                <a:latin typeface="Times New Roman"/>
                <a:cs typeface="Times New Roman"/>
              </a:rPr>
              <a:t>l</a:t>
            </a:r>
            <a:r>
              <a:rPr sz="1100" dirty="0">
                <a:latin typeface="Times New Roman"/>
                <a:cs typeface="Times New Roman"/>
              </a:rPr>
              <a:t>an	61  </a:t>
            </a:r>
            <a:r>
              <a:rPr sz="1100" spc="-5" dirty="0">
                <a:latin typeface="Times New Roman"/>
                <a:cs typeface="Times New Roman"/>
              </a:rPr>
              <a:t>Schedule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Revenues, Expenditures and Changes </a:t>
            </a:r>
            <a:r>
              <a:rPr sz="1100" dirty="0">
                <a:latin typeface="Times New Roman"/>
                <a:cs typeface="Times New Roman"/>
              </a:rPr>
              <a:t>in Fund </a:t>
            </a:r>
            <a:r>
              <a:rPr sz="1100" spc="-5" dirty="0">
                <a:latin typeface="Times New Roman"/>
                <a:cs typeface="Times New Roman"/>
              </a:rPr>
              <a:t>Balances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</a:t>
            </a:r>
            <a:endParaRPr sz="1100">
              <a:latin typeface="Times New Roman"/>
              <a:cs typeface="Times New Roman"/>
            </a:endParaRPr>
          </a:p>
          <a:p>
            <a:pPr marL="271780" algn="just">
              <a:lnSpc>
                <a:spcPts val="1195"/>
              </a:lnSpc>
            </a:pPr>
            <a:r>
              <a:rPr sz="1100" spc="-5" dirty="0">
                <a:latin typeface="Times New Roman"/>
                <a:cs typeface="Times New Roman"/>
              </a:rPr>
              <a:t>Budget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Actual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General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</a:t>
            </a:r>
            <a:endParaRPr sz="1100">
              <a:latin typeface="Times New Roman"/>
              <a:cs typeface="Times New Roman"/>
            </a:endParaRPr>
          </a:p>
          <a:p>
            <a:pPr marL="27940" algn="just">
              <a:lnSpc>
                <a:spcPts val="1290"/>
              </a:lnSpc>
            </a:pPr>
            <a:r>
              <a:rPr sz="1100" spc="-5" dirty="0">
                <a:latin typeface="Times New Roman"/>
                <a:cs typeface="Times New Roman"/>
              </a:rPr>
              <a:t>Notes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Required Supplementary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Information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546614" y="7322068"/>
            <a:ext cx="165735" cy="353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62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63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1840" y="7803963"/>
            <a:ext cx="4549775" cy="675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100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OTHER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REPORTS:</a:t>
            </a:r>
            <a:endParaRPr sz="1100">
              <a:latin typeface="Times New Roman"/>
              <a:cs typeface="Times New Roman"/>
            </a:endParaRPr>
          </a:p>
          <a:p>
            <a:pPr marL="697865" marR="5080" indent="-228600">
              <a:lnSpc>
                <a:spcPts val="1260"/>
              </a:lnSpc>
              <a:spcBef>
                <a:spcPts val="70"/>
              </a:spcBef>
            </a:pPr>
            <a:r>
              <a:rPr sz="1100" dirty="0">
                <a:latin typeface="Times New Roman"/>
                <a:cs typeface="Times New Roman"/>
              </a:rPr>
              <a:t>Report on </a:t>
            </a:r>
            <a:r>
              <a:rPr sz="1100" spc="-5" dirty="0">
                <a:latin typeface="Times New Roman"/>
                <a:cs typeface="Times New Roman"/>
              </a:rPr>
              <a:t>Internal Control Over Financial </a:t>
            </a:r>
            <a:r>
              <a:rPr sz="1100" dirty="0">
                <a:latin typeface="Times New Roman"/>
                <a:cs typeface="Times New Roman"/>
              </a:rPr>
              <a:t>and on </a:t>
            </a:r>
            <a:r>
              <a:rPr sz="1100" spc="-5" dirty="0">
                <a:latin typeface="Times New Roman"/>
                <a:cs typeface="Times New Roman"/>
              </a:rPr>
              <a:t>Compliance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Other  </a:t>
            </a:r>
            <a:r>
              <a:rPr sz="1100" dirty="0">
                <a:latin typeface="Times New Roman"/>
                <a:cs typeface="Times New Roman"/>
              </a:rPr>
              <a:t>Matters </a:t>
            </a:r>
            <a:r>
              <a:rPr sz="1100" spc="-5" dirty="0">
                <a:latin typeface="Times New Roman"/>
                <a:cs typeface="Times New Roman"/>
              </a:rPr>
              <a:t>Based </a:t>
            </a:r>
            <a:r>
              <a:rPr sz="1100" dirty="0">
                <a:latin typeface="Times New Roman"/>
                <a:cs typeface="Times New Roman"/>
              </a:rPr>
              <a:t>on an </a:t>
            </a:r>
            <a:r>
              <a:rPr sz="1100" spc="-5" dirty="0">
                <a:latin typeface="Times New Roman"/>
                <a:cs typeface="Times New Roman"/>
              </a:rPr>
              <a:t>Audit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Financial Statements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Performed</a:t>
            </a:r>
            <a:endParaRPr sz="1100">
              <a:latin typeface="Times New Roman"/>
              <a:cs typeface="Times New Roman"/>
            </a:endParaRPr>
          </a:p>
          <a:p>
            <a:pPr marL="697865">
              <a:lnSpc>
                <a:spcPts val="1225"/>
              </a:lnSpc>
            </a:pP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Accordance with </a:t>
            </a:r>
            <a:r>
              <a:rPr sz="1100" i="1" spc="-5" dirty="0">
                <a:latin typeface="Times New Roman"/>
                <a:cs typeface="Times New Roman"/>
              </a:rPr>
              <a:t>Government Auditing</a:t>
            </a:r>
            <a:r>
              <a:rPr sz="1100" i="1" spc="2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Standards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453515" y="8285395"/>
            <a:ext cx="35306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64-65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121">
    <p:push dir="u"/>
  </p:transition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7345" y="309372"/>
            <a:ext cx="7086599" cy="937247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200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Tm="211">
        <p15:prstTrans prst="curtains"/>
      </p:transition>
    </mc:Choice>
    <mc:Fallback xmlns="">
      <p:transition spd="slow" advTm="211">
        <p:fade/>
      </p:transition>
    </mc:Fallback>
  </mc:AlternateContent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579119"/>
            <a:ext cx="6080760" cy="309880"/>
          </a:xfrm>
          <a:custGeom>
            <a:avLst/>
            <a:gdLst/>
            <a:ahLst/>
            <a:cxnLst/>
            <a:rect l="l" t="t" r="r" b="b"/>
            <a:pathLst>
              <a:path w="6080759" h="309880">
                <a:moveTo>
                  <a:pt x="0" y="309372"/>
                </a:moveTo>
                <a:lnTo>
                  <a:pt x="6080759" y="309372"/>
                </a:lnTo>
                <a:lnTo>
                  <a:pt x="6080759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45819" y="564895"/>
            <a:ext cx="60807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AGRICULTURAL COMMITTEE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504444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50444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522731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56083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504444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888491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944880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906780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8849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888491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579119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80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579119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80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579119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80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579119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80">
                <a:moveTo>
                  <a:pt x="0" y="309372"/>
                </a:moveTo>
                <a:lnTo>
                  <a:pt x="18288" y="309372"/>
                </a:lnTo>
                <a:lnTo>
                  <a:pt x="18288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579119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80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579119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80">
                <a:moveTo>
                  <a:pt x="0" y="309372"/>
                </a:moveTo>
                <a:lnTo>
                  <a:pt x="18288" y="309372"/>
                </a:lnTo>
                <a:lnTo>
                  <a:pt x="18288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1093723"/>
            <a:ext cx="5841365" cy="125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Chair: Christof Chartier</a:t>
            </a:r>
            <a:endParaRPr sz="1200">
              <a:latin typeface="Times New Roman"/>
              <a:cs typeface="Times New Roman"/>
            </a:endParaRPr>
          </a:p>
          <a:p>
            <a:pPr marL="12700" marR="40043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Vice Chair: Matthew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LeClerc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Clerk: Carrie Novak  Member: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Chartier  Member: David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Pease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Templeton Agricultural Committee met during fiscal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2019,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reviewing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issues affecting  agriculture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and Commonwealth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Massachusetts.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700" y="2472943"/>
            <a:ext cx="572389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committee procured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“right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farm” road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signs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representing local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farms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Templeton.  These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signs 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complete and installed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key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locations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around</a:t>
            </a:r>
            <a:r>
              <a:rPr sz="12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1700" y="2975864"/>
            <a:ext cx="5740400" cy="171703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317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committee has met with Laurie Wiita, 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Health Director,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discuss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best practices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going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forward for agricultural animal nuisance</a:t>
            </a:r>
            <a:r>
              <a:rPr sz="12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complaints.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2019,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 was 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adopt MGL Part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Title VII,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Chapter 40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Section 8L. This  section allows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Agricultural Committee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accept donations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farmland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behalf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 Templeton.</a:t>
            </a:r>
            <a:endParaRPr sz="1200">
              <a:latin typeface="Times New Roman"/>
              <a:cs typeface="Times New Roman"/>
            </a:endParaRPr>
          </a:p>
          <a:p>
            <a:pPr marL="12700" marR="4245610">
              <a:lnSpc>
                <a:spcPts val="2580"/>
              </a:lnSpc>
              <a:spcBef>
                <a:spcPts val="2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Submitted,  Christof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Chartier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45819" y="4911852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2754883" y="4896103"/>
            <a:ext cx="22606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800" b="1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HEALTH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71144" y="4837176"/>
            <a:ext cx="74675" cy="7467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45819" y="483717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45819" y="4855464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45819" y="489356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926580" y="4837176"/>
            <a:ext cx="74676" cy="746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71144" y="5219700"/>
            <a:ext cx="74675" cy="7467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45819" y="527608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45819" y="5237988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45819" y="5219700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926580" y="5219700"/>
            <a:ext cx="74676" cy="746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71144" y="4911852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89431" y="4911852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27532" y="4911852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982968" y="4911852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944868" y="4911852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926580" y="4911852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901700" y="5374640"/>
            <a:ext cx="5971540" cy="40640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Health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(TBOH)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consists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three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who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residents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Templeton; these are elected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positions,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serve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three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term.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TBOH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meets on 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third Monday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month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7:00 p.m. Staff 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comprised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time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  Development Services Director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(including the position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Health Agent),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time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Administrative Assistant who serves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first contact for anyone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coming into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office.  Members attend annual training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stay informed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everchanging health needs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985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Food establishments are inspected throughout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year, including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schools;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 Templeton  Elementary School cafeteria was completed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2019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beautiful. The BOH also oversees  permitting for food establishments, septic haulers and installers, tobacco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nicotine sales, well  installation, and rubbish haulers. The BOH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Agent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provides services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witnessing percolation  testing and inspectional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Reportable diseases are surveilled as mandated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MassDPH Division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Epidemiology through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utilization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a 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Health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Nurse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through Montachusett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Health Network (MPHN);  these services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include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disease surveillance, direct observation therapy, information gathering and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filing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through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Mass Virtual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Epidemiologic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Network (MAVEN).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Templeton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24/7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collection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prescription drugs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sharps through kiosks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located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Fire 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vestibule on 2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Street,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TBOH 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active member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Leominster Tobacco Control Alliance,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affiliation</a:t>
            </a:r>
            <a:r>
              <a:rPr sz="12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has</a:t>
            </a:r>
            <a:r>
              <a:rPr sz="12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proven</a:t>
            </a:r>
            <a:r>
              <a:rPr sz="12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</a:t>
            </a:r>
            <a:r>
              <a:rPr sz="12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increasingly</a:t>
            </a:r>
            <a:r>
              <a:rPr sz="12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valuable</a:t>
            </a:r>
            <a:r>
              <a:rPr sz="12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sz="12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changes</a:t>
            </a:r>
            <a:r>
              <a:rPr sz="12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</a:t>
            </a:r>
            <a:r>
              <a:rPr sz="12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regulations,</a:t>
            </a:r>
            <a:r>
              <a:rPr sz="12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including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010400" y="520382"/>
            <a:ext cx="379730" cy="9017000"/>
          </a:xfrm>
          <a:custGeom>
            <a:avLst/>
            <a:gdLst/>
            <a:ahLst/>
            <a:cxnLst/>
            <a:rect l="l" t="t" r="r" b="b"/>
            <a:pathLst>
              <a:path w="379729" h="9017000">
                <a:moveTo>
                  <a:pt x="379729" y="9017000"/>
                </a:moveTo>
                <a:lnTo>
                  <a:pt x="0" y="9017000"/>
                </a:lnTo>
                <a:lnTo>
                  <a:pt x="0" y="0"/>
                </a:lnTo>
                <a:lnTo>
                  <a:pt x="379729" y="0"/>
                </a:lnTo>
                <a:lnTo>
                  <a:pt x="379729" y="9017000"/>
                </a:lnTo>
                <a:close/>
              </a:path>
            </a:pathLst>
          </a:custGeom>
          <a:ln w="12700">
            <a:solidFill>
              <a:srgbClr val="507D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7016750" y="529526"/>
            <a:ext cx="367030" cy="9001760"/>
          </a:xfrm>
          <a:prstGeom prst="rect">
            <a:avLst/>
          </a:prstGeom>
          <a:solidFill>
            <a:srgbClr val="6FAC46"/>
          </a:solidFill>
        </p:spPr>
        <p:txBody>
          <a:bodyPr vert="vert" wrap="square" lIns="0" tIns="26034" rIns="0" bIns="0" rtlCol="0">
            <a:spAutoFit/>
          </a:bodyPr>
          <a:lstStyle/>
          <a:p>
            <a:pPr marR="2540" algn="ctr">
              <a:lnSpc>
                <a:spcPct val="100000"/>
              </a:lnSpc>
              <a:spcBef>
                <a:spcPts val="204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AGRICULTURAL COMMITTEE~BOARD 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200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HEALTH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201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315">
        <p:split orient="vert"/>
      </p:transition>
    </mc:Choice>
    <mc:Fallback xmlns="">
      <p:transition spd="slow" advTm="1315">
        <p:split orient="vert"/>
      </p:transition>
    </mc:Fallback>
  </mc:AlternateContent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04292"/>
            <a:ext cx="5969635" cy="26619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“vaping”, flavored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nicotine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tobacco bans,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21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age restriction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new legislation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dissemination. Inspections for regulation compliance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occur multiple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times per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each  establishment that sells tobacco and nicotine and investigate any related complaints; any fines  issued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due to positive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findings are remitted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TBOH promotes health, safety, and well being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enforcing local, state, and federal  regulations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necessary promulgates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regulations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dictates. Members express  their appreciation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boards, commissions and staff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their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assistance and cooperation  throughout year.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submitted,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451040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E. Jane Crocker, Chair  Earl Baxter,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Vice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Chair  Laura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Hoag,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Clerk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45819" y="3383279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71144" y="3308603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330860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3326891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336499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3308603"/>
            <a:ext cx="74676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3691128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3747515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3709415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369112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3691128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3383279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3383279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3383279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3383279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3383279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3383279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3367532"/>
            <a:ext cx="5970905" cy="5732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6134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BUILDING COMMISSIONER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sz="18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INSPECTORS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2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400" spc="-5" dirty="0">
                <a:solidFill>
                  <a:srgbClr val="231F20"/>
                </a:solidFill>
                <a:latin typeface="Times New Roman"/>
                <a:cs typeface="Times New Roman"/>
              </a:rPr>
              <a:t>BUILDING, WIRING, PLUMBING </a:t>
            </a:r>
            <a:r>
              <a:rPr sz="1400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4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231F20"/>
                </a:solidFill>
                <a:latin typeface="Times New Roman"/>
                <a:cs typeface="Times New Roman"/>
              </a:rPr>
              <a:t>GAS</a:t>
            </a:r>
            <a:endParaRPr sz="14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80"/>
              </a:lnSpc>
              <a:spcBef>
                <a:spcPts val="126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Commissioner Hanks 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serve in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time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capacity with office hours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Monday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evenings and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devoting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balance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his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time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inspecting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completed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work.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FY’19  there were two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hundred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forty-eight (248)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permits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issued, thirty (30) were for new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single family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dwellings,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one hundred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seventy-three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(173) residential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renovations, ten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(10)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residential additions,  eight (8) residential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demolitions,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five (5) new commercial, eight (8) commercial renovations and  fourteen (14)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pools;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$110,002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(+/-)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collected fees. 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Commissioner  schedules all inspections directly,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he can be reached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sz="12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978-939-3411.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Wiring Inspector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Sweeney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serve in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time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capacity, all inspections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sz="1200" spc="-1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scheduled  directly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inspector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978-939-5440,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Administrative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Assistant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processes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applications  and fees;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inspector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completed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hundred forty-eight (148)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inspections;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$48,705 in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collected fees.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Plumbing/Gas Inspector Geyster 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serve in a part time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capacity, all inspections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scheduled directly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inspector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978-895-3924,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Administrative Assistant processes all  applications and fees;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inspector completed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eighty-nine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(89) inspections; totaling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$13,138 in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collected fees.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 permit applications are available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online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u="sng" spc="-5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Times New Roman"/>
                <a:cs typeface="Times New Roman"/>
                <a:hlinkClick r:id="rId6"/>
              </a:rPr>
              <a:t>www.templetonma.gov</a:t>
            </a:r>
            <a:r>
              <a:rPr sz="1200" spc="-5" dirty="0">
                <a:solidFill>
                  <a:srgbClr val="0000FF"/>
                </a:solidFill>
                <a:latin typeface="Times New Roman"/>
                <a:cs typeface="Times New Roman"/>
                <a:hlinkClick r:id="rId6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Development  Services office.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important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residents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procure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proper permits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any construction,  addition, alteration, demolition,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pools,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roofs, solar,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solid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fuel burning appliance (wood/pellet  stove) projects. Wiring permits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must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obtained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Massachusetts licensed and insured  electrician;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plumbing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gas permits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must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obtained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Massachusetts licensed and insured  plumber/gas fitter;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permits must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obtained prior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beginning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</a:t>
            </a:r>
            <a:r>
              <a:rPr sz="12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project.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8255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Administrative office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hours are Monday 7:30 a.m. – 6:30 p.m.,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Tuesday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Thursday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7:30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a.m.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 4:30 p.m.,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closed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Friday.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181350" y="1817306"/>
            <a:ext cx="1606549" cy="122744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202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978">
        <p:split orient="vert"/>
      </p:transition>
    </mc:Choice>
    <mc:Fallback xmlns="">
      <p:transition spd="slow" advTm="1978">
        <p:split orient="vert"/>
      </p:transition>
    </mc:Fallback>
  </mc:AlternateContent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579119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45819" y="563371"/>
            <a:ext cx="60807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CONSERVATION COMMISSION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504444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50444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522731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56083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504444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886967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943355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905255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86967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886967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579119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579119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579119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8429" y="579119"/>
            <a:ext cx="0" cy="307975"/>
          </a:xfrm>
          <a:custGeom>
            <a:avLst/>
            <a:gdLst/>
            <a:ahLst/>
            <a:cxnLst/>
            <a:rect l="l" t="t" r="r" b="b"/>
            <a:pathLst>
              <a:path h="307975">
                <a:moveTo>
                  <a:pt x="0" y="0"/>
                </a:moveTo>
                <a:lnTo>
                  <a:pt x="0" y="307848"/>
                </a:lnTo>
              </a:path>
            </a:pathLst>
          </a:custGeom>
          <a:ln w="10921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579119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579119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1041907"/>
            <a:ext cx="5657850" cy="3888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Conservation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Commission: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3923029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George Andrews,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Chairman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Dave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Symonds,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  Earl Baxter, member  Nathan Schroeder, member  Brittany Gesner,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Conservation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Commission is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volunteers charged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enforcing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Templeton’s  Conservation goals. The goals include Open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Space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Protections, Wetland Protection and  encouraging and monitoring conservation and agricultural preservation</a:t>
            </a:r>
            <a:r>
              <a:rPr sz="12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restrictions.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714375">
              <a:lnSpc>
                <a:spcPts val="1380"/>
              </a:lnSpc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administrating their duties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Conservation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Commission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utilize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following  Procedures: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385572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Request for Determination: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Notice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Intent: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Site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Inspections: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25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42545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Conservation Commission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located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Town Hall,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160 Patriots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Road,  East Templeton,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 01438.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Hours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Monday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Thursday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7:30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11:30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AM.  </a:t>
            </a:r>
            <a:r>
              <a:rPr sz="1200" u="sng" spc="-5" dirty="0">
                <a:solidFill>
                  <a:srgbClr val="0562C1"/>
                </a:solidFill>
                <a:uFill>
                  <a:solidFill>
                    <a:srgbClr val="0562C1"/>
                  </a:solidFill>
                </a:uFill>
                <a:latin typeface="Times New Roman"/>
                <a:cs typeface="Times New Roman"/>
                <a:hlinkClick r:id="rId6"/>
              </a:rPr>
              <a:t>conservation@templeton1.org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45819" y="5172455"/>
            <a:ext cx="6080760" cy="309880"/>
          </a:xfrm>
          <a:custGeom>
            <a:avLst/>
            <a:gdLst/>
            <a:ahLst/>
            <a:cxnLst/>
            <a:rect l="l" t="t" r="r" b="b"/>
            <a:pathLst>
              <a:path w="6080759" h="309879">
                <a:moveTo>
                  <a:pt x="0" y="309372"/>
                </a:moveTo>
                <a:lnTo>
                  <a:pt x="6080759" y="309372"/>
                </a:lnTo>
                <a:lnTo>
                  <a:pt x="6080759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821939" y="5156708"/>
            <a:ext cx="21272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PLANNING</a:t>
            </a:r>
            <a:r>
              <a:rPr sz="1800" b="1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BOARD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71144" y="5097779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45819" y="5097779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45819" y="5116067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45819" y="5154167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926580" y="5097779"/>
            <a:ext cx="74676" cy="746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71144" y="5481828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45819" y="5538215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45819" y="5500115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45819" y="548182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926580" y="5481828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71144" y="5172455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89431" y="5172455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79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27532" y="5172455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988429" y="5172455"/>
            <a:ext cx="0" cy="309880"/>
          </a:xfrm>
          <a:custGeom>
            <a:avLst/>
            <a:gdLst/>
            <a:ahLst/>
            <a:cxnLst/>
            <a:rect l="l" t="t" r="r" b="b"/>
            <a:pathLst>
              <a:path h="309879">
                <a:moveTo>
                  <a:pt x="0" y="0"/>
                </a:moveTo>
                <a:lnTo>
                  <a:pt x="0" y="309372"/>
                </a:lnTo>
              </a:path>
            </a:pathLst>
          </a:custGeom>
          <a:ln w="10921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944868" y="5172455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79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926580" y="5172455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8" y="309372"/>
                </a:lnTo>
                <a:lnTo>
                  <a:pt x="18288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901700" y="5636767"/>
            <a:ext cx="5953760" cy="24866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720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Planning 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comprised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seven volunteers charged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enforcement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Zoning  Bylaws that protect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6002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hear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requests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Approval Not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Required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(ANR) applications for property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division,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storm water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permit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applications, sub-divisions, commercial property development applications  and special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permits.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41148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Planning works closely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Montachusett Regional Planning Commission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(MRPC) to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stimulate commercial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growth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strive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right fit for available</a:t>
            </a:r>
            <a:r>
              <a:rPr sz="12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property.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Planning 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part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Development Services office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offers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administrative services  Monday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7:30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a.m.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6:30 p.m.,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Tuesday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Thursday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7:30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a.m.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4:30 p.m.,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closed Friday. The  Planning Board meets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second and fourth Tuesday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month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6:30 p.m.,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meetings are  cancelled when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there are no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agenda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items.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901700" y="8265667"/>
            <a:ext cx="25304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Planning Board members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19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were: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644827" y="8265667"/>
            <a:ext cx="1367155" cy="12585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-6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Kirk Moschetti, Chair  Charles Carroll, II  Timothy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Rotti</a:t>
            </a:r>
            <a:endParaRPr sz="1200">
              <a:latin typeface="Times New Roman"/>
              <a:cs typeface="Times New Roman"/>
            </a:endParaRPr>
          </a:p>
          <a:p>
            <a:pPr marL="12700" marR="30924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Dennis Rich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John P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Buckley  Christof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Chartier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3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Frank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Moschetti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993890" y="515315"/>
            <a:ext cx="393065" cy="9028430"/>
          </a:xfrm>
          <a:custGeom>
            <a:avLst/>
            <a:gdLst/>
            <a:ahLst/>
            <a:cxnLst/>
            <a:rect l="l" t="t" r="r" b="b"/>
            <a:pathLst>
              <a:path w="393065" h="9028430">
                <a:moveTo>
                  <a:pt x="393065" y="9028430"/>
                </a:moveTo>
                <a:lnTo>
                  <a:pt x="0" y="9028430"/>
                </a:lnTo>
                <a:lnTo>
                  <a:pt x="0" y="0"/>
                </a:lnTo>
                <a:lnTo>
                  <a:pt x="393065" y="0"/>
                </a:lnTo>
                <a:lnTo>
                  <a:pt x="393065" y="9028430"/>
                </a:lnTo>
                <a:close/>
              </a:path>
            </a:pathLst>
          </a:custGeom>
          <a:solidFill>
            <a:srgbClr val="6FAC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993890" y="515315"/>
            <a:ext cx="393065" cy="9028430"/>
          </a:xfrm>
          <a:custGeom>
            <a:avLst/>
            <a:gdLst/>
            <a:ahLst/>
            <a:cxnLst/>
            <a:rect l="l" t="t" r="r" b="b"/>
            <a:pathLst>
              <a:path w="393065" h="9028430">
                <a:moveTo>
                  <a:pt x="393065" y="9028430"/>
                </a:moveTo>
                <a:lnTo>
                  <a:pt x="0" y="9028430"/>
                </a:lnTo>
                <a:lnTo>
                  <a:pt x="0" y="0"/>
                </a:lnTo>
                <a:lnTo>
                  <a:pt x="393065" y="0"/>
                </a:lnTo>
                <a:lnTo>
                  <a:pt x="393065" y="9028430"/>
                </a:lnTo>
                <a:close/>
              </a:path>
            </a:pathLst>
          </a:custGeom>
          <a:ln w="12700">
            <a:solidFill>
              <a:srgbClr val="507D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7001443" y="1695513"/>
            <a:ext cx="334645" cy="6663690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CONERVATION COMMISSION ~ PLANNING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BOARD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203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1445">
        <p:split orient="vert"/>
      </p:transition>
    </mc:Choice>
    <mc:Fallback xmlns="">
      <p:transition spd="slow" advTm="1445">
        <p:split orient="vert"/>
      </p:transition>
    </mc:Fallback>
  </mc:AlternateContent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579119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232151" y="563371"/>
            <a:ext cx="33089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ZONING BOARD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800" b="1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APPEALS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504444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50444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522731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56083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504444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886967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943355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905255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86967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886967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579119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579119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579119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579119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579119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579119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1041907"/>
            <a:ext cx="5970905" cy="10845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Zoning 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Appeals (ZBA)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seven member group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volunteers charged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review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variance 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special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permit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requests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negative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determinations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issued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Zoning  Enforcement Officer,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while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encouraging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economic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growth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upholding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zoning  bylaws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Templeton. The ZBA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part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Development Service office and offers  Administrative service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Monday 7:30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a.m.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6:30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p.m., Tuesday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Thursday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7:30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a.m.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4:30</a:t>
            </a:r>
            <a:r>
              <a:rPr sz="1200" spc="-1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p.m.,  closed Friday.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700" y="2268728"/>
            <a:ext cx="597027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members meet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when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application has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been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denied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request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has been made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hearing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before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board;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determinations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can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range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non-conforming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lots,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inadequate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frontage,  reduction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rear, front,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side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setbacks and/or other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issues.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01700" y="2969768"/>
            <a:ext cx="193293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ZBA members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 ’19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were: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187700" y="2969768"/>
            <a:ext cx="1464945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John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Fletcher, Chair  Joseph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Risi,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Vice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Chair  David Smart</a:t>
            </a:r>
            <a:endParaRPr sz="1200">
              <a:latin typeface="Times New Roman"/>
              <a:cs typeface="Times New Roman"/>
            </a:endParaRPr>
          </a:p>
          <a:p>
            <a:pPr marL="12700" marR="476884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Davan  Rick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Moulton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Alan Drouin  Dennis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O’Brien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990725" y="4497323"/>
            <a:ext cx="3790315" cy="505367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011669" y="505282"/>
            <a:ext cx="393065" cy="9102090"/>
          </a:xfrm>
          <a:custGeom>
            <a:avLst/>
            <a:gdLst/>
            <a:ahLst/>
            <a:cxnLst/>
            <a:rect l="l" t="t" r="r" b="b"/>
            <a:pathLst>
              <a:path w="393065" h="9102090">
                <a:moveTo>
                  <a:pt x="393065" y="9102090"/>
                </a:moveTo>
                <a:lnTo>
                  <a:pt x="0" y="9102090"/>
                </a:lnTo>
                <a:lnTo>
                  <a:pt x="0" y="0"/>
                </a:lnTo>
                <a:lnTo>
                  <a:pt x="393065" y="0"/>
                </a:lnTo>
                <a:lnTo>
                  <a:pt x="393065" y="9102090"/>
                </a:lnTo>
                <a:close/>
              </a:path>
            </a:pathLst>
          </a:custGeom>
          <a:ln w="12699">
            <a:solidFill>
              <a:srgbClr val="507D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7018019" y="524332"/>
            <a:ext cx="380365" cy="9076690"/>
          </a:xfrm>
          <a:prstGeom prst="rect">
            <a:avLst/>
          </a:prstGeom>
          <a:solidFill>
            <a:srgbClr val="6FAC46"/>
          </a:solidFill>
        </p:spPr>
        <p:txBody>
          <a:bodyPr vert="vert" wrap="square" lIns="0" tIns="26670" rIns="0" bIns="0" rtlCol="0">
            <a:spAutoFit/>
          </a:bodyPr>
          <a:lstStyle/>
          <a:p>
            <a:pPr marR="9525" algn="ctr">
              <a:lnSpc>
                <a:spcPct val="100000"/>
              </a:lnSpc>
              <a:spcBef>
                <a:spcPts val="210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ZONING BOARD 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2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APPEALS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204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931">
        <p:split orient="vert"/>
      </p:transition>
    </mc:Choice>
    <mc:Fallback xmlns="">
      <p:transition spd="slow" advTm="931">
        <p:split orient="vert"/>
      </p:transition>
    </mc:Fallback>
  </mc:AlternateContent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5600" y="304800"/>
            <a:ext cx="7086599" cy="93725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205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Tm="70">
        <p15:prstTrans prst="curtains"/>
      </p:transition>
    </mc:Choice>
    <mc:Fallback xmlns="">
      <p:transition spd="slow" advTm="70">
        <p:fade/>
      </p:transition>
    </mc:Fallback>
  </mc:AlternateContent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9530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45819" y="479552"/>
            <a:ext cx="60807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ANIMAL INSPECTOR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803148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595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214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031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803148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863599"/>
            <a:ext cx="5749290" cy="20389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893695">
              <a:lnSpc>
                <a:spcPct val="1517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Animal Control reports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following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 licenses issued: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1,605</a:t>
            </a:r>
            <a:endParaRPr sz="1200">
              <a:latin typeface="Times New Roman"/>
              <a:cs typeface="Times New Roman"/>
            </a:endParaRPr>
          </a:p>
          <a:p>
            <a:pPr marL="12700" marR="2621280">
              <a:lnSpc>
                <a:spcPct val="151200"/>
              </a:lnSpc>
              <a:spcBef>
                <a:spcPts val="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 amount received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dog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licenses: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$ 27,200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 amount received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fines issued: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$ 3,575.00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 number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animal related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calls: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423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8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Thank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you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 who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made donations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Animal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Control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year. With contributions  received we can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ensure that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animals we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care 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 comfortable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get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best care they  deserve. Feel free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drop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 any donations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Police Department</a:t>
            </a:r>
            <a:r>
              <a:rPr sz="12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anytime.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45819" y="3069335"/>
            <a:ext cx="6080760" cy="309880"/>
          </a:xfrm>
          <a:custGeom>
            <a:avLst/>
            <a:gdLst/>
            <a:ahLst/>
            <a:cxnLst/>
            <a:rect l="l" t="t" r="r" b="b"/>
            <a:pathLst>
              <a:path w="6080759" h="309879">
                <a:moveTo>
                  <a:pt x="0" y="309372"/>
                </a:moveTo>
                <a:lnTo>
                  <a:pt x="6080759" y="309372"/>
                </a:lnTo>
                <a:lnTo>
                  <a:pt x="6080759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226055" y="3053588"/>
            <a:ext cx="331977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EMERGENCY</a:t>
            </a:r>
            <a:r>
              <a:rPr sz="1800" b="1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MANAGEMENT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71144" y="2994660"/>
            <a:ext cx="74675" cy="7467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45819" y="2994660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45819" y="3012948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45819" y="30510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926580" y="2994660"/>
            <a:ext cx="74676" cy="746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71144" y="3378708"/>
            <a:ext cx="74675" cy="7467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45819" y="343509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45819" y="339699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45819" y="337870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926580" y="3378708"/>
            <a:ext cx="74676" cy="746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71144" y="3069335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89431" y="3069335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79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27532" y="3069335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982968" y="3069335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8" y="309372"/>
                </a:lnTo>
                <a:lnTo>
                  <a:pt x="18288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944868" y="3069335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79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926580" y="3069335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8" y="309372"/>
                </a:lnTo>
                <a:lnTo>
                  <a:pt x="18288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901700" y="3533647"/>
            <a:ext cx="5955665" cy="58699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Templeton’s Emergency Management Agency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staffed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Richard Curtis, Emergency  Management Director(EMD)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/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CERT Program Manager; Michael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Dickson,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Deputy EMD/ CERT  Director; and Scott Demar, Assistant Deputy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EMD /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Emergency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Communications</a:t>
            </a:r>
            <a:r>
              <a:rPr sz="12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Officer.</a:t>
            </a:r>
            <a:endParaRPr sz="1200">
              <a:latin typeface="Times New Roman"/>
              <a:cs typeface="Times New Roman"/>
            </a:endParaRPr>
          </a:p>
          <a:p>
            <a:pPr marL="12700" marR="53975">
              <a:lnSpc>
                <a:spcPts val="1380"/>
              </a:lnSpc>
              <a:spcBef>
                <a:spcPts val="60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EMERGENCIES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: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1.)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Local State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Emergency was declared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when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bridge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Stone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Bridge Road became blocked with debris, turning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causeway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into a dam.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failure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causeway/roadway could have caused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damage to communities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properties down stream. This  event was relieved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divers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blockage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problems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Works Department  removing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blockages. The road/bridge remain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closed.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2.)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least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6 months of 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reporting  period were spent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gathering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submitting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documentation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expenses incurred during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3/18/18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Severe Winter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Storm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FEMA for reimbursement.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$39,029.06 of costs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were submitted.  FEMA pays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75%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reimbursement. The Town received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$29,271.80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reimbursement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storm.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39370">
              <a:lnSpc>
                <a:spcPts val="1380"/>
              </a:lnSpc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NON_EMERGENCY ACTIONS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: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1.)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Reviewed and signed an Emergency Action Plan Update  for Wright’s Reservoir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Dam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Gardner.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2.)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Updated Templeton’s Emergency Shelter records  with American 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Cross. 3.)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Attended MEMA’s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day All-Hazards Emergency Preparedness  Conference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Marlborough.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4.)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Attended MEMA’s WebEOC training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Charlton.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4.)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Attended  MEMA’s Regional EMD Meetings.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5.)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Attended MEMA/FEMA training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Worcester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Planning for Disaster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Debris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Management.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7620">
              <a:lnSpc>
                <a:spcPts val="1380"/>
              </a:lnSpc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GRANT ACTIVITY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: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1.)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had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previously applied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did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$2500.00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2017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SHSP/Citizen Corp Program (CCP) Grant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which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used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purchase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small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utility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trailer  that we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use 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Shelter Supplies.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2.)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applied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Emergency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Management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Performance  Grant, (2018 EMPG),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$2,650.00.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This grant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awarded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us, but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purchases will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begin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until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next FY.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3.)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applied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2018SHSP/CCP Grant for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$2,500.00.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  <a:spcBef>
                <a:spcPts val="99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COMMUNITY EMERGENCY RESPONSE TEAM (CERT)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: Templeton’s CERT</a:t>
            </a:r>
            <a:r>
              <a:rPr sz="12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</a:t>
            </a:r>
            <a:endParaRPr sz="1200">
              <a:latin typeface="Times New Roman"/>
              <a:cs typeface="Times New Roman"/>
            </a:endParaRPr>
          </a:p>
          <a:p>
            <a:pPr marL="12700" marR="838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remains active. In addition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their regular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monthly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meetings and scheduled trainings, they were  requested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assist with parking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/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traffic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/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crowd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control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many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Templeton’s community  events, such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Memorial Day Parade, Mac’n Cheese Festival, Arts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Crafts Festival,  Antique Car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Engine Show, Halloween,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Jack Frost Festival.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request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Police Department, TCERT assisted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Resource Officer with</a:t>
            </a:r>
            <a:r>
              <a:rPr sz="12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NRHS’s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009130" y="425272"/>
            <a:ext cx="393065" cy="9023350"/>
          </a:xfrm>
          <a:custGeom>
            <a:avLst/>
            <a:gdLst/>
            <a:ahLst/>
            <a:cxnLst/>
            <a:rect l="l" t="t" r="r" b="b"/>
            <a:pathLst>
              <a:path w="393065" h="9023350">
                <a:moveTo>
                  <a:pt x="393065" y="9023350"/>
                </a:moveTo>
                <a:lnTo>
                  <a:pt x="0" y="9023350"/>
                </a:lnTo>
                <a:lnTo>
                  <a:pt x="0" y="0"/>
                </a:lnTo>
                <a:lnTo>
                  <a:pt x="393065" y="0"/>
                </a:lnTo>
                <a:lnTo>
                  <a:pt x="393065" y="9023350"/>
                </a:lnTo>
                <a:close/>
              </a:path>
            </a:pathLst>
          </a:custGeom>
          <a:ln w="12699">
            <a:solidFill>
              <a:srgbClr val="2E52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7015480" y="434416"/>
            <a:ext cx="380365" cy="9008110"/>
          </a:xfrm>
          <a:prstGeom prst="rect">
            <a:avLst/>
          </a:prstGeom>
          <a:solidFill>
            <a:srgbClr val="4471C4"/>
          </a:solidFill>
        </p:spPr>
        <p:txBody>
          <a:bodyPr vert="vert" wrap="square" lIns="0" tIns="2667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10"/>
              </a:spcBef>
            </a:pP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ANIMAL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INSPECTOR ~ EMERGENCY</a:t>
            </a:r>
            <a:r>
              <a:rPr sz="2200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MANAGEMENT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206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1543">
        <p14:flash/>
      </p:transition>
    </mc:Choice>
    <mc:Fallback xmlns="">
      <p:transition spd="slow" advTm="1543">
        <p:fade/>
      </p:transition>
    </mc:Fallback>
  </mc:AlternateContent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879847" y="5061203"/>
            <a:ext cx="2061971" cy="206197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020055" y="2907791"/>
            <a:ext cx="1816607" cy="18181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855464" y="7443216"/>
            <a:ext cx="2086355" cy="21777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901700" y="395731"/>
            <a:ext cx="5573395" cy="1663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Home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Event and Graduation. They also performed Firefighter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Re-Hab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Fire  Department as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needed.</a:t>
            </a:r>
            <a:endParaRPr sz="1200">
              <a:latin typeface="Times New Roman"/>
              <a:cs typeface="Times New Roman"/>
            </a:endParaRPr>
          </a:p>
          <a:p>
            <a:pPr marL="1938655">
              <a:lnSpc>
                <a:spcPct val="100000"/>
              </a:lnSpc>
              <a:spcBef>
                <a:spcPts val="50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Emergency Management Salary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  <a:tabLst>
                <a:tab pos="1840864" algn="l"/>
                <a:tab pos="3669665" algn="l"/>
              </a:tabLst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Salary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EMD:</a:t>
            </a:r>
            <a:r>
              <a:rPr sz="12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$000.00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Salary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DEMD: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$000.00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Salary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/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ADEMD: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$000.00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submitted,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6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Richard W. Curtis,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EMD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45819" y="2252472"/>
            <a:ext cx="6080760" cy="309880"/>
          </a:xfrm>
          <a:custGeom>
            <a:avLst/>
            <a:gdLst/>
            <a:ahLst/>
            <a:cxnLst/>
            <a:rect l="l" t="t" r="r" b="b"/>
            <a:pathLst>
              <a:path w="6080759" h="309880">
                <a:moveTo>
                  <a:pt x="0" y="309372"/>
                </a:moveTo>
                <a:lnTo>
                  <a:pt x="6080759" y="309372"/>
                </a:lnTo>
                <a:lnTo>
                  <a:pt x="6080759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200148" y="2236723"/>
            <a:ext cx="33724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FIRE DEPARTMENENT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sz="1800" b="1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71144" y="2177795"/>
            <a:ext cx="74675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5819" y="2177795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219608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223418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26580" y="2177795"/>
            <a:ext cx="74676" cy="746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71144" y="2561844"/>
            <a:ext cx="74675" cy="7467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45819" y="261823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45819" y="258013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45819" y="256184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26580" y="2561844"/>
            <a:ext cx="74676" cy="7467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71144" y="2252472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80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89431" y="2252472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80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27532" y="2252472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80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982968" y="2252472"/>
            <a:ext cx="17145" cy="309880"/>
          </a:xfrm>
          <a:custGeom>
            <a:avLst/>
            <a:gdLst/>
            <a:ahLst/>
            <a:cxnLst/>
            <a:rect l="l" t="t" r="r" b="b"/>
            <a:pathLst>
              <a:path w="17145" h="309880">
                <a:moveTo>
                  <a:pt x="0" y="309372"/>
                </a:moveTo>
                <a:lnTo>
                  <a:pt x="16636" y="309372"/>
                </a:lnTo>
                <a:lnTo>
                  <a:pt x="16636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944868" y="2252472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80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26580" y="2252472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80">
                <a:moveTo>
                  <a:pt x="0" y="309372"/>
                </a:moveTo>
                <a:lnTo>
                  <a:pt x="18288" y="309372"/>
                </a:lnTo>
                <a:lnTo>
                  <a:pt x="18288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901700" y="2716783"/>
            <a:ext cx="118808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Fire Chief Salary:  Fire/EMS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Salaries: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447036" y="2716783"/>
            <a:ext cx="79248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3345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$74,000.00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$421,250.00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01700" y="3067304"/>
            <a:ext cx="2294890" cy="5588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Fire 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Expenses: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$171,750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Income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Ambulance Receipts:</a:t>
            </a:r>
            <a:r>
              <a:rPr sz="1200" spc="2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$317,968.46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01700" y="3593084"/>
            <a:ext cx="124460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Open Burn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Permits:  Inspections: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361740" y="3593084"/>
            <a:ext cx="71120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$2,150.00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$10,950.00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01700" y="4050284"/>
            <a:ext cx="3754754" cy="5429885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40"/>
              </a:spcBef>
              <a:tabLst>
                <a:tab pos="1516380" algn="l"/>
                <a:tab pos="1771014" algn="l"/>
                <a:tab pos="3598545" algn="l"/>
              </a:tabLst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Fire/Structure</a:t>
            </a:r>
            <a:r>
              <a:rPr sz="1200" u="dash" spc="-5" dirty="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Times New Roman"/>
                <a:cs typeface="Times New Roman"/>
              </a:rPr>
              <a:t> 			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  <a:tabLst>
                <a:tab pos="3550920" algn="l"/>
              </a:tabLst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 (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ot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er)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sz="1200" u="dash" dirty="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18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  <a:tabLst>
                <a:tab pos="1080770" algn="l"/>
                <a:tab pos="3618229" algn="l"/>
              </a:tabLst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Vehicle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Fires</a:t>
            </a:r>
            <a:r>
              <a:rPr sz="1200" u="dash" spc="-5" dirty="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Times New Roman"/>
                <a:cs typeface="Times New Roman"/>
              </a:rPr>
              <a:t> 		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  <a:tabLst>
                <a:tab pos="1495425" algn="l"/>
                <a:tab pos="1749425" algn="l"/>
                <a:tab pos="3474720" algn="l"/>
              </a:tabLst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Fire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Alarm</a:t>
            </a:r>
            <a:r>
              <a:rPr sz="1200" u="dash" spc="-5" dirty="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Times New Roman"/>
                <a:cs typeface="Times New Roman"/>
              </a:rPr>
              <a:t> 			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sz="12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  <a:p>
            <a:pPr marL="12700" marR="24765">
              <a:lnSpc>
                <a:spcPct val="137500"/>
              </a:lnSpc>
              <a:tabLst>
                <a:tab pos="1478280" algn="l"/>
                <a:tab pos="1499870" algn="l"/>
                <a:tab pos="1732914" algn="l"/>
                <a:tab pos="1754505" algn="l"/>
                <a:tab pos="3267710" algn="l"/>
                <a:tab pos="3412490" algn="l"/>
                <a:tab pos="3458210" algn="l"/>
                <a:tab pos="3479165" algn="l"/>
                <a:tab pos="3606165" algn="l"/>
              </a:tabLst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/B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ush</a:t>
            </a:r>
            <a:r>
              <a:rPr sz="1200" u="dash" dirty="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Times New Roman"/>
                <a:cs typeface="Times New Roman"/>
              </a:rPr>
              <a:t> 									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5  Motor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 Vehicle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Accidents</a:t>
            </a:r>
            <a:r>
              <a:rPr sz="1200" u="dash" dirty="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Times New Roman"/>
                <a:cs typeface="Times New Roman"/>
              </a:rPr>
              <a:t> 						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sz="12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85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Hazardous Material Incidents---------------------------------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4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Mutual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Aid</a:t>
            </a:r>
            <a:r>
              <a:rPr sz="1200" u="dash" spc="-5" dirty="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Times New Roman"/>
                <a:cs typeface="Times New Roman"/>
              </a:rPr>
              <a:t> 							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- 18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Fire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Call</a:t>
            </a:r>
            <a:r>
              <a:rPr sz="1200" u="dash" spc="-5" dirty="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Times New Roman"/>
                <a:cs typeface="Times New Roman"/>
              </a:rPr>
              <a:t> 							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127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Ambulance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Calls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ALS</a:t>
            </a:r>
            <a:r>
              <a:rPr sz="1200" u="dash" spc="-5" dirty="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Times New Roman"/>
                <a:cs typeface="Times New Roman"/>
              </a:rPr>
              <a:t> 					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sz="1200" u="dash" dirty="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374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Ambulance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Calls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BLS</a:t>
            </a:r>
            <a:r>
              <a:rPr sz="1200" u="dash" spc="-5" dirty="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Times New Roman"/>
                <a:cs typeface="Times New Roman"/>
              </a:rPr>
              <a:t> 						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159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Ambulance Calls Refusals-----------------------------------</a:t>
            </a:r>
            <a:r>
              <a:rPr sz="12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109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Ambulance Calls No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EMS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Service--------------------------</a:t>
            </a:r>
            <a:r>
              <a:rPr sz="12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  <a:p>
            <a:pPr marL="12700" marR="133985">
              <a:lnSpc>
                <a:spcPct val="1375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Ambulance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calls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Woods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Board--------------------------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Ambulance Calls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Gardner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Board------------------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Ambulance Call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another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Agency------------------------</a:t>
            </a:r>
            <a:r>
              <a:rPr sz="12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65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Ambulance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calls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Unattended Death--------------------------</a:t>
            </a:r>
            <a:r>
              <a:rPr sz="12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 number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Emergency calls------------------------</a:t>
            </a:r>
            <a:r>
              <a:rPr sz="12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1099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750">
              <a:latin typeface="Times New Roman"/>
              <a:cs typeface="Times New Roman"/>
            </a:endParaRPr>
          </a:p>
          <a:p>
            <a:pPr marL="12700" marR="232410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  David T. Dickie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1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Fire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Chief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999605" y="451713"/>
            <a:ext cx="393065" cy="9023350"/>
          </a:xfrm>
          <a:custGeom>
            <a:avLst/>
            <a:gdLst/>
            <a:ahLst/>
            <a:cxnLst/>
            <a:rect l="l" t="t" r="r" b="b"/>
            <a:pathLst>
              <a:path w="393065" h="9023350">
                <a:moveTo>
                  <a:pt x="393065" y="9023350"/>
                </a:moveTo>
                <a:lnTo>
                  <a:pt x="0" y="9023350"/>
                </a:lnTo>
                <a:lnTo>
                  <a:pt x="0" y="0"/>
                </a:lnTo>
                <a:lnTo>
                  <a:pt x="393065" y="0"/>
                </a:lnTo>
                <a:lnTo>
                  <a:pt x="393065" y="9023350"/>
                </a:lnTo>
                <a:close/>
              </a:path>
            </a:pathLst>
          </a:custGeom>
          <a:ln w="12699">
            <a:solidFill>
              <a:srgbClr val="2E52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7005955" y="463207"/>
            <a:ext cx="380365" cy="9005570"/>
          </a:xfrm>
          <a:prstGeom prst="rect">
            <a:avLst/>
          </a:prstGeom>
          <a:solidFill>
            <a:srgbClr val="4471C4"/>
          </a:solidFill>
        </p:spPr>
        <p:txBody>
          <a:bodyPr vert="vert" wrap="square" lIns="0" tIns="247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95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FIRE DEPARTMENT &amp;</a:t>
            </a:r>
            <a:r>
              <a:rPr sz="22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EMS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583578" y="9549342"/>
            <a:ext cx="6057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Page</a:t>
            </a:r>
            <a:r>
              <a:rPr sz="1200" b="1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207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2865">
        <p14:flash/>
      </p:transition>
    </mc:Choice>
    <mc:Fallback xmlns="">
      <p:transition spd="slow" advTm="2865">
        <p:fade/>
      </p:transition>
    </mc:Fallback>
  </mc:AlternateContent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64835" y="5530596"/>
            <a:ext cx="1670303" cy="33969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45819" y="49530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849627" y="479552"/>
            <a:ext cx="40697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POLICE DEPARTMENT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sz="1800" b="1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DISPATCH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1144" y="803148"/>
            <a:ext cx="74675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595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214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5819" y="8031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926580" y="803148"/>
            <a:ext cx="74676" cy="746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1144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89431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27532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82968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44868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26580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901700" y="958088"/>
            <a:ext cx="4417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Templeton police Department full-time personnel roster as</a:t>
            </a:r>
            <a:r>
              <a:rPr sz="1200" spc="1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208</a:t>
            </a: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1339850" y="1258908"/>
          <a:ext cx="5306695" cy="14590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08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2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157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78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Position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Date</a:t>
                      </a:r>
                      <a:r>
                        <a:rPr sz="12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Hired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12192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Position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23495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Date</a:t>
                      </a:r>
                      <a:r>
                        <a:rPr sz="12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Hired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Chief Michael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Bennett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09/95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192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Sgt.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Derek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Hall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495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03/97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Sgt.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Steve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Flis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09/02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192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Det/Cpl. Eric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Smith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495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02/05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Daniel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Donahue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07/14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192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Nicholas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Malnati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495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08/14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Robert Deschenes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11/19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192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Caleb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Matson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495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11/19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2014">
                <a:tc gridSpan="4"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*Below officers resigned from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police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department in</a:t>
                      </a:r>
                      <a:r>
                        <a:rPr sz="12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FY19: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8504">
                <a:tc>
                  <a:txBody>
                    <a:bodyPr/>
                    <a:lstStyle/>
                    <a:p>
                      <a:pPr marL="31750">
                        <a:lnSpc>
                          <a:spcPts val="130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Cpl.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Edward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Holden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ts val="130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08/06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1920">
                        <a:lnSpc>
                          <a:spcPts val="130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Sean Sawicki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4950">
                        <a:lnSpc>
                          <a:spcPts val="130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04/18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Nicholas</a:t>
                      </a:r>
                      <a:r>
                        <a:rPr sz="12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Mardirosian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04/18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3" name="object 23"/>
          <p:cNvSpPr txBox="1"/>
          <p:nvPr/>
        </p:nvSpPr>
        <p:spPr>
          <a:xfrm>
            <a:off x="901701" y="2663442"/>
            <a:ext cx="11715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Part-time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Officers: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1339851" y="2962739"/>
          <a:ext cx="4982209" cy="1235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71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97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215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95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Michael Ladeau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12/85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Drew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Duplessis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02/00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Shawn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McDonald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01/10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Charlene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Van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Cott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09/12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Michael Pierce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11/13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Travis Trudi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11/13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James</a:t>
                      </a:r>
                      <a:r>
                        <a:rPr sz="12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Halkola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08/16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506">
                <a:tc gridSpan="4"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*Below officers resigned from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police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department in</a:t>
                      </a:r>
                      <a:r>
                        <a:rPr sz="12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FY19: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701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Matthew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Praplaski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49530" marB="0"/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11/13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49530" marB="0"/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Ofc. Blakeley Pottinger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4953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09/16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4953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5" name="object 25"/>
          <p:cNvSpPr txBox="1"/>
          <p:nvPr/>
        </p:nvSpPr>
        <p:spPr>
          <a:xfrm>
            <a:off x="901701" y="4271262"/>
            <a:ext cx="42729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Templeton Dispatch Center full-time personnel roster as</a:t>
            </a:r>
            <a:r>
              <a:rPr sz="1200" spc="1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6" name="object 26"/>
          <p:cNvGraphicFramePr>
            <a:graphicFrameLocks noGrp="1"/>
          </p:cNvGraphicFramePr>
          <p:nvPr/>
        </p:nvGraphicFramePr>
        <p:xfrm>
          <a:off x="1339851" y="4570559"/>
          <a:ext cx="4983478" cy="93330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4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4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964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73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Disp. Karen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Hannula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04/92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53467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Disp. Walter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Flis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12/02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Disp. Eric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Baker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495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11/02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3467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Disp. Sherrie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O’Donnell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03/01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Disp. Andrew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Davis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09/16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015">
                <a:tc gridSpan="4"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*Below dispatchers resigned from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police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department in</a:t>
                      </a:r>
                      <a:r>
                        <a:rPr sz="12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FY19: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7010">
                <a:tc>
                  <a:txBody>
                    <a:bodyPr/>
                    <a:lstStyle/>
                    <a:p>
                      <a:pPr marL="31750">
                        <a:lnSpc>
                          <a:spcPts val="136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Disp. Natasha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Bourque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05740">
                        <a:lnSpc>
                          <a:spcPts val="136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10/14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7" name="object 27"/>
          <p:cNvSpPr txBox="1"/>
          <p:nvPr/>
        </p:nvSpPr>
        <p:spPr>
          <a:xfrm>
            <a:off x="901701" y="5751066"/>
            <a:ext cx="2424430" cy="813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038225" algn="r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Part-time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Dispatchers:</a:t>
            </a:r>
            <a:endParaRPr sz="1200">
              <a:latin typeface="Times New Roman"/>
              <a:cs typeface="Times New Roman"/>
            </a:endParaRPr>
          </a:p>
          <a:p>
            <a:pPr marR="1028065" algn="r">
              <a:lnSpc>
                <a:spcPct val="100000"/>
              </a:lnSpc>
              <a:spcBef>
                <a:spcPts val="944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Currently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none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3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Police 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Budget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Breakdown: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1339851" y="6655391"/>
          <a:ext cx="3225800" cy="11085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08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73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Personnel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$1,225,000.00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Employee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Support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  <a:tabLst>
                          <a:tab pos="266065" algn="l"/>
                        </a:tabLst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	27,000.00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Purchase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Services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  <a:tabLst>
                          <a:tab pos="266065" algn="l"/>
                        </a:tabLst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	56,000.00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Supplies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  <a:tabLst>
                          <a:tab pos="266065" algn="l"/>
                        </a:tabLst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	11,750.00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Other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80"/>
                        </a:lnSpc>
                        <a:tabLst>
                          <a:tab pos="266065" algn="l"/>
                        </a:tabLst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	35,000.00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$1,354,750.00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9" name="object 29"/>
          <p:cNvSpPr txBox="1"/>
          <p:nvPr/>
        </p:nvSpPr>
        <p:spPr>
          <a:xfrm>
            <a:off x="901701" y="8011159"/>
            <a:ext cx="44323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Police Department Analysis 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07/01/2018 to</a:t>
            </a:r>
            <a:r>
              <a:rPr sz="12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06/30/2019: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1339851" y="8311978"/>
          <a:ext cx="2120899" cy="11085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440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6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Arrest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Incident/Investigations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Restraining Orders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Parking Tickets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MV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Citations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MV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Accidents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1" name="object 31"/>
          <p:cNvSpPr txBox="1"/>
          <p:nvPr/>
        </p:nvSpPr>
        <p:spPr>
          <a:xfrm>
            <a:off x="7018655" y="417601"/>
            <a:ext cx="393065" cy="9119870"/>
          </a:xfrm>
          <a:prstGeom prst="rect">
            <a:avLst/>
          </a:prstGeom>
          <a:solidFill>
            <a:srgbClr val="4471C4"/>
          </a:solidFill>
          <a:ln w="12700">
            <a:solidFill>
              <a:srgbClr val="2E528F"/>
            </a:solidFill>
          </a:ln>
        </p:spPr>
        <p:txBody>
          <a:bodyPr vert="vert" wrap="square" lIns="0" tIns="33020" rIns="0" bIns="0" rtlCol="0">
            <a:spAutoFit/>
          </a:bodyPr>
          <a:lstStyle/>
          <a:p>
            <a:pPr marL="1905" algn="ctr">
              <a:lnSpc>
                <a:spcPct val="100000"/>
              </a:lnSpc>
              <a:spcBef>
                <a:spcPts val="260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POLICE DEPARTMENT &amp;</a:t>
            </a:r>
            <a:r>
              <a:rPr sz="2200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DISPATCH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1971">
        <p14:flash/>
      </p:transition>
    </mc:Choice>
    <mc:Fallback xmlns="">
      <p:transition spd="slow" advTm="1971">
        <p:fade/>
      </p:transition>
    </mc:Fallback>
  </mc:AlternateContent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12876" y="6185915"/>
            <a:ext cx="5951207" cy="29931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85800" y="9268459"/>
            <a:ext cx="6405880" cy="137160"/>
          </a:xfrm>
          <a:custGeom>
            <a:avLst/>
            <a:gdLst/>
            <a:ahLst/>
            <a:cxnLst/>
            <a:rect l="l" t="t" r="r" b="b"/>
            <a:pathLst>
              <a:path w="6405880" h="137159">
                <a:moveTo>
                  <a:pt x="0" y="137160"/>
                </a:moveTo>
                <a:lnTo>
                  <a:pt x="6405854" y="137160"/>
                </a:lnTo>
                <a:lnTo>
                  <a:pt x="6405854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85800" y="6096000"/>
            <a:ext cx="137160" cy="3172460"/>
          </a:xfrm>
          <a:custGeom>
            <a:avLst/>
            <a:gdLst/>
            <a:ahLst/>
            <a:cxnLst/>
            <a:rect l="l" t="t" r="r" b="b"/>
            <a:pathLst>
              <a:path w="137159" h="3172459">
                <a:moveTo>
                  <a:pt x="0" y="3172460"/>
                </a:moveTo>
                <a:lnTo>
                  <a:pt x="137159" y="3172460"/>
                </a:lnTo>
                <a:lnTo>
                  <a:pt x="137159" y="0"/>
                </a:lnTo>
                <a:lnTo>
                  <a:pt x="0" y="0"/>
                </a:lnTo>
                <a:lnTo>
                  <a:pt x="0" y="31724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85800" y="5958840"/>
            <a:ext cx="6405880" cy="137160"/>
          </a:xfrm>
          <a:custGeom>
            <a:avLst/>
            <a:gdLst/>
            <a:ahLst/>
            <a:cxnLst/>
            <a:rect l="l" t="t" r="r" b="b"/>
            <a:pathLst>
              <a:path w="6405880" h="137160">
                <a:moveTo>
                  <a:pt x="0" y="137160"/>
                </a:moveTo>
                <a:lnTo>
                  <a:pt x="6405854" y="137160"/>
                </a:lnTo>
                <a:lnTo>
                  <a:pt x="6405854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954494" y="6096241"/>
            <a:ext cx="137160" cy="3172460"/>
          </a:xfrm>
          <a:custGeom>
            <a:avLst/>
            <a:gdLst/>
            <a:ahLst/>
            <a:cxnLst/>
            <a:rect l="l" t="t" r="r" b="b"/>
            <a:pathLst>
              <a:path w="137159" h="3172459">
                <a:moveTo>
                  <a:pt x="137160" y="0"/>
                </a:moveTo>
                <a:lnTo>
                  <a:pt x="0" y="0"/>
                </a:lnTo>
                <a:lnTo>
                  <a:pt x="0" y="3172460"/>
                </a:lnTo>
                <a:lnTo>
                  <a:pt x="137160" y="3172460"/>
                </a:lnTo>
                <a:lnTo>
                  <a:pt x="137160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68680" y="9199880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094" y="0"/>
                </a:lnTo>
              </a:path>
            </a:pathLst>
          </a:custGeom>
          <a:ln w="4572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91539" y="6187440"/>
            <a:ext cx="0" cy="2989580"/>
          </a:xfrm>
          <a:custGeom>
            <a:avLst/>
            <a:gdLst/>
            <a:ahLst/>
            <a:cxnLst/>
            <a:rect l="l" t="t" r="r" b="b"/>
            <a:pathLst>
              <a:path h="2989579">
                <a:moveTo>
                  <a:pt x="0" y="0"/>
                </a:moveTo>
                <a:lnTo>
                  <a:pt x="0" y="2989580"/>
                </a:lnTo>
              </a:path>
            </a:pathLst>
          </a:custGeom>
          <a:ln w="4571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68680" y="6164579"/>
            <a:ext cx="6040120" cy="0"/>
          </a:xfrm>
          <a:custGeom>
            <a:avLst/>
            <a:gdLst/>
            <a:ahLst/>
            <a:cxnLst/>
            <a:rect l="l" t="t" r="r" b="b"/>
            <a:pathLst>
              <a:path w="6040120">
                <a:moveTo>
                  <a:pt x="0" y="0"/>
                </a:moveTo>
                <a:lnTo>
                  <a:pt x="6040094" y="0"/>
                </a:lnTo>
              </a:path>
            </a:pathLst>
          </a:custGeom>
          <a:ln w="4572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85914" y="6187681"/>
            <a:ext cx="0" cy="2989580"/>
          </a:xfrm>
          <a:custGeom>
            <a:avLst/>
            <a:gdLst/>
            <a:ahLst/>
            <a:cxnLst/>
            <a:rect l="l" t="t" r="r" b="b"/>
            <a:pathLst>
              <a:path h="2989579">
                <a:moveTo>
                  <a:pt x="0" y="0"/>
                </a:moveTo>
                <a:lnTo>
                  <a:pt x="0" y="2989580"/>
                </a:lnTo>
              </a:path>
            </a:pathLst>
          </a:custGeom>
          <a:ln w="4572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1339850" y="600286"/>
          <a:ext cx="4981574" cy="6945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992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74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56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92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FID/LTC</a:t>
                      </a:r>
                      <a:r>
                        <a:rPr sz="12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Issued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2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Police Calls for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Service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13,932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Total Calls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Dispatch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18,997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Disp. Charlene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Van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Cott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2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09/12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015">
                        <a:lnSpc>
                          <a:spcPts val="125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Disp. Andrew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Davis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ts val="12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09/16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8" name="object 1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209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01700" y="1374140"/>
            <a:ext cx="24237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Police 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Budget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Breakdown: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1339850" y="1679278"/>
          <a:ext cx="3569335" cy="6945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79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96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Chief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Salary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0">
                        <a:lnSpc>
                          <a:spcPts val="12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$92,961.00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Police Department Salaries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$706,499.00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Police Department Expenses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$60,000.00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0">
                        <a:lnSpc>
                          <a:spcPts val="12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$859,460.00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" name="object 14"/>
          <p:cNvSpPr txBox="1"/>
          <p:nvPr/>
        </p:nvSpPr>
        <p:spPr>
          <a:xfrm>
            <a:off x="901700" y="2526283"/>
            <a:ext cx="22713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Dispatch Center Budget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Breakdown: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1339850" y="2832946"/>
          <a:ext cx="3568700" cy="6945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03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5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Dispatch Center Salaries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ts val="12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$299,389.00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Dispatch Center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Expenses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$30,201.00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Dispatch Center Training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$5,000.00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Total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ts val="12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$334,590.00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901700" y="3679952"/>
            <a:ext cx="44323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Police Department Analysis 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07/01/2016 to</a:t>
            </a:r>
            <a:r>
              <a:rPr sz="12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06/30/2017: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1339850" y="3985090"/>
          <a:ext cx="2311400" cy="15708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66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4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Arrest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3040">
                        <a:lnSpc>
                          <a:spcPts val="12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Incident/Investigations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304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331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Restraining Orders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304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Parking Tickets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304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MV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Citations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304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899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MV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Accidents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304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FID/LTC</a:t>
                      </a:r>
                      <a:r>
                        <a:rPr sz="12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Issued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304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Police Calls for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Service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304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13,355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Total Calls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Dispatch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3040">
                        <a:lnSpc>
                          <a:spcPts val="125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18,315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1773">
        <p14:flash/>
      </p:transition>
    </mc:Choice>
    <mc:Fallback xmlns="">
      <p:transition spd="slow" advTm="1773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21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511" y="1610335"/>
            <a:ext cx="5968365" cy="74206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100"/>
              </a:spcBef>
            </a:pPr>
            <a:r>
              <a:rPr sz="1100" b="1" spc="-5" dirty="0">
                <a:latin typeface="Times New Roman"/>
                <a:cs typeface="Times New Roman"/>
              </a:rPr>
              <a:t>INDEPENDENT </a:t>
            </a:r>
            <a:r>
              <a:rPr sz="1100" b="1" dirty="0">
                <a:latin typeface="Times New Roman"/>
                <a:cs typeface="Times New Roman"/>
              </a:rPr>
              <a:t>AUDITOR’S</a:t>
            </a:r>
            <a:r>
              <a:rPr sz="1100" b="1" spc="-5" dirty="0">
                <a:latin typeface="Times New Roman"/>
                <a:cs typeface="Times New Roman"/>
              </a:rPr>
              <a:t> 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952875">
              <a:lnSpc>
                <a:spcPts val="1270"/>
              </a:lnSpc>
            </a:pPr>
            <a:r>
              <a:rPr sz="1100" spc="-5" dirty="0">
                <a:latin typeface="Times New Roman"/>
                <a:cs typeface="Times New Roman"/>
              </a:rPr>
              <a:t>Honorable Board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Selectmen  Town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Templeton,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Massachusetts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Report </a:t>
            </a:r>
            <a:r>
              <a:rPr sz="1100" b="1" dirty="0">
                <a:latin typeface="Times New Roman"/>
                <a:cs typeface="Times New Roman"/>
              </a:rPr>
              <a:t>on the </a:t>
            </a:r>
            <a:r>
              <a:rPr sz="1100" b="1" spc="-5" dirty="0">
                <a:latin typeface="Times New Roman"/>
                <a:cs typeface="Times New Roman"/>
              </a:rPr>
              <a:t>Financial Statements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651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We </a:t>
            </a:r>
            <a:r>
              <a:rPr sz="1100" spc="-5" dirty="0">
                <a:latin typeface="Times New Roman"/>
                <a:cs typeface="Times New Roman"/>
              </a:rPr>
              <a:t>have audited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accompanying financial statements 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governmental activities, the business-type  activities, </a:t>
            </a:r>
            <a:r>
              <a:rPr sz="1100" dirty="0">
                <a:latin typeface="Times New Roman"/>
                <a:cs typeface="Times New Roman"/>
              </a:rPr>
              <a:t>each </a:t>
            </a:r>
            <a:r>
              <a:rPr sz="1100" spc="-5" dirty="0">
                <a:latin typeface="Times New Roman"/>
                <a:cs typeface="Times New Roman"/>
              </a:rPr>
              <a:t>major fund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 aggregate remaining </a:t>
            </a:r>
            <a:r>
              <a:rPr sz="1100" dirty="0">
                <a:latin typeface="Times New Roman"/>
                <a:cs typeface="Times New Roman"/>
              </a:rPr>
              <a:t>fund information of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Templeton,  Massachusetts, </a:t>
            </a:r>
            <a:r>
              <a:rPr sz="1100" dirty="0">
                <a:latin typeface="Times New Roman"/>
                <a:cs typeface="Times New Roman"/>
              </a:rPr>
              <a:t>(the </a:t>
            </a:r>
            <a:r>
              <a:rPr sz="1100" spc="-5" dirty="0">
                <a:latin typeface="Times New Roman"/>
                <a:cs typeface="Times New Roman"/>
              </a:rPr>
              <a:t>“Town”) </a:t>
            </a:r>
            <a:r>
              <a:rPr sz="1100" dirty="0">
                <a:latin typeface="Times New Roman"/>
                <a:cs typeface="Times New Roman"/>
              </a:rPr>
              <a:t>as of and </a:t>
            </a:r>
            <a:r>
              <a:rPr sz="1100" spc="-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year ended June </a:t>
            </a:r>
            <a:r>
              <a:rPr sz="1100" dirty="0">
                <a:latin typeface="Times New Roman"/>
                <a:cs typeface="Times New Roman"/>
              </a:rPr>
              <a:t>30, </a:t>
            </a:r>
            <a:r>
              <a:rPr sz="1100" spc="-5" dirty="0">
                <a:latin typeface="Times New Roman"/>
                <a:cs typeface="Times New Roman"/>
              </a:rPr>
              <a:t>2019 which collectively comprise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Town’s basic financial statements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listed </a:t>
            </a:r>
            <a:r>
              <a:rPr sz="1100" dirty="0">
                <a:latin typeface="Times New Roman"/>
                <a:cs typeface="Times New Roman"/>
              </a:rPr>
              <a:t>in the table of </a:t>
            </a:r>
            <a:r>
              <a:rPr sz="1100" spc="-5" dirty="0">
                <a:latin typeface="Times New Roman"/>
                <a:cs typeface="Times New Roman"/>
              </a:rPr>
              <a:t>contents, (except for </a:t>
            </a:r>
            <a:r>
              <a:rPr sz="1100" dirty="0">
                <a:latin typeface="Times New Roman"/>
                <a:cs typeface="Times New Roman"/>
              </a:rPr>
              <a:t>the Templeton </a:t>
            </a:r>
            <a:r>
              <a:rPr sz="1100" spc="-5" dirty="0">
                <a:latin typeface="Times New Roman"/>
                <a:cs typeface="Times New Roman"/>
              </a:rPr>
              <a:t>Municipal  </a:t>
            </a:r>
            <a:r>
              <a:rPr sz="1100" dirty="0">
                <a:latin typeface="Times New Roman"/>
                <a:cs typeface="Times New Roman"/>
              </a:rPr>
              <a:t>Light </a:t>
            </a:r>
            <a:r>
              <a:rPr sz="1100" spc="-5" dirty="0">
                <a:latin typeface="Times New Roman"/>
                <a:cs typeface="Times New Roman"/>
              </a:rPr>
              <a:t>Department, </a:t>
            </a:r>
            <a:r>
              <a:rPr sz="1100" dirty="0">
                <a:latin typeface="Times New Roman"/>
                <a:cs typeface="Times New Roman"/>
              </a:rPr>
              <a:t>(the </a:t>
            </a:r>
            <a:r>
              <a:rPr sz="1100" spc="-5" dirty="0">
                <a:latin typeface="Times New Roman"/>
                <a:cs typeface="Times New Roman"/>
              </a:rPr>
              <a:t>“Light Department”, “Electric </a:t>
            </a:r>
            <a:r>
              <a:rPr sz="1100" dirty="0">
                <a:latin typeface="Times New Roman"/>
                <a:cs typeface="Times New Roman"/>
              </a:rPr>
              <a:t>Light </a:t>
            </a:r>
            <a:r>
              <a:rPr sz="1100" spc="-5" dirty="0">
                <a:latin typeface="Times New Roman"/>
                <a:cs typeface="Times New Roman"/>
              </a:rPr>
              <a:t>Department”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“TMLD”) which is </a:t>
            </a:r>
            <a:r>
              <a:rPr sz="1100" dirty="0">
                <a:latin typeface="Times New Roman"/>
                <a:cs typeface="Times New Roman"/>
              </a:rPr>
              <a:t>as of 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2018). </a:t>
            </a:r>
            <a:r>
              <a:rPr sz="1100" dirty="0">
                <a:latin typeface="Times New Roman"/>
                <a:cs typeface="Times New Roman"/>
              </a:rPr>
              <a:t>We </a:t>
            </a:r>
            <a:r>
              <a:rPr sz="1100" spc="-5" dirty="0">
                <a:latin typeface="Times New Roman"/>
                <a:cs typeface="Times New Roman"/>
              </a:rPr>
              <a:t>did not audit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financial statements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Light Department which  represented 45% </a:t>
            </a:r>
            <a:r>
              <a:rPr sz="1100" dirty="0">
                <a:latin typeface="Times New Roman"/>
                <a:cs typeface="Times New Roman"/>
              </a:rPr>
              <a:t>and 71% of </a:t>
            </a:r>
            <a:r>
              <a:rPr sz="1100" spc="-5" dirty="0">
                <a:latin typeface="Times New Roman"/>
                <a:cs typeface="Times New Roman"/>
              </a:rPr>
              <a:t>the assets and revenues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combined enterprise </a:t>
            </a:r>
            <a:r>
              <a:rPr sz="1100" dirty="0">
                <a:latin typeface="Times New Roman"/>
                <a:cs typeface="Times New Roman"/>
              </a:rPr>
              <a:t>funds; or the Water  </a:t>
            </a:r>
            <a:r>
              <a:rPr sz="1100" spc="-5" dirty="0">
                <a:latin typeface="Times New Roman"/>
                <a:cs typeface="Times New Roman"/>
              </a:rPr>
              <a:t>Department which represented 22% and 16%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assets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revenues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combined </a:t>
            </a:r>
            <a:r>
              <a:rPr sz="1100" spc="-5" dirty="0">
                <a:latin typeface="Times New Roman"/>
                <a:cs typeface="Times New Roman"/>
              </a:rPr>
              <a:t>enterprise </a:t>
            </a:r>
            <a:r>
              <a:rPr sz="1100" dirty="0">
                <a:latin typeface="Times New Roman"/>
                <a:cs typeface="Times New Roman"/>
              </a:rPr>
              <a:t>funds.  Those </a:t>
            </a:r>
            <a:r>
              <a:rPr sz="1100" spc="-5" dirty="0">
                <a:latin typeface="Times New Roman"/>
                <a:cs typeface="Times New Roman"/>
              </a:rPr>
              <a:t>statements were audited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other auditors whose report has been furnished to </a:t>
            </a:r>
            <a:r>
              <a:rPr sz="1100" dirty="0">
                <a:latin typeface="Times New Roman"/>
                <a:cs typeface="Times New Roman"/>
              </a:rPr>
              <a:t>us,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our opinion,  insofar as it relates to those amounts is </a:t>
            </a:r>
            <a:r>
              <a:rPr sz="1100" spc="-5" dirty="0">
                <a:latin typeface="Times New Roman"/>
                <a:cs typeface="Times New Roman"/>
              </a:rPr>
              <a:t>based solely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report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other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auditors.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b="1" spc="-5" dirty="0">
                <a:latin typeface="Times New Roman"/>
                <a:cs typeface="Times New Roman"/>
              </a:rPr>
              <a:t>Management’s Responsibility </a:t>
            </a:r>
            <a:r>
              <a:rPr sz="1100" b="1" dirty="0">
                <a:latin typeface="Times New Roman"/>
                <a:cs typeface="Times New Roman"/>
              </a:rPr>
              <a:t>for the </a:t>
            </a:r>
            <a:r>
              <a:rPr sz="1100" b="1" spc="-5" dirty="0">
                <a:latin typeface="Times New Roman"/>
                <a:cs typeface="Times New Roman"/>
              </a:rPr>
              <a:t>Financial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Statements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45415">
              <a:lnSpc>
                <a:spcPct val="95700"/>
              </a:lnSpc>
            </a:pPr>
            <a:r>
              <a:rPr sz="1100" spc="-5" dirty="0">
                <a:latin typeface="Times New Roman"/>
                <a:cs typeface="Times New Roman"/>
              </a:rPr>
              <a:t>Management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responsible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preparation and fair presentation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these financial statements in  accordance with accounting principles generally accepted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United States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America;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includes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design, implementation,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maintenance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internal control relevant to the preparation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fair  presentation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financial statements that are free from material misstatement, whether </a:t>
            </a:r>
            <a:r>
              <a:rPr sz="1100" dirty="0">
                <a:latin typeface="Times New Roman"/>
                <a:cs typeface="Times New Roman"/>
              </a:rPr>
              <a:t>due to </a:t>
            </a:r>
            <a:r>
              <a:rPr sz="1100" spc="-5" dirty="0">
                <a:latin typeface="Times New Roman"/>
                <a:cs typeface="Times New Roman"/>
              </a:rPr>
              <a:t>fraud </a:t>
            </a:r>
            <a:r>
              <a:rPr sz="1100" dirty="0">
                <a:latin typeface="Times New Roman"/>
                <a:cs typeface="Times New Roman"/>
              </a:rPr>
              <a:t>or  </a:t>
            </a:r>
            <a:r>
              <a:rPr sz="1100" spc="-5" dirty="0">
                <a:latin typeface="Times New Roman"/>
                <a:cs typeface="Times New Roman"/>
              </a:rPr>
              <a:t>error.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Auditor’s Responsibility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76835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Our responsibility </a:t>
            </a:r>
            <a:r>
              <a:rPr sz="1100" dirty="0">
                <a:latin typeface="Times New Roman"/>
                <a:cs typeface="Times New Roman"/>
              </a:rPr>
              <a:t>is to </a:t>
            </a:r>
            <a:r>
              <a:rPr sz="1100" spc="-5" dirty="0">
                <a:latin typeface="Times New Roman"/>
                <a:cs typeface="Times New Roman"/>
              </a:rPr>
              <a:t>express opinions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these financial statements based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our </a:t>
            </a:r>
            <a:r>
              <a:rPr sz="1100" dirty="0">
                <a:latin typeface="Times New Roman"/>
                <a:cs typeface="Times New Roman"/>
              </a:rPr>
              <a:t>audit. We </a:t>
            </a:r>
            <a:r>
              <a:rPr sz="1100" spc="-5" dirty="0">
                <a:latin typeface="Times New Roman"/>
                <a:cs typeface="Times New Roman"/>
              </a:rPr>
              <a:t>conducted 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audit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accordance with auditing standards </a:t>
            </a:r>
            <a:r>
              <a:rPr sz="1100" dirty="0">
                <a:latin typeface="Times New Roman"/>
                <a:cs typeface="Times New Roman"/>
              </a:rPr>
              <a:t>generally </a:t>
            </a:r>
            <a:r>
              <a:rPr sz="1100" spc="-5" dirty="0">
                <a:latin typeface="Times New Roman"/>
                <a:cs typeface="Times New Roman"/>
              </a:rPr>
              <a:t>accepted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United </a:t>
            </a:r>
            <a:r>
              <a:rPr sz="1100" spc="-5" dirty="0">
                <a:latin typeface="Times New Roman"/>
                <a:cs typeface="Times New Roman"/>
              </a:rPr>
              <a:t>States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America </a:t>
            </a:r>
            <a:r>
              <a:rPr sz="1100" dirty="0">
                <a:latin typeface="Times New Roman"/>
                <a:cs typeface="Times New Roman"/>
              </a:rPr>
              <a:t>and  the </a:t>
            </a:r>
            <a:r>
              <a:rPr sz="1100" spc="-5" dirty="0">
                <a:latin typeface="Times New Roman"/>
                <a:cs typeface="Times New Roman"/>
              </a:rPr>
              <a:t>standards applicable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financial </a:t>
            </a:r>
            <a:r>
              <a:rPr sz="1100" dirty="0">
                <a:latin typeface="Times New Roman"/>
                <a:cs typeface="Times New Roman"/>
              </a:rPr>
              <a:t>audits contained </a:t>
            </a:r>
            <a:r>
              <a:rPr sz="1100" spc="-5" dirty="0">
                <a:latin typeface="Times New Roman"/>
                <a:cs typeface="Times New Roman"/>
              </a:rPr>
              <a:t>in Government Auditing Standards, issued </a:t>
            </a:r>
            <a:r>
              <a:rPr sz="1100" dirty="0">
                <a:latin typeface="Times New Roman"/>
                <a:cs typeface="Times New Roman"/>
              </a:rPr>
              <a:t>by the  </a:t>
            </a:r>
            <a:r>
              <a:rPr sz="1100" spc="-5" dirty="0">
                <a:latin typeface="Times New Roman"/>
                <a:cs typeface="Times New Roman"/>
              </a:rPr>
              <a:t>Comptroller General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United </a:t>
            </a:r>
            <a:r>
              <a:rPr sz="1100" spc="-5" dirty="0">
                <a:latin typeface="Times New Roman"/>
                <a:cs typeface="Times New Roman"/>
              </a:rPr>
              <a:t>States. Those standards require that </a:t>
            </a:r>
            <a:r>
              <a:rPr sz="1100" spc="-10" dirty="0">
                <a:latin typeface="Times New Roman"/>
                <a:cs typeface="Times New Roman"/>
              </a:rPr>
              <a:t>we </a:t>
            </a:r>
            <a:r>
              <a:rPr sz="1100" spc="-5" dirty="0">
                <a:latin typeface="Times New Roman"/>
                <a:cs typeface="Times New Roman"/>
              </a:rPr>
              <a:t>plan and perform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audit to  </a:t>
            </a:r>
            <a:r>
              <a:rPr sz="1100" dirty="0">
                <a:latin typeface="Times New Roman"/>
                <a:cs typeface="Times New Roman"/>
              </a:rPr>
              <a:t>obtain </a:t>
            </a:r>
            <a:r>
              <a:rPr sz="1100" spc="-5" dirty="0">
                <a:latin typeface="Times New Roman"/>
                <a:cs typeface="Times New Roman"/>
              </a:rPr>
              <a:t>reasonable assurance </a:t>
            </a:r>
            <a:r>
              <a:rPr sz="1100" dirty="0">
                <a:latin typeface="Times New Roman"/>
                <a:cs typeface="Times New Roman"/>
              </a:rPr>
              <a:t>about </a:t>
            </a:r>
            <a:r>
              <a:rPr sz="1100" spc="-5" dirty="0">
                <a:latin typeface="Times New Roman"/>
                <a:cs typeface="Times New Roman"/>
              </a:rPr>
              <a:t>whether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financial statements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free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material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misstatement.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800"/>
              </a:lnSpc>
              <a:spcBef>
                <a:spcPts val="5"/>
              </a:spcBef>
            </a:pPr>
            <a:r>
              <a:rPr sz="1100" spc="-5" dirty="0">
                <a:latin typeface="Times New Roman"/>
                <a:cs typeface="Times New Roman"/>
              </a:rPr>
              <a:t>An audit includes performing procedures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obtain audit evidence about the amounts and disclosures </a:t>
            </a:r>
            <a:r>
              <a:rPr sz="1100" dirty="0">
                <a:latin typeface="Times New Roman"/>
                <a:cs typeface="Times New Roman"/>
              </a:rPr>
              <a:t>in  the </a:t>
            </a:r>
            <a:r>
              <a:rPr sz="1100" spc="-5" dirty="0">
                <a:latin typeface="Times New Roman"/>
                <a:cs typeface="Times New Roman"/>
              </a:rPr>
              <a:t>financial statements. The procedures selected depend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auditor’s </a:t>
            </a:r>
            <a:r>
              <a:rPr sz="1100" dirty="0">
                <a:latin typeface="Times New Roman"/>
                <a:cs typeface="Times New Roman"/>
              </a:rPr>
              <a:t>judgment, including </a:t>
            </a:r>
            <a:r>
              <a:rPr sz="1100" spc="-5" dirty="0">
                <a:latin typeface="Times New Roman"/>
                <a:cs typeface="Times New Roman"/>
              </a:rPr>
              <a:t>the  assessment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risks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material misstatement </a:t>
            </a:r>
            <a:r>
              <a:rPr sz="1100" spc="-1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financial statements, whether due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fraud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error.  In </a:t>
            </a:r>
            <a:r>
              <a:rPr sz="1100" dirty="0">
                <a:latin typeface="Times New Roman"/>
                <a:cs typeface="Times New Roman"/>
              </a:rPr>
              <a:t>making </a:t>
            </a:r>
            <a:r>
              <a:rPr sz="1100" spc="-5" dirty="0">
                <a:latin typeface="Times New Roman"/>
                <a:cs typeface="Times New Roman"/>
              </a:rPr>
              <a:t>those risk assessments,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auditor considers internal control relevant to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entity’s preparation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fair presentation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financial statements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order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design audit procedures that are appropriate </a:t>
            </a:r>
            <a:r>
              <a:rPr sz="1100" dirty="0">
                <a:latin typeface="Times New Roman"/>
                <a:cs typeface="Times New Roman"/>
              </a:rPr>
              <a:t>in  </a:t>
            </a:r>
            <a:r>
              <a:rPr sz="1100" spc="-5" dirty="0">
                <a:latin typeface="Times New Roman"/>
                <a:cs typeface="Times New Roman"/>
              </a:rPr>
              <a:t>circumstances, but not for the </a:t>
            </a:r>
            <a:r>
              <a:rPr sz="1100" dirty="0">
                <a:latin typeface="Times New Roman"/>
                <a:cs typeface="Times New Roman"/>
              </a:rPr>
              <a:t>purpose of </a:t>
            </a:r>
            <a:r>
              <a:rPr sz="1100" spc="-5" dirty="0">
                <a:latin typeface="Times New Roman"/>
                <a:cs typeface="Times New Roman"/>
              </a:rPr>
              <a:t>expressing an </a:t>
            </a:r>
            <a:r>
              <a:rPr sz="1100" dirty="0">
                <a:latin typeface="Times New Roman"/>
                <a:cs typeface="Times New Roman"/>
              </a:rPr>
              <a:t>opinion on the </a:t>
            </a:r>
            <a:r>
              <a:rPr sz="1100" spc="-5" dirty="0">
                <a:latin typeface="Times New Roman"/>
                <a:cs typeface="Times New Roman"/>
              </a:rPr>
              <a:t>effectiveness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entity’s  internal control. Accordingly, we express </a:t>
            </a:r>
            <a:r>
              <a:rPr sz="1100" spc="-10" dirty="0">
                <a:latin typeface="Times New Roman"/>
                <a:cs typeface="Times New Roman"/>
              </a:rPr>
              <a:t>no </a:t>
            </a:r>
            <a:r>
              <a:rPr sz="1100" spc="-5" dirty="0">
                <a:latin typeface="Times New Roman"/>
                <a:cs typeface="Times New Roman"/>
              </a:rPr>
              <a:t>such opinion. An audit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includes </a:t>
            </a:r>
            <a:r>
              <a:rPr sz="1100" dirty="0">
                <a:latin typeface="Times New Roman"/>
                <a:cs typeface="Times New Roman"/>
              </a:rPr>
              <a:t>evaluating the  </a:t>
            </a:r>
            <a:r>
              <a:rPr sz="1100" spc="-5" dirty="0">
                <a:latin typeface="Times New Roman"/>
                <a:cs typeface="Times New Roman"/>
              </a:rPr>
              <a:t>appropriateness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accounting </a:t>
            </a:r>
            <a:r>
              <a:rPr sz="1100" dirty="0">
                <a:latin typeface="Times New Roman"/>
                <a:cs typeface="Times New Roman"/>
              </a:rPr>
              <a:t>policies used and the </a:t>
            </a:r>
            <a:r>
              <a:rPr sz="1100" spc="-5" dirty="0">
                <a:latin typeface="Times New Roman"/>
                <a:cs typeface="Times New Roman"/>
              </a:rPr>
              <a:t>reasonableness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significant </a:t>
            </a:r>
            <a:r>
              <a:rPr sz="1100" dirty="0">
                <a:latin typeface="Times New Roman"/>
                <a:cs typeface="Times New Roman"/>
              </a:rPr>
              <a:t>accounting </a:t>
            </a:r>
            <a:r>
              <a:rPr sz="1100" spc="-5" dirty="0">
                <a:latin typeface="Times New Roman"/>
                <a:cs typeface="Times New Roman"/>
              </a:rPr>
              <a:t>estimates  </a:t>
            </a:r>
            <a:r>
              <a:rPr sz="1100" dirty="0">
                <a:latin typeface="Times New Roman"/>
                <a:cs typeface="Times New Roman"/>
              </a:rPr>
              <a:t>made by </a:t>
            </a:r>
            <a:r>
              <a:rPr sz="1100" spc="-5" dirty="0">
                <a:latin typeface="Times New Roman"/>
                <a:cs typeface="Times New Roman"/>
              </a:rPr>
              <a:t>management,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well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evaluating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overall presentation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financial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statements.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92405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We </a:t>
            </a:r>
            <a:r>
              <a:rPr sz="1100" spc="-5" dirty="0">
                <a:latin typeface="Times New Roman"/>
                <a:cs typeface="Times New Roman"/>
              </a:rPr>
              <a:t>believe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the audit evidence we have obtained is sufficient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appropriate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provide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basis for 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audit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opinions.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996">
    <p:push dir="u"/>
  </p:transition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2900" y="304799"/>
            <a:ext cx="7086599" cy="9372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210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Tm="2667">
        <p15:prstTrans prst="curtains"/>
      </p:transition>
    </mc:Choice>
    <mc:Fallback xmlns="">
      <p:transition spd="slow" advTm="2667">
        <p:fade/>
      </p:transition>
    </mc:Fallback>
  </mc:AlternateContent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9530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71144" y="803148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5819" y="8595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214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031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26580" y="803148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71144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9431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27532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82968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44868" y="4953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26580" y="4953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901700" y="479552"/>
            <a:ext cx="5902325" cy="2104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310" algn="ctr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PUBLIC WORKS</a:t>
            </a:r>
            <a:endParaRPr sz="1800">
              <a:latin typeface="Times New Roman"/>
              <a:cs typeface="Times New Roman"/>
            </a:endParaRPr>
          </a:p>
          <a:p>
            <a:pPr marL="68580" algn="ctr">
              <a:lnSpc>
                <a:spcPct val="100000"/>
              </a:lnSpc>
              <a:spcBef>
                <a:spcPts val="1600"/>
              </a:spcBef>
            </a:pPr>
            <a:r>
              <a:rPr sz="14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DPW </a:t>
            </a: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Buildings </a:t>
            </a:r>
            <a:r>
              <a:rPr sz="14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and </a:t>
            </a: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Grounds</a:t>
            </a:r>
            <a:r>
              <a:rPr sz="1400" b="1" u="heavy" spc="-4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4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Division</a:t>
            </a:r>
            <a:endParaRPr sz="14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130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Equipment: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zero turn mower was added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fleet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some smaller equipment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such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trimmer and backpack blower.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maintenance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schedule is now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evaluate and maintain  equipment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regular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basis.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7620">
              <a:lnSpc>
                <a:spcPts val="1380"/>
              </a:lnSpc>
              <a:spcBef>
                <a:spcPts val="5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Tree Removal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Pine Grove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cemetery,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some dead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unhealthy trees were taken down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 damage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stones 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prevented.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There 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large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group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pines were removed as well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Pine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Grove.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1700" y="2725928"/>
            <a:ext cx="557911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Spring </a:t>
            </a: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&amp;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Fall clean up: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Exterior maintenance at all common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buildings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building is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addressed seasonally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with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yard clean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up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trimming.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700" y="3251707"/>
            <a:ext cx="5873115" cy="2136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Projects Completed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  <a:p>
            <a:pPr marL="12700" marR="7175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Gilman-Waite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: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addition of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paved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gated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Emergency Egress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been completed.  Enabling access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emergency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vehicles.</a:t>
            </a:r>
            <a:endParaRPr sz="1200">
              <a:latin typeface="Times New Roman"/>
              <a:cs typeface="Times New Roman"/>
            </a:endParaRPr>
          </a:p>
          <a:p>
            <a:pPr marL="12700" marR="3262629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Police Department: Finished and occupied  Senior Center: 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siding is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 complete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15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Hall: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Conditioning units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were replaced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Fire 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common: The electrical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panel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sz="12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upgraded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Highway department: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 man doors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replaced,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electrical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panel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upgraded.  Emergency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Management: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Exterior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molding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replaced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racoons had found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openings  and were making themselves at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Monies turned over to </a:t>
            </a: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the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Town Highway Cemetery</a:t>
            </a:r>
            <a:r>
              <a:rPr sz="1200" b="1" u="heavy" spc="4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Division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882650" y="5352372"/>
          <a:ext cx="2577464" cy="93330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92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48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Burials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267335">
                        <a:lnSpc>
                          <a:spcPts val="1385"/>
                        </a:lnSpc>
                        <a:spcBef>
                          <a:spcPts val="120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$139,00.00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Grave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Site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Purchases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33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$665.00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Perpetual Care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33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$7,455.00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Deed</a:t>
                      </a:r>
                      <a:r>
                        <a:rPr sz="12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Filing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33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$70.00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765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Other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335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$793.18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3" name="object 23"/>
          <p:cNvSpPr txBox="1"/>
          <p:nvPr/>
        </p:nvSpPr>
        <p:spPr>
          <a:xfrm>
            <a:off x="901700" y="6755383"/>
            <a:ext cx="5885815" cy="269240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85090" algn="ctr">
              <a:lnSpc>
                <a:spcPct val="100000"/>
              </a:lnSpc>
              <a:spcBef>
                <a:spcPts val="105"/>
              </a:spcBef>
            </a:pPr>
            <a:r>
              <a:rPr sz="14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DPW </a:t>
            </a: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Highway</a:t>
            </a:r>
            <a:r>
              <a:rPr sz="1400" b="1" u="heavy" spc="-2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Division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2540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Adhering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Road surface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Management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data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provided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Stantec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Corp.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director  assessed each situation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planned accordingly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using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90 funds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 were</a:t>
            </a:r>
            <a:r>
              <a:rPr sz="1200" spc="1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available.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07950">
              <a:lnSpc>
                <a:spcPts val="1380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4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Roads project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–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Vernon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Exchange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Prospect Ext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Maple Street were  paved.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15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Lord Road: was</a:t>
            </a:r>
            <a:r>
              <a:rPr sz="12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resurfaced.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6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Central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Bridge St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-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Central street (from Elm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 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bridge) was milled and  paved.</a:t>
            </a:r>
            <a:endParaRPr sz="1200">
              <a:latin typeface="Times New Roman"/>
              <a:cs typeface="Times New Roman"/>
            </a:endParaRPr>
          </a:p>
          <a:p>
            <a:pPr marL="12700" marR="50800">
              <a:lnSpc>
                <a:spcPts val="1380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Storm Water management: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Notice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Intent (NOI) was filed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permit completed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August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Spring</a:t>
            </a:r>
            <a:r>
              <a:rPr sz="1200" b="1" u="heavy" spc="-1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Cleanup: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350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catch basins were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cleaned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004684" y="433933"/>
            <a:ext cx="393065" cy="9106535"/>
          </a:xfrm>
          <a:custGeom>
            <a:avLst/>
            <a:gdLst/>
            <a:ahLst/>
            <a:cxnLst/>
            <a:rect l="l" t="t" r="r" b="b"/>
            <a:pathLst>
              <a:path w="393065" h="9106535">
                <a:moveTo>
                  <a:pt x="393065" y="9106535"/>
                </a:moveTo>
                <a:lnTo>
                  <a:pt x="0" y="9106535"/>
                </a:lnTo>
                <a:lnTo>
                  <a:pt x="0" y="0"/>
                </a:lnTo>
                <a:lnTo>
                  <a:pt x="393065" y="0"/>
                </a:lnTo>
                <a:lnTo>
                  <a:pt x="393065" y="9106535"/>
                </a:lnTo>
                <a:close/>
              </a:path>
            </a:pathLst>
          </a:custGeom>
          <a:ln w="12700">
            <a:solidFill>
              <a:srgbClr val="8E90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7011034" y="447967"/>
            <a:ext cx="380365" cy="9086215"/>
          </a:xfrm>
          <a:prstGeom prst="rect">
            <a:avLst/>
          </a:prstGeom>
          <a:solidFill>
            <a:srgbClr val="B1B3B5"/>
          </a:solidFill>
        </p:spPr>
        <p:txBody>
          <a:bodyPr vert="vert" wrap="square" lIns="0" tIns="26670" rIns="0" bIns="0" rtlCol="0">
            <a:spAutoFit/>
          </a:bodyPr>
          <a:lstStyle/>
          <a:p>
            <a:pPr marL="1026794">
              <a:lnSpc>
                <a:spcPct val="100000"/>
              </a:lnSpc>
              <a:spcBef>
                <a:spcPts val="210"/>
              </a:spcBef>
              <a:tabLst>
                <a:tab pos="5149215" algn="l"/>
              </a:tabLst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DPW~BUILDINGS</a:t>
            </a:r>
            <a:r>
              <a:rPr sz="2200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&amp;</a:t>
            </a:r>
            <a:r>
              <a:rPr sz="22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GROUNDS	~ HIGHWAY</a:t>
            </a:r>
            <a:r>
              <a:rPr sz="2200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DIVISION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211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035">
        <p14:ripple/>
      </p:transition>
    </mc:Choice>
    <mc:Fallback xmlns="">
      <p:transition spd="slow" advTm="1035">
        <p:fade/>
      </p:transition>
    </mc:Fallback>
  </mc:AlternateContent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212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944235" cy="3187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3519804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75 % of </a:t>
            </a:r>
            <a:r>
              <a:rPr sz="1200" spc="-5" dirty="0">
                <a:latin typeface="Times New Roman"/>
                <a:cs typeface="Times New Roman"/>
              </a:rPr>
              <a:t>over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rail </a:t>
            </a:r>
            <a:r>
              <a:rPr sz="1200" dirty="0">
                <a:latin typeface="Times New Roman"/>
                <a:cs typeface="Times New Roman"/>
              </a:rPr>
              <a:t>mowing </a:t>
            </a:r>
            <a:r>
              <a:rPr sz="1200" spc="-5" dirty="0">
                <a:latin typeface="Times New Roman"/>
                <a:cs typeface="Times New Roman"/>
              </a:rPr>
              <a:t>was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done  </a:t>
            </a:r>
            <a:r>
              <a:rPr sz="1200" spc="-5" dirty="0">
                <a:latin typeface="Times New Roman"/>
                <a:cs typeface="Times New Roman"/>
              </a:rPr>
              <a:t>All Streets swept 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sidewalks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Trees </a:t>
            </a:r>
            <a:r>
              <a:rPr sz="1200" b="1" dirty="0">
                <a:latin typeface="Times New Roman"/>
                <a:cs typeface="Times New Roman"/>
              </a:rPr>
              <a:t>in </a:t>
            </a:r>
            <a:r>
              <a:rPr sz="1200" b="1" spc="-5" dirty="0">
                <a:latin typeface="Times New Roman"/>
                <a:cs typeface="Times New Roman"/>
              </a:rPr>
              <a:t>the </a:t>
            </a:r>
            <a:r>
              <a:rPr sz="1200" b="1" dirty="0">
                <a:latin typeface="Times New Roman"/>
                <a:cs typeface="Times New Roman"/>
              </a:rPr>
              <a:t>Common: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licensed forestry </a:t>
            </a:r>
            <a:r>
              <a:rPr sz="1200" dirty="0">
                <a:latin typeface="Times New Roman"/>
                <a:cs typeface="Times New Roman"/>
              </a:rPr>
              <a:t>professional </a:t>
            </a:r>
            <a:r>
              <a:rPr sz="1200" spc="-5" dirty="0">
                <a:latin typeface="Times New Roman"/>
                <a:cs typeface="Times New Roman"/>
              </a:rPr>
              <a:t>was hired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evaluate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Elm trees </a:t>
            </a:r>
            <a:r>
              <a:rPr sz="1200" dirty="0">
                <a:latin typeface="Times New Roman"/>
                <a:cs typeface="Times New Roman"/>
              </a:rPr>
              <a:t>on  the </a:t>
            </a:r>
            <a:r>
              <a:rPr sz="1200" spc="-5" dirty="0">
                <a:latin typeface="Times New Roman"/>
                <a:cs typeface="Times New Roman"/>
              </a:rPr>
              <a:t>common. Several </a:t>
            </a:r>
            <a:r>
              <a:rPr sz="1200" dirty="0">
                <a:latin typeface="Times New Roman"/>
                <a:cs typeface="Times New Roman"/>
              </a:rPr>
              <a:t>branches </a:t>
            </a:r>
            <a:r>
              <a:rPr sz="1200" spc="-5" dirty="0">
                <a:latin typeface="Times New Roman"/>
                <a:cs typeface="Times New Roman"/>
              </a:rPr>
              <a:t>have fallen and </a:t>
            </a:r>
            <a:r>
              <a:rPr sz="1200" dirty="0">
                <a:latin typeface="Times New Roman"/>
                <a:cs typeface="Times New Roman"/>
              </a:rPr>
              <a:t>there are </a:t>
            </a:r>
            <a:r>
              <a:rPr sz="1200" spc="-5" dirty="0">
                <a:latin typeface="Times New Roman"/>
                <a:cs typeface="Times New Roman"/>
              </a:rPr>
              <a:t>safety concerns. </a:t>
            </a:r>
            <a:r>
              <a:rPr sz="1200" dirty="0">
                <a:latin typeface="Times New Roman"/>
                <a:cs typeface="Times New Roman"/>
              </a:rPr>
              <a:t>One of the </a:t>
            </a:r>
            <a:r>
              <a:rPr sz="1200" spc="-5" dirty="0">
                <a:latin typeface="Times New Roman"/>
                <a:cs typeface="Times New Roman"/>
              </a:rPr>
              <a:t>trees </a:t>
            </a:r>
            <a:r>
              <a:rPr sz="1200" dirty="0">
                <a:latin typeface="Times New Roman"/>
                <a:cs typeface="Times New Roman"/>
              </a:rPr>
              <a:t>one  </a:t>
            </a:r>
            <a:r>
              <a:rPr sz="1200" spc="-5" dirty="0">
                <a:latin typeface="Times New Roman"/>
                <a:cs typeface="Times New Roman"/>
              </a:rPr>
              <a:t>deemed dangerous and </a:t>
            </a:r>
            <a:r>
              <a:rPr sz="1200" dirty="0">
                <a:latin typeface="Times New Roman"/>
                <a:cs typeface="Times New Roman"/>
              </a:rPr>
              <a:t>was </a:t>
            </a:r>
            <a:r>
              <a:rPr sz="1200" spc="-5" dirty="0">
                <a:latin typeface="Times New Roman"/>
                <a:cs typeface="Times New Roman"/>
              </a:rPr>
              <a:t>removed immediately. After </a:t>
            </a:r>
            <a:r>
              <a:rPr sz="1200" dirty="0">
                <a:latin typeface="Times New Roman"/>
                <a:cs typeface="Times New Roman"/>
              </a:rPr>
              <a:t>removing the </a:t>
            </a:r>
            <a:r>
              <a:rPr sz="1200" spc="-5" dirty="0">
                <a:latin typeface="Times New Roman"/>
                <a:cs typeface="Times New Roman"/>
              </a:rPr>
              <a:t>tree,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was confirmed that  there was </a:t>
            </a:r>
            <a:r>
              <a:rPr sz="1200" dirty="0">
                <a:latin typeface="Times New Roman"/>
                <a:cs typeface="Times New Roman"/>
              </a:rPr>
              <a:t>little holding </a:t>
            </a:r>
            <a:r>
              <a:rPr sz="1200" spc="-5" dirty="0">
                <a:latin typeface="Times New Roman"/>
                <a:cs typeface="Times New Roman"/>
              </a:rPr>
              <a:t>that very </a:t>
            </a:r>
            <a:r>
              <a:rPr sz="1200" dirty="0">
                <a:latin typeface="Times New Roman"/>
                <a:cs typeface="Times New Roman"/>
              </a:rPr>
              <a:t>large tree up. </a:t>
            </a:r>
            <a:r>
              <a:rPr sz="1200" spc="-5" dirty="0">
                <a:latin typeface="Times New Roman"/>
                <a:cs typeface="Times New Roman"/>
              </a:rPr>
              <a:t>There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recommendations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pruning and  removal </a:t>
            </a:r>
            <a:r>
              <a:rPr sz="1200" dirty="0">
                <a:latin typeface="Times New Roman"/>
                <a:cs typeface="Times New Roman"/>
              </a:rPr>
              <a:t>of the remainder of 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trees.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9209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Fall Cleanup Highway: </a:t>
            </a:r>
            <a:r>
              <a:rPr sz="1200" spc="-5" dirty="0">
                <a:latin typeface="Times New Roman"/>
                <a:cs typeface="Times New Roman"/>
              </a:rPr>
              <a:t>Many dead </a:t>
            </a:r>
            <a:r>
              <a:rPr sz="1200" dirty="0">
                <a:latin typeface="Times New Roman"/>
                <a:cs typeface="Times New Roman"/>
              </a:rPr>
              <a:t>and dying </a:t>
            </a:r>
            <a:r>
              <a:rPr sz="1200" spc="-5" dirty="0">
                <a:latin typeface="Times New Roman"/>
                <a:cs typeface="Times New Roman"/>
              </a:rPr>
              <a:t>trees were taken down as </a:t>
            </a:r>
            <a:r>
              <a:rPr sz="1200" dirty="0">
                <a:latin typeface="Times New Roman"/>
                <a:cs typeface="Times New Roman"/>
              </a:rPr>
              <a:t>well </a:t>
            </a:r>
            <a:r>
              <a:rPr sz="1200" spc="-5" dirty="0">
                <a:latin typeface="Times New Roman"/>
                <a:cs typeface="Times New Roman"/>
              </a:rPr>
              <a:t>as trees that were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hindrance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electrical wires. Attention </a:t>
            </a:r>
            <a:r>
              <a:rPr sz="1200" dirty="0">
                <a:latin typeface="Times New Roman"/>
                <a:cs typeface="Times New Roman"/>
              </a:rPr>
              <a:t>to opening </a:t>
            </a:r>
            <a:r>
              <a:rPr sz="1200" spc="-5" dirty="0">
                <a:latin typeface="Times New Roman"/>
                <a:cs typeface="Times New Roman"/>
              </a:rPr>
              <a:t>all culverts was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major focus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prevent  flooding.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14935">
              <a:lnSpc>
                <a:spcPts val="1380"/>
              </a:lnSpc>
            </a:pPr>
            <a:r>
              <a:rPr sz="1200" b="1" spc="-5" dirty="0">
                <a:latin typeface="Times New Roman"/>
                <a:cs typeface="Times New Roman"/>
              </a:rPr>
              <a:t>Addition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Flashing Crosswalk Signs</a:t>
            </a:r>
            <a:r>
              <a:rPr sz="1200" spc="-5" dirty="0">
                <a:latin typeface="Times New Roman"/>
                <a:cs typeface="Times New Roman"/>
              </a:rPr>
              <a:t>: Ongoing conversations with Mass DOT </a:t>
            </a:r>
            <a:r>
              <a:rPr sz="1200" dirty="0">
                <a:latin typeface="Times New Roman"/>
                <a:cs typeface="Times New Roman"/>
              </a:rPr>
              <a:t>to change the  </a:t>
            </a:r>
            <a:r>
              <a:rPr sz="1200" spc="-5" dirty="0">
                <a:latin typeface="Times New Roman"/>
                <a:cs typeface="Times New Roman"/>
              </a:rPr>
              <a:t>location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two crosswalks and add </a:t>
            </a:r>
            <a:r>
              <a:rPr sz="1200" dirty="0">
                <a:latin typeface="Times New Roman"/>
                <a:cs typeface="Times New Roman"/>
              </a:rPr>
              <a:t>a flashing </a:t>
            </a:r>
            <a:r>
              <a:rPr sz="1200" spc="-5" dirty="0">
                <a:latin typeface="Times New Roman"/>
                <a:cs typeface="Times New Roman"/>
              </a:rPr>
              <a:t>crosswalk </a:t>
            </a:r>
            <a:r>
              <a:rPr sz="1200" dirty="0">
                <a:latin typeface="Times New Roman"/>
                <a:cs typeface="Times New Roman"/>
              </a:rPr>
              <a:t>sign </a:t>
            </a:r>
            <a:r>
              <a:rPr sz="1200" spc="-5" dirty="0">
                <a:latin typeface="Times New Roman"/>
                <a:cs typeface="Times New Roman"/>
              </a:rPr>
              <a:t>are </a:t>
            </a:r>
            <a:r>
              <a:rPr sz="1200" dirty="0">
                <a:latin typeface="Times New Roman"/>
                <a:cs typeface="Times New Roman"/>
              </a:rPr>
              <a:t>still </a:t>
            </a:r>
            <a:r>
              <a:rPr sz="1200" spc="-5" dirty="0">
                <a:latin typeface="Times New Roman"/>
                <a:cs typeface="Times New Roman"/>
              </a:rPr>
              <a:t>being planned for  Templeton Center.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Monies turned over to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the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Town Highway</a:t>
            </a:r>
            <a:r>
              <a:rPr sz="1200" b="1" u="heavy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Division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882650" y="3579706"/>
          <a:ext cx="2616835" cy="86980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12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39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Driveway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Permits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650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$1,500.00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Road Access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6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$4,800.00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Misc.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6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$4,993.54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Fuel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Reimbursement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6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$5,852.88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015">
                <a:tc>
                  <a:txBody>
                    <a:bodyPr/>
                    <a:lstStyle/>
                    <a:p>
                      <a:pPr marL="31750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Ch90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Reimbursement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650">
                        <a:lnSpc>
                          <a:spcPts val="125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$331794.03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901700" y="4950967"/>
            <a:ext cx="3982720" cy="21666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026920">
              <a:lnSpc>
                <a:spcPct val="100000"/>
              </a:lnSpc>
              <a:spcBef>
                <a:spcPts val="105"/>
              </a:spcBef>
            </a:pPr>
            <a:r>
              <a:rPr sz="14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Snow and Ice</a:t>
            </a:r>
            <a:r>
              <a:rPr sz="1400" b="1" u="heavy" spc="-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4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Operations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  <a:spcBef>
                <a:spcPts val="1315"/>
              </a:spcBef>
            </a:pPr>
            <a:r>
              <a:rPr sz="1200" b="1" spc="-5" dirty="0">
                <a:latin typeface="Times New Roman"/>
                <a:cs typeface="Times New Roman"/>
              </a:rPr>
              <a:t>Snow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5" dirty="0">
                <a:latin typeface="Times New Roman"/>
                <a:cs typeface="Times New Roman"/>
              </a:rPr>
              <a:t> Ice: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46 </a:t>
            </a:r>
            <a:r>
              <a:rPr sz="1200" b="1" spc="-5" dirty="0">
                <a:latin typeface="Times New Roman"/>
                <a:cs typeface="Times New Roman"/>
              </a:rPr>
              <a:t>Sanding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events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11 </a:t>
            </a:r>
            <a:r>
              <a:rPr sz="1200" b="1" spc="-5" dirty="0">
                <a:latin typeface="Times New Roman"/>
                <a:cs typeface="Times New Roman"/>
              </a:rPr>
              <a:t>Plowing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events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spc="-5" dirty="0">
                <a:latin typeface="Times New Roman"/>
                <a:cs typeface="Times New Roman"/>
              </a:rPr>
              <a:t>Total inches Measured for </a:t>
            </a:r>
            <a:r>
              <a:rPr sz="1200" b="1" dirty="0">
                <a:latin typeface="Times New Roman"/>
                <a:cs typeface="Times New Roman"/>
              </a:rPr>
              <a:t>Snow </a:t>
            </a:r>
            <a:r>
              <a:rPr sz="1200" b="1" spc="-5" dirty="0">
                <a:latin typeface="Times New Roman"/>
                <a:cs typeface="Times New Roman"/>
              </a:rPr>
              <a:t>fall: </a:t>
            </a:r>
            <a:r>
              <a:rPr sz="1200" dirty="0">
                <a:latin typeface="Times New Roman"/>
                <a:cs typeface="Times New Roman"/>
              </a:rPr>
              <a:t>41.75 inches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Respectfully submitted,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6885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Robert Szocik  Director </a:t>
            </a:r>
            <a:r>
              <a:rPr sz="1200" dirty="0">
                <a:latin typeface="Times New Roman"/>
                <a:cs typeface="Times New Roman"/>
              </a:rPr>
              <a:t>of the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DPW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128">
        <p14:ripple/>
      </p:transition>
    </mc:Choice>
    <mc:Fallback xmlns="">
      <p:transition spd="slow" advTm="1128">
        <p:fade/>
      </p:transition>
    </mc:Fallback>
  </mc:AlternateContent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95300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90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954783" y="481076"/>
            <a:ext cx="3860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MUNICIPAL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LIGHT</a:t>
            </a:r>
            <a:r>
              <a:rPr sz="1800" b="1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783336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3972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0162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7833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783336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8429" y="495300"/>
            <a:ext cx="0" cy="288290"/>
          </a:xfrm>
          <a:custGeom>
            <a:avLst/>
            <a:gdLst/>
            <a:ahLst/>
            <a:cxnLst/>
            <a:rect l="l" t="t" r="r" b="b"/>
            <a:pathLst>
              <a:path h="288290">
                <a:moveTo>
                  <a:pt x="0" y="0"/>
                </a:moveTo>
                <a:lnTo>
                  <a:pt x="0" y="288035"/>
                </a:lnTo>
              </a:path>
            </a:pathLst>
          </a:custGeom>
          <a:ln w="1092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762000" y="1098295"/>
            <a:ext cx="6200140" cy="844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72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2018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Municipal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Light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Plant Report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52400" marR="27622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Herein submitted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inclusion 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Annual Report for FY19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and  statistical data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Templeton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Municipal Light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52400" marR="16129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During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2018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customers purchased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61,263,409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Kilowatt-Hours (KWH)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electricity  compared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58,181,244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KWH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2017,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increase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sales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3,082,165 KWH 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5.3%.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peak demand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January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2018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11,194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Kilowatts (KW),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up 1,021 KW or 10.0%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compared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10,173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March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2017.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During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2018,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twenty-six (26) electric service was  connected compared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forty-five (45)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services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connected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2017.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46355" algn="ctr">
              <a:lnSpc>
                <a:spcPct val="100000"/>
              </a:lnSpc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Additions and</a:t>
            </a: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Improvements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52400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Light Plant started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its 113</a:t>
            </a:r>
            <a:r>
              <a:rPr sz="1200" baseline="31250" dirty="0">
                <a:solidFill>
                  <a:srgbClr val="231F20"/>
                </a:solidFill>
                <a:latin typeface="Times New Roman"/>
                <a:cs typeface="Times New Roman"/>
              </a:rPr>
              <a:t>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52400" marR="10668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1.00-Megawatt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(MW)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Wind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Turbine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generated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644,407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KWH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1.0%  of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power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supply.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52400" marR="40322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15-MW Wind Farm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Hancock, MA,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Berkshire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Wind, generated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2,485,602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KWH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3.9% of our annual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power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supply.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has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0.823 MW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Berkshire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Wind.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52400" marR="10160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37.5-MW Wind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Farm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Ellsworth,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generated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1,839,533 KWH for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2.9% of our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power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supply. Templeton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0.666 MW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Hancock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Wind.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49530" algn="ctr">
              <a:lnSpc>
                <a:spcPct val="100000"/>
              </a:lnSpc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Capital Expenses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52400">
              <a:lnSpc>
                <a:spcPts val="141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Light Plant purchased twenty-three (23)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distribution transformers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2018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cost</a:t>
            </a:r>
            <a:r>
              <a:rPr sz="1200" spc="1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  <a:p>
            <a:pPr marL="152400" marR="2749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$35,060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order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reduce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loading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existing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utilize more energy efficient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units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pursuant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US 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Energy’s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standards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oil-immersed transformers circa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52400" marR="26035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Light Plant purchased three (3)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distribution circuit re-closing circuit breakers, two (2)  for Substation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replacement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one (1)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Depot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Road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replacement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cost</a:t>
            </a:r>
            <a:r>
              <a:rPr sz="12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  <a:p>
            <a:pPr marL="152400" marR="13462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$51,365.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substation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 allow operations personnel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tie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distribution circuits together  within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confines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switch yard without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travel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a distribution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switch  elsewhere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town. The road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serve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replacement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defective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unit that has  given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Light Plant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grief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52400" marR="18605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Light Plant purchased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Freightliner extended cab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chassis for $82,112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along with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Telect aerial lift material handler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body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$150,459.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combine</a:t>
            </a:r>
            <a:r>
              <a:rPr sz="12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endParaRPr sz="1200">
              <a:latin typeface="Times New Roman"/>
              <a:cs typeface="Times New Roman"/>
            </a:endParaRPr>
          </a:p>
          <a:p>
            <a:pPr marL="152400" marR="12700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$232,571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new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bucket truck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Light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replace 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existing 2007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International/Telect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bucket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truck. The Light Plant replaces vehicles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such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one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every  eleven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(11)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a rotating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depreciation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schedule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plant's other vehicles. The Light  Plant would donate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older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2007 bucket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truck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as surplus transportation</a:t>
            </a:r>
            <a:r>
              <a:rPr sz="1200" spc="1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equipment.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52400" marR="18224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Light Plant purchased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 PowerMetrix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Revenue Meter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Calibration set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$14,830.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 allow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test the revenue metering accuracy of installations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Light Plant's  commercial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industrial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customer locations without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hire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outside</a:t>
            </a:r>
            <a:r>
              <a:rPr sz="12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electrical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993890" y="418134"/>
            <a:ext cx="375285" cy="9116695"/>
          </a:xfrm>
          <a:custGeom>
            <a:avLst/>
            <a:gdLst/>
            <a:ahLst/>
            <a:cxnLst/>
            <a:rect l="l" t="t" r="r" b="b"/>
            <a:pathLst>
              <a:path w="375284" h="9116695">
                <a:moveTo>
                  <a:pt x="375284" y="9116695"/>
                </a:moveTo>
                <a:lnTo>
                  <a:pt x="0" y="9116695"/>
                </a:lnTo>
                <a:lnTo>
                  <a:pt x="0" y="0"/>
                </a:lnTo>
                <a:lnTo>
                  <a:pt x="375284" y="0"/>
                </a:lnTo>
                <a:lnTo>
                  <a:pt x="375284" y="9116695"/>
                </a:lnTo>
                <a:close/>
              </a:path>
            </a:pathLst>
          </a:custGeom>
          <a:solidFill>
            <a:srgbClr val="B1B3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993890" y="418134"/>
            <a:ext cx="375285" cy="9116695"/>
          </a:xfrm>
          <a:custGeom>
            <a:avLst/>
            <a:gdLst/>
            <a:ahLst/>
            <a:cxnLst/>
            <a:rect l="l" t="t" r="r" b="b"/>
            <a:pathLst>
              <a:path w="375284" h="9116695">
                <a:moveTo>
                  <a:pt x="375284" y="9116695"/>
                </a:moveTo>
                <a:lnTo>
                  <a:pt x="0" y="9116695"/>
                </a:lnTo>
                <a:lnTo>
                  <a:pt x="0" y="0"/>
                </a:lnTo>
                <a:lnTo>
                  <a:pt x="375284" y="0"/>
                </a:lnTo>
                <a:lnTo>
                  <a:pt x="375284" y="9116695"/>
                </a:lnTo>
                <a:close/>
              </a:path>
            </a:pathLst>
          </a:custGeom>
          <a:ln w="12699">
            <a:solidFill>
              <a:srgbClr val="8E90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983345" y="2758058"/>
            <a:ext cx="334645" cy="4431030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MUNICIPAL LIGHT</a:t>
            </a:r>
            <a:r>
              <a:rPr sz="2200" spc="-5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DEPARTMENT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213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779">
        <p14:ripple/>
      </p:transition>
    </mc:Choice>
    <mc:Fallback xmlns="">
      <p:transition spd="slow" advTm="779">
        <p:fade/>
      </p:transition>
    </mc:Fallback>
  </mc:AlternateContent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214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966460" cy="91452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717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contractors with similar </a:t>
            </a:r>
            <a:r>
              <a:rPr sz="1200" dirty="0">
                <a:latin typeface="Times New Roman"/>
                <a:cs typeface="Times New Roman"/>
              </a:rPr>
              <a:t>test </a:t>
            </a:r>
            <a:r>
              <a:rPr sz="1200" spc="-5" dirty="0">
                <a:latin typeface="Times New Roman"/>
                <a:cs typeface="Times New Roman"/>
              </a:rPr>
              <a:t>equipment. The </a:t>
            </a:r>
            <a:r>
              <a:rPr sz="1200" dirty="0">
                <a:latin typeface="Times New Roman"/>
                <a:cs typeface="Times New Roman"/>
              </a:rPr>
              <a:t>Light </a:t>
            </a:r>
            <a:r>
              <a:rPr sz="1200" spc="-5" dirty="0">
                <a:latin typeface="Times New Roman"/>
                <a:cs typeface="Times New Roman"/>
              </a:rPr>
              <a:t>Plant has nineteen (19) large industrial  metering installations and forty-seven (47) </a:t>
            </a:r>
            <a:r>
              <a:rPr sz="1200" dirty="0">
                <a:latin typeface="Times New Roman"/>
                <a:cs typeface="Times New Roman"/>
              </a:rPr>
              <a:t>medium </a:t>
            </a:r>
            <a:r>
              <a:rPr sz="1200" spc="-5" dirty="0">
                <a:latin typeface="Times New Roman"/>
                <a:cs typeface="Times New Roman"/>
              </a:rPr>
              <a:t>commercial metering </a:t>
            </a:r>
            <a:r>
              <a:rPr sz="1200" dirty="0">
                <a:latin typeface="Times New Roman"/>
                <a:cs typeface="Times New Roman"/>
              </a:rPr>
              <a:t>installations </a:t>
            </a:r>
            <a:r>
              <a:rPr sz="1200" spc="-5" dirty="0">
                <a:latin typeface="Times New Roman"/>
                <a:cs typeface="Times New Roman"/>
              </a:rPr>
              <a:t>which we  can </a:t>
            </a:r>
            <a:r>
              <a:rPr sz="1200" dirty="0">
                <a:latin typeface="Times New Roman"/>
                <a:cs typeface="Times New Roman"/>
              </a:rPr>
              <a:t>give </a:t>
            </a:r>
            <a:r>
              <a:rPr sz="1200" spc="-5" dirty="0">
                <a:latin typeface="Times New Roman"/>
                <a:cs typeface="Times New Roman"/>
              </a:rPr>
              <a:t>regularly </a:t>
            </a:r>
            <a:r>
              <a:rPr sz="1200" dirty="0">
                <a:latin typeface="Times New Roman"/>
                <a:cs typeface="Times New Roman"/>
              </a:rPr>
              <a:t>scheduled </a:t>
            </a:r>
            <a:r>
              <a:rPr sz="1200" spc="-5" dirty="0">
                <a:latin typeface="Times New Roman"/>
                <a:cs typeface="Times New Roman"/>
              </a:rPr>
              <a:t>accuracy check-ups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thanks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new PowerMetrix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device.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82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Light Plant spent another </a:t>
            </a:r>
            <a:r>
              <a:rPr sz="1200" dirty="0">
                <a:latin typeface="Times New Roman"/>
                <a:cs typeface="Times New Roman"/>
              </a:rPr>
              <a:t>$604,660 in </a:t>
            </a:r>
            <a:r>
              <a:rPr sz="1200" spc="-5" dirty="0">
                <a:latin typeface="Times New Roman"/>
                <a:cs typeface="Times New Roman"/>
              </a:rPr>
              <a:t>order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finalize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installation </a:t>
            </a:r>
            <a:r>
              <a:rPr sz="1200" dirty="0">
                <a:latin typeface="Times New Roman"/>
                <a:cs typeface="Times New Roman"/>
              </a:rPr>
              <a:t>of our AMI </a:t>
            </a:r>
            <a:r>
              <a:rPr sz="1200" spc="-5" dirty="0">
                <a:latin typeface="Times New Roman"/>
                <a:cs typeface="Times New Roman"/>
              </a:rPr>
              <a:t>(advanced  metering infrastructure) </a:t>
            </a:r>
            <a:r>
              <a:rPr sz="1200" dirty="0">
                <a:latin typeface="Times New Roman"/>
                <a:cs typeface="Times New Roman"/>
              </a:rPr>
              <a:t>system by </a:t>
            </a:r>
            <a:r>
              <a:rPr sz="1200" spc="-5" dirty="0">
                <a:latin typeface="Times New Roman"/>
                <a:cs typeface="Times New Roman"/>
              </a:rPr>
              <a:t>December </a:t>
            </a:r>
            <a:r>
              <a:rPr sz="1200" dirty="0">
                <a:latin typeface="Times New Roman"/>
                <a:cs typeface="Times New Roman"/>
              </a:rPr>
              <a:t>2018. </a:t>
            </a: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AMI </a:t>
            </a:r>
            <a:r>
              <a:rPr sz="1200" spc="-5" dirty="0">
                <a:latin typeface="Times New Roman"/>
                <a:cs typeface="Times New Roman"/>
              </a:rPr>
              <a:t>system will allow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Light Plant  access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more customer KWH </a:t>
            </a:r>
            <a:r>
              <a:rPr sz="1200" dirty="0">
                <a:latin typeface="Times New Roman"/>
                <a:cs typeface="Times New Roman"/>
              </a:rPr>
              <a:t>usage </a:t>
            </a:r>
            <a:r>
              <a:rPr sz="1200" spc="-5" dirty="0">
                <a:latin typeface="Times New Roman"/>
                <a:cs typeface="Times New Roman"/>
              </a:rPr>
              <a:t>data on both energy and </a:t>
            </a:r>
            <a:r>
              <a:rPr sz="1200" dirty="0">
                <a:latin typeface="Times New Roman"/>
                <a:cs typeface="Times New Roman"/>
              </a:rPr>
              <a:t>demand so that </a:t>
            </a:r>
            <a:r>
              <a:rPr sz="1200" spc="-5" dirty="0">
                <a:latin typeface="Times New Roman"/>
                <a:cs typeface="Times New Roman"/>
              </a:rPr>
              <a:t>we may </a:t>
            </a:r>
            <a:r>
              <a:rPr sz="1200" dirty="0">
                <a:latin typeface="Times New Roman"/>
                <a:cs typeface="Times New Roman"/>
              </a:rPr>
              <a:t>keep </a:t>
            </a:r>
            <a:r>
              <a:rPr sz="1200" spc="-5" dirty="0">
                <a:latin typeface="Times New Roman"/>
                <a:cs typeface="Times New Roman"/>
              </a:rPr>
              <a:t>retail  rates 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appropriate </a:t>
            </a:r>
            <a:r>
              <a:rPr sz="1200" dirty="0">
                <a:latin typeface="Times New Roman"/>
                <a:cs typeface="Times New Roman"/>
              </a:rPr>
              <a:t>levels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next </a:t>
            </a:r>
            <a:r>
              <a:rPr sz="1200" dirty="0">
                <a:latin typeface="Times New Roman"/>
                <a:cs typeface="Times New Roman"/>
              </a:rPr>
              <a:t>few decades. </a:t>
            </a: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AMI </a:t>
            </a:r>
            <a:r>
              <a:rPr sz="1200" spc="-5" dirty="0">
                <a:latin typeface="Times New Roman"/>
                <a:cs typeface="Times New Roman"/>
              </a:rPr>
              <a:t>system replaces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AMR  (automated meter reading) system that was installed </a:t>
            </a:r>
            <a:r>
              <a:rPr sz="1200" dirty="0">
                <a:latin typeface="Times New Roman"/>
                <a:cs typeface="Times New Roman"/>
              </a:rPr>
              <a:t>in 2004,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also eliminates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need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have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full-time electric meter reader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staff.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Light Plant acquired </a:t>
            </a:r>
            <a:r>
              <a:rPr sz="1200" dirty="0">
                <a:latin typeface="Times New Roman"/>
                <a:cs typeface="Times New Roman"/>
              </a:rPr>
              <a:t>some </a:t>
            </a:r>
            <a:r>
              <a:rPr sz="1200" spc="-5" dirty="0">
                <a:latin typeface="Times New Roman"/>
                <a:cs typeface="Times New Roman"/>
              </a:rPr>
              <a:t>new distribution capacitor bank </a:t>
            </a:r>
            <a:r>
              <a:rPr sz="1200" dirty="0">
                <a:latin typeface="Times New Roman"/>
                <a:cs typeface="Times New Roman"/>
              </a:rPr>
              <a:t>controls </a:t>
            </a:r>
            <a:r>
              <a:rPr sz="1200" spc="-5" dirty="0">
                <a:latin typeface="Times New Roman"/>
                <a:cs typeface="Times New Roman"/>
              </a:rPr>
              <a:t>and equipment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order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optimize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operation </a:t>
            </a:r>
            <a:r>
              <a:rPr sz="1200" dirty="0">
                <a:latin typeface="Times New Roman"/>
                <a:cs typeface="Times New Roman"/>
              </a:rPr>
              <a:t>of our </a:t>
            </a:r>
            <a:r>
              <a:rPr sz="1200" spc="-5" dirty="0">
                <a:latin typeface="Times New Roman"/>
                <a:cs typeface="Times New Roman"/>
              </a:rPr>
              <a:t>existing eight (8) capacitor banks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service </a:t>
            </a:r>
            <a:r>
              <a:rPr sz="1200" dirty="0">
                <a:latin typeface="Times New Roman"/>
                <a:cs typeface="Times New Roman"/>
              </a:rPr>
              <a:t>in our </a:t>
            </a:r>
            <a:r>
              <a:rPr sz="1200" spc="-5" dirty="0">
                <a:latin typeface="Times New Roman"/>
                <a:cs typeface="Times New Roman"/>
              </a:rPr>
              <a:t>distribution  system. These capacitor banks provide </a:t>
            </a:r>
            <a:r>
              <a:rPr sz="1200" dirty="0">
                <a:latin typeface="Times New Roman"/>
                <a:cs typeface="Times New Roman"/>
              </a:rPr>
              <a:t>both power </a:t>
            </a:r>
            <a:r>
              <a:rPr sz="1200" spc="-5" dirty="0">
                <a:latin typeface="Times New Roman"/>
                <a:cs typeface="Times New Roman"/>
              </a:rPr>
              <a:t>factor correction and </a:t>
            </a:r>
            <a:r>
              <a:rPr sz="1200" dirty="0">
                <a:latin typeface="Times New Roman"/>
                <a:cs typeface="Times New Roman"/>
              </a:rPr>
              <a:t>voltage </a:t>
            </a:r>
            <a:r>
              <a:rPr sz="1200" spc="-5" dirty="0">
                <a:latin typeface="Times New Roman"/>
                <a:cs typeface="Times New Roman"/>
              </a:rPr>
              <a:t>regulation  during heavily loaded intervals </a:t>
            </a:r>
            <a:r>
              <a:rPr sz="1200" dirty="0">
                <a:latin typeface="Times New Roman"/>
                <a:cs typeface="Times New Roman"/>
              </a:rPr>
              <a:t>on our four </a:t>
            </a:r>
            <a:r>
              <a:rPr sz="1200" spc="-5" dirty="0">
                <a:latin typeface="Times New Roman"/>
                <a:cs typeface="Times New Roman"/>
              </a:rPr>
              <a:t>(4) </a:t>
            </a:r>
            <a:r>
              <a:rPr sz="1200" dirty="0">
                <a:latin typeface="Times New Roman"/>
                <a:cs typeface="Times New Roman"/>
              </a:rPr>
              <a:t>distribution </a:t>
            </a:r>
            <a:r>
              <a:rPr sz="1200" spc="-5" dirty="0">
                <a:latin typeface="Times New Roman"/>
                <a:cs typeface="Times New Roman"/>
              </a:rPr>
              <a:t>circuits. The power factor </a:t>
            </a:r>
            <a:r>
              <a:rPr sz="1200" dirty="0">
                <a:latin typeface="Times New Roman"/>
                <a:cs typeface="Times New Roman"/>
              </a:rPr>
              <a:t>in the  </a:t>
            </a:r>
            <a:r>
              <a:rPr sz="1200" spc="-5" dirty="0">
                <a:latin typeface="Times New Roman"/>
                <a:cs typeface="Times New Roman"/>
              </a:rPr>
              <a:t>system </a:t>
            </a:r>
            <a:r>
              <a:rPr sz="1200" dirty="0">
                <a:latin typeface="Times New Roman"/>
                <a:cs typeface="Times New Roman"/>
              </a:rPr>
              <a:t>is a </a:t>
            </a:r>
            <a:r>
              <a:rPr sz="1200" spc="-5" dirty="0">
                <a:latin typeface="Times New Roman"/>
                <a:cs typeface="Times New Roman"/>
              </a:rPr>
              <a:t>ratio </a:t>
            </a:r>
            <a:r>
              <a:rPr sz="1200" dirty="0">
                <a:latin typeface="Times New Roman"/>
                <a:cs typeface="Times New Roman"/>
              </a:rPr>
              <a:t>of the demand of </a:t>
            </a:r>
            <a:r>
              <a:rPr sz="1200" spc="-5" dirty="0">
                <a:latin typeface="Times New Roman"/>
                <a:cs typeface="Times New Roman"/>
              </a:rPr>
              <a:t>real power </a:t>
            </a:r>
            <a:r>
              <a:rPr sz="1200" dirty="0">
                <a:latin typeface="Times New Roman"/>
                <a:cs typeface="Times New Roman"/>
              </a:rPr>
              <a:t>in KW </a:t>
            </a:r>
            <a:r>
              <a:rPr sz="1200" spc="-5" dirty="0">
                <a:latin typeface="Times New Roman"/>
                <a:cs typeface="Times New Roman"/>
              </a:rPr>
              <a:t>(kilowatts) </a:t>
            </a:r>
            <a:r>
              <a:rPr sz="1200" dirty="0">
                <a:latin typeface="Times New Roman"/>
                <a:cs typeface="Times New Roman"/>
              </a:rPr>
              <a:t>to the demand of </a:t>
            </a:r>
            <a:r>
              <a:rPr sz="1200" spc="-5" dirty="0">
                <a:latin typeface="Times New Roman"/>
                <a:cs typeface="Times New Roman"/>
              </a:rPr>
              <a:t>apparent </a:t>
            </a:r>
            <a:r>
              <a:rPr sz="1200" dirty="0">
                <a:latin typeface="Times New Roman"/>
                <a:cs typeface="Times New Roman"/>
              </a:rPr>
              <a:t>power  in </a:t>
            </a:r>
            <a:r>
              <a:rPr sz="1200" spc="-5" dirty="0">
                <a:latin typeface="Times New Roman"/>
                <a:cs typeface="Times New Roman"/>
              </a:rPr>
              <a:t>KVA (kilovolt-amperes), and as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factor approaches </a:t>
            </a:r>
            <a:r>
              <a:rPr sz="1200" dirty="0">
                <a:latin typeface="Times New Roman"/>
                <a:cs typeface="Times New Roman"/>
              </a:rPr>
              <a:t>a hundred percent </a:t>
            </a:r>
            <a:r>
              <a:rPr sz="1200" spc="-5" dirty="0">
                <a:latin typeface="Times New Roman"/>
                <a:cs typeface="Times New Roman"/>
              </a:rPr>
              <a:t>(100%) </a:t>
            </a:r>
            <a:r>
              <a:rPr sz="1200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does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distribution system efficiency (losses).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Light Plant has operated at </a:t>
            </a:r>
            <a:r>
              <a:rPr sz="1200" dirty="0">
                <a:latin typeface="Times New Roman"/>
                <a:cs typeface="Times New Roman"/>
              </a:rPr>
              <a:t>or near 100% power  </a:t>
            </a:r>
            <a:r>
              <a:rPr sz="1200" spc="-5" dirty="0">
                <a:latin typeface="Times New Roman"/>
                <a:cs typeface="Times New Roman"/>
              </a:rPr>
              <a:t>factor </a:t>
            </a:r>
            <a:r>
              <a:rPr sz="1200" dirty="0">
                <a:latin typeface="Times New Roman"/>
                <a:cs typeface="Times New Roman"/>
              </a:rPr>
              <a:t>since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2010.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</a:pP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Power</a:t>
            </a:r>
            <a:r>
              <a:rPr sz="1200" b="1" u="heavy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Supply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695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Light Plant provides electricity for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customers through </a:t>
            </a:r>
            <a:r>
              <a:rPr sz="1200" dirty="0">
                <a:latin typeface="Times New Roman"/>
                <a:cs typeface="Times New Roman"/>
              </a:rPr>
              <a:t>both </a:t>
            </a:r>
            <a:r>
              <a:rPr sz="1200" spc="-5" dirty="0">
                <a:latin typeface="Times New Roman"/>
                <a:cs typeface="Times New Roman"/>
              </a:rPr>
              <a:t>fixed contracts and open  market </a:t>
            </a:r>
            <a:r>
              <a:rPr sz="1200" dirty="0">
                <a:latin typeface="Times New Roman"/>
                <a:cs typeface="Times New Roman"/>
              </a:rPr>
              <a:t>power </a:t>
            </a:r>
            <a:r>
              <a:rPr sz="1200" spc="-5" dirty="0">
                <a:latin typeface="Times New Roman"/>
                <a:cs typeface="Times New Roman"/>
              </a:rPr>
              <a:t>purchases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 effort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diversify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town’s </a:t>
            </a:r>
            <a:r>
              <a:rPr sz="1200" dirty="0">
                <a:latin typeface="Times New Roman"/>
                <a:cs typeface="Times New Roman"/>
              </a:rPr>
              <a:t>power </a:t>
            </a:r>
            <a:r>
              <a:rPr sz="1200" spc="-5" dirty="0">
                <a:latin typeface="Times New Roman"/>
                <a:cs typeface="Times New Roman"/>
              </a:rPr>
              <a:t>resources and stabilize </a:t>
            </a:r>
            <a:r>
              <a:rPr sz="1200" dirty="0">
                <a:latin typeface="Times New Roman"/>
                <a:cs typeface="Times New Roman"/>
              </a:rPr>
              <a:t>its  </a:t>
            </a:r>
            <a:r>
              <a:rPr sz="1200" spc="-5" dirty="0">
                <a:latin typeface="Times New Roman"/>
                <a:cs typeface="Times New Roman"/>
              </a:rPr>
              <a:t>purchased </a:t>
            </a:r>
            <a:r>
              <a:rPr sz="1200" dirty="0">
                <a:latin typeface="Times New Roman"/>
                <a:cs typeface="Times New Roman"/>
              </a:rPr>
              <a:t>power </a:t>
            </a:r>
            <a:r>
              <a:rPr sz="1200" spc="-5" dirty="0">
                <a:latin typeface="Times New Roman"/>
                <a:cs typeface="Times New Roman"/>
              </a:rPr>
              <a:t>costs. These costs include capacity charges, fuel charges and transmission  charges. Several unforeseen and uncontrollable </a:t>
            </a:r>
            <a:r>
              <a:rPr sz="1200" dirty="0">
                <a:latin typeface="Times New Roman"/>
                <a:cs typeface="Times New Roman"/>
              </a:rPr>
              <a:t>factors </a:t>
            </a:r>
            <a:r>
              <a:rPr sz="1200" spc="-5" dirty="0">
                <a:latin typeface="Times New Roman"/>
                <a:cs typeface="Times New Roman"/>
              </a:rPr>
              <a:t>cause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wholesale cost of energy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fluctuate year-round.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biggest contributors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these fluctuations </a:t>
            </a:r>
            <a:r>
              <a:rPr sz="1200" dirty="0">
                <a:latin typeface="Times New Roman"/>
                <a:cs typeface="Times New Roman"/>
              </a:rPr>
              <a:t>are the </a:t>
            </a:r>
            <a:r>
              <a:rPr sz="1200" spc="-5" dirty="0">
                <a:latin typeface="Times New Roman"/>
                <a:cs typeface="Times New Roman"/>
              </a:rPr>
              <a:t>absolute loads (i.e.,  cold winter </a:t>
            </a:r>
            <a:r>
              <a:rPr sz="1200" dirty="0">
                <a:latin typeface="Times New Roman"/>
                <a:cs typeface="Times New Roman"/>
              </a:rPr>
              <a:t>nights, hot </a:t>
            </a:r>
            <a:r>
              <a:rPr sz="1200" spc="-5" dirty="0">
                <a:latin typeface="Times New Roman"/>
                <a:cs typeface="Times New Roman"/>
              </a:rPr>
              <a:t>summer days), unplanned generation plant </a:t>
            </a:r>
            <a:r>
              <a:rPr sz="1200" dirty="0">
                <a:latin typeface="Times New Roman"/>
                <a:cs typeface="Times New Roman"/>
              </a:rPr>
              <a:t>shutdowns </a:t>
            </a:r>
            <a:r>
              <a:rPr sz="1200" spc="-5" dirty="0">
                <a:latin typeface="Times New Roman"/>
                <a:cs typeface="Times New Roman"/>
              </a:rPr>
              <a:t>and deviations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natural gas and </a:t>
            </a:r>
            <a:r>
              <a:rPr sz="1200" dirty="0">
                <a:latin typeface="Times New Roman"/>
                <a:cs typeface="Times New Roman"/>
              </a:rPr>
              <a:t>oil </a:t>
            </a:r>
            <a:r>
              <a:rPr sz="1200" spc="-5" dirty="0">
                <a:latin typeface="Times New Roman"/>
                <a:cs typeface="Times New Roman"/>
              </a:rPr>
              <a:t>prices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New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England.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46355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2018 the </a:t>
            </a:r>
            <a:r>
              <a:rPr sz="1200" spc="-5" dirty="0">
                <a:latin typeface="Times New Roman"/>
                <a:cs typeface="Times New Roman"/>
              </a:rPr>
              <a:t>Light Plant purchased </a:t>
            </a:r>
            <a:r>
              <a:rPr sz="1200" dirty="0">
                <a:latin typeface="Times New Roman"/>
                <a:cs typeface="Times New Roman"/>
              </a:rPr>
              <a:t>63,285,336 KWH of </a:t>
            </a:r>
            <a:r>
              <a:rPr sz="1200" spc="-5" dirty="0">
                <a:latin typeface="Times New Roman"/>
                <a:cs typeface="Times New Roman"/>
              </a:rPr>
              <a:t>wholesale electricity for </a:t>
            </a:r>
            <a:r>
              <a:rPr sz="1200" dirty="0">
                <a:latin typeface="Times New Roman"/>
                <a:cs typeface="Times New Roman"/>
              </a:rPr>
              <a:t>$4,653,947,  </a:t>
            </a:r>
            <a:r>
              <a:rPr sz="1200" spc="-5" dirty="0">
                <a:latin typeface="Times New Roman"/>
                <a:cs typeface="Times New Roman"/>
              </a:rPr>
              <a:t>which makes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purchased power cost for that </a:t>
            </a:r>
            <a:r>
              <a:rPr sz="1200" dirty="0">
                <a:latin typeface="Times New Roman"/>
                <a:cs typeface="Times New Roman"/>
              </a:rPr>
              <a:t>year 7.35¢ </a:t>
            </a:r>
            <a:r>
              <a:rPr sz="1200" spc="-5" dirty="0">
                <a:latin typeface="Times New Roman"/>
                <a:cs typeface="Times New Roman"/>
              </a:rPr>
              <a:t>per KWH. This figure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down from  </a:t>
            </a:r>
            <a:r>
              <a:rPr sz="1200" dirty="0">
                <a:latin typeface="Times New Roman"/>
                <a:cs typeface="Times New Roman"/>
              </a:rPr>
              <a:t>7.72¢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KWH in 2017, </a:t>
            </a:r>
            <a:r>
              <a:rPr sz="1200" spc="-5" dirty="0">
                <a:latin typeface="Times New Roman"/>
                <a:cs typeface="Times New Roman"/>
              </a:rPr>
              <a:t>which represents </a:t>
            </a:r>
            <a:r>
              <a:rPr sz="1200" dirty="0">
                <a:latin typeface="Times New Roman"/>
                <a:cs typeface="Times New Roman"/>
              </a:rPr>
              <a:t>a decrease of 0.37¢ per KWH or </a:t>
            </a:r>
            <a:r>
              <a:rPr sz="1200" spc="-5" dirty="0">
                <a:latin typeface="Times New Roman"/>
                <a:cs typeface="Times New Roman"/>
              </a:rPr>
              <a:t>4.8%. Power </a:t>
            </a:r>
            <a:r>
              <a:rPr sz="1200" dirty="0">
                <a:latin typeface="Times New Roman"/>
                <a:cs typeface="Times New Roman"/>
              </a:rPr>
              <a:t>supply  </a:t>
            </a:r>
            <a:r>
              <a:rPr sz="1200" spc="-5" dirty="0">
                <a:latin typeface="Times New Roman"/>
                <a:cs typeface="Times New Roman"/>
              </a:rPr>
              <a:t>costs down </a:t>
            </a:r>
            <a:r>
              <a:rPr sz="1200" dirty="0">
                <a:latin typeface="Times New Roman"/>
                <a:cs typeface="Times New Roman"/>
              </a:rPr>
              <a:t>in 2018 </a:t>
            </a:r>
            <a:r>
              <a:rPr sz="1200" spc="-5" dirty="0">
                <a:latin typeface="Times New Roman"/>
                <a:cs typeface="Times New Roman"/>
              </a:rPr>
              <a:t>as compared with </a:t>
            </a:r>
            <a:r>
              <a:rPr sz="1200" dirty="0">
                <a:latin typeface="Times New Roman"/>
                <a:cs typeface="Times New Roman"/>
              </a:rPr>
              <a:t>2017 </a:t>
            </a:r>
            <a:r>
              <a:rPr sz="1200" spc="-5" dirty="0">
                <a:latin typeface="Times New Roman"/>
                <a:cs typeface="Times New Roman"/>
              </a:rPr>
              <a:t>can </a:t>
            </a:r>
            <a:r>
              <a:rPr sz="1200" spc="5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attributed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Light Plant's continual debt  retirement </a:t>
            </a:r>
            <a:r>
              <a:rPr sz="1200" dirty="0">
                <a:latin typeface="Times New Roman"/>
                <a:cs typeface="Times New Roman"/>
              </a:rPr>
              <a:t>of its </a:t>
            </a:r>
            <a:r>
              <a:rPr sz="1200" spc="-5" dirty="0">
                <a:latin typeface="Times New Roman"/>
                <a:cs typeface="Times New Roman"/>
              </a:rPr>
              <a:t>nuclear projects. This debt retirement has decreased </a:t>
            </a:r>
            <a:r>
              <a:rPr sz="1200" dirty="0">
                <a:latin typeface="Times New Roman"/>
                <a:cs typeface="Times New Roman"/>
              </a:rPr>
              <a:t>the cost of 45% of our  </a:t>
            </a:r>
            <a:r>
              <a:rPr sz="1200" spc="-5" dirty="0">
                <a:latin typeface="Times New Roman"/>
                <a:cs typeface="Times New Roman"/>
              </a:rPr>
              <a:t>wholesale energy </a:t>
            </a:r>
            <a:r>
              <a:rPr sz="1200" dirty="0">
                <a:latin typeface="Times New Roman"/>
                <a:cs typeface="Times New Roman"/>
              </a:rPr>
              <a:t>from (roughly) 8¢ to 4¢ </a:t>
            </a:r>
            <a:r>
              <a:rPr sz="1200" spc="-5" dirty="0">
                <a:latin typeface="Times New Roman"/>
                <a:cs typeface="Times New Roman"/>
              </a:rPr>
              <a:t>over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past several years. </a:t>
            </a:r>
            <a:r>
              <a:rPr sz="1200" dirty="0">
                <a:latin typeface="Times New Roman"/>
                <a:cs typeface="Times New Roman"/>
              </a:rPr>
              <a:t>Because of this our  </a:t>
            </a:r>
            <a:r>
              <a:rPr sz="1200" spc="-5" dirty="0">
                <a:latin typeface="Times New Roman"/>
                <a:cs typeface="Times New Roman"/>
              </a:rPr>
              <a:t>electric customers saw </a:t>
            </a:r>
            <a:r>
              <a:rPr sz="1200" dirty="0">
                <a:latin typeface="Times New Roman"/>
                <a:cs typeface="Times New Roman"/>
              </a:rPr>
              <a:t>fuel </a:t>
            </a:r>
            <a:r>
              <a:rPr sz="1200" spc="-5" dirty="0">
                <a:latin typeface="Times New Roman"/>
                <a:cs typeface="Times New Roman"/>
              </a:rPr>
              <a:t>adjustments </a:t>
            </a:r>
            <a:r>
              <a:rPr sz="1200" dirty="0">
                <a:latin typeface="Times New Roman"/>
                <a:cs typeface="Times New Roman"/>
              </a:rPr>
              <a:t>in 2018 </a:t>
            </a:r>
            <a:r>
              <a:rPr sz="1200" spc="-5" dirty="0">
                <a:latin typeface="Times New Roman"/>
                <a:cs typeface="Times New Roman"/>
              </a:rPr>
              <a:t>averaging at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credit </a:t>
            </a:r>
            <a:r>
              <a:rPr sz="1200" dirty="0">
                <a:latin typeface="Times New Roman"/>
                <a:cs typeface="Times New Roman"/>
              </a:rPr>
              <a:t>of ($0.0082)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KWH  </a:t>
            </a:r>
            <a:r>
              <a:rPr sz="1200" spc="-5" dirty="0">
                <a:latin typeface="Times New Roman"/>
                <a:cs typeface="Times New Roman"/>
              </a:rPr>
              <a:t>compared </a:t>
            </a:r>
            <a:r>
              <a:rPr sz="1200" dirty="0">
                <a:latin typeface="Times New Roman"/>
                <a:cs typeface="Times New Roman"/>
              </a:rPr>
              <a:t>to a </a:t>
            </a:r>
            <a:r>
              <a:rPr sz="1200" spc="-5" dirty="0">
                <a:latin typeface="Times New Roman"/>
                <a:cs typeface="Times New Roman"/>
              </a:rPr>
              <a:t>credit </a:t>
            </a:r>
            <a:r>
              <a:rPr sz="1200" dirty="0">
                <a:latin typeface="Times New Roman"/>
                <a:cs typeface="Times New Roman"/>
              </a:rPr>
              <a:t>of ($0.0054)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KWH in 2017. </a:t>
            </a:r>
            <a:r>
              <a:rPr sz="1200" spc="-5" dirty="0">
                <a:latin typeface="Times New Roman"/>
                <a:cs typeface="Times New Roman"/>
              </a:rPr>
              <a:t>Further,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Light Plant paid </a:t>
            </a:r>
            <a:r>
              <a:rPr sz="1200" dirty="0">
                <a:latin typeface="Times New Roman"/>
                <a:cs typeface="Times New Roman"/>
              </a:rPr>
              <a:t>3.74¢ </a:t>
            </a:r>
            <a:r>
              <a:rPr sz="1200" spc="-5" dirty="0">
                <a:latin typeface="Times New Roman"/>
                <a:cs typeface="Times New Roman"/>
              </a:rPr>
              <a:t>per  KWH for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hydroelectric power, </a:t>
            </a:r>
            <a:r>
              <a:rPr sz="1200" dirty="0">
                <a:latin typeface="Times New Roman"/>
                <a:cs typeface="Times New Roman"/>
              </a:rPr>
              <a:t>5.77¢ per KWH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solar power and </a:t>
            </a:r>
            <a:r>
              <a:rPr sz="1200" dirty="0">
                <a:latin typeface="Times New Roman"/>
                <a:cs typeface="Times New Roman"/>
              </a:rPr>
              <a:t>11.83¢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KWH </a:t>
            </a:r>
            <a:r>
              <a:rPr sz="1200" spc="-5" dirty="0">
                <a:latin typeface="Times New Roman"/>
                <a:cs typeface="Times New Roman"/>
              </a:rPr>
              <a:t>for 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wind power, equating </a:t>
            </a:r>
            <a:r>
              <a:rPr sz="1200" dirty="0">
                <a:latin typeface="Times New Roman"/>
                <a:cs typeface="Times New Roman"/>
              </a:rPr>
              <a:t>to 6.1¢ </a:t>
            </a:r>
            <a:r>
              <a:rPr sz="1200" spc="-5" dirty="0">
                <a:latin typeface="Times New Roman"/>
                <a:cs typeface="Times New Roman"/>
              </a:rPr>
              <a:t>per KWH for </a:t>
            </a:r>
            <a:r>
              <a:rPr sz="1200" dirty="0">
                <a:latin typeface="Times New Roman"/>
                <a:cs typeface="Times New Roman"/>
              </a:rPr>
              <a:t>24.9% of our power supply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needs.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98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Light Plant paid Regional Network Service </a:t>
            </a:r>
            <a:r>
              <a:rPr sz="1200" dirty="0">
                <a:latin typeface="Times New Roman"/>
                <a:cs typeface="Times New Roman"/>
              </a:rPr>
              <a:t>(RNS) </a:t>
            </a:r>
            <a:r>
              <a:rPr sz="1200" spc="-5" dirty="0">
                <a:latin typeface="Times New Roman"/>
                <a:cs typeface="Times New Roman"/>
              </a:rPr>
              <a:t>charges </a:t>
            </a:r>
            <a:r>
              <a:rPr sz="1200" dirty="0">
                <a:latin typeface="Times New Roman"/>
                <a:cs typeface="Times New Roman"/>
              </a:rPr>
              <a:t>in 2018 equal to $8.90 </a:t>
            </a:r>
            <a:r>
              <a:rPr sz="1200" spc="-5" dirty="0">
                <a:latin typeface="Times New Roman"/>
                <a:cs typeface="Times New Roman"/>
              </a:rPr>
              <a:t>per  Kilowatt-Month This </a:t>
            </a:r>
            <a:r>
              <a:rPr sz="1200" dirty="0">
                <a:latin typeface="Times New Roman"/>
                <a:cs typeface="Times New Roman"/>
              </a:rPr>
              <a:t>is up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$8.49 in 2017. </a:t>
            </a:r>
            <a:r>
              <a:rPr sz="1200" spc="-5" dirty="0">
                <a:latin typeface="Times New Roman"/>
                <a:cs typeface="Times New Roman"/>
              </a:rPr>
              <a:t>Templeton Light has joined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battle with  other municipal </a:t>
            </a:r>
            <a:r>
              <a:rPr sz="1200" dirty="0">
                <a:latin typeface="Times New Roman"/>
                <a:cs typeface="Times New Roman"/>
              </a:rPr>
              <a:t>light </a:t>
            </a:r>
            <a:r>
              <a:rPr sz="1200" spc="-5" dirty="0">
                <a:latin typeface="Times New Roman"/>
                <a:cs typeface="Times New Roman"/>
              </a:rPr>
              <a:t>plants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attempting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fight legislatively these transmission rate increases 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incentives that </a:t>
            </a:r>
            <a:r>
              <a:rPr sz="1200" dirty="0">
                <a:latin typeface="Times New Roman"/>
                <a:cs typeface="Times New Roman"/>
              </a:rPr>
              <a:t>transmission </a:t>
            </a:r>
            <a:r>
              <a:rPr sz="1200" spc="-5" dirty="0">
                <a:latin typeface="Times New Roman"/>
                <a:cs typeface="Times New Roman"/>
              </a:rPr>
              <a:t>companies </a:t>
            </a:r>
            <a:r>
              <a:rPr sz="1200" dirty="0">
                <a:latin typeface="Times New Roman"/>
                <a:cs typeface="Times New Roman"/>
              </a:rPr>
              <a:t>have </a:t>
            </a:r>
            <a:r>
              <a:rPr sz="1200" spc="-5" dirty="0">
                <a:latin typeface="Times New Roman"/>
                <a:cs typeface="Times New Roman"/>
              </a:rPr>
              <a:t>received </a:t>
            </a:r>
            <a:r>
              <a:rPr sz="1200" dirty="0">
                <a:latin typeface="Times New Roman"/>
                <a:cs typeface="Times New Roman"/>
              </a:rPr>
              <a:t>over the year, </a:t>
            </a:r>
            <a:r>
              <a:rPr sz="1200" spc="-5" dirty="0">
                <a:latin typeface="Times New Roman"/>
                <a:cs typeface="Times New Roman"/>
              </a:rPr>
              <a:t>arguing that </a:t>
            </a:r>
            <a:r>
              <a:rPr sz="1200" spc="-10" dirty="0">
                <a:latin typeface="Times New Roman"/>
                <a:cs typeface="Times New Roman"/>
              </a:rPr>
              <a:t>ISO  </a:t>
            </a:r>
            <a:r>
              <a:rPr sz="1200" spc="-5" dirty="0">
                <a:latin typeface="Times New Roman"/>
                <a:cs typeface="Times New Roman"/>
              </a:rPr>
              <a:t>New England et al </a:t>
            </a:r>
            <a:r>
              <a:rPr sz="1200" dirty="0">
                <a:latin typeface="Times New Roman"/>
                <a:cs typeface="Times New Roman"/>
              </a:rPr>
              <a:t>are attempting to </a:t>
            </a:r>
            <a:r>
              <a:rPr sz="1200" spc="-5" dirty="0">
                <a:latin typeface="Times New Roman"/>
                <a:cs typeface="Times New Roman"/>
              </a:rPr>
              <a:t>recover </a:t>
            </a:r>
            <a:r>
              <a:rPr sz="1200" dirty="0">
                <a:latin typeface="Times New Roman"/>
                <a:cs typeface="Times New Roman"/>
              </a:rPr>
              <a:t>the costs of 25 </a:t>
            </a:r>
            <a:r>
              <a:rPr sz="1200" spc="-5" dirty="0">
                <a:latin typeface="Times New Roman"/>
                <a:cs typeface="Times New Roman"/>
              </a:rPr>
              <a:t>years </a:t>
            </a:r>
            <a:r>
              <a:rPr sz="1200" dirty="0">
                <a:latin typeface="Times New Roman"/>
                <a:cs typeface="Times New Roman"/>
              </a:rPr>
              <a:t>of transmission </a:t>
            </a:r>
            <a:r>
              <a:rPr sz="1200" spc="-5" dirty="0">
                <a:latin typeface="Times New Roman"/>
                <a:cs typeface="Times New Roman"/>
              </a:rPr>
              <a:t>maintenance </a:t>
            </a:r>
            <a:r>
              <a:rPr sz="1200" dirty="0">
                <a:latin typeface="Times New Roman"/>
                <a:cs typeface="Times New Roman"/>
              </a:rPr>
              <a:t>in  5 </a:t>
            </a:r>
            <a:r>
              <a:rPr sz="1200" spc="-5" dirty="0">
                <a:latin typeface="Times New Roman"/>
                <a:cs typeface="Times New Roman"/>
              </a:rPr>
              <a:t>years. </a:t>
            </a:r>
            <a:r>
              <a:rPr sz="1200" dirty="0">
                <a:latin typeface="Times New Roman"/>
                <a:cs typeface="Times New Roman"/>
              </a:rPr>
              <a:t>These </a:t>
            </a:r>
            <a:r>
              <a:rPr sz="1200" spc="-5" dirty="0">
                <a:latin typeface="Times New Roman"/>
                <a:cs typeface="Times New Roman"/>
              </a:rPr>
              <a:t>costs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unevenly distributed </a:t>
            </a:r>
            <a:r>
              <a:rPr sz="1200" dirty="0">
                <a:latin typeface="Times New Roman"/>
                <a:cs typeface="Times New Roman"/>
              </a:rPr>
              <a:t>amongst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transmission companies’  ratepayers and </a:t>
            </a:r>
            <a:r>
              <a:rPr sz="1200" dirty="0">
                <a:latin typeface="Times New Roman"/>
                <a:cs typeface="Times New Roman"/>
              </a:rPr>
              <a:t>weigh heavily on the </a:t>
            </a:r>
            <a:r>
              <a:rPr sz="1200" spc="-5" dirty="0">
                <a:latin typeface="Times New Roman"/>
                <a:cs typeface="Times New Roman"/>
              </a:rPr>
              <a:t>Light Plant, </a:t>
            </a:r>
            <a:r>
              <a:rPr sz="1200" spc="-10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immediate reliability improvements can  ever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witnessed.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21920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The Light Plant remains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participant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Berkshire Wind Farm, </a:t>
            </a:r>
            <a:r>
              <a:rPr sz="1200" dirty="0">
                <a:latin typeface="Times New Roman"/>
                <a:cs typeface="Times New Roman"/>
              </a:rPr>
              <a:t>a 15-MW </a:t>
            </a:r>
            <a:r>
              <a:rPr sz="1200" spc="-5" dirty="0">
                <a:latin typeface="Times New Roman"/>
                <a:cs typeface="Times New Roman"/>
              </a:rPr>
              <a:t>generation project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Hancock, MA,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which our </a:t>
            </a:r>
            <a:r>
              <a:rPr sz="1200" spc="-5" dirty="0">
                <a:latin typeface="Times New Roman"/>
                <a:cs typeface="Times New Roman"/>
              </a:rPr>
              <a:t>share </a:t>
            </a:r>
            <a:r>
              <a:rPr sz="1200" dirty="0">
                <a:latin typeface="Times New Roman"/>
                <a:cs typeface="Times New Roman"/>
              </a:rPr>
              <a:t>is 823 </a:t>
            </a:r>
            <a:r>
              <a:rPr sz="1200" spc="-5" dirty="0">
                <a:latin typeface="Times New Roman"/>
                <a:cs typeface="Times New Roman"/>
              </a:rPr>
              <a:t>Kilowatts. The addition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renewable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wind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706">
        <p14:ripple/>
      </p:transition>
    </mc:Choice>
    <mc:Fallback xmlns="">
      <p:transition spd="slow" advTm="706">
        <p:fade/>
      </p:transition>
    </mc:Fallback>
  </mc:AlternateContent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215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1"/>
            <a:ext cx="5963285" cy="3187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977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energy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Light Plant’s power </a:t>
            </a:r>
            <a:r>
              <a:rPr sz="1200" dirty="0">
                <a:latin typeface="Times New Roman"/>
                <a:cs typeface="Times New Roman"/>
              </a:rPr>
              <a:t>supply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68% of our power supply from </a:t>
            </a:r>
            <a:r>
              <a:rPr sz="1200" spc="-5" dirty="0">
                <a:latin typeface="Times New Roman"/>
                <a:cs typeface="Times New Roman"/>
              </a:rPr>
              <a:t>non-emitting (no  carbon) resources </a:t>
            </a:r>
            <a:r>
              <a:rPr sz="1200" dirty="0">
                <a:latin typeface="Times New Roman"/>
                <a:cs typeface="Times New Roman"/>
              </a:rPr>
              <a:t>for 2018, only 12% </a:t>
            </a:r>
            <a:r>
              <a:rPr sz="1200" spc="-5" dirty="0">
                <a:latin typeface="Times New Roman"/>
                <a:cs typeface="Times New Roman"/>
              </a:rPr>
              <a:t>away </a:t>
            </a:r>
            <a:r>
              <a:rPr sz="1200" dirty="0">
                <a:latin typeface="Times New Roman"/>
                <a:cs typeface="Times New Roman"/>
              </a:rPr>
              <a:t>from the </a:t>
            </a:r>
            <a:r>
              <a:rPr sz="1200" spc="-5" dirty="0">
                <a:latin typeface="Times New Roman"/>
                <a:cs typeface="Times New Roman"/>
              </a:rPr>
              <a:t>State’s Renewable Portfolio Standard  (RPS) goal </a:t>
            </a:r>
            <a:r>
              <a:rPr sz="1200" dirty="0">
                <a:latin typeface="Times New Roman"/>
                <a:cs typeface="Times New Roman"/>
              </a:rPr>
              <a:t>of 80% by the </a:t>
            </a:r>
            <a:r>
              <a:rPr sz="1200" spc="-5" dirty="0">
                <a:latin typeface="Times New Roman"/>
                <a:cs typeface="Times New Roman"/>
              </a:rPr>
              <a:t>year </a:t>
            </a:r>
            <a:r>
              <a:rPr sz="1200" dirty="0">
                <a:latin typeface="Times New Roman"/>
                <a:cs typeface="Times New Roman"/>
              </a:rPr>
              <a:t>2050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Investor-Owned Utilities (IOUs)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Massachusetts.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" algn="ctr">
              <a:lnSpc>
                <a:spcPct val="100000"/>
              </a:lnSpc>
            </a:pPr>
            <a:r>
              <a:rPr sz="12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Financials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25907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Light Plant collected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total </a:t>
            </a:r>
            <a:r>
              <a:rPr sz="1200" dirty="0">
                <a:latin typeface="Times New Roman"/>
                <a:cs typeface="Times New Roman"/>
              </a:rPr>
              <a:t>of $7,257,912 in </a:t>
            </a:r>
            <a:r>
              <a:rPr sz="1200" spc="-5" dirty="0">
                <a:latin typeface="Times New Roman"/>
                <a:cs typeface="Times New Roman"/>
              </a:rPr>
              <a:t>electric operating </a:t>
            </a:r>
            <a:r>
              <a:rPr sz="1200" dirty="0">
                <a:latin typeface="Times New Roman"/>
                <a:cs typeface="Times New Roman"/>
              </a:rPr>
              <a:t>revenues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sale </a:t>
            </a:r>
            <a:r>
              <a:rPr sz="1200" spc="5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retail electricity </a:t>
            </a:r>
            <a:r>
              <a:rPr sz="1200" dirty="0">
                <a:latin typeface="Times New Roman"/>
                <a:cs typeface="Times New Roman"/>
              </a:rPr>
              <a:t>to our </a:t>
            </a:r>
            <a:r>
              <a:rPr sz="1200" spc="-5" dirty="0">
                <a:latin typeface="Times New Roman"/>
                <a:cs typeface="Times New Roman"/>
              </a:rPr>
              <a:t>customers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2018, </a:t>
            </a:r>
            <a:r>
              <a:rPr sz="1200" dirty="0">
                <a:latin typeface="Times New Roman"/>
                <a:cs typeface="Times New Roman"/>
              </a:rPr>
              <a:t>up 1.9% </a:t>
            </a:r>
            <a:r>
              <a:rPr sz="1200" spc="-5" dirty="0">
                <a:latin typeface="Times New Roman"/>
                <a:cs typeface="Times New Roman"/>
              </a:rPr>
              <a:t>from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2017.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2760"/>
              </a:lnSpc>
              <a:spcBef>
                <a:spcPts val="275"/>
              </a:spcBef>
            </a:pPr>
            <a:r>
              <a:rPr sz="1200" spc="-5" dirty="0">
                <a:latin typeface="Times New Roman"/>
                <a:cs typeface="Times New Roman"/>
              </a:rPr>
              <a:t>The Light Plant’s residential electric customers </a:t>
            </a:r>
            <a:r>
              <a:rPr sz="1200" dirty="0">
                <a:latin typeface="Times New Roman"/>
                <a:cs typeface="Times New Roman"/>
              </a:rPr>
              <a:t>paid </a:t>
            </a:r>
            <a:r>
              <a:rPr sz="1200" spc="-5" dirty="0">
                <a:latin typeface="Times New Roman"/>
                <a:cs typeface="Times New Roman"/>
              </a:rPr>
              <a:t>an average </a:t>
            </a:r>
            <a:r>
              <a:rPr sz="1200" dirty="0">
                <a:latin typeface="Times New Roman"/>
                <a:cs typeface="Times New Roman"/>
              </a:rPr>
              <a:t>rate of 13.18¢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KWH in 2018.  </a:t>
            </a:r>
            <a:r>
              <a:rPr sz="1200" spc="-5" dirty="0">
                <a:latin typeface="Times New Roman"/>
                <a:cs typeface="Times New Roman"/>
              </a:rPr>
              <a:t>The Light Plant’s municipal electric customers </a:t>
            </a:r>
            <a:r>
              <a:rPr sz="1200" dirty="0">
                <a:latin typeface="Times New Roman"/>
                <a:cs typeface="Times New Roman"/>
              </a:rPr>
              <a:t>paid </a:t>
            </a:r>
            <a:r>
              <a:rPr sz="1200" spc="-5" dirty="0">
                <a:latin typeface="Times New Roman"/>
                <a:cs typeface="Times New Roman"/>
              </a:rPr>
              <a:t>an average rate </a:t>
            </a:r>
            <a:r>
              <a:rPr sz="1200" dirty="0">
                <a:latin typeface="Times New Roman"/>
                <a:cs typeface="Times New Roman"/>
              </a:rPr>
              <a:t>of 12.13¢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KWH in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2018.</a:t>
            </a:r>
            <a:endParaRPr sz="1200">
              <a:latin typeface="Times New Roman"/>
              <a:cs typeface="Times New Roman"/>
            </a:endParaRPr>
          </a:p>
          <a:p>
            <a:pPr marL="12700" marR="241300">
              <a:lnSpc>
                <a:spcPts val="1380"/>
              </a:lnSpc>
              <a:spcBef>
                <a:spcPts val="1105"/>
              </a:spcBef>
            </a:pPr>
            <a:r>
              <a:rPr sz="1200" spc="-5" dirty="0">
                <a:latin typeface="Times New Roman"/>
                <a:cs typeface="Times New Roman"/>
              </a:rPr>
              <a:t>The Light Plant’s commercial/industrial electric customers paid an </a:t>
            </a:r>
            <a:r>
              <a:rPr sz="1200" dirty="0">
                <a:latin typeface="Times New Roman"/>
                <a:cs typeface="Times New Roman"/>
              </a:rPr>
              <a:t>average rate of </a:t>
            </a:r>
            <a:r>
              <a:rPr sz="1200" spc="-5" dirty="0">
                <a:latin typeface="Times New Roman"/>
                <a:cs typeface="Times New Roman"/>
              </a:rPr>
              <a:t>10.66¢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KWH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752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Light Plant incurred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following costs from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various wholesale electricity providers </a:t>
            </a:r>
            <a:r>
              <a:rPr sz="1200" dirty="0">
                <a:latin typeface="Times New Roman"/>
                <a:cs typeface="Times New Roman"/>
              </a:rPr>
              <a:t>in  2018: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882650" y="4076530"/>
          <a:ext cx="5688964" cy="48992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333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17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09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Supplier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31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KWH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Cost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Rate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National Grid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106,986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($36,802)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($0.3440)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Select Energy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($3,461)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n/a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Eversource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106,986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$1,069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$0.0099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National Grid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35,700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$6,811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$0.1908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MMWEC Intermediate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5438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1,446,132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$306,936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$0.2123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MMWEC Peaking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4062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158,100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$110,960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$0.7018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ISO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Interchange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10,073,290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$580,738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$0.0456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Open Access Transmission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Tariff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106,986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$952,629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$8.9042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Millstone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III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864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7,510,748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$297,458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$0.0396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Seabrook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 2408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19,381,430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$726,906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$0.0375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4497">
                <a:tc>
                  <a:txBody>
                    <a:bodyPr/>
                    <a:lstStyle/>
                    <a:p>
                      <a:pPr marL="31750">
                        <a:lnSpc>
                          <a:spcPts val="127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H-Q Phase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Capacity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376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7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4,512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7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$11,099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7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$0.205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4498">
                <a:tc>
                  <a:txBody>
                    <a:bodyPr/>
                    <a:lstStyle/>
                    <a:p>
                      <a:pPr marL="31750">
                        <a:lnSpc>
                          <a:spcPts val="127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H-Q Phase II Transmission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727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7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8,724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7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$21,461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7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$0.2050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Miniwatt Hydroelectric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455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2,499,854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$111,107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$0.0445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Winchendon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Hydroelectric 90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519,253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$23,101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26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$0.0445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REMVEC (Ri, East ME, Vt, East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Conn)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$1,965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n/a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MMWEC All Requirements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Billing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$98,854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n/a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Mass CEC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$30,335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n/a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NYPA Hydroelectric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459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3,008,743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$90,973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$0.0302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Forward Power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Transactions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8,469,050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$423,261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BWPCC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823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2,485,602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$343,695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$0.1383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Seaman Energy,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LLC 1600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483,320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$37,699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$0.0780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MMLDWECC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1650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644,407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$156,615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$0.2430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Sunny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Templeton, LLC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3050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4,730,174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$272,875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$0.0577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Hancock Wind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666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KW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1,839,533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$87,663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265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$0.0477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59646">
                <a:tc>
                  <a:txBody>
                    <a:bodyPr/>
                    <a:lstStyle/>
                    <a:p>
                      <a:pPr marL="3175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Totals: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63,285,336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$4,653,947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$0.0735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901700" y="9128252"/>
            <a:ext cx="58229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Below </a:t>
            </a:r>
            <a:r>
              <a:rPr sz="1200" dirty="0">
                <a:latin typeface="Times New Roman"/>
                <a:cs typeface="Times New Roman"/>
              </a:rPr>
              <a:t>is a </a:t>
            </a:r>
            <a:r>
              <a:rPr sz="1200" spc="-5" dirty="0">
                <a:latin typeface="Times New Roman"/>
                <a:cs typeface="Times New Roman"/>
              </a:rPr>
              <a:t>breakdown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Light Plant’s ultimate Kilowatt-Hour </a:t>
            </a:r>
            <a:r>
              <a:rPr sz="1200" dirty="0">
                <a:latin typeface="Times New Roman"/>
                <a:cs typeface="Times New Roman"/>
              </a:rPr>
              <a:t>sales to </a:t>
            </a:r>
            <a:r>
              <a:rPr sz="1200" spc="-5" dirty="0">
                <a:latin typeface="Times New Roman"/>
                <a:cs typeface="Times New Roman"/>
              </a:rPr>
              <a:t>customers for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798">
        <p14:ripple/>
      </p:transition>
    </mc:Choice>
    <mc:Fallback xmlns="">
      <p:transition spd="slow" advTm="798">
        <p:fade/>
      </p:transition>
    </mc:Fallback>
  </mc:AlternateContent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216</a:t>
            </a: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882650" y="425026"/>
          <a:ext cx="5586093" cy="29729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504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5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09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93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Rate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Class: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1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KWH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Cost: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Rate: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A-1 Residential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25,412,956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$3,425,465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$0.1347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C-1 Large Industrial Part</a:t>
                      </a:r>
                      <a:r>
                        <a:rPr sz="12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4,948,108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$663,573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$0.1341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C-1 Large Industrial Part</a:t>
                      </a:r>
                      <a:r>
                        <a:rPr sz="12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20,451,200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$2,119,834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$0.1037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C-2 Private Area Lighting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603,864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$71,907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$0.1191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C-3 Small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Commercial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1,442,776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$186,059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$0.1290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C-4 Medium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Commercial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1,775,524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$228,278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$0.1286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M-1 Large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Municipal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Part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2,200,800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$275,345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$0.1251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M-3 Small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179,558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$22,382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$0.1247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M-4 Medium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314,022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26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$38,587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26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$0.1229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P-3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Authority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44,296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$6,076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$0.1372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T-3 Commercial Time-of-Use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251,596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$45,238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$0.1798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T-4 Commercial Time-of-Use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OFF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371,210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$18,641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$0.0502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Municipal Lighting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161,274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265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$18,572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2265">
                        <a:lnSpc>
                          <a:spcPts val="133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$0.1152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Totals: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58,181,244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$7,122,410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4290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$0.1224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901700" y="3550409"/>
            <a:ext cx="5810885" cy="1610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Approximately </a:t>
            </a:r>
            <a:r>
              <a:rPr sz="1200" dirty="0">
                <a:latin typeface="Times New Roman"/>
                <a:cs typeface="Times New Roman"/>
              </a:rPr>
              <a:t>68% of the </a:t>
            </a:r>
            <a:r>
              <a:rPr sz="1200" spc="-5" dirty="0">
                <a:latin typeface="Times New Roman"/>
                <a:cs typeface="Times New Roman"/>
              </a:rPr>
              <a:t>Light Plant’s residential customer base </a:t>
            </a:r>
            <a:r>
              <a:rPr sz="1200" dirty="0">
                <a:latin typeface="Times New Roman"/>
                <a:cs typeface="Times New Roman"/>
              </a:rPr>
              <a:t>took </a:t>
            </a:r>
            <a:r>
              <a:rPr sz="1200" spc="-5" dirty="0">
                <a:latin typeface="Times New Roman"/>
                <a:cs typeface="Times New Roman"/>
              </a:rPr>
              <a:t>advantage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early-  pay discount program </a:t>
            </a:r>
            <a:r>
              <a:rPr sz="1200" dirty="0">
                <a:latin typeface="Times New Roman"/>
                <a:cs typeface="Times New Roman"/>
              </a:rPr>
              <a:t>in 2017, </a:t>
            </a:r>
            <a:r>
              <a:rPr sz="1200" spc="-5" dirty="0">
                <a:latin typeface="Times New Roman"/>
                <a:cs typeface="Times New Roman"/>
              </a:rPr>
              <a:t>resulting </a:t>
            </a:r>
            <a:r>
              <a:rPr sz="1200" dirty="0">
                <a:latin typeface="Times New Roman"/>
                <a:cs typeface="Times New Roman"/>
              </a:rPr>
              <a:t>in a </a:t>
            </a:r>
            <a:r>
              <a:rPr sz="1200" spc="-5" dirty="0">
                <a:latin typeface="Times New Roman"/>
                <a:cs typeface="Times New Roman"/>
              </a:rPr>
              <a:t>savings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them </a:t>
            </a:r>
            <a:r>
              <a:rPr sz="1200" dirty="0">
                <a:latin typeface="Times New Roman"/>
                <a:cs typeface="Times New Roman"/>
              </a:rPr>
              <a:t>of $171,961, 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approximately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$4.58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monthly </a:t>
            </a:r>
            <a:r>
              <a:rPr sz="1200" spc="-5" dirty="0">
                <a:latin typeface="Times New Roman"/>
                <a:cs typeface="Times New Roman"/>
              </a:rPr>
              <a:t>residential electric </a:t>
            </a:r>
            <a:r>
              <a:rPr sz="1200" dirty="0">
                <a:latin typeface="Times New Roman"/>
                <a:cs typeface="Times New Roman"/>
              </a:rPr>
              <a:t>bill.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939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100% of the </a:t>
            </a:r>
            <a:r>
              <a:rPr sz="1200" spc="-5" dirty="0">
                <a:latin typeface="Times New Roman"/>
                <a:cs typeface="Times New Roman"/>
              </a:rPr>
              <a:t>Light Plant’s residential </a:t>
            </a:r>
            <a:r>
              <a:rPr sz="1200" dirty="0">
                <a:latin typeface="Times New Roman"/>
                <a:cs typeface="Times New Roman"/>
              </a:rPr>
              <a:t>customer </a:t>
            </a:r>
            <a:r>
              <a:rPr sz="1200" spc="-5" dirty="0">
                <a:latin typeface="Times New Roman"/>
                <a:cs typeface="Times New Roman"/>
              </a:rPr>
              <a:t>base received credits </a:t>
            </a:r>
            <a:r>
              <a:rPr sz="1200" dirty="0">
                <a:latin typeface="Times New Roman"/>
                <a:cs typeface="Times New Roman"/>
              </a:rPr>
              <a:t>equal to $125,574 in  2017 </a:t>
            </a:r>
            <a:r>
              <a:rPr sz="1200" spc="-5" dirty="0">
                <a:latin typeface="Times New Roman"/>
                <a:cs typeface="Times New Roman"/>
              </a:rPr>
              <a:t>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NYPA Hydroelectric Generation Facilities, equivalent </a:t>
            </a:r>
            <a:r>
              <a:rPr sz="1200" dirty="0">
                <a:latin typeface="Times New Roman"/>
                <a:cs typeface="Times New Roman"/>
              </a:rPr>
              <a:t>to a monthly </a:t>
            </a:r>
            <a:r>
              <a:rPr sz="1200" spc="-5" dirty="0">
                <a:latin typeface="Times New Roman"/>
                <a:cs typeface="Times New Roman"/>
              </a:rPr>
              <a:t>residential  electric </a:t>
            </a:r>
            <a:r>
              <a:rPr sz="1200" dirty="0">
                <a:latin typeface="Times New Roman"/>
                <a:cs typeface="Times New Roman"/>
              </a:rPr>
              <a:t>bill </a:t>
            </a:r>
            <a:r>
              <a:rPr sz="1200" spc="-5" dirty="0">
                <a:latin typeface="Times New Roman"/>
                <a:cs typeface="Times New Roman"/>
              </a:rPr>
              <a:t>savings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them </a:t>
            </a:r>
            <a:r>
              <a:rPr sz="1200" dirty="0">
                <a:latin typeface="Times New Roman"/>
                <a:cs typeface="Times New Roman"/>
              </a:rPr>
              <a:t>of $3.34.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Below </a:t>
            </a:r>
            <a:r>
              <a:rPr sz="1200" dirty="0">
                <a:latin typeface="Times New Roman"/>
                <a:cs typeface="Times New Roman"/>
              </a:rPr>
              <a:t>is a </a:t>
            </a:r>
            <a:r>
              <a:rPr sz="1200" spc="-5" dirty="0">
                <a:latin typeface="Times New Roman"/>
                <a:cs typeface="Times New Roman"/>
              </a:rPr>
              <a:t>breakdown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Light Plant’s Kilowatt-Hour consumption at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own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facilities: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82650" y="5332303"/>
          <a:ext cx="5588000" cy="174680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85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342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5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22535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Location: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38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Templeton Light and Water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Kilowatt-Hours Consumed: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85725">
                        <a:lnSpc>
                          <a:spcPts val="138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68,366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7490">
                        <a:lnSpc>
                          <a:spcPts val="1310"/>
                        </a:lnSpc>
                      </a:pP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Cost: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37490">
                        <a:lnSpc>
                          <a:spcPts val="138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$8,534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Templeton Substation (station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service)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19,415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749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$2,423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8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Templeton Wind Turbine (station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service)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16,200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749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$2,022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8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Food Pantry/Cable TV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Commission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4,323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749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$540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Light Radio/Repeater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Equipment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1,346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7490">
                        <a:lnSpc>
                          <a:spcPts val="128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$168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TMLWP Office Solar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Array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-7,289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7490">
                        <a:lnSpc>
                          <a:spcPts val="133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($910)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Totals: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102,361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$12,777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901700" y="7230865"/>
            <a:ext cx="5650230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The Light </a:t>
            </a:r>
            <a:r>
              <a:rPr sz="1200" dirty="0">
                <a:latin typeface="Times New Roman"/>
                <a:cs typeface="Times New Roman"/>
              </a:rPr>
              <a:t>Commission </a:t>
            </a:r>
            <a:r>
              <a:rPr sz="1200" spc="-10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General Manager would </a:t>
            </a:r>
            <a:r>
              <a:rPr sz="1200" dirty="0">
                <a:latin typeface="Times New Roman"/>
                <a:cs typeface="Times New Roman"/>
              </a:rPr>
              <a:t>like to </a:t>
            </a:r>
            <a:r>
              <a:rPr sz="1200" spc="-5" dirty="0">
                <a:latin typeface="Times New Roman"/>
                <a:cs typeface="Times New Roman"/>
              </a:rPr>
              <a:t>thank all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Light Plant’s  employees for </a:t>
            </a:r>
            <a:r>
              <a:rPr sz="1200" dirty="0">
                <a:latin typeface="Times New Roman"/>
                <a:cs typeface="Times New Roman"/>
              </a:rPr>
              <a:t>their continued </a:t>
            </a:r>
            <a:r>
              <a:rPr sz="1200" spc="-5" dirty="0">
                <a:latin typeface="Times New Roman"/>
                <a:cs typeface="Times New Roman"/>
              </a:rPr>
              <a:t>dedication and </a:t>
            </a:r>
            <a:r>
              <a:rPr sz="1200" dirty="0">
                <a:latin typeface="Times New Roman"/>
                <a:cs typeface="Times New Roman"/>
              </a:rPr>
              <a:t>hard </a:t>
            </a:r>
            <a:r>
              <a:rPr sz="1200" spc="-5" dirty="0">
                <a:latin typeface="Times New Roman"/>
                <a:cs typeface="Times New Roman"/>
              </a:rPr>
              <a:t>work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2017.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Respectfully Submitted,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1700" y="8107165"/>
            <a:ext cx="103568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Dana Blais  Board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Chairman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102100" y="8107165"/>
            <a:ext cx="97663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Gregg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Edwards  Board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01700" y="8632945"/>
            <a:ext cx="85915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Chris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Stewart  Board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Clerk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102100" y="8632945"/>
            <a:ext cx="108648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John M. </a:t>
            </a:r>
            <a:r>
              <a:rPr sz="1200" spc="-5" dirty="0">
                <a:latin typeface="Times New Roman"/>
                <a:cs typeface="Times New Roman"/>
              </a:rPr>
              <a:t>Driscoll  General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Manager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797">
        <p14:ripple/>
      </p:transition>
    </mc:Choice>
    <mc:Fallback xmlns="">
      <p:transition spd="slow" advTm="797">
        <p:fade/>
      </p:transition>
    </mc:Fallback>
  </mc:AlternateContent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95300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90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98395" y="481076"/>
            <a:ext cx="3975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MUNICIPAL WATER</a:t>
            </a:r>
            <a:r>
              <a:rPr sz="18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783336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3972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0162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7833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783336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495300"/>
            <a:ext cx="12700" cy="288290"/>
          </a:xfrm>
          <a:custGeom>
            <a:avLst/>
            <a:gdLst/>
            <a:ahLst/>
            <a:cxnLst/>
            <a:rect l="l" t="t" r="r" b="b"/>
            <a:pathLst>
              <a:path w="12700" h="288290">
                <a:moveTo>
                  <a:pt x="0" y="288035"/>
                </a:moveTo>
                <a:lnTo>
                  <a:pt x="12192" y="288035"/>
                </a:lnTo>
                <a:lnTo>
                  <a:pt x="12192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938276"/>
            <a:ext cx="5940425" cy="8444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940" algn="ctr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FY2019 Templeton Municipal Water Plant</a:t>
            </a:r>
            <a:r>
              <a:rPr sz="12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Herein submitted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inclusion 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Annual Report for FY2019 are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and  statistical data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Templeton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Municipal Water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921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Templeton Municipal Water Plant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enterprise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fund formed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result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Special  Acts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2000 duly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passed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 House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Representatives,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Senate,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Governor 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voters.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This new legislation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put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management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operational  oversight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town’s water department directly under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control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Municipal  Light Plant,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Commission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Manager.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purpose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allow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 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operate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under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same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Chapter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Massachusetts General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Law,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Chapter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164,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light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does.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Further,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allowed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department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operate solely from  revenues 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sale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customers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rather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than from 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funds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generated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taxation.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397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During FY2019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customers purchased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118,845,450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gallons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compared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 111,149,064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gallons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FY2018. This 7,696,386-gallon increase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usage can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attributed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net positive value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homes occupied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FY2019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versus FY2018. The local economic  growth saw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slight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recovery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FY2019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opposed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FY2018, however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 likely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 some  time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before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Templeton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recovers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back 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level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140,000,000+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gallons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usage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circa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FY2009.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8382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Water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connected 4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 water services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FY2019 and collected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$1,616,960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 sales revenue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$99,320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miscellaneous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revenue.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29209" algn="ctr">
              <a:lnSpc>
                <a:spcPct val="100000"/>
              </a:lnSpc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Additions and</a:t>
            </a: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Improvements: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Water Plant made improvements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distribution stations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FY2018 amounting</a:t>
            </a:r>
            <a:r>
              <a:rPr sz="1200" spc="1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endParaRPr sz="1200">
              <a:latin typeface="Times New Roman"/>
              <a:cs typeface="Times New Roman"/>
            </a:endParaRPr>
          </a:p>
          <a:p>
            <a:pPr marL="12700" marR="27305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$9,265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Maple Street and Willow Street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Well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Sites,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 Road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Depot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Road Booster Stations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Pressure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Relief Valve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(PRV) Hut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Dudley</a:t>
            </a:r>
            <a:r>
              <a:rPr sz="12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Road.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51765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Water Plant made improvements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portion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its 53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miles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distribution mains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FY2018 amounting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$8,903.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19621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Water Plant made improvements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treatment plant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Sawyer Street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FY2018  amounting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$44,867.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29209" algn="ctr">
              <a:lnSpc>
                <a:spcPct val="100000"/>
              </a:lnSpc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Capital Expenses: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FY2019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Plant purchased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306 new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meters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customers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cost</a:t>
            </a:r>
            <a:r>
              <a:rPr sz="12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1200">
              <a:latin typeface="Times New Roman"/>
              <a:cs typeface="Times New Roman"/>
            </a:endParaRPr>
          </a:p>
          <a:p>
            <a:pPr marL="12700" marR="22034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$74,016.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majority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existing water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meters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had surpassed their industry-accepted life  spans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12-15 years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operation. These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meters would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increase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amount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metered gallons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billed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1%-15%.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31115" algn="ctr">
              <a:lnSpc>
                <a:spcPct val="100000"/>
              </a:lnSpc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Financials: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28130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Below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breakdown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Water Plant’s FY2019 water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sales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summary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customer  class: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995159" y="416458"/>
            <a:ext cx="375285" cy="9114155"/>
          </a:xfrm>
          <a:custGeom>
            <a:avLst/>
            <a:gdLst/>
            <a:ahLst/>
            <a:cxnLst/>
            <a:rect l="l" t="t" r="r" b="b"/>
            <a:pathLst>
              <a:path w="375284" h="9114155">
                <a:moveTo>
                  <a:pt x="375284" y="9114155"/>
                </a:moveTo>
                <a:lnTo>
                  <a:pt x="0" y="9114155"/>
                </a:lnTo>
                <a:lnTo>
                  <a:pt x="0" y="0"/>
                </a:lnTo>
                <a:lnTo>
                  <a:pt x="375284" y="0"/>
                </a:lnTo>
                <a:lnTo>
                  <a:pt x="375284" y="9114155"/>
                </a:lnTo>
                <a:close/>
              </a:path>
            </a:pathLst>
          </a:custGeom>
          <a:solidFill>
            <a:srgbClr val="B1B3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995159" y="416458"/>
            <a:ext cx="375285" cy="9114155"/>
          </a:xfrm>
          <a:custGeom>
            <a:avLst/>
            <a:gdLst/>
            <a:ahLst/>
            <a:cxnLst/>
            <a:rect l="l" t="t" r="r" b="b"/>
            <a:pathLst>
              <a:path w="375284" h="9114155">
                <a:moveTo>
                  <a:pt x="375284" y="9114155"/>
                </a:moveTo>
                <a:lnTo>
                  <a:pt x="0" y="9114155"/>
                </a:lnTo>
                <a:lnTo>
                  <a:pt x="0" y="0"/>
                </a:lnTo>
                <a:lnTo>
                  <a:pt x="375284" y="0"/>
                </a:lnTo>
                <a:lnTo>
                  <a:pt x="375284" y="9114155"/>
                </a:lnTo>
                <a:close/>
              </a:path>
            </a:pathLst>
          </a:custGeom>
          <a:ln w="12700">
            <a:solidFill>
              <a:srgbClr val="8E90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984363" y="2677795"/>
            <a:ext cx="334645" cy="458660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MUNICIPAL WATER</a:t>
            </a:r>
            <a:r>
              <a:rPr sz="2200" spc="-4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DEPARTMENT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217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823">
        <p14:ripple/>
      </p:transition>
    </mc:Choice>
    <mc:Fallback xmlns="">
      <p:transition spd="slow" advTm="823">
        <p:fade/>
      </p:transition>
    </mc:Fallback>
  </mc:AlternateContent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13888" y="7097776"/>
            <a:ext cx="3747515" cy="25054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882650" y="437726"/>
          <a:ext cx="5203190" cy="19213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6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65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38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909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953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Account</a:t>
                      </a:r>
                      <a:r>
                        <a:rPr sz="1200" b="1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#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ts val="1310"/>
                        </a:lnSpc>
                      </a:pP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Rate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Code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310"/>
                        </a:lnSpc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Gallons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Sold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1780">
                        <a:lnSpc>
                          <a:spcPts val="1310"/>
                        </a:lnSpc>
                      </a:pP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Revenue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1310"/>
                        </a:lnSpc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# of</a:t>
                      </a:r>
                      <a:r>
                        <a:rPr sz="1200" b="1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Bills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461-01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21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Residential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92,240,070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7178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1,336,096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8,312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461-02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22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Agricultural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9,286,380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178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90,149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461-03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23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Commercial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12,470,650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178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138,466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461-04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24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Municipal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2,088,620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178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22,935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54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461-05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Industrial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2,165,940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178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22,452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461-07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27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Other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39,000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178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1,535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461-08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28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Irrigation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554,790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1780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5,326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Totals: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4629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118,845,450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27178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1,616,959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8,927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218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901700" y="2511550"/>
            <a:ext cx="58178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Below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breakdown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Plant’s FY2019 miscellaneous income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account</a:t>
            </a:r>
            <a:r>
              <a:rPr sz="1200" spc="1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number: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882650" y="2891364"/>
          <a:ext cx="5093333" cy="349870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738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133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61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10"/>
                        </a:lnSpc>
                      </a:pP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Account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#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310"/>
                        </a:lnSpc>
                      </a:pP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Description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310"/>
                        </a:lnSpc>
                      </a:pP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Revenue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333-00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Services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394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334-00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Meters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5,991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471-00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Fees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25,800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471-01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Entrance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Fees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19,504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471-02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Meters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&amp;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Readers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4,773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471-03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Back Flow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Fees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66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7,500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471-04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Tapping Fees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608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475-00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Miscellaneous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18,690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475-02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Sewer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Department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6,065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620-00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Charts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&amp;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Supplies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84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620-02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Hydrant Maintenance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671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620-05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Meter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Maintenance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2,763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620-06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Returned Check</a:t>
                      </a:r>
                      <a:r>
                        <a:rPr sz="12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Fees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140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5259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620-07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Maintenance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1,192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31750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624-02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28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Water Distribution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Mains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80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4,900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62889">
                <a:tc>
                  <a:txBody>
                    <a:bodyPr/>
                    <a:lstStyle/>
                    <a:p>
                      <a:pPr marL="3175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903-00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Forms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&amp;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Supplies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59645">
                <a:tc>
                  <a:txBody>
                    <a:bodyPr/>
                    <a:lstStyle/>
                    <a:p>
                      <a:pPr marL="3175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Total: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36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99,285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901700" y="6542530"/>
            <a:ext cx="5510530" cy="28371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Water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Commission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General Manager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would like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thank 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Plant’s  employees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their continued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dedication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hard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FY2019.</a:t>
            </a:r>
            <a:endParaRPr sz="1200">
              <a:latin typeface="Times New Roman"/>
              <a:cs typeface="Times New Roman"/>
            </a:endParaRPr>
          </a:p>
          <a:p>
            <a:pPr marL="12700" marR="4015740">
              <a:lnSpc>
                <a:spcPts val="2760"/>
              </a:lnSpc>
              <a:spcBef>
                <a:spcPts val="27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Submitted,  Dana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Blais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07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Chairman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426720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Christopher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Stewart  Board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Clerk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453834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Gregg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Edwards  Board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442849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John M.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Driscoll  General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Manager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958">
        <p14:ripple/>
      </p:transition>
    </mc:Choice>
    <mc:Fallback xmlns="">
      <p:transition spd="slow" advTm="958">
        <p:fade/>
      </p:transition>
    </mc:Fallback>
  </mc:AlternateContent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2899" y="409575"/>
            <a:ext cx="7084060" cy="91615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219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Tm="490">
        <p15:prstTrans prst="curtains"/>
      </p:transition>
    </mc:Choice>
    <mc:Fallback xmlns="">
      <p:transition spd="slow" advTm="490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249" y="852932"/>
            <a:ext cx="6186805" cy="8199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dirty="0">
                <a:solidFill>
                  <a:srgbClr val="231F20"/>
                </a:solidFill>
                <a:latin typeface="Times New Roman"/>
                <a:cs typeface="Times New Roman"/>
              </a:rPr>
              <a:t>Opinions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ts val="1260"/>
              </a:lnSpc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opinion, the financial statements referred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above, present fairly,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all material respects,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respective  financial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position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governmental activities the business-type activities, each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major fund and the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aggregate remaining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fund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information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as 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June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30,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2019 (except for the TMLD, which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 December 31,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2018) and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respective changes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position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where applicable, cash flows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thereof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the year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ended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conformity with accounting principles generally accepted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United  States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America.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</a:pPr>
            <a:r>
              <a:rPr sz="11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Restatement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90195">
              <a:lnSpc>
                <a:spcPts val="1270"/>
              </a:lnSpc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discussed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 Note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V to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statements, TMLD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adopted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GASB Statement No.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75, </a:t>
            </a: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Accounting  </a:t>
            </a:r>
            <a:r>
              <a:rPr sz="1100" i="1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Reporting for Postemployment Benefits </a:t>
            </a:r>
            <a:r>
              <a:rPr sz="1100" i="1" dirty="0">
                <a:solidFill>
                  <a:srgbClr val="231F20"/>
                </a:solidFill>
                <a:latin typeface="Times New Roman"/>
                <a:cs typeface="Times New Roman"/>
              </a:rPr>
              <a:t>Other </a:t>
            </a: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Than Pensions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 the current year. In  connection with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adoption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this accounting standard, previously reported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total net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positions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 business-type activities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Statement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Net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Position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well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those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TMLD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were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restated (refer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 Note V 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Financial</a:t>
            </a:r>
            <a:r>
              <a:rPr sz="11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Statements).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sz="11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Other Matters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60"/>
              </a:spcBef>
            </a:pPr>
            <a:r>
              <a:rPr sz="1100" i="1" dirty="0">
                <a:solidFill>
                  <a:srgbClr val="231F20"/>
                </a:solidFill>
                <a:latin typeface="Times New Roman"/>
                <a:cs typeface="Times New Roman"/>
              </a:rPr>
              <a:t>Required </a:t>
            </a: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Supplementary</a:t>
            </a:r>
            <a:r>
              <a:rPr sz="1100" i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Information</a:t>
            </a:r>
            <a:endParaRPr sz="1100">
              <a:latin typeface="Times New Roman"/>
              <a:cs typeface="Times New Roman"/>
            </a:endParaRPr>
          </a:p>
          <a:p>
            <a:pPr marL="12700" marR="248285">
              <a:lnSpc>
                <a:spcPts val="1260"/>
              </a:lnSpc>
              <a:spcBef>
                <a:spcPts val="960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Accounting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principles generally accepted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United States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America require that management’s  discussion and analysis, and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schedules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listed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under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required supplementary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information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section in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accompanying table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contents be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presented to supplement the basic financial statements.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Such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information, although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not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basic financial statements,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required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by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Governmental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Accounting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Standards Board, who considers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it to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be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essential part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reporting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placing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basic financial statements in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appropriate operational, economic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historical</a:t>
            </a:r>
            <a:r>
              <a:rPr sz="11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context.</a:t>
            </a:r>
            <a:endParaRPr sz="1100">
              <a:latin typeface="Times New Roman"/>
              <a:cs typeface="Times New Roman"/>
            </a:endParaRPr>
          </a:p>
          <a:p>
            <a:pPr marL="12700" marR="240665">
              <a:lnSpc>
                <a:spcPts val="1270"/>
              </a:lnSpc>
              <a:spcBef>
                <a:spcPts val="935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have applied certain limited procedures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required supplementary information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accordance with  auditing standards generally accepted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United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America, which consisted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inquiries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management about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methods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preparing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information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comparing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information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for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consistency with management’s responses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our inquiries, the basic financial statements,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other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knowledge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we obtained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during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our audit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the basic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statements.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We do not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express an opinion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assurance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information because the limited procedures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do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not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us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 sufficient evidence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express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opinion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any</a:t>
            </a:r>
            <a:r>
              <a:rPr sz="11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assurance.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10"/>
              </a:spcBef>
            </a:pPr>
            <a:r>
              <a:rPr sz="11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Other Reporting Required By </a:t>
            </a:r>
            <a:r>
              <a:rPr sz="11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Government </a:t>
            </a:r>
            <a:r>
              <a:rPr sz="1100" b="1" i="1" dirty="0">
                <a:solidFill>
                  <a:srgbClr val="231F20"/>
                </a:solidFill>
                <a:latin typeface="Times New Roman"/>
                <a:cs typeface="Times New Roman"/>
              </a:rPr>
              <a:t>Auditing</a:t>
            </a:r>
            <a:r>
              <a:rPr sz="1100" b="1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b="1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Standards</a:t>
            </a:r>
            <a:endParaRPr sz="1100">
              <a:latin typeface="Times New Roman"/>
              <a:cs typeface="Times New Roman"/>
            </a:endParaRPr>
          </a:p>
          <a:p>
            <a:pPr marL="12700" marR="280670">
              <a:lnSpc>
                <a:spcPts val="1270"/>
              </a:lnSpc>
              <a:spcBef>
                <a:spcPts val="950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accordance with </a:t>
            </a: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Government </a:t>
            </a:r>
            <a:r>
              <a:rPr sz="1100" i="1" dirty="0">
                <a:solidFill>
                  <a:srgbClr val="231F20"/>
                </a:solidFill>
                <a:latin typeface="Times New Roman"/>
                <a:cs typeface="Times New Roman"/>
              </a:rPr>
              <a:t>Auditing Standards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, we have also issued a report dated 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November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18,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2019 on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our consideration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Town’s internal control over financial reporting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our tests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its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compliance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certain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provisions of laws,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regulations, contracts, grant agreements and other matters.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purpose 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 report is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describe the scope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our testing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internal control over financial  reporting and compliance and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results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 testing,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not to provide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opinion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on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internal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control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over financial reporting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compliance.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That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 is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integral part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audit performed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accordance with </a:t>
            </a: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Government Auditing Standards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should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be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considered in assessing the results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our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audit.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450">
              <a:latin typeface="Times New Roman"/>
              <a:cs typeface="Times New Roman"/>
            </a:endParaRPr>
          </a:p>
          <a:p>
            <a:pPr marL="15240" marR="4437380">
              <a:lnSpc>
                <a:spcPts val="1260"/>
              </a:lnSpc>
              <a:spcBef>
                <a:spcPts val="5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Roselli, Clark and Associates  Certified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Public Accountants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Woburn,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Massachusetts</a:t>
            </a:r>
            <a:r>
              <a:rPr sz="11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01801</a:t>
            </a:r>
            <a:endParaRPr sz="1100">
              <a:latin typeface="Times New Roman"/>
              <a:cs typeface="Times New Roman"/>
            </a:endParaRPr>
          </a:p>
          <a:p>
            <a:pPr marL="15240">
              <a:lnSpc>
                <a:spcPts val="1240"/>
              </a:lnSpc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November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18,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88923" y="8002041"/>
            <a:ext cx="2209025" cy="578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22</a:t>
            </a:fld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571">
    <p:push dir="u"/>
  </p:transition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96111" y="495300"/>
            <a:ext cx="5980430" cy="276225"/>
          </a:xfrm>
          <a:custGeom>
            <a:avLst/>
            <a:gdLst/>
            <a:ahLst/>
            <a:cxnLst/>
            <a:rect l="l" t="t" r="r" b="b"/>
            <a:pathLst>
              <a:path w="5980430" h="276225">
                <a:moveTo>
                  <a:pt x="0" y="275844"/>
                </a:moveTo>
                <a:lnTo>
                  <a:pt x="5980176" y="275844"/>
                </a:lnTo>
                <a:lnTo>
                  <a:pt x="5980176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21436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96111" y="420623"/>
            <a:ext cx="5980430" cy="18415"/>
          </a:xfrm>
          <a:custGeom>
            <a:avLst/>
            <a:gdLst/>
            <a:ahLst/>
            <a:cxnLst/>
            <a:rect l="l" t="t" r="r" b="b"/>
            <a:pathLst>
              <a:path w="5980430" h="18415">
                <a:moveTo>
                  <a:pt x="0" y="18288"/>
                </a:moveTo>
                <a:lnTo>
                  <a:pt x="5980176" y="18288"/>
                </a:lnTo>
                <a:lnTo>
                  <a:pt x="598017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96111" y="438912"/>
            <a:ext cx="5980430" cy="38100"/>
          </a:xfrm>
          <a:custGeom>
            <a:avLst/>
            <a:gdLst/>
            <a:ahLst/>
            <a:cxnLst/>
            <a:rect l="l" t="t" r="r" b="b"/>
            <a:pathLst>
              <a:path w="5980430" h="38100">
                <a:moveTo>
                  <a:pt x="0" y="38100"/>
                </a:moveTo>
                <a:lnTo>
                  <a:pt x="5980176" y="38100"/>
                </a:lnTo>
                <a:lnTo>
                  <a:pt x="5980176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96111" y="477012"/>
            <a:ext cx="5980430" cy="18415"/>
          </a:xfrm>
          <a:custGeom>
            <a:avLst/>
            <a:gdLst/>
            <a:ahLst/>
            <a:cxnLst/>
            <a:rect l="l" t="t" r="r" b="b"/>
            <a:pathLst>
              <a:path w="5980430" h="18415">
                <a:moveTo>
                  <a:pt x="0" y="18288"/>
                </a:moveTo>
                <a:lnTo>
                  <a:pt x="5980176" y="18288"/>
                </a:lnTo>
                <a:lnTo>
                  <a:pt x="598017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876288" y="420623"/>
            <a:ext cx="74675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1436" y="495300"/>
            <a:ext cx="18415" cy="276225"/>
          </a:xfrm>
          <a:custGeom>
            <a:avLst/>
            <a:gdLst/>
            <a:ahLst/>
            <a:cxnLst/>
            <a:rect l="l" t="t" r="r" b="b"/>
            <a:pathLst>
              <a:path w="18415" h="276225">
                <a:moveTo>
                  <a:pt x="0" y="275844"/>
                </a:moveTo>
                <a:lnTo>
                  <a:pt x="18287" y="275844"/>
                </a:lnTo>
                <a:lnTo>
                  <a:pt x="18287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39724" y="495300"/>
            <a:ext cx="38100" cy="276225"/>
          </a:xfrm>
          <a:custGeom>
            <a:avLst/>
            <a:gdLst/>
            <a:ahLst/>
            <a:cxnLst/>
            <a:rect l="l" t="t" r="r" b="b"/>
            <a:pathLst>
              <a:path w="38100" h="276225">
                <a:moveTo>
                  <a:pt x="0" y="275844"/>
                </a:moveTo>
                <a:lnTo>
                  <a:pt x="38100" y="275844"/>
                </a:lnTo>
                <a:lnTo>
                  <a:pt x="38100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77824" y="495300"/>
            <a:ext cx="18415" cy="276225"/>
          </a:xfrm>
          <a:custGeom>
            <a:avLst/>
            <a:gdLst/>
            <a:ahLst/>
            <a:cxnLst/>
            <a:rect l="l" t="t" r="r" b="b"/>
            <a:pathLst>
              <a:path w="18415" h="276225">
                <a:moveTo>
                  <a:pt x="0" y="275844"/>
                </a:moveTo>
                <a:lnTo>
                  <a:pt x="18287" y="275844"/>
                </a:lnTo>
                <a:lnTo>
                  <a:pt x="18287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32676" y="495300"/>
            <a:ext cx="14604" cy="276225"/>
          </a:xfrm>
          <a:custGeom>
            <a:avLst/>
            <a:gdLst/>
            <a:ahLst/>
            <a:cxnLst/>
            <a:rect l="l" t="t" r="r" b="b"/>
            <a:pathLst>
              <a:path w="14604" h="276225">
                <a:moveTo>
                  <a:pt x="0" y="275844"/>
                </a:moveTo>
                <a:lnTo>
                  <a:pt x="14223" y="275844"/>
                </a:lnTo>
                <a:lnTo>
                  <a:pt x="14223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894576" y="495300"/>
            <a:ext cx="38100" cy="276225"/>
          </a:xfrm>
          <a:custGeom>
            <a:avLst/>
            <a:gdLst/>
            <a:ahLst/>
            <a:cxnLst/>
            <a:rect l="l" t="t" r="r" b="b"/>
            <a:pathLst>
              <a:path w="38100" h="276225">
                <a:moveTo>
                  <a:pt x="0" y="275844"/>
                </a:moveTo>
                <a:lnTo>
                  <a:pt x="38100" y="275844"/>
                </a:lnTo>
                <a:lnTo>
                  <a:pt x="38100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876288" y="495300"/>
            <a:ext cx="18415" cy="276225"/>
          </a:xfrm>
          <a:custGeom>
            <a:avLst/>
            <a:gdLst/>
            <a:ahLst/>
            <a:cxnLst/>
            <a:rect l="l" t="t" r="r" b="b"/>
            <a:pathLst>
              <a:path w="18415" h="276225">
                <a:moveTo>
                  <a:pt x="0" y="275844"/>
                </a:moveTo>
                <a:lnTo>
                  <a:pt x="18288" y="275844"/>
                </a:lnTo>
                <a:lnTo>
                  <a:pt x="18288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96111" y="771144"/>
            <a:ext cx="5980430" cy="276225"/>
          </a:xfrm>
          <a:custGeom>
            <a:avLst/>
            <a:gdLst/>
            <a:ahLst/>
            <a:cxnLst/>
            <a:rect l="l" t="t" r="r" b="b"/>
            <a:pathLst>
              <a:path w="5980430" h="276225">
                <a:moveTo>
                  <a:pt x="0" y="275844"/>
                </a:moveTo>
                <a:lnTo>
                  <a:pt x="5980176" y="275844"/>
                </a:lnTo>
                <a:lnTo>
                  <a:pt x="5980176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421383" y="481076"/>
            <a:ext cx="4927600" cy="563880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54760" marR="5080" indent="-1242060">
              <a:lnSpc>
                <a:spcPts val="2080"/>
              </a:lnSpc>
              <a:spcBef>
                <a:spcPts val="235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MONTACHUSETT REGIONAL VOCATIONAL  TECHNICAL SCHOOL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21436" y="1046988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96111" y="1103375"/>
            <a:ext cx="5980430" cy="18415"/>
          </a:xfrm>
          <a:custGeom>
            <a:avLst/>
            <a:gdLst/>
            <a:ahLst/>
            <a:cxnLst/>
            <a:rect l="l" t="t" r="r" b="b"/>
            <a:pathLst>
              <a:path w="5980430" h="18415">
                <a:moveTo>
                  <a:pt x="0" y="18288"/>
                </a:moveTo>
                <a:lnTo>
                  <a:pt x="5980176" y="18288"/>
                </a:lnTo>
                <a:lnTo>
                  <a:pt x="598017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96111" y="1065275"/>
            <a:ext cx="5980430" cy="38100"/>
          </a:xfrm>
          <a:custGeom>
            <a:avLst/>
            <a:gdLst/>
            <a:ahLst/>
            <a:cxnLst/>
            <a:rect l="l" t="t" r="r" b="b"/>
            <a:pathLst>
              <a:path w="5980430" h="38100">
                <a:moveTo>
                  <a:pt x="0" y="38100"/>
                </a:moveTo>
                <a:lnTo>
                  <a:pt x="5980176" y="38100"/>
                </a:lnTo>
                <a:lnTo>
                  <a:pt x="5980176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96111" y="1046988"/>
            <a:ext cx="5980430" cy="18415"/>
          </a:xfrm>
          <a:custGeom>
            <a:avLst/>
            <a:gdLst/>
            <a:ahLst/>
            <a:cxnLst/>
            <a:rect l="l" t="t" r="r" b="b"/>
            <a:pathLst>
              <a:path w="5980430" h="18415">
                <a:moveTo>
                  <a:pt x="0" y="18288"/>
                </a:moveTo>
                <a:lnTo>
                  <a:pt x="5980176" y="18288"/>
                </a:lnTo>
                <a:lnTo>
                  <a:pt x="5980176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76288" y="1046988"/>
            <a:ext cx="74675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21436" y="771144"/>
            <a:ext cx="18415" cy="276225"/>
          </a:xfrm>
          <a:custGeom>
            <a:avLst/>
            <a:gdLst/>
            <a:ahLst/>
            <a:cxnLst/>
            <a:rect l="l" t="t" r="r" b="b"/>
            <a:pathLst>
              <a:path w="18415" h="276225">
                <a:moveTo>
                  <a:pt x="0" y="275844"/>
                </a:moveTo>
                <a:lnTo>
                  <a:pt x="18287" y="275844"/>
                </a:lnTo>
                <a:lnTo>
                  <a:pt x="18287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39724" y="771144"/>
            <a:ext cx="38100" cy="276225"/>
          </a:xfrm>
          <a:custGeom>
            <a:avLst/>
            <a:gdLst/>
            <a:ahLst/>
            <a:cxnLst/>
            <a:rect l="l" t="t" r="r" b="b"/>
            <a:pathLst>
              <a:path w="38100" h="276225">
                <a:moveTo>
                  <a:pt x="0" y="275844"/>
                </a:moveTo>
                <a:lnTo>
                  <a:pt x="38100" y="275844"/>
                </a:lnTo>
                <a:lnTo>
                  <a:pt x="38100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77824" y="771144"/>
            <a:ext cx="18415" cy="276225"/>
          </a:xfrm>
          <a:custGeom>
            <a:avLst/>
            <a:gdLst/>
            <a:ahLst/>
            <a:cxnLst/>
            <a:rect l="l" t="t" r="r" b="b"/>
            <a:pathLst>
              <a:path w="18415" h="276225">
                <a:moveTo>
                  <a:pt x="0" y="275844"/>
                </a:moveTo>
                <a:lnTo>
                  <a:pt x="18287" y="275844"/>
                </a:lnTo>
                <a:lnTo>
                  <a:pt x="18287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932676" y="771144"/>
            <a:ext cx="14604" cy="276225"/>
          </a:xfrm>
          <a:custGeom>
            <a:avLst/>
            <a:gdLst/>
            <a:ahLst/>
            <a:cxnLst/>
            <a:rect l="l" t="t" r="r" b="b"/>
            <a:pathLst>
              <a:path w="14604" h="276225">
                <a:moveTo>
                  <a:pt x="0" y="275844"/>
                </a:moveTo>
                <a:lnTo>
                  <a:pt x="14223" y="275844"/>
                </a:lnTo>
                <a:lnTo>
                  <a:pt x="14223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94576" y="771144"/>
            <a:ext cx="38100" cy="276225"/>
          </a:xfrm>
          <a:custGeom>
            <a:avLst/>
            <a:gdLst/>
            <a:ahLst/>
            <a:cxnLst/>
            <a:rect l="l" t="t" r="r" b="b"/>
            <a:pathLst>
              <a:path w="38100" h="276225">
                <a:moveTo>
                  <a:pt x="0" y="275844"/>
                </a:moveTo>
                <a:lnTo>
                  <a:pt x="38100" y="275844"/>
                </a:lnTo>
                <a:lnTo>
                  <a:pt x="38100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876288" y="771144"/>
            <a:ext cx="18415" cy="276225"/>
          </a:xfrm>
          <a:custGeom>
            <a:avLst/>
            <a:gdLst/>
            <a:ahLst/>
            <a:cxnLst/>
            <a:rect l="l" t="t" r="r" b="b"/>
            <a:pathLst>
              <a:path w="18415" h="276225">
                <a:moveTo>
                  <a:pt x="0" y="275844"/>
                </a:moveTo>
                <a:lnTo>
                  <a:pt x="18288" y="275844"/>
                </a:lnTo>
                <a:lnTo>
                  <a:pt x="18288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00050" y="1130261"/>
            <a:ext cx="6457314" cy="801155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946900" y="420331"/>
            <a:ext cx="393065" cy="9129395"/>
          </a:xfrm>
          <a:custGeom>
            <a:avLst/>
            <a:gdLst/>
            <a:ahLst/>
            <a:cxnLst/>
            <a:rect l="l" t="t" r="r" b="b"/>
            <a:pathLst>
              <a:path w="393065" h="9129395">
                <a:moveTo>
                  <a:pt x="393065" y="9129395"/>
                </a:moveTo>
                <a:lnTo>
                  <a:pt x="0" y="9129395"/>
                </a:lnTo>
                <a:lnTo>
                  <a:pt x="0" y="0"/>
                </a:lnTo>
                <a:lnTo>
                  <a:pt x="393065" y="0"/>
                </a:lnTo>
                <a:lnTo>
                  <a:pt x="393065" y="9129395"/>
                </a:lnTo>
                <a:close/>
              </a:path>
            </a:pathLst>
          </a:custGeom>
          <a:solidFill>
            <a:srgbClr val="5B9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946900" y="420331"/>
            <a:ext cx="393065" cy="9129395"/>
          </a:xfrm>
          <a:custGeom>
            <a:avLst/>
            <a:gdLst/>
            <a:ahLst/>
            <a:cxnLst/>
            <a:rect l="l" t="t" r="r" b="b"/>
            <a:pathLst>
              <a:path w="393065" h="9129395">
                <a:moveTo>
                  <a:pt x="393065" y="9129395"/>
                </a:moveTo>
                <a:lnTo>
                  <a:pt x="0" y="9129395"/>
                </a:lnTo>
                <a:lnTo>
                  <a:pt x="0" y="0"/>
                </a:lnTo>
                <a:lnTo>
                  <a:pt x="393065" y="0"/>
                </a:lnTo>
                <a:lnTo>
                  <a:pt x="393065" y="9129395"/>
                </a:lnTo>
                <a:close/>
              </a:path>
            </a:pathLst>
          </a:custGeom>
          <a:ln w="12700">
            <a:solidFill>
              <a:srgbClr val="4170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955152" y="505841"/>
            <a:ext cx="334645" cy="8543290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MONTACHUSETT REGIONAL VOCATIONAL TECHNICAL</a:t>
            </a:r>
            <a:r>
              <a:rPr sz="2200" spc="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SCHOOL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220</a:t>
            </a:r>
          </a:p>
        </p:txBody>
      </p:sp>
    </p:spTree>
  </p:cSld>
  <p:clrMapOvr>
    <a:masterClrMapping/>
  </p:clrMapOvr>
  <p:transition spd="med" advTm="1373">
    <p:pull/>
  </p:transition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64234" y="8583881"/>
            <a:ext cx="1896110" cy="5708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49300" y="8905192"/>
            <a:ext cx="1977389" cy="0"/>
          </a:xfrm>
          <a:custGeom>
            <a:avLst/>
            <a:gdLst/>
            <a:ahLst/>
            <a:cxnLst/>
            <a:rect l="l" t="t" r="r" b="b"/>
            <a:pathLst>
              <a:path w="1977389">
                <a:moveTo>
                  <a:pt x="0" y="0"/>
                </a:moveTo>
                <a:lnTo>
                  <a:pt x="1977389" y="0"/>
                </a:lnTo>
              </a:path>
            </a:pathLst>
          </a:custGeom>
          <a:ln w="52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01419" y="555709"/>
            <a:ext cx="5972175" cy="790575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715" algn="just">
              <a:lnSpc>
                <a:spcPct val="95800"/>
              </a:lnSpc>
              <a:spcBef>
                <a:spcPts val="160"/>
              </a:spcBef>
            </a:pP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look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forward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development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Annual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Report,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means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reflect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achievements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accomplishments celebrated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students and staff </a:t>
            </a:r>
            <a:r>
              <a:rPr sz="1100" dirty="0">
                <a:latin typeface="Times New Roman"/>
                <a:cs typeface="Times New Roman"/>
              </a:rPr>
              <a:t>at Monty Tech. The </a:t>
            </a:r>
            <a:r>
              <a:rPr sz="1100" spc="-5" dirty="0">
                <a:latin typeface="Times New Roman"/>
                <a:cs typeface="Times New Roman"/>
              </a:rPr>
              <a:t>2018-2019 </a:t>
            </a:r>
            <a:r>
              <a:rPr sz="1100" dirty="0">
                <a:latin typeface="Times New Roman"/>
                <a:cs typeface="Times New Roman"/>
              </a:rPr>
              <a:t>school </a:t>
            </a:r>
            <a:r>
              <a:rPr sz="1100" spc="-5" dirty="0">
                <a:latin typeface="Times New Roman"/>
                <a:cs typeface="Times New Roman"/>
              </a:rPr>
              <a:t>year was </a:t>
            </a:r>
            <a:r>
              <a:rPr sz="1100" dirty="0">
                <a:latin typeface="Times New Roman"/>
                <a:cs typeface="Times New Roman"/>
              </a:rPr>
              <a:t>a  </a:t>
            </a:r>
            <a:r>
              <a:rPr sz="1100" spc="-5" dirty="0">
                <a:latin typeface="Times New Roman"/>
                <a:cs typeface="Times New Roman"/>
              </a:rPr>
              <a:t>remarkable </a:t>
            </a:r>
            <a:r>
              <a:rPr sz="1100" dirty="0">
                <a:latin typeface="Times New Roman"/>
                <a:cs typeface="Times New Roman"/>
              </a:rPr>
              <a:t>one, as </a:t>
            </a:r>
            <a:r>
              <a:rPr sz="1100" spc="-5" dirty="0">
                <a:latin typeface="Times New Roman"/>
                <a:cs typeface="Times New Roman"/>
              </a:rPr>
              <a:t>our school </a:t>
            </a:r>
            <a:r>
              <a:rPr sz="1100" dirty="0">
                <a:latin typeface="Times New Roman"/>
                <a:cs typeface="Times New Roman"/>
              </a:rPr>
              <a:t>saw </a:t>
            </a:r>
            <a:r>
              <a:rPr sz="1100" spc="-5" dirty="0">
                <a:latin typeface="Times New Roman"/>
                <a:cs typeface="Times New Roman"/>
              </a:rPr>
              <a:t>the opening of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all-new </a:t>
            </a:r>
            <a:r>
              <a:rPr sz="1100" dirty="0">
                <a:latin typeface="Times New Roman"/>
                <a:cs typeface="Times New Roman"/>
              </a:rPr>
              <a:t>training </a:t>
            </a:r>
            <a:r>
              <a:rPr sz="1100" spc="-5" dirty="0">
                <a:latin typeface="Times New Roman"/>
                <a:cs typeface="Times New Roman"/>
              </a:rPr>
              <a:t>facility, renovated instructional space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state-of-the-art equipment added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three vocational areas, students earning more industry-recognized  credentials </a:t>
            </a:r>
            <a:r>
              <a:rPr sz="1100" dirty="0">
                <a:latin typeface="Times New Roman"/>
                <a:cs typeface="Times New Roman"/>
              </a:rPr>
              <a:t>than </a:t>
            </a:r>
            <a:r>
              <a:rPr sz="1100" spc="-5" dirty="0">
                <a:latin typeface="Times New Roman"/>
                <a:cs typeface="Times New Roman"/>
              </a:rPr>
              <a:t>ever before, and new partnerships with area colleges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universities. It was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year to  remember.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Students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who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attend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Monty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Tech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have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chosen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high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school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experience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unlike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any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other.</a:t>
            </a:r>
            <a:r>
              <a:rPr sz="1100" spc="1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completing  </a:t>
            </a:r>
            <a:r>
              <a:rPr sz="1100" dirty="0">
                <a:latin typeface="Times New Roman"/>
                <a:cs typeface="Times New Roman"/>
              </a:rPr>
              <a:t>all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same </a:t>
            </a:r>
            <a:r>
              <a:rPr sz="1100" spc="-5" dirty="0">
                <a:latin typeface="Times New Roman"/>
                <a:cs typeface="Times New Roman"/>
              </a:rPr>
              <a:t>high school </a:t>
            </a:r>
            <a:r>
              <a:rPr sz="1100" dirty="0">
                <a:latin typeface="Times New Roman"/>
                <a:cs typeface="Times New Roman"/>
              </a:rPr>
              <a:t>requirements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students enrolled </a:t>
            </a:r>
            <a:r>
              <a:rPr sz="1100" dirty="0">
                <a:latin typeface="Times New Roman"/>
                <a:cs typeface="Times New Roman"/>
              </a:rPr>
              <a:t>in a </a:t>
            </a:r>
            <a:r>
              <a:rPr sz="1100" spc="-5" dirty="0">
                <a:latin typeface="Times New Roman"/>
                <a:cs typeface="Times New Roman"/>
              </a:rPr>
              <a:t>traditional, comprehensive </a:t>
            </a:r>
            <a:r>
              <a:rPr sz="1100" dirty="0">
                <a:latin typeface="Times New Roman"/>
                <a:cs typeface="Times New Roman"/>
              </a:rPr>
              <a:t>high </a:t>
            </a:r>
            <a:r>
              <a:rPr sz="1100" spc="-5" dirty="0">
                <a:latin typeface="Times New Roman"/>
                <a:cs typeface="Times New Roman"/>
              </a:rPr>
              <a:t>school, 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students are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learning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valuable </a:t>
            </a:r>
            <a:r>
              <a:rPr sz="1100" dirty="0">
                <a:latin typeface="Times New Roman"/>
                <a:cs typeface="Times New Roman"/>
              </a:rPr>
              <a:t>trade – </a:t>
            </a:r>
            <a:r>
              <a:rPr sz="1100" spc="-5" dirty="0">
                <a:latin typeface="Times New Roman"/>
                <a:cs typeface="Times New Roman"/>
              </a:rPr>
              <a:t>skills </a:t>
            </a:r>
            <a:r>
              <a:rPr sz="1100" dirty="0">
                <a:latin typeface="Times New Roman"/>
                <a:cs typeface="Times New Roman"/>
              </a:rPr>
              <a:t>they </a:t>
            </a:r>
            <a:r>
              <a:rPr sz="1100" spc="-5" dirty="0">
                <a:latin typeface="Times New Roman"/>
                <a:cs typeface="Times New Roman"/>
              </a:rPr>
              <a:t>will carry with them for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lifetime. </a:t>
            </a:r>
            <a:r>
              <a:rPr sz="1100" dirty="0">
                <a:latin typeface="Times New Roman"/>
                <a:cs typeface="Times New Roman"/>
              </a:rPr>
              <a:t>These  </a:t>
            </a:r>
            <a:r>
              <a:rPr sz="1100" spc="-5" dirty="0">
                <a:latin typeface="Times New Roman"/>
                <a:cs typeface="Times New Roman"/>
              </a:rPr>
              <a:t>vocational skills may provide opportunities for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graduates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work their </a:t>
            </a:r>
            <a:r>
              <a:rPr sz="1100" spc="-10" dirty="0">
                <a:latin typeface="Times New Roman"/>
                <a:cs typeface="Times New Roman"/>
              </a:rPr>
              <a:t>way </a:t>
            </a:r>
            <a:r>
              <a:rPr sz="1100" dirty="0">
                <a:latin typeface="Times New Roman"/>
                <a:cs typeface="Times New Roman"/>
              </a:rPr>
              <a:t>through </a:t>
            </a:r>
            <a:r>
              <a:rPr sz="1100" spc="-5" dirty="0">
                <a:latin typeface="Times New Roman"/>
                <a:cs typeface="Times New Roman"/>
              </a:rPr>
              <a:t>college; </a:t>
            </a:r>
            <a:r>
              <a:rPr sz="1100" dirty="0">
                <a:latin typeface="Times New Roman"/>
                <a:cs typeface="Times New Roman"/>
              </a:rPr>
              <a:t>they may  open the </a:t>
            </a:r>
            <a:r>
              <a:rPr sz="1100" spc="-5" dirty="0">
                <a:latin typeface="Times New Roman"/>
                <a:cs typeface="Times New Roman"/>
              </a:rPr>
              <a:t>door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new, related career pathways,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they may be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foundation for </a:t>
            </a:r>
            <a:r>
              <a:rPr sz="1100" dirty="0">
                <a:latin typeface="Times New Roman"/>
                <a:cs typeface="Times New Roman"/>
              </a:rPr>
              <a:t>a lifelong </a:t>
            </a:r>
            <a:r>
              <a:rPr sz="1100" spc="-5" dirty="0">
                <a:latin typeface="Times New Roman"/>
                <a:cs typeface="Times New Roman"/>
              </a:rPr>
              <a:t>career. </a:t>
            </a:r>
            <a:r>
              <a:rPr sz="1100" dirty="0">
                <a:latin typeface="Times New Roman"/>
                <a:cs typeface="Times New Roman"/>
              </a:rPr>
              <a:t>The  education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training </a:t>
            </a:r>
            <a:r>
              <a:rPr sz="1100" spc="-5" dirty="0">
                <a:latin typeface="Times New Roman"/>
                <a:cs typeface="Times New Roman"/>
              </a:rPr>
              <a:t>they receive </a:t>
            </a:r>
            <a:r>
              <a:rPr sz="1100" dirty="0">
                <a:latin typeface="Times New Roman"/>
                <a:cs typeface="Times New Roman"/>
              </a:rPr>
              <a:t>at Monty </a:t>
            </a:r>
            <a:r>
              <a:rPr sz="1100" spc="-5" dirty="0">
                <a:latin typeface="Times New Roman"/>
                <a:cs typeface="Times New Roman"/>
              </a:rPr>
              <a:t>Tech </a:t>
            </a:r>
            <a:r>
              <a:rPr sz="1100" dirty="0">
                <a:latin typeface="Times New Roman"/>
                <a:cs typeface="Times New Roman"/>
              </a:rPr>
              <a:t>will </a:t>
            </a:r>
            <a:r>
              <a:rPr sz="1100" spc="-5" dirty="0">
                <a:latin typeface="Times New Roman"/>
                <a:cs typeface="Times New Roman"/>
              </a:rPr>
              <a:t>open doors and </a:t>
            </a:r>
            <a:r>
              <a:rPr sz="1100" dirty="0">
                <a:latin typeface="Times New Roman"/>
                <a:cs typeface="Times New Roman"/>
              </a:rPr>
              <a:t>allow </a:t>
            </a:r>
            <a:r>
              <a:rPr sz="1100" spc="-5" dirty="0">
                <a:latin typeface="Times New Roman"/>
                <a:cs typeface="Times New Roman"/>
              </a:rPr>
              <a:t>them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choose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college  </a:t>
            </a:r>
            <a:r>
              <a:rPr sz="1100" dirty="0">
                <a:latin typeface="Times New Roman"/>
                <a:cs typeface="Times New Roman"/>
              </a:rPr>
              <a:t>and/or </a:t>
            </a:r>
            <a:r>
              <a:rPr sz="1100" spc="-5" dirty="0">
                <a:latin typeface="Times New Roman"/>
                <a:cs typeface="Times New Roman"/>
              </a:rPr>
              <a:t>career pathway that </a:t>
            </a:r>
            <a:r>
              <a:rPr sz="1100" dirty="0">
                <a:latin typeface="Times New Roman"/>
                <a:cs typeface="Times New Roman"/>
              </a:rPr>
              <a:t>will define </a:t>
            </a:r>
            <a:r>
              <a:rPr sz="1100" spc="-5" dirty="0">
                <a:latin typeface="Times New Roman"/>
                <a:cs typeface="Times New Roman"/>
              </a:rPr>
              <a:t>their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future.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spc="-5" dirty="0">
                <a:latin typeface="Times New Roman"/>
                <a:cs typeface="Times New Roman"/>
              </a:rPr>
              <a:t>Monty </a:t>
            </a:r>
            <a:r>
              <a:rPr sz="1100" dirty="0">
                <a:latin typeface="Times New Roman"/>
                <a:cs typeface="Times New Roman"/>
              </a:rPr>
              <a:t>Tech </a:t>
            </a:r>
            <a:r>
              <a:rPr sz="1100" spc="-5" dirty="0">
                <a:latin typeface="Times New Roman"/>
                <a:cs typeface="Times New Roman"/>
              </a:rPr>
              <a:t>academic programs continue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serve students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all levels well. This </a:t>
            </a:r>
            <a:r>
              <a:rPr sz="1100" dirty="0">
                <a:latin typeface="Times New Roman"/>
                <a:cs typeface="Times New Roman"/>
              </a:rPr>
              <a:t>year, </a:t>
            </a:r>
            <a:r>
              <a:rPr sz="1100" spc="-5" dirty="0">
                <a:latin typeface="Times New Roman"/>
                <a:cs typeface="Times New Roman"/>
              </a:rPr>
              <a:t>students completed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Next Generation MCAS, </a:t>
            </a:r>
            <a:r>
              <a:rPr sz="1100" dirty="0">
                <a:latin typeface="Times New Roman"/>
                <a:cs typeface="Times New Roman"/>
              </a:rPr>
              <a:t>and earned </a:t>
            </a:r>
            <a:r>
              <a:rPr sz="1100" spc="-5" dirty="0">
                <a:latin typeface="Times New Roman"/>
                <a:cs typeface="Times New Roman"/>
              </a:rPr>
              <a:t>commendable passing rates: English Language Arts 99%,  Mathematics </a:t>
            </a:r>
            <a:r>
              <a:rPr sz="1100" dirty="0">
                <a:latin typeface="Times New Roman"/>
                <a:cs typeface="Times New Roman"/>
              </a:rPr>
              <a:t>97%,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Biology </a:t>
            </a:r>
            <a:r>
              <a:rPr sz="1100" spc="-5" dirty="0">
                <a:latin typeface="Times New Roman"/>
                <a:cs typeface="Times New Roman"/>
              </a:rPr>
              <a:t>99%. Monty </a:t>
            </a:r>
            <a:r>
              <a:rPr sz="1100" dirty="0">
                <a:latin typeface="Times New Roman"/>
                <a:cs typeface="Times New Roman"/>
              </a:rPr>
              <a:t>Tech </a:t>
            </a:r>
            <a:r>
              <a:rPr sz="1100" spc="-5" dirty="0">
                <a:latin typeface="Times New Roman"/>
                <a:cs typeface="Times New Roman"/>
              </a:rPr>
              <a:t>students exceeded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state averages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all </a:t>
            </a:r>
            <a:r>
              <a:rPr sz="1100" dirty="0">
                <a:latin typeface="Times New Roman"/>
                <a:cs typeface="Times New Roman"/>
              </a:rPr>
              <a:t>3 </a:t>
            </a:r>
            <a:r>
              <a:rPr sz="1100" spc="-5" dirty="0">
                <a:latin typeface="Times New Roman"/>
                <a:cs typeface="Times New Roman"/>
              </a:rPr>
              <a:t>subjects.  In </a:t>
            </a:r>
            <a:r>
              <a:rPr sz="1100" dirty="0">
                <a:latin typeface="Times New Roman"/>
                <a:cs typeface="Times New Roman"/>
              </a:rPr>
              <a:t>addition, </a:t>
            </a:r>
            <a:r>
              <a:rPr sz="1100" spc="-5" dirty="0">
                <a:latin typeface="Times New Roman"/>
                <a:cs typeface="Times New Roman"/>
              </a:rPr>
              <a:t>great strides were </a:t>
            </a:r>
            <a:r>
              <a:rPr sz="1100" dirty="0">
                <a:latin typeface="Times New Roman"/>
                <a:cs typeface="Times New Roman"/>
              </a:rPr>
              <a:t>made in </a:t>
            </a:r>
            <a:r>
              <a:rPr sz="1100" spc="-5" dirty="0">
                <a:latin typeface="Times New Roman"/>
                <a:cs typeface="Times New Roman"/>
              </a:rPr>
              <a:t>our </a:t>
            </a:r>
            <a:r>
              <a:rPr sz="1100" dirty="0">
                <a:latin typeface="Times New Roman"/>
                <a:cs typeface="Times New Roman"/>
              </a:rPr>
              <a:t>relatively </a:t>
            </a:r>
            <a:r>
              <a:rPr sz="1100" spc="-5" dirty="0">
                <a:latin typeface="Times New Roman"/>
                <a:cs typeface="Times New Roman"/>
              </a:rPr>
              <a:t>new </a:t>
            </a:r>
            <a:r>
              <a:rPr sz="1100" dirty="0">
                <a:latin typeface="Times New Roman"/>
                <a:cs typeface="Times New Roman"/>
              </a:rPr>
              <a:t>Advanced </a:t>
            </a:r>
            <a:r>
              <a:rPr sz="1100" spc="-5" dirty="0">
                <a:latin typeface="Times New Roman"/>
                <a:cs typeface="Times New Roman"/>
              </a:rPr>
              <a:t>Placement programs, with </a:t>
            </a:r>
            <a:r>
              <a:rPr sz="1100" dirty="0">
                <a:latin typeface="Times New Roman"/>
                <a:cs typeface="Times New Roman"/>
              </a:rPr>
              <a:t>more </a:t>
            </a:r>
            <a:r>
              <a:rPr sz="1100" spc="-5" dirty="0">
                <a:latin typeface="Times New Roman"/>
                <a:cs typeface="Times New Roman"/>
              </a:rPr>
              <a:t>than  </a:t>
            </a:r>
            <a:r>
              <a:rPr sz="1100" dirty="0">
                <a:latin typeface="Times New Roman"/>
                <a:cs typeface="Times New Roman"/>
              </a:rPr>
              <a:t>60% of </a:t>
            </a:r>
            <a:r>
              <a:rPr sz="1100" spc="-5" dirty="0">
                <a:latin typeface="Times New Roman"/>
                <a:cs typeface="Times New Roman"/>
              </a:rPr>
              <a:t>test takers earning </a:t>
            </a:r>
            <a:r>
              <a:rPr sz="1100" dirty="0">
                <a:latin typeface="Times New Roman"/>
                <a:cs typeface="Times New Roman"/>
              </a:rPr>
              <a:t>a score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3 or </a:t>
            </a:r>
            <a:r>
              <a:rPr sz="1100" spc="-5" dirty="0">
                <a:latin typeface="Times New Roman"/>
                <a:cs typeface="Times New Roman"/>
              </a:rPr>
              <a:t>better. </a:t>
            </a:r>
            <a:r>
              <a:rPr sz="1100" dirty="0">
                <a:latin typeface="Times New Roman"/>
                <a:cs typeface="Times New Roman"/>
              </a:rPr>
              <a:t>Finally, an </a:t>
            </a:r>
            <a:r>
              <a:rPr sz="1100" spc="-5" dirty="0">
                <a:latin typeface="Times New Roman"/>
                <a:cs typeface="Times New Roman"/>
              </a:rPr>
              <a:t>all-new science program was </a:t>
            </a:r>
            <a:r>
              <a:rPr sz="1100" dirty="0">
                <a:latin typeface="Times New Roman"/>
                <a:cs typeface="Times New Roman"/>
              </a:rPr>
              <a:t>fully </a:t>
            </a:r>
            <a:r>
              <a:rPr sz="1100" spc="-5" dirty="0">
                <a:latin typeface="Times New Roman"/>
                <a:cs typeface="Times New Roman"/>
              </a:rPr>
              <a:t>integrated 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FY19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Biomedical Sciences. This rigorous sequence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courses was </a:t>
            </a:r>
            <a:r>
              <a:rPr sz="1100" dirty="0">
                <a:latin typeface="Times New Roman"/>
                <a:cs typeface="Times New Roman"/>
              </a:rPr>
              <a:t>met </a:t>
            </a:r>
            <a:r>
              <a:rPr sz="1100" spc="-5" dirty="0">
                <a:latin typeface="Times New Roman"/>
                <a:cs typeface="Times New Roman"/>
              </a:rPr>
              <a:t>with enthusiasm from students 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staff,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plans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expand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Project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programming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underway.</a:t>
            </a:r>
            <a:r>
              <a:rPr sz="1100" spc="2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Our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talented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academic  </a:t>
            </a:r>
            <a:r>
              <a:rPr sz="1100" dirty="0">
                <a:latin typeface="Times New Roman"/>
                <a:cs typeface="Times New Roman"/>
              </a:rPr>
              <a:t>faculty </a:t>
            </a:r>
            <a:r>
              <a:rPr sz="1100" spc="-5" dirty="0">
                <a:latin typeface="Times New Roman"/>
                <a:cs typeface="Times New Roman"/>
              </a:rPr>
              <a:t>continue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refine curriculum, incorporate new instructional strategies, </a:t>
            </a:r>
            <a:r>
              <a:rPr sz="1100" dirty="0">
                <a:latin typeface="Times New Roman"/>
                <a:cs typeface="Times New Roman"/>
              </a:rPr>
              <a:t>and challenge </a:t>
            </a:r>
            <a:r>
              <a:rPr sz="1100" spc="-5" dirty="0">
                <a:latin typeface="Times New Roman"/>
                <a:cs typeface="Times New Roman"/>
              </a:rPr>
              <a:t>every student 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reach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levels, and we couldn’t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prouder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results.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  <a:spcBef>
                <a:spcPts val="5"/>
              </a:spcBef>
            </a:pP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while </a:t>
            </a:r>
            <a:r>
              <a:rPr sz="1100" spc="-5" dirty="0">
                <a:latin typeface="Times New Roman"/>
                <a:cs typeface="Times New Roman"/>
              </a:rPr>
              <a:t>we are certainly </a:t>
            </a:r>
            <a:r>
              <a:rPr sz="1100" dirty="0">
                <a:latin typeface="Times New Roman"/>
                <a:cs typeface="Times New Roman"/>
              </a:rPr>
              <a:t>proud of </a:t>
            </a:r>
            <a:r>
              <a:rPr sz="1100" spc="-5" dirty="0">
                <a:latin typeface="Times New Roman"/>
                <a:cs typeface="Times New Roman"/>
              </a:rPr>
              <a:t>our academic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vocational </a:t>
            </a:r>
            <a:r>
              <a:rPr sz="1100" dirty="0">
                <a:latin typeface="Times New Roman"/>
                <a:cs typeface="Times New Roman"/>
              </a:rPr>
              <a:t>training </a:t>
            </a:r>
            <a:r>
              <a:rPr sz="1100" spc="-5" dirty="0">
                <a:latin typeface="Times New Roman"/>
                <a:cs typeface="Times New Roman"/>
              </a:rPr>
              <a:t>programs,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Monty </a:t>
            </a:r>
            <a:r>
              <a:rPr sz="1100" dirty="0">
                <a:latin typeface="Times New Roman"/>
                <a:cs typeface="Times New Roman"/>
              </a:rPr>
              <a:t>Tech  </a:t>
            </a:r>
            <a:r>
              <a:rPr sz="1100" spc="-5" dirty="0">
                <a:latin typeface="Times New Roman"/>
                <a:cs typeface="Times New Roman"/>
              </a:rPr>
              <a:t>experience would </a:t>
            </a:r>
            <a:r>
              <a:rPr sz="1100" dirty="0">
                <a:latin typeface="Times New Roman"/>
                <a:cs typeface="Times New Roman"/>
              </a:rPr>
              <a:t>not be </a:t>
            </a:r>
            <a:r>
              <a:rPr sz="1100" spc="-5" dirty="0">
                <a:latin typeface="Times New Roman"/>
                <a:cs typeface="Times New Roman"/>
              </a:rPr>
              <a:t>complete without participating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meaningful community service. Last year we  were honored to </a:t>
            </a:r>
            <a:r>
              <a:rPr sz="1100" dirty="0">
                <a:latin typeface="Times New Roman"/>
                <a:cs typeface="Times New Roman"/>
              </a:rPr>
              <a:t>once </a:t>
            </a:r>
            <a:r>
              <a:rPr sz="1100" spc="-5" dirty="0">
                <a:latin typeface="Times New Roman"/>
                <a:cs typeface="Times New Roman"/>
              </a:rPr>
              <a:t>again </a:t>
            </a:r>
            <a:r>
              <a:rPr sz="1100" dirty="0">
                <a:latin typeface="Times New Roman"/>
                <a:cs typeface="Times New Roman"/>
              </a:rPr>
              <a:t>host </a:t>
            </a:r>
            <a:r>
              <a:rPr sz="1100" spc="-5" dirty="0">
                <a:latin typeface="Times New Roman"/>
                <a:cs typeface="Times New Roman"/>
              </a:rPr>
              <a:t>the Wreaths Across America </a:t>
            </a:r>
            <a:r>
              <a:rPr sz="1100" dirty="0">
                <a:latin typeface="Times New Roman"/>
                <a:cs typeface="Times New Roman"/>
              </a:rPr>
              <a:t>Convoy </a:t>
            </a:r>
            <a:r>
              <a:rPr sz="1100" spc="-5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a remembrance </a:t>
            </a:r>
            <a:r>
              <a:rPr sz="1100" spc="-5" dirty="0">
                <a:latin typeface="Times New Roman"/>
                <a:cs typeface="Times New Roman"/>
              </a:rPr>
              <a:t>ceremony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10" dirty="0">
                <a:latin typeface="Times New Roman"/>
                <a:cs typeface="Times New Roman"/>
              </a:rPr>
              <a:t>it  </a:t>
            </a:r>
            <a:r>
              <a:rPr sz="1100" dirty="0">
                <a:latin typeface="Times New Roman"/>
                <a:cs typeface="Times New Roman"/>
              </a:rPr>
              <a:t>made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its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way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down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Arlington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National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Cemetery.</a:t>
            </a:r>
            <a:r>
              <a:rPr sz="1100" spc="18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convoy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left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parking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hundreds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American </a:t>
            </a:r>
            <a:r>
              <a:rPr sz="1100" dirty="0">
                <a:latin typeface="Times New Roman"/>
                <a:cs typeface="Times New Roman"/>
              </a:rPr>
              <a:t>flags </a:t>
            </a:r>
            <a:r>
              <a:rPr sz="1100" spc="-5" dirty="0">
                <a:latin typeface="Times New Roman"/>
                <a:cs typeface="Times New Roman"/>
              </a:rPr>
              <a:t>waved, </a:t>
            </a:r>
            <a:r>
              <a:rPr sz="1100" dirty="0">
                <a:latin typeface="Times New Roman"/>
                <a:cs typeface="Times New Roman"/>
              </a:rPr>
              <a:t>I </a:t>
            </a:r>
            <a:r>
              <a:rPr sz="1100" spc="-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reminded </a:t>
            </a:r>
            <a:r>
              <a:rPr sz="1100" spc="-5" dirty="0">
                <a:latin typeface="Times New Roman"/>
                <a:cs typeface="Times New Roman"/>
              </a:rPr>
              <a:t>once again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value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 Monty Tech </a:t>
            </a:r>
            <a:r>
              <a:rPr sz="1100" spc="-5" dirty="0">
                <a:latin typeface="Times New Roman"/>
                <a:cs typeface="Times New Roman"/>
              </a:rPr>
              <a:t>education. </a:t>
            </a:r>
            <a:r>
              <a:rPr sz="1100" dirty="0">
                <a:latin typeface="Times New Roman"/>
                <a:cs typeface="Times New Roman"/>
              </a:rPr>
              <a:t>For a  </a:t>
            </a:r>
            <a:r>
              <a:rPr sz="1100" spc="-5" dirty="0">
                <a:latin typeface="Times New Roman"/>
                <a:cs typeface="Times New Roman"/>
              </a:rPr>
              <a:t>moment,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our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were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taken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out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classrooms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shops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asked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think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about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convoy  </a:t>
            </a:r>
            <a:r>
              <a:rPr sz="1100" dirty="0">
                <a:latin typeface="Times New Roman"/>
                <a:cs typeface="Times New Roman"/>
              </a:rPr>
              <a:t>meant,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heading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small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part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ceremony.</a:t>
            </a:r>
            <a:r>
              <a:rPr sz="1100" spc="2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asked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consider  service, </a:t>
            </a:r>
            <a:r>
              <a:rPr sz="1100" dirty="0">
                <a:latin typeface="Times New Roman"/>
                <a:cs typeface="Times New Roman"/>
              </a:rPr>
              <a:t>and through the </a:t>
            </a:r>
            <a:r>
              <a:rPr sz="1100" spc="-5" dirty="0">
                <a:latin typeface="Times New Roman"/>
                <a:cs typeface="Times New Roman"/>
              </a:rPr>
              <a:t>waves and cheers it was clear that </a:t>
            </a:r>
            <a:r>
              <a:rPr sz="1100" dirty="0">
                <a:latin typeface="Times New Roman"/>
                <a:cs typeface="Times New Roman"/>
              </a:rPr>
              <a:t>Monty </a:t>
            </a:r>
            <a:r>
              <a:rPr sz="1100" spc="-5" dirty="0">
                <a:latin typeface="Times New Roman"/>
                <a:cs typeface="Times New Roman"/>
              </a:rPr>
              <a:t>Tech students knew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understood </a:t>
            </a:r>
            <a:r>
              <a:rPr sz="1100" dirty="0">
                <a:latin typeface="Times New Roman"/>
                <a:cs typeface="Times New Roman"/>
              </a:rPr>
              <a:t>the  meaning behind </a:t>
            </a:r>
            <a:r>
              <a:rPr sz="1100" spc="-5" dirty="0">
                <a:latin typeface="Times New Roman"/>
                <a:cs typeface="Times New Roman"/>
              </a:rPr>
              <a:t>that experience. It’s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often that high school students are asked </a:t>
            </a:r>
            <a:r>
              <a:rPr sz="1100" dirty="0">
                <a:latin typeface="Times New Roman"/>
                <a:cs typeface="Times New Roman"/>
              </a:rPr>
              <a:t>to stop and think </a:t>
            </a:r>
            <a:r>
              <a:rPr sz="1100" spc="-5" dirty="0">
                <a:latin typeface="Times New Roman"/>
                <a:cs typeface="Times New Roman"/>
              </a:rPr>
              <a:t>about  </a:t>
            </a:r>
            <a:r>
              <a:rPr sz="1100" dirty="0">
                <a:latin typeface="Times New Roman"/>
                <a:cs typeface="Times New Roman"/>
              </a:rPr>
              <a:t>others and how </a:t>
            </a:r>
            <a:r>
              <a:rPr sz="1100" spc="-5" dirty="0">
                <a:latin typeface="Times New Roman"/>
                <a:cs typeface="Times New Roman"/>
              </a:rPr>
              <a:t>they </a:t>
            </a:r>
            <a:r>
              <a:rPr sz="1100" dirty="0">
                <a:latin typeface="Times New Roman"/>
                <a:cs typeface="Times New Roman"/>
              </a:rPr>
              <a:t>might contribute to </a:t>
            </a:r>
            <a:r>
              <a:rPr sz="1100" spc="-5" dirty="0">
                <a:latin typeface="Times New Roman"/>
                <a:cs typeface="Times New Roman"/>
              </a:rPr>
              <a:t>another person’s well-being. </a:t>
            </a:r>
            <a:r>
              <a:rPr sz="1100" dirty="0">
                <a:latin typeface="Times New Roman"/>
                <a:cs typeface="Times New Roman"/>
              </a:rPr>
              <a:t>But at Monty </a:t>
            </a:r>
            <a:r>
              <a:rPr sz="1100" spc="-5" dirty="0">
                <a:latin typeface="Times New Roman"/>
                <a:cs typeface="Times New Roman"/>
              </a:rPr>
              <a:t>Tech, our students are 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only familiar with the concept, </a:t>
            </a:r>
            <a:r>
              <a:rPr sz="1100" dirty="0">
                <a:latin typeface="Times New Roman"/>
                <a:cs typeface="Times New Roman"/>
              </a:rPr>
              <a:t>they </a:t>
            </a:r>
            <a:r>
              <a:rPr sz="1100" spc="-5" dirty="0">
                <a:latin typeface="Times New Roman"/>
                <a:cs typeface="Times New Roman"/>
              </a:rPr>
              <a:t>are committed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community service. </a:t>
            </a:r>
            <a:r>
              <a:rPr sz="1100" dirty="0">
                <a:latin typeface="Times New Roman"/>
                <a:cs typeface="Times New Roman"/>
              </a:rPr>
              <a:t>Whether </a:t>
            </a:r>
            <a:r>
              <a:rPr sz="1100" spc="-5" dirty="0">
                <a:latin typeface="Times New Roman"/>
                <a:cs typeface="Times New Roman"/>
              </a:rPr>
              <a:t>it is building </a:t>
            </a:r>
            <a:r>
              <a:rPr sz="1100" dirty="0">
                <a:latin typeface="Times New Roman"/>
                <a:cs typeface="Times New Roman"/>
              </a:rPr>
              <a:t>a  </a:t>
            </a:r>
            <a:r>
              <a:rPr sz="1100" spc="-5" dirty="0">
                <a:latin typeface="Times New Roman"/>
                <a:cs typeface="Times New Roman"/>
              </a:rPr>
              <a:t>carriage house for the NEADS </a:t>
            </a:r>
            <a:r>
              <a:rPr sz="1100" dirty="0">
                <a:latin typeface="Times New Roman"/>
                <a:cs typeface="Times New Roman"/>
              </a:rPr>
              <a:t>program, </a:t>
            </a:r>
            <a:r>
              <a:rPr sz="1100" spc="-5" dirty="0">
                <a:latin typeface="Times New Roman"/>
                <a:cs typeface="Times New Roman"/>
              </a:rPr>
              <a:t>designing </a:t>
            </a:r>
            <a:r>
              <a:rPr sz="1100" dirty="0">
                <a:latin typeface="Times New Roman"/>
                <a:cs typeface="Times New Roman"/>
              </a:rPr>
              <a:t>and building </a:t>
            </a:r>
            <a:r>
              <a:rPr sz="1100" spc="-5" dirty="0">
                <a:latin typeface="Times New Roman"/>
                <a:cs typeface="Times New Roman"/>
              </a:rPr>
              <a:t>dugouts for area </a:t>
            </a:r>
            <a:r>
              <a:rPr sz="1100" dirty="0">
                <a:latin typeface="Times New Roman"/>
                <a:cs typeface="Times New Roman"/>
              </a:rPr>
              <a:t>Little </a:t>
            </a:r>
            <a:r>
              <a:rPr sz="1100" spc="-5" dirty="0">
                <a:latin typeface="Times New Roman"/>
                <a:cs typeface="Times New Roman"/>
              </a:rPr>
              <a:t>League programs, 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ensuring handicap accessibility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dated </a:t>
            </a:r>
            <a:r>
              <a:rPr sz="1100" dirty="0">
                <a:latin typeface="Times New Roman"/>
                <a:cs typeface="Times New Roman"/>
              </a:rPr>
              <a:t>town </a:t>
            </a:r>
            <a:r>
              <a:rPr sz="1100" spc="-5" dirty="0">
                <a:latin typeface="Times New Roman"/>
                <a:cs typeface="Times New Roman"/>
              </a:rPr>
              <a:t>offices,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staff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students are </a:t>
            </a:r>
            <a:r>
              <a:rPr sz="1100" dirty="0">
                <a:latin typeface="Times New Roman"/>
                <a:cs typeface="Times New Roman"/>
              </a:rPr>
              <a:t>proud to</a:t>
            </a:r>
            <a:r>
              <a:rPr sz="1100" spc="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serve.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While </a:t>
            </a:r>
            <a:r>
              <a:rPr sz="1100" spc="-5" dirty="0">
                <a:latin typeface="Times New Roman"/>
                <a:cs typeface="Times New Roman"/>
              </a:rPr>
              <a:t>students and instructors across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school continue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demonstrate creativity, </a:t>
            </a:r>
            <a:r>
              <a:rPr sz="1100" dirty="0">
                <a:latin typeface="Times New Roman"/>
                <a:cs typeface="Times New Roman"/>
              </a:rPr>
              <a:t>innovation, </a:t>
            </a:r>
            <a:r>
              <a:rPr sz="1100" spc="-5" dirty="0">
                <a:latin typeface="Times New Roman"/>
                <a:cs typeface="Times New Roman"/>
              </a:rPr>
              <a:t>and  </a:t>
            </a:r>
            <a:r>
              <a:rPr sz="1100" dirty="0">
                <a:latin typeface="Times New Roman"/>
                <a:cs typeface="Times New Roman"/>
              </a:rPr>
              <a:t>leadership, </a:t>
            </a:r>
            <a:r>
              <a:rPr sz="1100" spc="-5" dirty="0">
                <a:latin typeface="Times New Roman"/>
                <a:cs typeface="Times New Roman"/>
              </a:rPr>
              <a:t>school </a:t>
            </a:r>
            <a:r>
              <a:rPr sz="1100" dirty="0">
                <a:latin typeface="Times New Roman"/>
                <a:cs typeface="Times New Roman"/>
              </a:rPr>
              <a:t>leaders continue to </a:t>
            </a:r>
            <a:r>
              <a:rPr sz="1100" spc="-5" dirty="0">
                <a:latin typeface="Times New Roman"/>
                <a:cs typeface="Times New Roman"/>
              </a:rPr>
              <a:t>keep </a:t>
            </a:r>
            <a:r>
              <a:rPr sz="1100" dirty="0">
                <a:latin typeface="Times New Roman"/>
                <a:cs typeface="Times New Roman"/>
              </a:rPr>
              <a:t>an eye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dirty="0">
                <a:latin typeface="Times New Roman"/>
                <a:cs typeface="Times New Roman"/>
              </a:rPr>
              <a:t>emerging trends </a:t>
            </a:r>
            <a:r>
              <a:rPr sz="1100" spc="-5" dirty="0">
                <a:latin typeface="Times New Roman"/>
                <a:cs typeface="Times New Roman"/>
              </a:rPr>
              <a:t>in vocational </a:t>
            </a:r>
            <a:r>
              <a:rPr sz="1100" dirty="0">
                <a:latin typeface="Times New Roman"/>
                <a:cs typeface="Times New Roman"/>
              </a:rPr>
              <a:t>education. </a:t>
            </a: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spc="-10" dirty="0">
                <a:latin typeface="Times New Roman"/>
                <a:cs typeface="Times New Roman"/>
              </a:rPr>
              <a:t>we  </a:t>
            </a:r>
            <a:r>
              <a:rPr sz="1100" spc="-5" dirty="0">
                <a:latin typeface="Times New Roman"/>
                <a:cs typeface="Times New Roman"/>
              </a:rPr>
              <a:t>prepare these talented students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make important life choices, we are </a:t>
            </a:r>
            <a:r>
              <a:rPr sz="1100" dirty="0">
                <a:latin typeface="Times New Roman"/>
                <a:cs typeface="Times New Roman"/>
              </a:rPr>
              <a:t>reminded </a:t>
            </a:r>
            <a:r>
              <a:rPr sz="1100" spc="-5" dirty="0">
                <a:latin typeface="Times New Roman"/>
                <a:cs typeface="Times New Roman"/>
              </a:rPr>
              <a:t>that in the </a:t>
            </a:r>
            <a:r>
              <a:rPr sz="1100" dirty="0">
                <a:latin typeface="Times New Roman"/>
                <a:cs typeface="Times New Roman"/>
              </a:rPr>
              <a:t>end, the choice  is </a:t>
            </a:r>
            <a:r>
              <a:rPr sz="1100" spc="-5" dirty="0">
                <a:latin typeface="Times New Roman"/>
                <a:cs typeface="Times New Roman"/>
              </a:rPr>
              <a:t>theirs </a:t>
            </a:r>
            <a:r>
              <a:rPr sz="1100" dirty="0">
                <a:latin typeface="Times New Roman"/>
                <a:cs typeface="Times New Roman"/>
              </a:rPr>
              <a:t>to make: </a:t>
            </a:r>
            <a:r>
              <a:rPr sz="1100" spc="-5" dirty="0">
                <a:latin typeface="Times New Roman"/>
                <a:cs typeface="Times New Roman"/>
              </a:rPr>
              <a:t>college </a:t>
            </a:r>
            <a:r>
              <a:rPr sz="1100" spc="-15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career </a:t>
            </a:r>
            <a:r>
              <a:rPr sz="1100" spc="-15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both. It </a:t>
            </a:r>
            <a:r>
              <a:rPr sz="1100" dirty="0">
                <a:latin typeface="Times New Roman"/>
                <a:cs typeface="Times New Roman"/>
              </a:rPr>
              <a:t>is our job to </a:t>
            </a:r>
            <a:r>
              <a:rPr sz="1100" spc="-5" dirty="0">
                <a:latin typeface="Times New Roman"/>
                <a:cs typeface="Times New Roman"/>
              </a:rPr>
              <a:t>support their aspirations </a:t>
            </a:r>
            <a:r>
              <a:rPr sz="1100" dirty="0">
                <a:latin typeface="Times New Roman"/>
                <a:cs typeface="Times New Roman"/>
              </a:rPr>
              <a:t>and to </a:t>
            </a:r>
            <a:r>
              <a:rPr sz="1100" spc="-5" dirty="0">
                <a:latin typeface="Times New Roman"/>
                <a:cs typeface="Times New Roman"/>
              </a:rPr>
              <a:t>educate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train  </a:t>
            </a:r>
            <a:r>
              <a:rPr sz="1100" dirty="0">
                <a:latin typeface="Times New Roman"/>
                <a:cs typeface="Times New Roman"/>
              </a:rPr>
              <a:t>them to </a:t>
            </a:r>
            <a:r>
              <a:rPr sz="1100" spc="-5" dirty="0">
                <a:latin typeface="Times New Roman"/>
                <a:cs typeface="Times New Roman"/>
              </a:rPr>
              <a:t>achieve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the highest possible </a:t>
            </a:r>
            <a:r>
              <a:rPr sz="1100" dirty="0">
                <a:latin typeface="Times New Roman"/>
                <a:cs typeface="Times New Roman"/>
              </a:rPr>
              <a:t>level. </a:t>
            </a:r>
            <a:r>
              <a:rPr sz="1100" spc="-5" dirty="0">
                <a:latin typeface="Times New Roman"/>
                <a:cs typeface="Times New Roman"/>
              </a:rPr>
              <a:t>On behalf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our </a:t>
            </a:r>
            <a:r>
              <a:rPr sz="1100" dirty="0">
                <a:latin typeface="Times New Roman"/>
                <a:cs typeface="Times New Roman"/>
              </a:rPr>
              <a:t>talented </a:t>
            </a:r>
            <a:r>
              <a:rPr sz="1100" spc="-5" dirty="0">
                <a:latin typeface="Times New Roman"/>
                <a:cs typeface="Times New Roman"/>
              </a:rPr>
              <a:t>educators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administrators, who  </a:t>
            </a:r>
            <a:r>
              <a:rPr sz="1100" dirty="0">
                <a:latin typeface="Times New Roman"/>
                <a:cs typeface="Times New Roman"/>
              </a:rPr>
              <a:t>remain </a:t>
            </a:r>
            <a:r>
              <a:rPr sz="1100" spc="-5" dirty="0">
                <a:latin typeface="Times New Roman"/>
                <a:cs typeface="Times New Roman"/>
              </a:rPr>
              <a:t>focused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delivering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highest quality academic and vocational-technical education possible, </a:t>
            </a:r>
            <a:r>
              <a:rPr sz="1100" dirty="0">
                <a:latin typeface="Times New Roman"/>
                <a:cs typeface="Times New Roman"/>
              </a:rPr>
              <a:t>I  </a:t>
            </a:r>
            <a:r>
              <a:rPr sz="1100" spc="5" dirty="0">
                <a:latin typeface="Times New Roman"/>
                <a:cs typeface="Times New Roman"/>
              </a:rPr>
              <a:t>am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delighted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present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District’s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2018-2019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annual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report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you,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providing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snapshot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-9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wonderful  experiences happening </a:t>
            </a:r>
            <a:r>
              <a:rPr sz="1100" dirty="0">
                <a:latin typeface="Times New Roman"/>
                <a:cs typeface="Times New Roman"/>
              </a:rPr>
              <a:t>on a day-to-day </a:t>
            </a:r>
            <a:r>
              <a:rPr sz="1100" spc="-5" dirty="0">
                <a:latin typeface="Times New Roman"/>
                <a:cs typeface="Times New Roman"/>
              </a:rPr>
              <a:t>basis here at </a:t>
            </a:r>
            <a:r>
              <a:rPr sz="1100" dirty="0">
                <a:latin typeface="Times New Roman"/>
                <a:cs typeface="Times New Roman"/>
              </a:rPr>
              <a:t>Monty</a:t>
            </a:r>
            <a:r>
              <a:rPr sz="1100" spc="-204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100" spc="25" dirty="0">
                <a:latin typeface="Times New Roman"/>
                <a:cs typeface="Times New Roman"/>
              </a:rPr>
              <a:t>Respectfully</a:t>
            </a:r>
            <a:r>
              <a:rPr sz="1100" spc="204" dirty="0">
                <a:latin typeface="Times New Roman"/>
                <a:cs typeface="Times New Roman"/>
              </a:rPr>
              <a:t> </a:t>
            </a:r>
            <a:r>
              <a:rPr sz="1100" spc="25" dirty="0">
                <a:latin typeface="Times New Roman"/>
                <a:cs typeface="Times New Roman"/>
              </a:rPr>
              <a:t>submitted,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221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901767" y="8910185"/>
            <a:ext cx="297370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5" dirty="0">
                <a:latin typeface="Times New Roman"/>
                <a:cs typeface="Times New Roman"/>
              </a:rPr>
              <a:t>Sheila </a:t>
            </a:r>
            <a:r>
              <a:rPr sz="1100" dirty="0">
                <a:latin typeface="Times New Roman"/>
                <a:cs typeface="Times New Roman"/>
              </a:rPr>
              <a:t>M. </a:t>
            </a:r>
            <a:r>
              <a:rPr sz="1100" spc="5" dirty="0">
                <a:latin typeface="Times New Roman"/>
                <a:cs typeface="Times New Roman"/>
              </a:rPr>
              <a:t>Harrity, Ed.D.,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spc="10" dirty="0">
                <a:latin typeface="Times New Roman"/>
                <a:cs typeface="Times New Roman"/>
              </a:rPr>
              <a:t>Superintendent-Director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1181">
    <p:pull/>
  </p:transition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95732"/>
            <a:ext cx="5970905" cy="16383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i="1" u="heavy" spc="5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Our</a:t>
            </a:r>
            <a:r>
              <a:rPr sz="1100" b="1" i="1" u="heavy" spc="3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i="1" u="heavy" spc="4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Mission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ts val="1270"/>
              </a:lnSpc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Every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 will graduate from Montachusett Regional Vocational Technical School with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skills,  knowledge, and abilities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be a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productive and effective member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ever-changing</a:t>
            </a:r>
            <a:r>
              <a:rPr sz="11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society.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60"/>
              </a:spcBef>
            </a:pPr>
            <a:r>
              <a:rPr sz="1100" b="1" i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Our District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ts val="1250"/>
              </a:lnSpc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Montachusett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Regional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Vocational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Technical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is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four-year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career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1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technical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high</a:t>
            </a:r>
            <a:r>
              <a:rPr sz="11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serving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 towns of: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2160523"/>
            <a:ext cx="781050" cy="99377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>
              <a:lnSpc>
                <a:spcPts val="1250"/>
              </a:lnSpc>
              <a:spcBef>
                <a:spcPts val="200"/>
              </a:spcBef>
            </a:pP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shb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nh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m 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Ashby</a:t>
            </a:r>
            <a:endParaRPr sz="1100">
              <a:latin typeface="Times New Roman"/>
              <a:cs typeface="Times New Roman"/>
            </a:endParaRPr>
          </a:p>
          <a:p>
            <a:pPr marL="12700" marR="440690">
              <a:lnSpc>
                <a:spcPts val="1260"/>
              </a:lnSpc>
            </a:pP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hol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arre</a:t>
            </a:r>
            <a:endParaRPr sz="1100">
              <a:latin typeface="Times New Roman"/>
              <a:cs typeface="Times New Roman"/>
            </a:endParaRPr>
          </a:p>
          <a:p>
            <a:pPr marL="12700" marR="215900">
              <a:lnSpc>
                <a:spcPts val="1260"/>
              </a:lnSpc>
              <a:spcBef>
                <a:spcPts val="15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hbu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g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Gardner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035421" y="2161846"/>
            <a:ext cx="749300" cy="99695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ct val="95800"/>
              </a:lnSpc>
              <a:spcBef>
                <a:spcPts val="160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Harvard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Holden 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ubbar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on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Lunenburg  Petersham  Phillipston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168967" y="2161706"/>
            <a:ext cx="740410" cy="99695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ct val="95800"/>
              </a:lnSpc>
              <a:spcBef>
                <a:spcPts val="160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Princeton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Royalston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Sterling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Templeton  We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er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hend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1592" y="3446853"/>
            <a:ext cx="5972175" cy="58108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i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Leadership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</a:pP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The leadership team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Montachusett Regional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Vocational Technical School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comprised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ten 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talented administrators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whose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varied educational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backgrounds,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professional experiences,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areas 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expertise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contribute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1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success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school.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Working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collaboratively, and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under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direction 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Superintendent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Principal,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team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has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transformed</a:t>
            </a:r>
            <a:r>
              <a:rPr sz="11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into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most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sought- 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after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high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schools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North Central</a:t>
            </a:r>
            <a:r>
              <a:rPr sz="1100" spc="1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Massachusetts.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marL="1706880" marR="1703070" algn="ctr">
              <a:lnSpc>
                <a:spcPts val="1310"/>
              </a:lnSpc>
              <a:spcBef>
                <a:spcPts val="5"/>
              </a:spcBef>
            </a:pP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Sheila M. Harrity, </a:t>
            </a: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Superintendent-Director  Tom Browne,</a:t>
            </a:r>
            <a:r>
              <a:rPr sz="1100" i="1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Principal</a:t>
            </a:r>
            <a:endParaRPr sz="1100">
              <a:latin typeface="Times New Roman"/>
              <a:cs typeface="Times New Roman"/>
            </a:endParaRPr>
          </a:p>
          <a:p>
            <a:pPr marL="1900555" marR="1898014" algn="ctr">
              <a:lnSpc>
                <a:spcPts val="1310"/>
              </a:lnSpc>
              <a:spcBef>
                <a:spcPts val="5"/>
              </a:spcBef>
            </a:pP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Dayana </a:t>
            </a: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Carlson, Assistant Principal  </a:t>
            </a:r>
            <a:r>
              <a:rPr sz="11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Tammy </a:t>
            </a: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Crockett, </a:t>
            </a: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Business</a:t>
            </a:r>
            <a:r>
              <a:rPr sz="1100" i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Manager</a:t>
            </a:r>
            <a:endParaRPr sz="1100">
              <a:latin typeface="Times New Roman"/>
              <a:cs typeface="Times New Roman"/>
            </a:endParaRPr>
          </a:p>
          <a:p>
            <a:pPr marL="1456055" marR="1452245" algn="ctr">
              <a:lnSpc>
                <a:spcPts val="1310"/>
              </a:lnSpc>
              <a:spcBef>
                <a:spcPts val="10"/>
              </a:spcBef>
            </a:pP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Christina </a:t>
            </a: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Favreau, Director </a:t>
            </a:r>
            <a:r>
              <a:rPr sz="1100" i="1" spc="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Academic Programs  Jim Hachey, </a:t>
            </a: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Director </a:t>
            </a:r>
            <a:r>
              <a:rPr sz="1100" i="1" spc="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Vocational </a:t>
            </a:r>
            <a:r>
              <a:rPr sz="1100" i="1" spc="25" dirty="0">
                <a:solidFill>
                  <a:srgbClr val="231F20"/>
                </a:solidFill>
                <a:latin typeface="Times New Roman"/>
                <a:cs typeface="Times New Roman"/>
              </a:rPr>
              <a:t>Programs  </a:t>
            </a: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Michael </a:t>
            </a: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Gormley, </a:t>
            </a: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Director </a:t>
            </a:r>
            <a:r>
              <a:rPr sz="1100" i="1" spc="1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i="1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Facilities</a:t>
            </a:r>
            <a:endParaRPr sz="1100">
              <a:latin typeface="Times New Roman"/>
              <a:cs typeface="Times New Roman"/>
            </a:endParaRPr>
          </a:p>
          <a:p>
            <a:pPr marL="1727200" marR="1721485" algn="ctr">
              <a:lnSpc>
                <a:spcPts val="1300"/>
              </a:lnSpc>
              <a:spcBef>
                <a:spcPts val="15"/>
              </a:spcBef>
            </a:pP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Donald </a:t>
            </a: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Kitzmiller, </a:t>
            </a: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Director </a:t>
            </a:r>
            <a:r>
              <a:rPr sz="1100" i="1" spc="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Technology  Katy Whitaker, Development</a:t>
            </a:r>
            <a:r>
              <a:rPr sz="1100" i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Coordinator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215"/>
              </a:lnSpc>
            </a:pP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Victoria Zarozinski, Director </a:t>
            </a:r>
            <a:r>
              <a:rPr sz="1100" i="1" spc="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Student Support</a:t>
            </a:r>
            <a:r>
              <a:rPr sz="1100" i="1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Services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i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Enrollment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3001010" marR="6985" algn="just">
              <a:lnSpc>
                <a:spcPct val="100600"/>
              </a:lnSpc>
            </a:pP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June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1,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2019,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student enrollment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Monty  Tech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included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1,398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students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grades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nine  through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twelve, representing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each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district’s  eighteen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sending communities. 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Each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class 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students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is</a:t>
            </a:r>
            <a:r>
              <a:rPr sz="11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comprised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1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relatively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equal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balance 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male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vs.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female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students,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and each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student  attending 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Monty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Tech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has elected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to do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so, 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prepared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explore an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interest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in one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school’s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twenty-one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rigorous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vocational-  technical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programs.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While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school currently 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offers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only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five 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programs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non-traditional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100" spc="-1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male  students, and twelve 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programs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non-traditional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for 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female students,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are proud 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have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1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student</a:t>
            </a:r>
            <a:endParaRPr sz="11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5"/>
              </a:spcBef>
            </a:pP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population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that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well-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balanced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gender and 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variety 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academic 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interests and</a:t>
            </a:r>
            <a:r>
              <a:rPr sz="1100" spc="1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achievements.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36917" y="6882015"/>
            <a:ext cx="2959125" cy="21248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222</a:t>
            </a:r>
          </a:p>
        </p:txBody>
      </p:sp>
    </p:spTree>
  </p:cSld>
  <p:clrMapOvr>
    <a:masterClrMapping/>
  </p:clrMapOvr>
  <p:transition spd="med" advTm="1162">
    <p:pull/>
  </p:transition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821683"/>
            <a:ext cx="152209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868680" algn="l"/>
              </a:tabLst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Throughout	2018-2019,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591809" y="3821683"/>
            <a:ext cx="4280535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82295" algn="l"/>
                <a:tab pos="1057910" algn="l"/>
                <a:tab pos="1654810" algn="l"/>
                <a:tab pos="1912620" algn="l"/>
                <a:tab pos="3413760" algn="l"/>
                <a:tab pos="3773170" algn="l"/>
              </a:tabLst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Monty	Tech	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offered	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	variety 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 opportunities	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for	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students,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437" y="3981703"/>
            <a:ext cx="5972810" cy="474154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 algn="just">
              <a:lnSpc>
                <a:spcPct val="95900"/>
              </a:lnSpc>
              <a:spcBef>
                <a:spcPts val="155"/>
              </a:spcBef>
              <a:tabLst>
                <a:tab pos="2455545" algn="l"/>
                <a:tab pos="4058920" algn="l"/>
              </a:tabLst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parents,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1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	members	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100" spc="-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learn about and visit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school.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 October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2018,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approximately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450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 eighth graders participated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“Tour Day” event.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Students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toured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twenty-one vocational-technical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areas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learned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about the school’s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challenging  academic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offerings 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exciting athletic and extracurricular programs. Career Awareness Night offered  interested</a:t>
            </a:r>
            <a:endParaRPr sz="1100">
              <a:latin typeface="Times New Roman"/>
              <a:cs typeface="Times New Roman"/>
            </a:endParaRPr>
          </a:p>
          <a:p>
            <a:pPr marL="12700" marR="58419" algn="just">
              <a:lnSpc>
                <a:spcPts val="1270"/>
              </a:lnSpc>
              <a:spcBef>
                <a:spcPts val="25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opportunity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1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return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1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evening</a:t>
            </a:r>
            <a:r>
              <a:rPr sz="11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sz="11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their</a:t>
            </a:r>
            <a:r>
              <a:rPr sz="11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family</a:t>
            </a:r>
            <a:r>
              <a:rPr sz="11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members</a:t>
            </a:r>
            <a:r>
              <a:rPr sz="11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1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further</a:t>
            </a:r>
            <a:r>
              <a:rPr sz="11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explore</a:t>
            </a:r>
            <a:r>
              <a:rPr sz="11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facilities</a:t>
            </a:r>
            <a:r>
              <a:rPr sz="11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  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speak with staff</a:t>
            </a:r>
            <a:r>
              <a:rPr sz="1100" spc="-1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Vocational Interest Program (V.I.P.) offers area seventh 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eighth grade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students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chance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visit  Monty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Tech after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participate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hands-on learning experiences across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variety 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vocational-  technical areas.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 continued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attract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 large number 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 during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2018-2019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year,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serving approximately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700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area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100" b="1" i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Class </a:t>
            </a:r>
            <a:r>
              <a:rPr sz="1100" b="1" i="1" u="heavy" spc="-1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b="1" i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2019</a:t>
            </a:r>
            <a:r>
              <a:rPr sz="1100" b="1" i="1" u="heavy" spc="1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i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Awards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marL="12700" marR="6350" algn="just">
              <a:lnSpc>
                <a:spcPct val="95800"/>
              </a:lnSpc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Class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were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awarded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approximately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$200,000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scholarships,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tools,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equipment.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Monty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Tech Foundation generously provided $36,000 in scholarships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graduating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seniors, ranging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amounts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$500 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$2,000.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Foundation also awarded $3,250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Practical Nursing graduates.  Once again,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local 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 organizations,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well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generous individuals, continue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recognize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ability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potential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Monty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Tech graduates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form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donations.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Committee,  administration, faculty,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graduates are grateful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for this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support.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15">
              <a:lnSpc>
                <a:spcPct val="95800"/>
              </a:lnSpc>
              <a:tabLst>
                <a:tab pos="1053465" algn="l"/>
                <a:tab pos="1767839" algn="l"/>
                <a:tab pos="2327275" algn="l"/>
                <a:tab pos="3049905" algn="l"/>
                <a:tab pos="3957954" algn="l"/>
                <a:tab pos="4697095" algn="l"/>
                <a:tab pos="5248910" algn="l"/>
              </a:tabLst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Articulation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Agreements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local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colleges</a:t>
            </a:r>
            <a:r>
              <a:rPr sz="11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also</a:t>
            </a:r>
            <a:r>
              <a:rPr sz="11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play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important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role</a:t>
            </a:r>
            <a:r>
              <a:rPr sz="11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1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helping</a:t>
            </a:r>
            <a:r>
              <a:rPr sz="11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reduce</a:t>
            </a:r>
            <a:r>
              <a:rPr sz="11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1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cost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higher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education.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Qualified Monty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Tech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eligible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receive college credits through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number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articulation agreements with public and private colleges across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country. Approximately 38%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the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graduating	class	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	2019	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reported	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plans	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	enroll at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1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4-  ear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college/university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upon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graduation. By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earning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college credits while still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high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school,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these student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 save both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time and money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as they pursue advanced educational</a:t>
            </a:r>
            <a:r>
              <a:rPr sz="11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33400" y="426720"/>
            <a:ext cx="6696074" cy="325691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223</a:t>
            </a:r>
          </a:p>
        </p:txBody>
      </p:sp>
    </p:spTree>
  </p:cSld>
  <p:clrMapOvr>
    <a:masterClrMapping/>
  </p:clrMapOvr>
  <p:transition spd="med" advTm="895">
    <p:pull/>
  </p:transition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95732"/>
            <a:ext cx="5972175" cy="66205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Financial</a:t>
            </a:r>
            <a:r>
              <a:rPr sz="11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6350" algn="just">
              <a:lnSpc>
                <a:spcPct val="95700"/>
              </a:lnSpc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effort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develop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cost-effective budget for the fiscal year </a:t>
            </a:r>
            <a:r>
              <a:rPr sz="1100" dirty="0">
                <a:latin typeface="Times New Roman"/>
                <a:cs typeface="Times New Roman"/>
              </a:rPr>
              <a:t>2018-2019, a </a:t>
            </a:r>
            <a:r>
              <a:rPr sz="1100" spc="-5" dirty="0">
                <a:latin typeface="Times New Roman"/>
                <a:cs typeface="Times New Roman"/>
              </a:rPr>
              <a:t>great deal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effort was put  </a:t>
            </a:r>
            <a:r>
              <a:rPr sz="1100" dirty="0">
                <a:latin typeface="Times New Roman"/>
                <a:cs typeface="Times New Roman"/>
              </a:rPr>
              <a:t>forth by </a:t>
            </a:r>
            <a:r>
              <a:rPr sz="1100" spc="-5" dirty="0">
                <a:latin typeface="Times New Roman"/>
                <a:cs typeface="Times New Roman"/>
              </a:rPr>
              <a:t>the School Committee, administration,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staff.</a:t>
            </a:r>
            <a:r>
              <a:rPr sz="1100" spc="-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final fiscal year 2018-2019 Educational Plan  </a:t>
            </a:r>
            <a:r>
              <a:rPr sz="1100" dirty="0">
                <a:latin typeface="Times New Roman"/>
                <a:cs typeface="Times New Roman"/>
              </a:rPr>
              <a:t>totaled $27,756,374 </a:t>
            </a:r>
            <a:r>
              <a:rPr sz="1100" spc="-5" dirty="0">
                <a:latin typeface="Times New Roman"/>
                <a:cs typeface="Times New Roman"/>
              </a:rPr>
              <a:t>which represents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3.2% increase over the </a:t>
            </a:r>
            <a:r>
              <a:rPr sz="1100" dirty="0">
                <a:latin typeface="Times New Roman"/>
                <a:cs typeface="Times New Roman"/>
              </a:rPr>
              <a:t>2017-2018 </a:t>
            </a:r>
            <a:r>
              <a:rPr sz="1100" spc="-5" dirty="0">
                <a:latin typeface="Times New Roman"/>
                <a:cs typeface="Times New Roman"/>
              </a:rPr>
              <a:t>Educational Plan.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District’s  FY19 budget only exceeds </a:t>
            </a:r>
            <a:r>
              <a:rPr sz="1100" dirty="0">
                <a:latin typeface="Times New Roman"/>
                <a:cs typeface="Times New Roman"/>
              </a:rPr>
              <a:t>the minimum spending </a:t>
            </a:r>
            <a:r>
              <a:rPr sz="1100" spc="-5" dirty="0">
                <a:latin typeface="Times New Roman"/>
                <a:cs typeface="Times New Roman"/>
              </a:rPr>
              <a:t>required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Massachusetts General </a:t>
            </a:r>
            <a:r>
              <a:rPr sz="1100" dirty="0">
                <a:latin typeface="Times New Roman"/>
                <a:cs typeface="Times New Roman"/>
              </a:rPr>
              <a:t>Law </a:t>
            </a:r>
            <a:r>
              <a:rPr sz="1100" spc="-5" dirty="0">
                <a:latin typeface="Times New Roman"/>
                <a:cs typeface="Times New Roman"/>
              </a:rPr>
              <a:t>Chapter </a:t>
            </a:r>
            <a:r>
              <a:rPr sz="1100" dirty="0">
                <a:latin typeface="Times New Roman"/>
                <a:cs typeface="Times New Roman"/>
              </a:rPr>
              <a:t>70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by</a:t>
            </a:r>
            <a:endParaRPr sz="1100">
              <a:latin typeface="Times New Roman"/>
              <a:cs typeface="Times New Roman"/>
            </a:endParaRPr>
          </a:p>
          <a:p>
            <a:pPr marL="12700" algn="just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$135,947 </a:t>
            </a:r>
            <a:r>
              <a:rPr sz="1100" spc="-10" dirty="0">
                <a:latin typeface="Times New Roman"/>
                <a:cs typeface="Times New Roman"/>
              </a:rPr>
              <a:t>or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.6%.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District was audited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November 2019 </a:t>
            </a:r>
            <a:r>
              <a:rPr sz="1100" spc="-1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part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yearly financial audit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accounting firm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Melanson, Heath </a:t>
            </a:r>
            <a:r>
              <a:rPr sz="1100" dirty="0">
                <a:latin typeface="Times New Roman"/>
                <a:cs typeface="Times New Roman"/>
              </a:rPr>
              <a:t>and Co. </a:t>
            </a:r>
            <a:r>
              <a:rPr sz="1100" spc="-5" dirty="0">
                <a:latin typeface="Times New Roman"/>
                <a:cs typeface="Times New Roman"/>
              </a:rPr>
              <a:t>from Greenfield, </a:t>
            </a:r>
            <a:r>
              <a:rPr sz="1100" dirty="0">
                <a:latin typeface="Times New Roman"/>
                <a:cs typeface="Times New Roman"/>
              </a:rPr>
              <a:t>MA and </a:t>
            </a:r>
            <a:r>
              <a:rPr sz="1100" spc="-10" dirty="0">
                <a:latin typeface="Times New Roman"/>
                <a:cs typeface="Times New Roman"/>
              </a:rPr>
              <a:t>has </a:t>
            </a:r>
            <a:r>
              <a:rPr sz="1100" spc="-5" dirty="0">
                <a:latin typeface="Times New Roman"/>
                <a:cs typeface="Times New Roman"/>
              </a:rPr>
              <a:t>received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very </a:t>
            </a:r>
            <a:r>
              <a:rPr sz="1100" dirty="0">
                <a:latin typeface="Times New Roman"/>
                <a:cs typeface="Times New Roman"/>
              </a:rPr>
              <a:t>good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Grants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 Contracts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Monty Tech </a:t>
            </a:r>
            <a:r>
              <a:rPr sz="1100" spc="-5" dirty="0">
                <a:latin typeface="Times New Roman"/>
                <a:cs typeface="Times New Roman"/>
              </a:rPr>
              <a:t>continues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pursue grant </a:t>
            </a:r>
            <a:r>
              <a:rPr sz="1100" dirty="0">
                <a:latin typeface="Times New Roman"/>
                <a:cs typeface="Times New Roman"/>
              </a:rPr>
              <a:t>funding </a:t>
            </a:r>
            <a:r>
              <a:rPr sz="1100" spc="-10" dirty="0">
                <a:latin typeface="Times New Roman"/>
                <a:cs typeface="Times New Roman"/>
              </a:rPr>
              <a:t>on an </a:t>
            </a:r>
            <a:r>
              <a:rPr sz="1100" spc="-5" dirty="0">
                <a:latin typeface="Times New Roman"/>
                <a:cs typeface="Times New Roman"/>
              </a:rPr>
              <a:t>annual basis. These funds help provide </a:t>
            </a:r>
            <a:r>
              <a:rPr sz="1100" dirty="0">
                <a:latin typeface="Times New Roman"/>
                <a:cs typeface="Times New Roman"/>
              </a:rPr>
              <a:t>many  </a:t>
            </a:r>
            <a:r>
              <a:rPr sz="1100" spc="-5" dirty="0">
                <a:latin typeface="Times New Roman"/>
                <a:cs typeface="Times New Roman"/>
              </a:rPr>
              <a:t>educational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social services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student population. For fiscal year </a:t>
            </a:r>
            <a:r>
              <a:rPr sz="1100" dirty="0">
                <a:latin typeface="Times New Roman"/>
                <a:cs typeface="Times New Roman"/>
              </a:rPr>
              <a:t>2019, state and </a:t>
            </a:r>
            <a:r>
              <a:rPr sz="1100" spc="-5" dirty="0">
                <a:latin typeface="Times New Roman"/>
                <a:cs typeface="Times New Roman"/>
              </a:rPr>
              <a:t>federal </a:t>
            </a:r>
            <a:r>
              <a:rPr sz="1100" spc="-10" dirty="0">
                <a:latin typeface="Times New Roman"/>
                <a:cs typeface="Times New Roman"/>
              </a:rPr>
              <a:t>grant  </a:t>
            </a:r>
            <a:r>
              <a:rPr sz="1100" spc="-5" dirty="0">
                <a:latin typeface="Times New Roman"/>
                <a:cs typeface="Times New Roman"/>
              </a:rPr>
              <a:t>sources provided the school </a:t>
            </a:r>
            <a:r>
              <a:rPr sz="1100" dirty="0">
                <a:latin typeface="Times New Roman"/>
                <a:cs typeface="Times New Roman"/>
              </a:rPr>
              <a:t>with $945,083. </a:t>
            </a:r>
            <a:r>
              <a:rPr sz="1100" spc="-5" dirty="0">
                <a:latin typeface="Times New Roman"/>
                <a:cs typeface="Times New Roman"/>
              </a:rPr>
              <a:t>Programs </a:t>
            </a:r>
            <a:r>
              <a:rPr sz="1100" dirty="0">
                <a:latin typeface="Times New Roman"/>
                <a:cs typeface="Times New Roman"/>
              </a:rPr>
              <a:t>funded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these grants include: Essential Health  Services, Social Intervention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Mediation, Improving Teacher Quality, Special </a:t>
            </a:r>
            <a:r>
              <a:rPr sz="1100" dirty="0">
                <a:latin typeface="Times New Roman"/>
                <a:cs typeface="Times New Roman"/>
              </a:rPr>
              <a:t>Education </a:t>
            </a:r>
            <a:r>
              <a:rPr sz="1100" spc="-5" dirty="0">
                <a:latin typeface="Times New Roman"/>
                <a:cs typeface="Times New Roman"/>
              </a:rPr>
              <a:t>Services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Program Improvement, Title </a:t>
            </a:r>
            <a:r>
              <a:rPr sz="1100" dirty="0">
                <a:latin typeface="Times New Roman"/>
                <a:cs typeface="Times New Roman"/>
              </a:rPr>
              <a:t>I </a:t>
            </a:r>
            <a:r>
              <a:rPr sz="1100" spc="-5" dirty="0">
                <a:latin typeface="Times New Roman"/>
                <a:cs typeface="Times New Roman"/>
              </a:rPr>
              <a:t>Support, Perkins Occupational Education, and Marine Corp Junior Reserve  Officer Training.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District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received </a:t>
            </a:r>
            <a:r>
              <a:rPr sz="1100" dirty="0">
                <a:latin typeface="Times New Roman"/>
                <a:cs typeface="Times New Roman"/>
              </a:rPr>
              <a:t>more </a:t>
            </a:r>
            <a:r>
              <a:rPr sz="1100" spc="-5" dirty="0">
                <a:latin typeface="Times New Roman"/>
                <a:cs typeface="Times New Roman"/>
              </a:rPr>
              <a:t>than </a:t>
            </a:r>
            <a:r>
              <a:rPr sz="1100" dirty="0">
                <a:latin typeface="Times New Roman"/>
                <a:cs typeface="Times New Roman"/>
              </a:rPr>
              <a:t>$465,000 in </a:t>
            </a:r>
            <a:r>
              <a:rPr sz="1100" spc="-5" dirty="0">
                <a:latin typeface="Times New Roman"/>
                <a:cs typeface="Times New Roman"/>
              </a:rPr>
              <a:t>competitive </a:t>
            </a:r>
            <a:r>
              <a:rPr sz="1100" dirty="0">
                <a:latin typeface="Times New Roman"/>
                <a:cs typeface="Times New Roman"/>
              </a:rPr>
              <a:t>grants, including a </a:t>
            </a:r>
            <a:r>
              <a:rPr sz="1100" spc="-5" dirty="0">
                <a:latin typeface="Times New Roman"/>
                <a:cs typeface="Times New Roman"/>
              </a:rPr>
              <a:t>Skills  </a:t>
            </a:r>
            <a:r>
              <a:rPr sz="1100" dirty="0">
                <a:latin typeface="Times New Roman"/>
                <a:cs typeface="Times New Roman"/>
              </a:rPr>
              <a:t>Capital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Grant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for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$385,000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purchase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equipment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new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hospital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beds,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EKG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machines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Anatomage  </a:t>
            </a:r>
            <a:r>
              <a:rPr sz="1100" dirty="0">
                <a:latin typeface="Times New Roman"/>
                <a:cs typeface="Times New Roman"/>
              </a:rPr>
              <a:t>Table to </a:t>
            </a:r>
            <a:r>
              <a:rPr sz="1100" spc="-5" dirty="0">
                <a:latin typeface="Times New Roman"/>
                <a:cs typeface="Times New Roman"/>
              </a:rPr>
              <a:t>benefit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10" dirty="0">
                <a:latin typeface="Times New Roman"/>
                <a:cs typeface="Times New Roman"/>
              </a:rPr>
              <a:t>Health </a:t>
            </a:r>
            <a:r>
              <a:rPr sz="1100" spc="-5" dirty="0">
                <a:latin typeface="Times New Roman"/>
                <a:cs typeface="Times New Roman"/>
              </a:rPr>
              <a:t>Occupations and Practical Nursing programs as </a:t>
            </a:r>
            <a:r>
              <a:rPr sz="1100" dirty="0">
                <a:latin typeface="Times New Roman"/>
                <a:cs typeface="Times New Roman"/>
              </a:rPr>
              <a:t>well </a:t>
            </a: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diagnostic  certification </a:t>
            </a:r>
            <a:r>
              <a:rPr sz="1100" dirty="0">
                <a:latin typeface="Times New Roman"/>
                <a:cs typeface="Times New Roman"/>
              </a:rPr>
              <a:t>tools to </a:t>
            </a:r>
            <a:r>
              <a:rPr sz="1100" spc="-5" dirty="0">
                <a:latin typeface="Times New Roman"/>
                <a:cs typeface="Times New Roman"/>
              </a:rPr>
              <a:t>benefit the Automotive Technology program.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District also received $80,000 in  </a:t>
            </a:r>
            <a:r>
              <a:rPr sz="1100" dirty="0">
                <a:latin typeface="Times New Roman"/>
                <a:cs typeface="Times New Roman"/>
              </a:rPr>
              <a:t>funds </a:t>
            </a:r>
            <a:r>
              <a:rPr sz="1100" spc="-5" dirty="0">
                <a:latin typeface="Times New Roman"/>
                <a:cs typeface="Times New Roman"/>
              </a:rPr>
              <a:t>to increase </a:t>
            </a:r>
            <a:r>
              <a:rPr sz="1100" dirty="0">
                <a:latin typeface="Times New Roman"/>
                <a:cs typeface="Times New Roman"/>
              </a:rPr>
              <a:t>school </a:t>
            </a:r>
            <a:r>
              <a:rPr sz="1100" spc="-5" dirty="0">
                <a:latin typeface="Times New Roman"/>
                <a:cs typeface="Times New Roman"/>
              </a:rPr>
              <a:t>safety. </a:t>
            </a:r>
            <a:r>
              <a:rPr sz="1100" dirty="0">
                <a:latin typeface="Times New Roman"/>
                <a:cs typeface="Times New Roman"/>
              </a:rPr>
              <a:t>Using </a:t>
            </a:r>
            <a:r>
              <a:rPr sz="1100" spc="-5" dirty="0">
                <a:latin typeface="Times New Roman"/>
                <a:cs typeface="Times New Roman"/>
              </a:rPr>
              <a:t>these allocation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competitive funds,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school was able </a:t>
            </a:r>
            <a:r>
              <a:rPr sz="1100" dirty="0">
                <a:latin typeface="Times New Roman"/>
                <a:cs typeface="Times New Roman"/>
              </a:rPr>
              <a:t>to  </a:t>
            </a:r>
            <a:r>
              <a:rPr sz="1100" spc="-5" dirty="0">
                <a:latin typeface="Times New Roman"/>
                <a:cs typeface="Times New Roman"/>
              </a:rPr>
              <a:t>purchase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variety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instructional technology, equipment,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supplies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enhance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learning</a:t>
            </a:r>
            <a:r>
              <a:rPr sz="1100" spc="-1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experience.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Academic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Achievement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During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spring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2019, students </a:t>
            </a:r>
            <a:r>
              <a:rPr sz="1100" spc="-1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Montachusett Regional Vocational Technical School continued </a:t>
            </a:r>
            <a:r>
              <a:rPr sz="1100" dirty="0">
                <a:latin typeface="Times New Roman"/>
                <a:cs typeface="Times New Roman"/>
              </a:rPr>
              <a:t>to  </a:t>
            </a:r>
            <a:r>
              <a:rPr sz="1100" spc="-5" dirty="0">
                <a:latin typeface="Times New Roman"/>
                <a:cs typeface="Times New Roman"/>
              </a:rPr>
              <a:t>demonstrate high academic achievement, earning commendable scores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MCAS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English Language  </a:t>
            </a:r>
            <a:r>
              <a:rPr sz="1100" dirty="0">
                <a:latin typeface="Times New Roman"/>
                <a:cs typeface="Times New Roman"/>
              </a:rPr>
              <a:t>Arts, </a:t>
            </a:r>
            <a:r>
              <a:rPr sz="1100" spc="-5" dirty="0">
                <a:latin typeface="Times New Roman"/>
                <a:cs typeface="Times New Roman"/>
              </a:rPr>
              <a:t>Mathematics,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Biology. This year, students completed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Next Generation MCAS </a:t>
            </a:r>
            <a:r>
              <a:rPr sz="1100" dirty="0">
                <a:latin typeface="Times New Roman"/>
                <a:cs typeface="Times New Roman"/>
              </a:rPr>
              <a:t>- a computer-  based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designed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give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clear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signal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whether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track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college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career  readiness. The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standards are more rigorous than the standards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Legacy MCAS. Monty Tech’s  </a:t>
            </a:r>
            <a:r>
              <a:rPr sz="1100" dirty="0">
                <a:latin typeface="Times New Roman"/>
                <a:cs typeface="Times New Roman"/>
              </a:rPr>
              <a:t>passing rate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English Language Arts was 99%, Mathematics 97%, </a:t>
            </a:r>
            <a:r>
              <a:rPr sz="1100" dirty="0">
                <a:latin typeface="Times New Roman"/>
                <a:cs typeface="Times New Roman"/>
              </a:rPr>
              <a:t>Biology </a:t>
            </a:r>
            <a:r>
              <a:rPr sz="1100" spc="-5" dirty="0">
                <a:latin typeface="Times New Roman"/>
                <a:cs typeface="Times New Roman"/>
              </a:rPr>
              <a:t>99%. </a:t>
            </a:r>
            <a:r>
              <a:rPr sz="1100" dirty="0">
                <a:latin typeface="Times New Roman"/>
                <a:cs typeface="Times New Roman"/>
              </a:rPr>
              <a:t>Monty </a:t>
            </a:r>
            <a:r>
              <a:rPr sz="1100" spc="-5" dirty="0">
                <a:latin typeface="Times New Roman"/>
                <a:cs typeface="Times New Roman"/>
              </a:rPr>
              <a:t>Tech  students </a:t>
            </a:r>
            <a:r>
              <a:rPr sz="1100" dirty="0">
                <a:latin typeface="Times New Roman"/>
                <a:cs typeface="Times New Roman"/>
              </a:rPr>
              <a:t>exceeded the </a:t>
            </a:r>
            <a:r>
              <a:rPr sz="1100" spc="-5" dirty="0">
                <a:latin typeface="Times New Roman"/>
                <a:cs typeface="Times New Roman"/>
              </a:rPr>
              <a:t>state </a:t>
            </a:r>
            <a:r>
              <a:rPr sz="1100" dirty="0">
                <a:latin typeface="Times New Roman"/>
                <a:cs typeface="Times New Roman"/>
              </a:rPr>
              <a:t>averages </a:t>
            </a:r>
            <a:r>
              <a:rPr sz="1100" spc="-5" dirty="0">
                <a:latin typeface="Times New Roman"/>
                <a:cs typeface="Times New Roman"/>
              </a:rPr>
              <a:t>in all </a:t>
            </a:r>
            <a:r>
              <a:rPr sz="1100" dirty="0">
                <a:latin typeface="Times New Roman"/>
                <a:cs typeface="Times New Roman"/>
              </a:rPr>
              <a:t>3 </a:t>
            </a:r>
            <a:r>
              <a:rPr sz="1100" spc="-5" dirty="0">
                <a:latin typeface="Times New Roman"/>
                <a:cs typeface="Times New Roman"/>
              </a:rPr>
              <a:t>subjects. </a:t>
            </a:r>
            <a:r>
              <a:rPr sz="1100" dirty="0">
                <a:latin typeface="Times New Roman"/>
                <a:cs typeface="Times New Roman"/>
              </a:rPr>
              <a:t>With regard to </a:t>
            </a:r>
            <a:r>
              <a:rPr sz="1100" spc="-5" dirty="0">
                <a:latin typeface="Times New Roman"/>
                <a:cs typeface="Times New Roman"/>
              </a:rPr>
              <a:t>our Accountability status, Monty  </a:t>
            </a:r>
            <a:r>
              <a:rPr sz="1100" dirty="0">
                <a:latin typeface="Times New Roman"/>
                <a:cs typeface="Times New Roman"/>
              </a:rPr>
              <a:t>Tech </a:t>
            </a:r>
            <a:r>
              <a:rPr sz="1100" spc="-5" dirty="0">
                <a:latin typeface="Times New Roman"/>
                <a:cs typeface="Times New Roman"/>
              </a:rPr>
              <a:t>has made “Substantial Progress Toward Meeting </a:t>
            </a:r>
            <a:r>
              <a:rPr sz="1100" dirty="0">
                <a:latin typeface="Times New Roman"/>
                <a:cs typeface="Times New Roman"/>
              </a:rPr>
              <a:t>our</a:t>
            </a:r>
            <a:r>
              <a:rPr sz="1100" spc="-5" dirty="0">
                <a:latin typeface="Times New Roman"/>
                <a:cs typeface="Times New Roman"/>
              </a:rPr>
              <a:t> Targets.”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Monty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committed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providing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rigorous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STEM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learning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opportunities,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recent  years,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curriculum has been </a:t>
            </a:r>
            <a:r>
              <a:rPr sz="1100" dirty="0">
                <a:latin typeface="Times New Roman"/>
                <a:cs typeface="Times New Roman"/>
              </a:rPr>
              <a:t>expanded to </a:t>
            </a:r>
            <a:r>
              <a:rPr sz="1100" spc="-5" dirty="0">
                <a:latin typeface="Times New Roman"/>
                <a:cs typeface="Times New Roman"/>
              </a:rPr>
              <a:t>include Advanced Placement Programs (two English courses,  </a:t>
            </a:r>
            <a:r>
              <a:rPr sz="1100" dirty="0">
                <a:latin typeface="Times New Roman"/>
                <a:cs typeface="Times New Roman"/>
              </a:rPr>
              <a:t>two </a:t>
            </a:r>
            <a:r>
              <a:rPr sz="1100" spc="-5" dirty="0">
                <a:latin typeface="Times New Roman"/>
                <a:cs typeface="Times New Roman"/>
              </a:rPr>
              <a:t>mathematics courses, </a:t>
            </a:r>
            <a:r>
              <a:rPr sz="1100" dirty="0">
                <a:latin typeface="Times New Roman"/>
                <a:cs typeface="Times New Roman"/>
              </a:rPr>
              <a:t>two </a:t>
            </a:r>
            <a:r>
              <a:rPr sz="1100" spc="-5" dirty="0">
                <a:latin typeface="Times New Roman"/>
                <a:cs typeface="Times New Roman"/>
              </a:rPr>
              <a:t>science courses, and </a:t>
            </a:r>
            <a:r>
              <a:rPr sz="1100" dirty="0">
                <a:latin typeface="Times New Roman"/>
                <a:cs typeface="Times New Roman"/>
              </a:rPr>
              <a:t>one </a:t>
            </a:r>
            <a:r>
              <a:rPr sz="1100" spc="-5" dirty="0">
                <a:latin typeface="Times New Roman"/>
                <a:cs typeface="Times New Roman"/>
              </a:rPr>
              <a:t>computer science course) and teachers have  participated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meaningful, </a:t>
            </a:r>
            <a:r>
              <a:rPr sz="1100" dirty="0">
                <a:latin typeface="Times New Roman"/>
                <a:cs typeface="Times New Roman"/>
              </a:rPr>
              <a:t>high-quality </a:t>
            </a:r>
            <a:r>
              <a:rPr sz="1100" spc="-5" dirty="0">
                <a:latin typeface="Times New Roman"/>
                <a:cs typeface="Times New Roman"/>
              </a:rPr>
              <a:t>professional development </a:t>
            </a:r>
            <a:r>
              <a:rPr sz="1100" dirty="0">
                <a:latin typeface="Times New Roman"/>
                <a:cs typeface="Times New Roman"/>
              </a:rPr>
              <a:t>which </a:t>
            </a:r>
            <a:r>
              <a:rPr sz="1100" spc="-5" dirty="0">
                <a:latin typeface="Times New Roman"/>
                <a:cs typeface="Times New Roman"/>
              </a:rPr>
              <a:t>has </a:t>
            </a:r>
            <a:r>
              <a:rPr sz="1100" dirty="0">
                <a:latin typeface="Times New Roman"/>
                <a:cs typeface="Times New Roman"/>
              </a:rPr>
              <a:t>enabled </a:t>
            </a:r>
            <a:r>
              <a:rPr sz="1100" spc="-10" dirty="0">
                <a:latin typeface="Times New Roman"/>
                <a:cs typeface="Times New Roman"/>
              </a:rPr>
              <a:t>us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successfully  implement </a:t>
            </a:r>
            <a:r>
              <a:rPr sz="1100" dirty="0">
                <a:latin typeface="Times New Roman"/>
                <a:cs typeface="Times New Roman"/>
              </a:rPr>
              <a:t>two </a:t>
            </a:r>
            <a:r>
              <a:rPr sz="1100" spc="-5" dirty="0">
                <a:latin typeface="Times New Roman"/>
                <a:cs typeface="Times New Roman"/>
              </a:rPr>
              <a:t>Project </a:t>
            </a:r>
            <a:r>
              <a:rPr sz="1100" spc="-10" dirty="0">
                <a:latin typeface="Times New Roman"/>
                <a:cs typeface="Times New Roman"/>
              </a:rPr>
              <a:t>Lead </a:t>
            </a:r>
            <a:r>
              <a:rPr sz="1100" dirty="0">
                <a:latin typeface="Times New Roman"/>
                <a:cs typeface="Times New Roman"/>
              </a:rPr>
              <a:t>the Way </a:t>
            </a:r>
            <a:r>
              <a:rPr sz="1100" spc="-5" dirty="0">
                <a:latin typeface="Times New Roman"/>
                <a:cs typeface="Times New Roman"/>
              </a:rPr>
              <a:t>biomedical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courses.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7159243"/>
            <a:ext cx="2466340" cy="131699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algn="just">
              <a:lnSpc>
                <a:spcPct val="95700"/>
              </a:lnSpc>
              <a:spcBef>
                <a:spcPts val="160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its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7th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administering  </a:t>
            </a:r>
            <a:r>
              <a:rPr sz="1100" dirty="0">
                <a:latin typeface="Times New Roman"/>
                <a:cs typeface="Times New Roman"/>
              </a:rPr>
              <a:t>Advanced </a:t>
            </a:r>
            <a:r>
              <a:rPr sz="1100" spc="-5" dirty="0">
                <a:latin typeface="Times New Roman"/>
                <a:cs typeface="Times New Roman"/>
              </a:rPr>
              <a:t>Placement </a:t>
            </a:r>
            <a:r>
              <a:rPr sz="1100" dirty="0">
                <a:latin typeface="Times New Roman"/>
                <a:cs typeface="Times New Roman"/>
              </a:rPr>
              <a:t>exams, </a:t>
            </a:r>
            <a:r>
              <a:rPr sz="1100" spc="-5" dirty="0">
                <a:latin typeface="Times New Roman"/>
                <a:cs typeface="Times New Roman"/>
              </a:rPr>
              <a:t>and students  enrolled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AP </a:t>
            </a:r>
            <a:r>
              <a:rPr sz="1100" dirty="0">
                <a:latin typeface="Times New Roman"/>
                <a:cs typeface="Times New Roman"/>
              </a:rPr>
              <a:t>courses continue to </a:t>
            </a:r>
            <a:r>
              <a:rPr sz="1100" spc="-5" dirty="0">
                <a:latin typeface="Times New Roman"/>
                <a:cs typeface="Times New Roman"/>
              </a:rPr>
              <a:t>improve 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performance. In </a:t>
            </a:r>
            <a:r>
              <a:rPr sz="1100" dirty="0">
                <a:latin typeface="Times New Roman"/>
                <a:cs typeface="Times New Roman"/>
              </a:rPr>
              <a:t>the spring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1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68  out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111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(61%)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earned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qualifying  scores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-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highest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  </a:t>
            </a:r>
            <a:r>
              <a:rPr sz="1100" dirty="0">
                <a:latin typeface="Times New Roman"/>
                <a:cs typeface="Times New Roman"/>
              </a:rPr>
              <a:t>qualifying </a:t>
            </a:r>
            <a:r>
              <a:rPr sz="1100" spc="-5" dirty="0">
                <a:latin typeface="Times New Roman"/>
                <a:cs typeface="Times New Roman"/>
              </a:rPr>
              <a:t>scores we’ve ever had. Of </a:t>
            </a:r>
            <a:r>
              <a:rPr sz="1100" dirty="0">
                <a:latin typeface="Times New Roman"/>
                <a:cs typeface="Times New Roman"/>
              </a:rPr>
              <a:t>these  </a:t>
            </a:r>
            <a:r>
              <a:rPr sz="1100" spc="-5" dirty="0">
                <a:latin typeface="Times New Roman"/>
                <a:cs typeface="Times New Roman"/>
              </a:rPr>
              <a:t>students, </a:t>
            </a:r>
            <a:r>
              <a:rPr sz="1100" dirty="0">
                <a:latin typeface="Times New Roman"/>
                <a:cs typeface="Times New Roman"/>
              </a:rPr>
              <a:t>79 </a:t>
            </a:r>
            <a:r>
              <a:rPr sz="1100" spc="-5" dirty="0">
                <a:latin typeface="Times New Roman"/>
                <a:cs typeface="Times New Roman"/>
              </a:rPr>
              <a:t>out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146 </a:t>
            </a:r>
            <a:r>
              <a:rPr sz="1100" dirty="0">
                <a:latin typeface="Times New Roman"/>
                <a:cs typeface="Times New Roman"/>
              </a:rPr>
              <a:t>“exams”</a:t>
            </a:r>
            <a:r>
              <a:rPr sz="1100" spc="1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(54%)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8443976"/>
            <a:ext cx="246507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55445" algn="l"/>
              </a:tabLst>
            </a:pPr>
            <a:r>
              <a:rPr sz="1100" spc="-5" dirty="0">
                <a:latin typeface="Times New Roman"/>
                <a:cs typeface="Times New Roman"/>
              </a:rPr>
              <a:t>earned </a:t>
            </a:r>
            <a:r>
              <a:rPr sz="1100" spc="1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qualifying </a:t>
            </a:r>
            <a:r>
              <a:rPr sz="1100" spc="1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scores	</a:t>
            </a:r>
            <a:r>
              <a:rPr sz="1100" dirty="0">
                <a:latin typeface="Times New Roman"/>
                <a:cs typeface="Times New Roman"/>
              </a:rPr>
              <a:t>- the</a:t>
            </a:r>
            <a:r>
              <a:rPr sz="1100" spc="1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700" y="8603995"/>
            <a:ext cx="2464435" cy="35560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5"/>
              </a:spcBef>
            </a:pPr>
            <a:r>
              <a:rPr sz="1100" dirty="0">
                <a:latin typeface="Times New Roman"/>
                <a:cs typeface="Times New Roman"/>
              </a:rPr>
              <a:t>number of </a:t>
            </a:r>
            <a:r>
              <a:rPr sz="1100" spc="-5" dirty="0">
                <a:latin typeface="Times New Roman"/>
                <a:cs typeface="Times New Roman"/>
              </a:rPr>
              <a:t>qualifying exams we’ve ever  </a:t>
            </a:r>
            <a:r>
              <a:rPr sz="1100" dirty="0">
                <a:latin typeface="Times New Roman"/>
                <a:cs typeface="Times New Roman"/>
              </a:rPr>
              <a:t>had.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1700" y="9100819"/>
            <a:ext cx="2465705" cy="353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year, more than half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students  who tested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following</a:t>
            </a:r>
            <a:r>
              <a:rPr sz="1100" spc="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subjects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524243" y="8427719"/>
            <a:ext cx="184785" cy="0"/>
          </a:xfrm>
          <a:custGeom>
            <a:avLst/>
            <a:gdLst/>
            <a:ahLst/>
            <a:cxnLst/>
            <a:rect l="l" t="t" r="r" b="b"/>
            <a:pathLst>
              <a:path w="184784">
                <a:moveTo>
                  <a:pt x="0" y="0"/>
                </a:moveTo>
                <a:lnTo>
                  <a:pt x="184536" y="0"/>
                </a:lnTo>
              </a:path>
            </a:pathLst>
          </a:custGeom>
          <a:ln w="9525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383023" y="8427719"/>
            <a:ext cx="1973580" cy="0"/>
          </a:xfrm>
          <a:custGeom>
            <a:avLst/>
            <a:gdLst/>
            <a:ahLst/>
            <a:cxnLst/>
            <a:rect l="l" t="t" r="r" b="b"/>
            <a:pathLst>
              <a:path w="1973579">
                <a:moveTo>
                  <a:pt x="0" y="0"/>
                </a:moveTo>
                <a:lnTo>
                  <a:pt x="1973579" y="0"/>
                </a:lnTo>
              </a:path>
            </a:pathLst>
          </a:custGeom>
          <a:ln w="9525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031658" y="8427719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0" y="0"/>
                </a:moveTo>
                <a:lnTo>
                  <a:pt x="183725" y="0"/>
                </a:lnTo>
              </a:path>
            </a:pathLst>
          </a:custGeom>
          <a:ln w="9525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031658" y="7901495"/>
            <a:ext cx="2677160" cy="0"/>
          </a:xfrm>
          <a:custGeom>
            <a:avLst/>
            <a:gdLst/>
            <a:ahLst/>
            <a:cxnLst/>
            <a:rect l="l" t="t" r="r" b="b"/>
            <a:pathLst>
              <a:path w="2677159">
                <a:moveTo>
                  <a:pt x="0" y="0"/>
                </a:moveTo>
                <a:lnTo>
                  <a:pt x="2677121" y="0"/>
                </a:lnTo>
              </a:path>
            </a:pathLst>
          </a:custGeom>
          <a:ln w="9525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356603" y="8311883"/>
            <a:ext cx="167640" cy="643890"/>
          </a:xfrm>
          <a:custGeom>
            <a:avLst/>
            <a:gdLst/>
            <a:ahLst/>
            <a:cxnLst/>
            <a:rect l="l" t="t" r="r" b="b"/>
            <a:pathLst>
              <a:path w="167640" h="643890">
                <a:moveTo>
                  <a:pt x="167640" y="0"/>
                </a:moveTo>
                <a:lnTo>
                  <a:pt x="0" y="0"/>
                </a:lnTo>
                <a:lnTo>
                  <a:pt x="0" y="643432"/>
                </a:lnTo>
                <a:lnTo>
                  <a:pt x="167640" y="643432"/>
                </a:lnTo>
                <a:lnTo>
                  <a:pt x="16764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215384" y="8397240"/>
            <a:ext cx="167640" cy="558165"/>
          </a:xfrm>
          <a:custGeom>
            <a:avLst/>
            <a:gdLst/>
            <a:ahLst/>
            <a:cxnLst/>
            <a:rect l="l" t="t" r="r" b="b"/>
            <a:pathLst>
              <a:path w="167639" h="558165">
                <a:moveTo>
                  <a:pt x="167639" y="0"/>
                </a:moveTo>
                <a:lnTo>
                  <a:pt x="0" y="0"/>
                </a:lnTo>
                <a:lnTo>
                  <a:pt x="0" y="558076"/>
                </a:lnTo>
                <a:lnTo>
                  <a:pt x="167639" y="558076"/>
                </a:lnTo>
                <a:lnTo>
                  <a:pt x="1676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21679" y="8449043"/>
            <a:ext cx="167640" cy="506730"/>
          </a:xfrm>
          <a:custGeom>
            <a:avLst/>
            <a:gdLst/>
            <a:ahLst/>
            <a:cxnLst/>
            <a:rect l="l" t="t" r="r" b="b"/>
            <a:pathLst>
              <a:path w="167639" h="506729">
                <a:moveTo>
                  <a:pt x="167639" y="0"/>
                </a:moveTo>
                <a:lnTo>
                  <a:pt x="0" y="0"/>
                </a:lnTo>
                <a:lnTo>
                  <a:pt x="0" y="506272"/>
                </a:lnTo>
                <a:lnTo>
                  <a:pt x="167639" y="506272"/>
                </a:lnTo>
                <a:lnTo>
                  <a:pt x="1676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286755" y="8491728"/>
            <a:ext cx="167640" cy="464184"/>
          </a:xfrm>
          <a:custGeom>
            <a:avLst/>
            <a:gdLst/>
            <a:ahLst/>
            <a:cxnLst/>
            <a:rect l="l" t="t" r="r" b="b"/>
            <a:pathLst>
              <a:path w="167639" h="464184">
                <a:moveTo>
                  <a:pt x="167639" y="0"/>
                </a:moveTo>
                <a:lnTo>
                  <a:pt x="0" y="0"/>
                </a:lnTo>
                <a:lnTo>
                  <a:pt x="0" y="463588"/>
                </a:lnTo>
                <a:lnTo>
                  <a:pt x="167639" y="463588"/>
                </a:lnTo>
                <a:lnTo>
                  <a:pt x="1676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750308" y="8670035"/>
            <a:ext cx="169545" cy="285750"/>
          </a:xfrm>
          <a:custGeom>
            <a:avLst/>
            <a:gdLst/>
            <a:ahLst/>
            <a:cxnLst/>
            <a:rect l="l" t="t" r="r" b="b"/>
            <a:pathLst>
              <a:path w="169545" h="285750">
                <a:moveTo>
                  <a:pt x="169163" y="0"/>
                </a:moveTo>
                <a:lnTo>
                  <a:pt x="0" y="0"/>
                </a:lnTo>
                <a:lnTo>
                  <a:pt x="0" y="285280"/>
                </a:lnTo>
                <a:lnTo>
                  <a:pt x="169163" y="285280"/>
                </a:lnTo>
                <a:lnTo>
                  <a:pt x="1691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031658" y="8955320"/>
            <a:ext cx="2677160" cy="0"/>
          </a:xfrm>
          <a:custGeom>
            <a:avLst/>
            <a:gdLst/>
            <a:ahLst/>
            <a:cxnLst/>
            <a:rect l="l" t="t" r="r" b="b"/>
            <a:pathLst>
              <a:path w="2677159">
                <a:moveTo>
                  <a:pt x="0" y="0"/>
                </a:moveTo>
                <a:lnTo>
                  <a:pt x="2677121" y="0"/>
                </a:lnTo>
              </a:path>
            </a:pathLst>
          </a:custGeom>
          <a:ln w="9525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4165447" y="8133269"/>
            <a:ext cx="2800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404040"/>
                </a:solidFill>
                <a:latin typeface="Calibri"/>
                <a:cs typeface="Calibri"/>
              </a:rPr>
              <a:t>53%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700828" y="8407284"/>
            <a:ext cx="2800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404040"/>
                </a:solidFill>
                <a:latin typeface="Calibri"/>
                <a:cs typeface="Calibri"/>
              </a:rPr>
              <a:t>27%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36209" y="8228062"/>
            <a:ext cx="2800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404040"/>
                </a:solidFill>
                <a:latin typeface="Calibri"/>
                <a:cs typeface="Calibri"/>
              </a:rPr>
              <a:t>44%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771591" y="8185847"/>
            <a:ext cx="2800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404040"/>
                </a:solidFill>
                <a:latin typeface="Calibri"/>
                <a:cs typeface="Calibri"/>
              </a:rPr>
              <a:t>48%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306972" y="8048839"/>
            <a:ext cx="2800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404040"/>
                </a:solidFill>
                <a:latin typeface="Calibri"/>
                <a:cs typeface="Calibri"/>
              </a:rPr>
              <a:t>61%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03980" y="8833394"/>
            <a:ext cx="2000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Calibri"/>
                <a:cs typeface="Calibri"/>
              </a:rPr>
              <a:t>0%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626713" y="8306548"/>
            <a:ext cx="2749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Calibri"/>
                <a:cs typeface="Calibri"/>
              </a:rPr>
              <a:t>5</a:t>
            </a:r>
            <a:r>
              <a:rPr sz="1200" spc="-10" dirty="0">
                <a:latin typeface="Calibri"/>
                <a:cs typeface="Calibri"/>
              </a:rPr>
              <a:t>0%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44721" y="9031667"/>
            <a:ext cx="2463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535305" algn="l"/>
                <a:tab pos="1070610" algn="l"/>
                <a:tab pos="1605915" algn="l"/>
                <a:tab pos="2141220" algn="l"/>
              </a:tabLst>
            </a:pPr>
            <a:r>
              <a:rPr sz="120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dirty="0">
                <a:latin typeface="Calibri"/>
                <a:cs typeface="Calibri"/>
              </a:rPr>
              <a:t>15	2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dirty="0">
                <a:latin typeface="Calibri"/>
                <a:cs typeface="Calibri"/>
              </a:rPr>
              <a:t>16	2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dirty="0">
                <a:latin typeface="Calibri"/>
                <a:cs typeface="Calibri"/>
              </a:rPr>
              <a:t>17	2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dirty="0">
                <a:latin typeface="Calibri"/>
                <a:cs typeface="Calibri"/>
              </a:rPr>
              <a:t>18	2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dirty="0">
                <a:latin typeface="Calibri"/>
                <a:cs typeface="Calibri"/>
              </a:rPr>
              <a:t>19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549446" y="7269990"/>
            <a:ext cx="2893695" cy="718185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marL="1518920" marR="5080" indent="-1184275">
              <a:lnSpc>
                <a:spcPct val="102099"/>
              </a:lnSpc>
              <a:spcBef>
                <a:spcPts val="65"/>
              </a:spcBef>
            </a:pPr>
            <a:r>
              <a:rPr sz="1400" b="1" dirty="0">
                <a:latin typeface="Calibri"/>
                <a:cs typeface="Calibri"/>
              </a:rPr>
              <a:t>% of </a:t>
            </a:r>
            <a:r>
              <a:rPr sz="1400" b="1" spc="-25" dirty="0">
                <a:latin typeface="Calibri"/>
                <a:cs typeface="Calibri"/>
              </a:rPr>
              <a:t>Total </a:t>
            </a:r>
            <a:r>
              <a:rPr sz="1400" b="1" dirty="0">
                <a:latin typeface="Calibri"/>
                <a:cs typeface="Calibri"/>
              </a:rPr>
              <a:t>AP Students with</a:t>
            </a:r>
            <a:r>
              <a:rPr sz="1400" b="1" spc="-135" dirty="0">
                <a:latin typeface="Calibri"/>
                <a:cs typeface="Calibri"/>
              </a:rPr>
              <a:t> </a:t>
            </a:r>
            <a:r>
              <a:rPr sz="1400" b="1" spc="-5" dirty="0">
                <a:latin typeface="Calibri"/>
                <a:cs typeface="Calibri"/>
              </a:rPr>
              <a:t>Scores  3+</a:t>
            </a:r>
            <a:endParaRPr sz="1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15"/>
              </a:spcBef>
            </a:pPr>
            <a:r>
              <a:rPr sz="1200" spc="-5" dirty="0">
                <a:latin typeface="Calibri"/>
                <a:cs typeface="Calibri"/>
              </a:rPr>
              <a:t>100%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467100" y="7196581"/>
            <a:ext cx="3381375" cy="2124075"/>
          </a:xfrm>
          <a:custGeom>
            <a:avLst/>
            <a:gdLst/>
            <a:ahLst/>
            <a:cxnLst/>
            <a:rect l="l" t="t" r="r" b="b"/>
            <a:pathLst>
              <a:path w="3381375" h="2124075">
                <a:moveTo>
                  <a:pt x="0" y="0"/>
                </a:moveTo>
                <a:lnTo>
                  <a:pt x="3381375" y="0"/>
                </a:lnTo>
                <a:lnTo>
                  <a:pt x="3381375" y="2124075"/>
                </a:lnTo>
                <a:lnTo>
                  <a:pt x="0" y="2124075"/>
                </a:lnTo>
                <a:lnTo>
                  <a:pt x="0" y="0"/>
                </a:lnTo>
                <a:close/>
              </a:path>
            </a:pathLst>
          </a:custGeom>
          <a:ln w="9525">
            <a:solidFill>
              <a:srgbClr val="D9D9D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224</a:t>
            </a:r>
          </a:p>
        </p:txBody>
      </p:sp>
    </p:spTree>
  </p:cSld>
  <p:clrMapOvr>
    <a:masterClrMapping/>
  </p:clrMapOvr>
  <p:transition spd="med" advTm="1055">
    <p:pull/>
  </p:transition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3583578" y="9549342"/>
            <a:ext cx="6057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395732"/>
            <a:ext cx="5970905" cy="99695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algn="just">
              <a:lnSpc>
                <a:spcPct val="95800"/>
              </a:lnSpc>
              <a:spcBef>
                <a:spcPts val="160"/>
              </a:spcBef>
            </a:pPr>
            <a:r>
              <a:rPr sz="1100" spc="-5" dirty="0">
                <a:latin typeface="Times New Roman"/>
                <a:cs typeface="Times New Roman"/>
              </a:rPr>
              <a:t>received qualifying scores: AP Computer Science Principles, AP Literature </a:t>
            </a:r>
            <a:r>
              <a:rPr sz="1100" dirty="0">
                <a:latin typeface="Times New Roman"/>
                <a:cs typeface="Times New Roman"/>
              </a:rPr>
              <a:t>&amp; </a:t>
            </a:r>
            <a:r>
              <a:rPr sz="1100" spc="-5" dirty="0">
                <a:latin typeface="Times New Roman"/>
                <a:cs typeface="Times New Roman"/>
              </a:rPr>
              <a:t>Composition, AP  Environmental Science, and AP Language </a:t>
            </a:r>
            <a:r>
              <a:rPr sz="1100" dirty="0">
                <a:latin typeface="Times New Roman"/>
                <a:cs typeface="Times New Roman"/>
              </a:rPr>
              <a:t>&amp; </a:t>
            </a:r>
            <a:r>
              <a:rPr sz="1100" spc="-5" dirty="0">
                <a:latin typeface="Times New Roman"/>
                <a:cs typeface="Times New Roman"/>
              </a:rPr>
              <a:t>Composition.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AP subject </a:t>
            </a:r>
            <a:r>
              <a:rPr sz="1100" spc="-10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highest number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qualifying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scores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Literature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&amp;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Composition.</a:t>
            </a:r>
            <a:r>
              <a:rPr sz="1100" spc="204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also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subject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most  </a:t>
            </a:r>
            <a:r>
              <a:rPr sz="1100" dirty="0">
                <a:latin typeface="Times New Roman"/>
                <a:cs typeface="Times New Roman"/>
              </a:rPr>
              <a:t>test </a:t>
            </a:r>
            <a:r>
              <a:rPr sz="1100" spc="-5" dirty="0">
                <a:latin typeface="Times New Roman"/>
                <a:cs typeface="Times New Roman"/>
              </a:rPr>
              <a:t>takers </a:t>
            </a:r>
            <a:r>
              <a:rPr sz="1100" dirty="0">
                <a:latin typeface="Times New Roman"/>
                <a:cs typeface="Times New Roman"/>
              </a:rPr>
              <a:t>with 31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taking this </a:t>
            </a:r>
            <a:r>
              <a:rPr sz="1100" spc="-5" dirty="0">
                <a:latin typeface="Times New Roman"/>
                <a:cs typeface="Times New Roman"/>
              </a:rPr>
              <a:t>exam. Students enrolled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AP Language </a:t>
            </a:r>
            <a:r>
              <a:rPr sz="1100" dirty="0">
                <a:latin typeface="Times New Roman"/>
                <a:cs typeface="Times New Roman"/>
              </a:rPr>
              <a:t>&amp; </a:t>
            </a:r>
            <a:r>
              <a:rPr sz="1100" spc="-5" dirty="0">
                <a:latin typeface="Times New Roman"/>
                <a:cs typeface="Times New Roman"/>
              </a:rPr>
              <a:t>Composition, AP  Environmental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Science,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AP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Computer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Principles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earned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highest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(mean)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average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year,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compared  </a:t>
            </a:r>
            <a:r>
              <a:rPr sz="1100" dirty="0">
                <a:latin typeface="Times New Roman"/>
                <a:cs typeface="Times New Roman"/>
              </a:rPr>
              <a:t>to any 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50900" y="4216296"/>
            <a:ext cx="6074410" cy="53206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00" algn="just">
              <a:lnSpc>
                <a:spcPct val="100000"/>
              </a:lnSpc>
              <a:spcBef>
                <a:spcPts val="105"/>
              </a:spcBef>
            </a:pPr>
            <a:r>
              <a:rPr sz="11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Vocational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Projects </a:t>
            </a:r>
            <a:r>
              <a:rPr sz="11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the District</a:t>
            </a:r>
            <a:r>
              <a:rPr sz="1100" b="1" i="1" u="heavy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Communities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62865" marR="57150" algn="just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Unlike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traditional, comprehensive high </a:t>
            </a:r>
            <a:r>
              <a:rPr sz="1100" dirty="0">
                <a:latin typeface="Times New Roman"/>
                <a:cs typeface="Times New Roman"/>
              </a:rPr>
              <a:t>schools,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at Monty </a:t>
            </a:r>
            <a:r>
              <a:rPr sz="1100" spc="-5" dirty="0">
                <a:latin typeface="Times New Roman"/>
                <a:cs typeface="Times New Roman"/>
              </a:rPr>
              <a:t>Tech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asked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put their  </a:t>
            </a:r>
            <a:r>
              <a:rPr sz="1100" dirty="0">
                <a:latin typeface="Times New Roman"/>
                <a:cs typeface="Times New Roman"/>
              </a:rPr>
              <a:t>education into </a:t>
            </a:r>
            <a:r>
              <a:rPr sz="1100" spc="-5" dirty="0">
                <a:latin typeface="Times New Roman"/>
                <a:cs typeface="Times New Roman"/>
              </a:rPr>
              <a:t>practice </a:t>
            </a:r>
            <a:r>
              <a:rPr sz="1100" dirty="0">
                <a:latin typeface="Times New Roman"/>
                <a:cs typeface="Times New Roman"/>
              </a:rPr>
              <a:t>on a daily basis.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across </a:t>
            </a:r>
            <a:r>
              <a:rPr sz="1100" spc="-5" dirty="0">
                <a:latin typeface="Times New Roman"/>
                <a:cs typeface="Times New Roman"/>
              </a:rPr>
              <a:t>the twenty-one different vocational-technical  </a:t>
            </a:r>
            <a:r>
              <a:rPr sz="1100" dirty="0">
                <a:latin typeface="Times New Roman"/>
                <a:cs typeface="Times New Roman"/>
              </a:rPr>
              <a:t>education </a:t>
            </a:r>
            <a:r>
              <a:rPr sz="1100" spc="-5" dirty="0">
                <a:latin typeface="Times New Roman"/>
                <a:cs typeface="Times New Roman"/>
              </a:rPr>
              <a:t>programs are building homes, reconstructing </a:t>
            </a:r>
            <a:r>
              <a:rPr sz="1100" dirty="0">
                <a:latin typeface="Times New Roman"/>
                <a:cs typeface="Times New Roman"/>
              </a:rPr>
              <a:t>damaged </a:t>
            </a:r>
            <a:r>
              <a:rPr sz="1100" spc="-5" dirty="0">
                <a:latin typeface="Times New Roman"/>
                <a:cs typeface="Times New Roman"/>
              </a:rPr>
              <a:t>properties, </a:t>
            </a:r>
            <a:r>
              <a:rPr sz="1100" dirty="0">
                <a:latin typeface="Times New Roman"/>
                <a:cs typeface="Times New Roman"/>
              </a:rPr>
              <a:t>repairing </a:t>
            </a:r>
            <a:r>
              <a:rPr sz="1100" spc="-5" dirty="0">
                <a:latin typeface="Times New Roman"/>
                <a:cs typeface="Times New Roman"/>
              </a:rPr>
              <a:t>service vehicles,  </a:t>
            </a:r>
            <a:r>
              <a:rPr sz="1100" dirty="0">
                <a:latin typeface="Times New Roman"/>
                <a:cs typeface="Times New Roman"/>
              </a:rPr>
              <a:t>making </a:t>
            </a:r>
            <a:r>
              <a:rPr sz="1100" spc="-5" dirty="0">
                <a:latin typeface="Times New Roman"/>
                <a:cs typeface="Times New Roman"/>
              </a:rPr>
              <a:t>walkways more accessible,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performing countless community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services.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2865" marR="57785" algn="just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2018-2019 school year was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busy one </a:t>
            </a:r>
            <a:r>
              <a:rPr sz="1100" dirty="0">
                <a:latin typeface="Times New Roman"/>
                <a:cs typeface="Times New Roman"/>
              </a:rPr>
              <a:t>for our </a:t>
            </a:r>
            <a:r>
              <a:rPr sz="1100" spc="-5" dirty="0">
                <a:latin typeface="Times New Roman"/>
                <a:cs typeface="Times New Roman"/>
              </a:rPr>
              <a:t>vocational educators,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each trade aimed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provide  practical, hands-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learning experiences for our students, while helping to improve each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eighteen  </a:t>
            </a:r>
            <a:r>
              <a:rPr sz="1100" dirty="0">
                <a:latin typeface="Times New Roman"/>
                <a:cs typeface="Times New Roman"/>
              </a:rPr>
              <a:t>member </a:t>
            </a:r>
            <a:r>
              <a:rPr sz="1100" spc="-5" dirty="0">
                <a:latin typeface="Times New Roman"/>
                <a:cs typeface="Times New Roman"/>
              </a:rPr>
              <a:t>communities.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63500" marR="55880" algn="just">
              <a:lnSpc>
                <a:spcPct val="95900"/>
              </a:lnSpc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Auto Body Collision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Repair Technology</a:t>
            </a:r>
            <a:r>
              <a:rPr sz="1100" spc="-5" dirty="0">
                <a:latin typeface="Times New Roman"/>
                <a:cs typeface="Times New Roman"/>
              </a:rPr>
              <a:t>: </a:t>
            </a:r>
            <a:r>
              <a:rPr sz="1100" dirty="0">
                <a:latin typeface="Times New Roman"/>
                <a:cs typeface="Times New Roman"/>
              </a:rPr>
              <a:t>The Monty Tech </a:t>
            </a:r>
            <a:r>
              <a:rPr sz="1100" spc="-5" dirty="0">
                <a:latin typeface="Times New Roman"/>
                <a:cs typeface="Times New Roman"/>
              </a:rPr>
              <a:t>Auto </a:t>
            </a:r>
            <a:r>
              <a:rPr sz="1100" dirty="0">
                <a:latin typeface="Times New Roman"/>
                <a:cs typeface="Times New Roman"/>
              </a:rPr>
              <a:t>Body </a:t>
            </a:r>
            <a:r>
              <a:rPr sz="1100" spc="-5" dirty="0">
                <a:latin typeface="Times New Roman"/>
                <a:cs typeface="Times New Roman"/>
              </a:rPr>
              <a:t>shop </a:t>
            </a:r>
            <a:r>
              <a:rPr sz="1100" dirty="0">
                <a:latin typeface="Times New Roman"/>
                <a:cs typeface="Times New Roman"/>
              </a:rPr>
              <a:t>benefited </a:t>
            </a:r>
            <a:r>
              <a:rPr sz="1100" spc="-5" dirty="0">
                <a:latin typeface="Times New Roman"/>
                <a:cs typeface="Times New Roman"/>
              </a:rPr>
              <a:t>from </a:t>
            </a:r>
            <a:r>
              <a:rPr sz="1100" dirty="0">
                <a:latin typeface="Times New Roman"/>
                <a:cs typeface="Times New Roman"/>
              </a:rPr>
              <a:t>new  </a:t>
            </a:r>
            <a:r>
              <a:rPr sz="1100" spc="-5" dirty="0">
                <a:latin typeface="Times New Roman"/>
                <a:cs typeface="Times New Roman"/>
              </a:rPr>
              <a:t>instructional equipment this year. </a:t>
            </a:r>
            <a:r>
              <a:rPr sz="1100" dirty="0">
                <a:latin typeface="Times New Roman"/>
                <a:cs typeface="Times New Roman"/>
              </a:rPr>
              <a:t>A new </a:t>
            </a:r>
            <a:r>
              <a:rPr sz="1100" spc="-5" dirty="0">
                <a:latin typeface="Times New Roman"/>
                <a:cs typeface="Times New Roman"/>
              </a:rPr>
              <a:t>silicon bronze MIG welder was added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program, </a:t>
            </a:r>
            <a:r>
              <a:rPr sz="1100" dirty="0">
                <a:latin typeface="Times New Roman"/>
                <a:cs typeface="Times New Roman"/>
              </a:rPr>
              <a:t>so </a:t>
            </a:r>
            <a:r>
              <a:rPr sz="1100" spc="-5" dirty="0">
                <a:latin typeface="Times New Roman"/>
                <a:cs typeface="Times New Roman"/>
              </a:rPr>
              <a:t>that  students continue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trained in the </a:t>
            </a:r>
            <a:r>
              <a:rPr sz="1100" dirty="0">
                <a:latin typeface="Times New Roman"/>
                <a:cs typeface="Times New Roman"/>
              </a:rPr>
              <a:t>industry’s </a:t>
            </a:r>
            <a:r>
              <a:rPr sz="1100" spc="-5" dirty="0">
                <a:latin typeface="Times New Roman"/>
                <a:cs typeface="Times New Roman"/>
              </a:rPr>
              <a:t>latest technologies. </a:t>
            </a:r>
            <a:r>
              <a:rPr sz="1100" dirty="0">
                <a:latin typeface="Times New Roman"/>
                <a:cs typeface="Times New Roman"/>
              </a:rPr>
              <a:t>The shop </a:t>
            </a:r>
            <a:r>
              <a:rPr sz="1100" spc="-5" dirty="0">
                <a:latin typeface="Times New Roman"/>
                <a:cs typeface="Times New Roman"/>
              </a:rPr>
              <a:t>floor was </a:t>
            </a:r>
            <a:r>
              <a:rPr sz="1100" dirty="0">
                <a:latin typeface="Times New Roman"/>
                <a:cs typeface="Times New Roman"/>
              </a:rPr>
              <a:t>coated </a:t>
            </a:r>
            <a:r>
              <a:rPr sz="1100" spc="-5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new  </a:t>
            </a:r>
            <a:r>
              <a:rPr sz="1100" dirty="0">
                <a:latin typeface="Times New Roman"/>
                <a:cs typeface="Times New Roman"/>
              </a:rPr>
              <a:t>epoxy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flooring,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lift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installed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relocated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replace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updating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enhancing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instructional space. Three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Vacuum sanders were </a:t>
            </a:r>
            <a:r>
              <a:rPr sz="1100" dirty="0">
                <a:latin typeface="Times New Roman"/>
                <a:cs typeface="Times New Roman"/>
              </a:rPr>
              <a:t>installed to </a:t>
            </a:r>
            <a:r>
              <a:rPr sz="1100" spc="-5" dirty="0">
                <a:latin typeface="Times New Roman"/>
                <a:cs typeface="Times New Roman"/>
              </a:rPr>
              <a:t>keep the dust 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shop </a:t>
            </a:r>
            <a:r>
              <a:rPr sz="1100" dirty="0">
                <a:latin typeface="Times New Roman"/>
                <a:cs typeface="Times New Roman"/>
              </a:rPr>
              <a:t>down, and </a:t>
            </a:r>
            <a:r>
              <a:rPr sz="1100" spc="-5" dirty="0">
                <a:latin typeface="Times New Roman"/>
                <a:cs typeface="Times New Roman"/>
              </a:rPr>
              <a:t>four 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shop benches were </a:t>
            </a:r>
            <a:r>
              <a:rPr sz="1100" dirty="0">
                <a:latin typeface="Times New Roman"/>
                <a:cs typeface="Times New Roman"/>
              </a:rPr>
              <a:t>installed. </a:t>
            </a:r>
            <a:r>
              <a:rPr sz="1100" spc="-5" dirty="0">
                <a:latin typeface="Times New Roman"/>
                <a:cs typeface="Times New Roman"/>
              </a:rPr>
              <a:t>In addition to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80+ community service projects completed last year,  students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instructors </a:t>
            </a:r>
            <a:r>
              <a:rPr sz="1100" dirty="0">
                <a:latin typeface="Times New Roman"/>
                <a:cs typeface="Times New Roman"/>
              </a:rPr>
              <a:t>painted a sign </a:t>
            </a:r>
            <a:r>
              <a:rPr sz="1100" spc="-5" dirty="0">
                <a:latin typeface="Times New Roman"/>
                <a:cs typeface="Times New Roman"/>
              </a:rPr>
              <a:t>for Hubbardston Council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Aging,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well </a:t>
            </a:r>
            <a:r>
              <a:rPr sz="1100" dirty="0">
                <a:latin typeface="Times New Roman"/>
                <a:cs typeface="Times New Roman"/>
              </a:rPr>
              <a:t>as one of Monty </a:t>
            </a:r>
            <a:r>
              <a:rPr sz="1100" spc="-5" dirty="0">
                <a:latin typeface="Times New Roman"/>
                <a:cs typeface="Times New Roman"/>
              </a:rPr>
              <a:t>Tech’s  </a:t>
            </a:r>
            <a:r>
              <a:rPr sz="1100" dirty="0">
                <a:latin typeface="Times New Roman"/>
                <a:cs typeface="Times New Roman"/>
              </a:rPr>
              <a:t>vans. </a:t>
            </a:r>
            <a:r>
              <a:rPr sz="1100" spc="-5" dirty="0">
                <a:latin typeface="Times New Roman"/>
                <a:cs typeface="Times New Roman"/>
              </a:rPr>
              <a:t>All Seniors received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EPA </a:t>
            </a:r>
            <a:r>
              <a:rPr sz="1100" dirty="0">
                <a:latin typeface="Times New Roman"/>
                <a:cs typeface="Times New Roman"/>
              </a:rPr>
              <a:t>6 H </a:t>
            </a:r>
            <a:r>
              <a:rPr sz="1100" spc="-5" dirty="0">
                <a:latin typeface="Times New Roman"/>
                <a:cs typeface="Times New Roman"/>
              </a:rPr>
              <a:t>Certificate, </a:t>
            </a:r>
            <a:r>
              <a:rPr sz="1100" spc="-10" dirty="0">
                <a:latin typeface="Times New Roman"/>
                <a:cs typeface="Times New Roman"/>
              </a:rPr>
              <a:t>I-Car </a:t>
            </a:r>
            <a:r>
              <a:rPr sz="1100" dirty="0">
                <a:latin typeface="Times New Roman"/>
                <a:cs typeface="Times New Roman"/>
              </a:rPr>
              <a:t>Pro </a:t>
            </a:r>
            <a:r>
              <a:rPr sz="1100" spc="-5" dirty="0">
                <a:latin typeface="Times New Roman"/>
                <a:cs typeface="Times New Roman"/>
              </a:rPr>
              <a:t>Level </a:t>
            </a:r>
            <a:r>
              <a:rPr sz="1100" dirty="0">
                <a:latin typeface="Times New Roman"/>
                <a:cs typeface="Times New Roman"/>
              </a:rPr>
              <a:t>1 in </a:t>
            </a:r>
            <a:r>
              <a:rPr sz="1100" spc="-5" dirty="0">
                <a:latin typeface="Times New Roman"/>
                <a:cs typeface="Times New Roman"/>
              </a:rPr>
              <a:t>Refinishing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Non- Structural  Repair Certification, </a:t>
            </a:r>
            <a:r>
              <a:rPr sz="1100" dirty="0">
                <a:latin typeface="Times New Roman"/>
                <a:cs typeface="Times New Roman"/>
              </a:rPr>
              <a:t>and a </a:t>
            </a:r>
            <a:r>
              <a:rPr sz="1100" spc="-5" dirty="0">
                <a:latin typeface="Times New Roman"/>
                <a:cs typeface="Times New Roman"/>
              </a:rPr>
              <a:t>SEM Plastic Repair Certificate. </a:t>
            </a:r>
            <a:r>
              <a:rPr sz="1100" dirty="0">
                <a:latin typeface="Times New Roman"/>
                <a:cs typeface="Times New Roman"/>
              </a:rPr>
              <a:t>Six </a:t>
            </a:r>
            <a:r>
              <a:rPr sz="1100" spc="-5" dirty="0">
                <a:latin typeface="Times New Roman"/>
                <a:cs typeface="Times New Roman"/>
              </a:rPr>
              <a:t>Seniors </a:t>
            </a:r>
            <a:r>
              <a:rPr sz="1100" dirty="0">
                <a:latin typeface="Times New Roman"/>
                <a:cs typeface="Times New Roman"/>
              </a:rPr>
              <a:t>and two Juniors earned </a:t>
            </a:r>
            <a:r>
              <a:rPr sz="1100" spc="-5" dirty="0">
                <a:latin typeface="Times New Roman"/>
                <a:cs typeface="Times New Roman"/>
              </a:rPr>
              <a:t>co-op  placements, and </a:t>
            </a:r>
            <a:r>
              <a:rPr sz="1100" dirty="0">
                <a:latin typeface="Times New Roman"/>
                <a:cs typeface="Times New Roman"/>
              </a:rPr>
              <a:t>one </a:t>
            </a:r>
            <a:r>
              <a:rPr sz="1100" spc="-5" dirty="0">
                <a:latin typeface="Times New Roman"/>
                <a:cs typeface="Times New Roman"/>
              </a:rPr>
              <a:t>Senior traveled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Louisville, KY, </a:t>
            </a:r>
            <a:r>
              <a:rPr sz="1100" dirty="0">
                <a:latin typeface="Times New Roman"/>
                <a:cs typeface="Times New Roman"/>
              </a:rPr>
              <a:t>competing in the </a:t>
            </a:r>
            <a:r>
              <a:rPr sz="1100" spc="-5" dirty="0">
                <a:latin typeface="Times New Roman"/>
                <a:cs typeface="Times New Roman"/>
              </a:rPr>
              <a:t>SkillsUSA national competition 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June 2018.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2017 graduate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program traveled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Russia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compete in the SkillsUSA World  </a:t>
            </a:r>
            <a:r>
              <a:rPr sz="1100" dirty="0">
                <a:latin typeface="Times New Roman"/>
                <a:cs typeface="Times New Roman"/>
              </a:rPr>
              <a:t>competition, </a:t>
            </a:r>
            <a:r>
              <a:rPr sz="1100" spc="-5" dirty="0">
                <a:latin typeface="Times New Roman"/>
                <a:cs typeface="Times New Roman"/>
              </a:rPr>
              <a:t>where </a:t>
            </a:r>
            <a:r>
              <a:rPr sz="1100" dirty="0">
                <a:latin typeface="Times New Roman"/>
                <a:cs typeface="Times New Roman"/>
              </a:rPr>
              <a:t>he </a:t>
            </a:r>
            <a:r>
              <a:rPr sz="1100" spc="-5" dirty="0">
                <a:latin typeface="Times New Roman"/>
                <a:cs typeface="Times New Roman"/>
              </a:rPr>
              <a:t>placed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impressive 14</a:t>
            </a:r>
            <a:r>
              <a:rPr sz="1050" spc="-7" baseline="31746" dirty="0">
                <a:latin typeface="Times New Roman"/>
                <a:cs typeface="Times New Roman"/>
              </a:rPr>
              <a:t>th</a:t>
            </a:r>
            <a:r>
              <a:rPr sz="1100" spc="-5" dirty="0">
                <a:latin typeface="Times New Roman"/>
                <a:cs typeface="Times New Roman"/>
              </a:rPr>
              <a:t>. (Total student enrollment:</a:t>
            </a:r>
            <a:r>
              <a:rPr sz="1100" spc="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63)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 marR="56515" algn="just">
              <a:lnSpc>
                <a:spcPct val="957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Automotive Technology</a:t>
            </a:r>
            <a:r>
              <a:rPr sz="1100" spc="-5" dirty="0">
                <a:latin typeface="Times New Roman"/>
                <a:cs typeface="Times New Roman"/>
              </a:rPr>
              <a:t>: As </a:t>
            </a:r>
            <a:r>
              <a:rPr sz="1100" dirty="0">
                <a:latin typeface="Times New Roman"/>
                <a:cs typeface="Times New Roman"/>
              </a:rPr>
              <a:t>in past </a:t>
            </a:r>
            <a:r>
              <a:rPr sz="1100" spc="-5" dirty="0">
                <a:latin typeface="Times New Roman"/>
                <a:cs typeface="Times New Roman"/>
              </a:rPr>
              <a:t>years,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Monty </a:t>
            </a:r>
            <a:r>
              <a:rPr sz="1100" dirty="0">
                <a:latin typeface="Times New Roman"/>
                <a:cs typeface="Times New Roman"/>
              </a:rPr>
              <a:t>Tech </a:t>
            </a:r>
            <a:r>
              <a:rPr sz="1100" spc="-5" dirty="0">
                <a:latin typeface="Times New Roman"/>
                <a:cs typeface="Times New Roman"/>
              </a:rPr>
              <a:t>Automotive Technology program continues </a:t>
            </a:r>
            <a:r>
              <a:rPr sz="1100" dirty="0">
                <a:latin typeface="Times New Roman"/>
                <a:cs typeface="Times New Roman"/>
              </a:rPr>
              <a:t>to  service a variety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vehicles. Over 400 vehicles were serviced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repaired during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2018-2019 school  </a:t>
            </a:r>
            <a:r>
              <a:rPr sz="1100" dirty="0">
                <a:latin typeface="Times New Roman"/>
                <a:cs typeface="Times New Roman"/>
              </a:rPr>
              <a:t>year,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vehicles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brought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faculty,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staff,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public,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performed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repairs  that will prepare them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workplace, such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timing </a:t>
            </a:r>
            <a:r>
              <a:rPr sz="1100" dirty="0">
                <a:latin typeface="Times New Roman"/>
                <a:cs typeface="Times New Roman"/>
              </a:rPr>
              <a:t>belts, </a:t>
            </a:r>
            <a:r>
              <a:rPr sz="1100" spc="-5" dirty="0">
                <a:latin typeface="Times New Roman"/>
                <a:cs typeface="Times New Roman"/>
              </a:rPr>
              <a:t>electronic diagnostics, </a:t>
            </a:r>
            <a:r>
              <a:rPr sz="1100" dirty="0">
                <a:latin typeface="Times New Roman"/>
                <a:cs typeface="Times New Roman"/>
              </a:rPr>
              <a:t>intake </a:t>
            </a:r>
            <a:r>
              <a:rPr sz="1100" spc="-5" dirty="0">
                <a:latin typeface="Times New Roman"/>
                <a:cs typeface="Times New Roman"/>
              </a:rPr>
              <a:t>manifold  </a:t>
            </a:r>
            <a:r>
              <a:rPr sz="1100" dirty="0">
                <a:latin typeface="Times New Roman"/>
                <a:cs typeface="Times New Roman"/>
              </a:rPr>
              <a:t>gaskets,  </a:t>
            </a:r>
            <a:r>
              <a:rPr sz="1100" spc="-5" dirty="0">
                <a:latin typeface="Times New Roman"/>
                <a:cs typeface="Times New Roman"/>
              </a:rPr>
              <a:t>brake  work  </a:t>
            </a:r>
            <a:r>
              <a:rPr sz="1100" dirty="0">
                <a:latin typeface="Times New Roman"/>
                <a:cs typeface="Times New Roman"/>
              </a:rPr>
              <a:t>and  various  </a:t>
            </a:r>
            <a:r>
              <a:rPr sz="1100" spc="-5" dirty="0">
                <a:latin typeface="Times New Roman"/>
                <a:cs typeface="Times New Roman"/>
              </a:rPr>
              <a:t>other  technical  repairs.   The</a:t>
            </a:r>
            <a:r>
              <a:rPr sz="1100" spc="2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  </a:t>
            </a:r>
            <a:r>
              <a:rPr sz="1100" spc="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was  awarded  approximately</a:t>
            </a:r>
            <a:endParaRPr sz="1100">
              <a:latin typeface="Times New Roman"/>
              <a:cs typeface="Times New Roman"/>
            </a:endParaRPr>
          </a:p>
          <a:p>
            <a:pPr marL="63500" marR="55880" algn="just">
              <a:lnSpc>
                <a:spcPct val="95700"/>
              </a:lnSpc>
              <a:spcBef>
                <a:spcPts val="10"/>
              </a:spcBef>
            </a:pPr>
            <a:r>
              <a:rPr sz="1100" dirty="0">
                <a:latin typeface="Times New Roman"/>
                <a:cs typeface="Times New Roman"/>
              </a:rPr>
              <a:t>$200,000 </a:t>
            </a:r>
            <a:r>
              <a:rPr sz="1100" spc="-5" dirty="0">
                <a:latin typeface="Times New Roman"/>
                <a:cs typeface="Times New Roman"/>
              </a:rPr>
              <a:t>from the FY20 Massachusetts Capital Skills grant program, and will </a:t>
            </a:r>
            <a:r>
              <a:rPr sz="1100" dirty="0">
                <a:latin typeface="Times New Roman"/>
                <a:cs typeface="Times New Roman"/>
              </a:rPr>
              <a:t>use </a:t>
            </a:r>
            <a:r>
              <a:rPr sz="1100" spc="-5" dirty="0">
                <a:latin typeface="Times New Roman"/>
                <a:cs typeface="Times New Roman"/>
              </a:rPr>
              <a:t>those funds to provide </a:t>
            </a:r>
            <a:r>
              <a:rPr sz="1100" dirty="0">
                <a:latin typeface="Times New Roman"/>
                <a:cs typeface="Times New Roman"/>
              </a:rPr>
              <a:t>a  more </a:t>
            </a:r>
            <a:r>
              <a:rPr sz="1100" spc="-5" dirty="0">
                <a:latin typeface="Times New Roman"/>
                <a:cs typeface="Times New Roman"/>
              </a:rPr>
              <a:t>comprehensive electrical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electronics training curriculum. Two Snap-On NC3 certification  programs have been </a:t>
            </a:r>
            <a:r>
              <a:rPr sz="1100" dirty="0">
                <a:latin typeface="Times New Roman"/>
                <a:cs typeface="Times New Roman"/>
              </a:rPr>
              <a:t>added, including </a:t>
            </a:r>
            <a:r>
              <a:rPr sz="1100" spc="-5" dirty="0">
                <a:latin typeface="Times New Roman"/>
                <a:cs typeface="Times New Roman"/>
              </a:rPr>
              <a:t>digital multimeters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scan tool application. Nine students earned  co-op</a:t>
            </a:r>
            <a:r>
              <a:rPr sz="1100" spc="10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placements</a:t>
            </a:r>
            <a:r>
              <a:rPr sz="1100" spc="9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throughout</a:t>
            </a:r>
            <a:r>
              <a:rPr sz="1100" spc="1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10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</a:t>
            </a:r>
            <a:r>
              <a:rPr sz="1100" spc="1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year,</a:t>
            </a:r>
            <a:r>
              <a:rPr sz="1100" spc="10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which</a:t>
            </a:r>
            <a:r>
              <a:rPr sz="1100" spc="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is</a:t>
            </a:r>
            <a:r>
              <a:rPr sz="1100" spc="10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10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testament</a:t>
            </a:r>
            <a:r>
              <a:rPr sz="1100" spc="1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9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10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strength</a:t>
            </a:r>
            <a:r>
              <a:rPr sz="1100" spc="10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1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10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program. </a:t>
            </a:r>
            <a:r>
              <a:rPr sz="1100" spc="2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484631" y="1587995"/>
          <a:ext cx="6794499" cy="248564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34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66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63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728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6388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D4A6BC"/>
                    </a:solidFill>
                  </a:tcPr>
                </a:tc>
                <a:tc>
                  <a:txBody>
                    <a:bodyPr/>
                    <a:lstStyle/>
                    <a:p>
                      <a:pPr marL="135255">
                        <a:lnSpc>
                          <a:spcPts val="1405"/>
                        </a:lnSpc>
                      </a:pPr>
                      <a:r>
                        <a:rPr sz="1200" b="1" dirty="0">
                          <a:latin typeface="Calibri"/>
                          <a:cs typeface="Calibri"/>
                        </a:rPr>
                        <a:t>Spring</a:t>
                      </a:r>
                      <a:r>
                        <a:rPr sz="12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 dirty="0">
                          <a:latin typeface="Calibri"/>
                          <a:cs typeface="Calibri"/>
                        </a:rPr>
                        <a:t>2015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1018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200" spc="-5" dirty="0">
                          <a:latin typeface="Calibri"/>
                          <a:cs typeface="Calibri"/>
                        </a:rPr>
                        <a:t>(SY14-15)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D4A6BC"/>
                    </a:solidFill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ts val="1405"/>
                        </a:lnSpc>
                      </a:pPr>
                      <a:r>
                        <a:rPr sz="1200" b="1" dirty="0">
                          <a:latin typeface="Calibri"/>
                          <a:cs typeface="Calibri"/>
                        </a:rPr>
                        <a:t>Spring</a:t>
                      </a:r>
                      <a:r>
                        <a:rPr sz="12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 dirty="0">
                          <a:latin typeface="Calibri"/>
                          <a:cs typeface="Calibri"/>
                        </a:rPr>
                        <a:t>2016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1701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200" spc="-5" dirty="0">
                          <a:latin typeface="Calibri"/>
                          <a:cs typeface="Calibri"/>
                        </a:rPr>
                        <a:t>(SY15-16)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D4A6BC"/>
                    </a:solidFill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ts val="1405"/>
                        </a:lnSpc>
                      </a:pPr>
                      <a:r>
                        <a:rPr sz="1200" b="1" dirty="0">
                          <a:latin typeface="Calibri"/>
                          <a:cs typeface="Calibri"/>
                        </a:rPr>
                        <a:t>Spring</a:t>
                      </a:r>
                      <a:r>
                        <a:rPr sz="12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 dirty="0">
                          <a:latin typeface="Calibri"/>
                          <a:cs typeface="Calibri"/>
                        </a:rPr>
                        <a:t>2017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18097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200" spc="-5" dirty="0">
                          <a:latin typeface="Calibri"/>
                          <a:cs typeface="Calibri"/>
                        </a:rPr>
                        <a:t>(SY16-17)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D4A6BC"/>
                    </a:solidFill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ts val="1405"/>
                        </a:lnSpc>
                      </a:pPr>
                      <a:r>
                        <a:rPr sz="1200" b="1" dirty="0">
                          <a:latin typeface="Calibri"/>
                          <a:cs typeface="Calibri"/>
                        </a:rPr>
                        <a:t>Spring</a:t>
                      </a:r>
                      <a:r>
                        <a:rPr sz="12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 dirty="0">
                          <a:latin typeface="Calibri"/>
                          <a:cs typeface="Calibri"/>
                        </a:rPr>
                        <a:t>2018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19050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200" spc="-5" dirty="0">
                          <a:latin typeface="Calibri"/>
                          <a:cs typeface="Calibri"/>
                        </a:rPr>
                        <a:t>(SY17-18)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D4A6B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5"/>
                        </a:lnSpc>
                      </a:pPr>
                      <a:r>
                        <a:rPr sz="1200" b="1" dirty="0">
                          <a:latin typeface="Calibri"/>
                          <a:cs typeface="Calibri"/>
                        </a:rPr>
                        <a:t>Spring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200" b="1" dirty="0">
                          <a:latin typeface="Calibri"/>
                          <a:cs typeface="Calibri"/>
                        </a:rPr>
                        <a:t>2019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200" spc="-5" dirty="0">
                          <a:latin typeface="Calibri"/>
                          <a:cs typeface="Calibri"/>
                        </a:rPr>
                        <a:t>(SY18-19)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D4A6B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1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spc="-5" dirty="0">
                          <a:latin typeface="Calibri"/>
                          <a:cs typeface="Calibri"/>
                        </a:rPr>
                        <a:t>MT </a:t>
                      </a:r>
                      <a:r>
                        <a:rPr sz="1200" b="1" dirty="0">
                          <a:latin typeface="Calibri"/>
                          <a:cs typeface="Calibri"/>
                        </a:rPr>
                        <a:t>AP</a:t>
                      </a:r>
                      <a:r>
                        <a:rPr sz="1200" b="1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 dirty="0">
                          <a:latin typeface="Calibri"/>
                          <a:cs typeface="Calibri"/>
                        </a:rPr>
                        <a:t>Courses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3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6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937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b="1" spc="-5" dirty="0">
                          <a:latin typeface="Calibri"/>
                          <a:cs typeface="Calibri"/>
                        </a:rPr>
                        <a:t>MT </a:t>
                      </a:r>
                      <a:r>
                        <a:rPr sz="1200" b="1" dirty="0">
                          <a:latin typeface="Calibri"/>
                          <a:cs typeface="Calibri"/>
                        </a:rPr>
                        <a:t>AP </a:t>
                      </a:r>
                      <a:r>
                        <a:rPr sz="1200" b="1" spc="-5" dirty="0">
                          <a:latin typeface="Calibri"/>
                          <a:cs typeface="Calibri"/>
                        </a:rPr>
                        <a:t>Student Enrollment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99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188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151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135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157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7945">
                <a:tc>
                  <a:txBody>
                    <a:bodyPr/>
                    <a:lstStyle/>
                    <a:p>
                      <a:pPr marL="68580">
                        <a:lnSpc>
                          <a:spcPts val="1405"/>
                        </a:lnSpc>
                      </a:pPr>
                      <a:r>
                        <a:rPr sz="1200" b="1" spc="-5" dirty="0">
                          <a:latin typeface="Calibri"/>
                          <a:cs typeface="Calibri"/>
                        </a:rPr>
                        <a:t>Students with</a:t>
                      </a:r>
                      <a:r>
                        <a:rPr sz="12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 dirty="0">
                          <a:latin typeface="Calibri"/>
                          <a:cs typeface="Calibri"/>
                        </a:rPr>
                        <a:t>Qualifying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200" b="1" spc="-5" dirty="0">
                          <a:latin typeface="Calibri"/>
                          <a:cs typeface="Calibri"/>
                        </a:rPr>
                        <a:t>Scores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5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47</a:t>
                      </a:r>
                      <a:r>
                        <a:rPr sz="12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 dirty="0">
                          <a:latin typeface="Calibri"/>
                          <a:cs typeface="Calibri"/>
                        </a:rPr>
                        <a:t>(53%)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8826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5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39</a:t>
                      </a:r>
                      <a:r>
                        <a:rPr sz="12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 dirty="0">
                          <a:latin typeface="Calibri"/>
                          <a:cs typeface="Calibri"/>
                        </a:rPr>
                        <a:t>(27%)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8826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5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53</a:t>
                      </a:r>
                      <a:r>
                        <a:rPr sz="12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 dirty="0">
                          <a:latin typeface="Calibri"/>
                          <a:cs typeface="Calibri"/>
                        </a:rPr>
                        <a:t>(44%)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8826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95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46</a:t>
                      </a:r>
                      <a:r>
                        <a:rPr sz="12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 dirty="0">
                          <a:latin typeface="Calibri"/>
                          <a:cs typeface="Calibri"/>
                        </a:rPr>
                        <a:t>(48%)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8826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5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68</a:t>
                      </a:r>
                      <a:r>
                        <a:rPr sz="12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 dirty="0">
                          <a:latin typeface="Calibri"/>
                          <a:cs typeface="Calibri"/>
                        </a:rPr>
                        <a:t>(61%)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8826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937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b="1" dirty="0">
                          <a:latin typeface="Calibri"/>
                          <a:cs typeface="Calibri"/>
                        </a:rPr>
                        <a:t>AP Test</a:t>
                      </a:r>
                      <a:r>
                        <a:rPr sz="12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dirty="0">
                          <a:latin typeface="Calibri"/>
                          <a:cs typeface="Calibri"/>
                        </a:rPr>
                        <a:t>Takers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89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145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120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95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111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848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dirty="0">
                          <a:latin typeface="Calibri"/>
                          <a:cs typeface="Calibri"/>
                        </a:rPr>
                        <a:t>Total # </a:t>
                      </a:r>
                      <a:r>
                        <a:rPr sz="1200" b="1" spc="-5" dirty="0">
                          <a:latin typeface="Calibri"/>
                          <a:cs typeface="Calibri"/>
                        </a:rPr>
                        <a:t>of Qualifying</a:t>
                      </a:r>
                      <a:r>
                        <a:rPr sz="12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 dirty="0">
                          <a:latin typeface="Calibri"/>
                          <a:cs typeface="Calibri"/>
                        </a:rPr>
                        <a:t>Exams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53</a:t>
                      </a:r>
                      <a:r>
                        <a:rPr sz="12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 dirty="0">
                          <a:latin typeface="Calibri"/>
                          <a:cs typeface="Calibri"/>
                        </a:rPr>
                        <a:t>(46%)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44</a:t>
                      </a:r>
                      <a:r>
                        <a:rPr sz="12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 dirty="0">
                          <a:latin typeface="Calibri"/>
                          <a:cs typeface="Calibri"/>
                        </a:rPr>
                        <a:t>(24%)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65</a:t>
                      </a:r>
                      <a:r>
                        <a:rPr sz="12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 dirty="0">
                          <a:latin typeface="Calibri"/>
                          <a:cs typeface="Calibri"/>
                        </a:rPr>
                        <a:t>(44%)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58</a:t>
                      </a:r>
                      <a:r>
                        <a:rPr sz="12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 dirty="0">
                          <a:latin typeface="Calibri"/>
                          <a:cs typeface="Calibri"/>
                        </a:rPr>
                        <a:t>(43%)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79</a:t>
                      </a:r>
                      <a:r>
                        <a:rPr sz="12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5" dirty="0">
                          <a:latin typeface="Calibri"/>
                          <a:cs typeface="Calibri"/>
                        </a:rPr>
                        <a:t>(54%)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937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b="1" dirty="0">
                          <a:latin typeface="Calibri"/>
                          <a:cs typeface="Calibri"/>
                        </a:rPr>
                        <a:t>Total # </a:t>
                      </a:r>
                      <a:r>
                        <a:rPr sz="1200" b="1" spc="-5" dirty="0">
                          <a:latin typeface="Calibri"/>
                          <a:cs typeface="Calibri"/>
                        </a:rPr>
                        <a:t>of </a:t>
                      </a:r>
                      <a:r>
                        <a:rPr sz="1200" b="1" dirty="0">
                          <a:latin typeface="Calibri"/>
                          <a:cs typeface="Calibri"/>
                        </a:rPr>
                        <a:t>AP</a:t>
                      </a:r>
                      <a:r>
                        <a:rPr sz="12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5" dirty="0">
                          <a:latin typeface="Calibri"/>
                          <a:cs typeface="Calibri"/>
                        </a:rPr>
                        <a:t>Exams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116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187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148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134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146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46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 advTm="738">
    <p:pull/>
  </p:transition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226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559" y="395732"/>
            <a:ext cx="5973445" cy="907732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6350" algn="just">
              <a:lnSpc>
                <a:spcPct val="95800"/>
              </a:lnSpc>
              <a:spcBef>
                <a:spcPts val="160"/>
              </a:spcBef>
            </a:pPr>
            <a:r>
              <a:rPr sz="1100" dirty="0">
                <a:latin typeface="Times New Roman"/>
                <a:cs typeface="Times New Roman"/>
              </a:rPr>
              <a:t>Monty Tech </a:t>
            </a:r>
            <a:r>
              <a:rPr sz="1100" spc="-5" dirty="0">
                <a:latin typeface="Times New Roman"/>
                <a:cs typeface="Times New Roman"/>
              </a:rPr>
              <a:t>Automotive </a:t>
            </a:r>
            <a:r>
              <a:rPr sz="1100" dirty="0">
                <a:latin typeface="Times New Roman"/>
                <a:cs typeface="Times New Roman"/>
              </a:rPr>
              <a:t>Technology </a:t>
            </a:r>
            <a:r>
              <a:rPr sz="1100" spc="-5" dirty="0">
                <a:latin typeface="Times New Roman"/>
                <a:cs typeface="Times New Roman"/>
              </a:rPr>
              <a:t>program continues </a:t>
            </a:r>
            <a:r>
              <a:rPr sz="1100" dirty="0">
                <a:latin typeface="Times New Roman"/>
                <a:cs typeface="Times New Roman"/>
              </a:rPr>
              <a:t>to be </a:t>
            </a:r>
            <a:r>
              <a:rPr sz="1100" spc="-5" dirty="0">
                <a:latin typeface="Times New Roman"/>
                <a:cs typeface="Times New Roman"/>
              </a:rPr>
              <a:t>the area’s premier workforce pipeline </a:t>
            </a:r>
            <a:r>
              <a:rPr sz="1100" dirty="0">
                <a:latin typeface="Times New Roman"/>
                <a:cs typeface="Times New Roman"/>
              </a:rPr>
              <a:t>for  </a:t>
            </a:r>
            <a:r>
              <a:rPr sz="1100" spc="-5" dirty="0">
                <a:latin typeface="Times New Roman"/>
                <a:cs typeface="Times New Roman"/>
              </a:rPr>
              <a:t>automotive dealerships and businesses.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those students who plan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pursue </a:t>
            </a:r>
            <a:r>
              <a:rPr sz="1100" dirty="0">
                <a:latin typeface="Times New Roman"/>
                <a:cs typeface="Times New Roman"/>
              </a:rPr>
              <a:t>advanced training, </a:t>
            </a:r>
            <a:r>
              <a:rPr sz="1100" spc="-5" dirty="0">
                <a:latin typeface="Times New Roman"/>
                <a:cs typeface="Times New Roman"/>
              </a:rPr>
              <a:t>we have  </a:t>
            </a:r>
            <a:r>
              <a:rPr sz="1100" dirty="0">
                <a:latin typeface="Times New Roman"/>
                <a:cs typeface="Times New Roman"/>
              </a:rPr>
              <a:t>updated </a:t>
            </a:r>
            <a:r>
              <a:rPr sz="1100" spc="-5" dirty="0">
                <a:latin typeface="Times New Roman"/>
                <a:cs typeface="Times New Roman"/>
              </a:rPr>
              <a:t>articulation agreements with </a:t>
            </a:r>
            <a:r>
              <a:rPr sz="1100" dirty="0">
                <a:latin typeface="Times New Roman"/>
                <a:cs typeface="Times New Roman"/>
              </a:rPr>
              <a:t>3 </a:t>
            </a:r>
            <a:r>
              <a:rPr sz="1100" spc="-5" dirty="0">
                <a:latin typeface="Times New Roman"/>
                <a:cs typeface="Times New Roman"/>
              </a:rPr>
              <a:t>colleges/universities,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well </a:t>
            </a:r>
            <a:r>
              <a:rPr sz="1100" dirty="0">
                <a:latin typeface="Times New Roman"/>
                <a:cs typeface="Times New Roman"/>
              </a:rPr>
              <a:t>as the 15 </a:t>
            </a:r>
            <a:r>
              <a:rPr sz="1100" spc="-5" dirty="0">
                <a:latin typeface="Times New Roman"/>
                <a:cs typeface="Times New Roman"/>
              </a:rPr>
              <a:t>community colleges across  Massachusetts. Over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last </a:t>
            </a:r>
            <a:r>
              <a:rPr sz="1100" dirty="0">
                <a:latin typeface="Times New Roman"/>
                <a:cs typeface="Times New Roman"/>
              </a:rPr>
              <a:t>few </a:t>
            </a:r>
            <a:r>
              <a:rPr sz="1100" spc="-5" dirty="0">
                <a:latin typeface="Times New Roman"/>
                <a:cs typeface="Times New Roman"/>
              </a:rPr>
              <a:t>years,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students have received more </a:t>
            </a:r>
            <a:r>
              <a:rPr sz="1100" dirty="0">
                <a:latin typeface="Times New Roman"/>
                <a:cs typeface="Times New Roman"/>
              </a:rPr>
              <a:t>than </a:t>
            </a:r>
            <a:r>
              <a:rPr sz="1100" spc="-5" dirty="0">
                <a:latin typeface="Times New Roman"/>
                <a:cs typeface="Times New Roman"/>
              </a:rPr>
              <a:t>$28,000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scholarships </a:t>
            </a:r>
            <a:r>
              <a:rPr sz="1100" dirty="0">
                <a:latin typeface="Times New Roman"/>
                <a:cs typeface="Times New Roman"/>
              </a:rPr>
              <a:t>to  attend </a:t>
            </a:r>
            <a:r>
              <a:rPr sz="1100" spc="-5" dirty="0">
                <a:latin typeface="Times New Roman"/>
                <a:cs typeface="Times New Roman"/>
              </a:rPr>
              <a:t>University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Northwestern Ohio, and in 2018-2019, </a:t>
            </a:r>
            <a:r>
              <a:rPr sz="1100" dirty="0">
                <a:latin typeface="Times New Roman"/>
                <a:cs typeface="Times New Roman"/>
              </a:rPr>
              <a:t>a Junior placed </a:t>
            </a:r>
            <a:r>
              <a:rPr sz="1100" spc="-5" dirty="0">
                <a:latin typeface="Times New Roman"/>
                <a:cs typeface="Times New Roman"/>
              </a:rPr>
              <a:t>1st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UNOH nationwide  scholarship </a:t>
            </a:r>
            <a:r>
              <a:rPr sz="1100" dirty="0">
                <a:latin typeface="Times New Roman"/>
                <a:cs typeface="Times New Roman"/>
              </a:rPr>
              <a:t>testing, earning a $5,000 </a:t>
            </a:r>
            <a:r>
              <a:rPr sz="1100" spc="-5" dirty="0">
                <a:latin typeface="Times New Roman"/>
                <a:cs typeface="Times New Roman"/>
              </a:rPr>
              <a:t>scholarship. (Total student enrollment: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60)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Business Technology</a:t>
            </a:r>
            <a:r>
              <a:rPr sz="1100" spc="-5" dirty="0">
                <a:latin typeface="Times New Roman"/>
                <a:cs typeface="Times New Roman"/>
              </a:rPr>
              <a:t>: </a:t>
            </a:r>
            <a:r>
              <a:rPr sz="1100" dirty="0">
                <a:latin typeface="Times New Roman"/>
                <a:cs typeface="Times New Roman"/>
              </a:rPr>
              <a:t>Monty </a:t>
            </a:r>
            <a:r>
              <a:rPr sz="1100" spc="-5" dirty="0">
                <a:latin typeface="Times New Roman"/>
                <a:cs typeface="Times New Roman"/>
              </a:rPr>
              <a:t>Tech’s Business Technology program continues to benefit from </a:t>
            </a:r>
            <a:r>
              <a:rPr sz="1100" dirty="0">
                <a:latin typeface="Times New Roman"/>
                <a:cs typeface="Times New Roman"/>
              </a:rPr>
              <a:t>a unique  </a:t>
            </a:r>
            <a:r>
              <a:rPr sz="1100" spc="-5" dirty="0">
                <a:latin typeface="Times New Roman"/>
                <a:cs typeface="Times New Roman"/>
              </a:rPr>
              <a:t>partnership with Workers Credit Union.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opportunity to participate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teller </a:t>
            </a:r>
            <a:r>
              <a:rPr sz="1100" dirty="0">
                <a:latin typeface="Times New Roman"/>
                <a:cs typeface="Times New Roman"/>
              </a:rPr>
              <a:t>training and </a:t>
            </a:r>
            <a:r>
              <a:rPr sz="1100" spc="-5" dirty="0">
                <a:latin typeface="Times New Roman"/>
                <a:cs typeface="Times New Roman"/>
              </a:rPr>
              <a:t>financial  </a:t>
            </a:r>
            <a:r>
              <a:rPr sz="1100" dirty="0">
                <a:latin typeface="Times New Roman"/>
                <a:cs typeface="Times New Roman"/>
              </a:rPr>
              <a:t>literacy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workshops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has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been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met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great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enthusiasm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from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students,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who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completed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modules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earned  a </a:t>
            </a:r>
            <a:r>
              <a:rPr sz="1100" spc="-5" dirty="0">
                <a:latin typeface="Times New Roman"/>
                <a:cs typeface="Times New Roman"/>
              </a:rPr>
              <a:t>financial literacy certificate. As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member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Massachusetts Schools Bank Association </a:t>
            </a:r>
            <a:r>
              <a:rPr sz="1100" dirty="0">
                <a:latin typeface="Times New Roman"/>
                <a:cs typeface="Times New Roman"/>
              </a:rPr>
              <a:t>through </a:t>
            </a:r>
            <a:r>
              <a:rPr sz="1100" spc="-5" dirty="0">
                <a:latin typeface="Times New Roman"/>
                <a:cs typeface="Times New Roman"/>
              </a:rPr>
              <a:t>the  Federal Reserve </a:t>
            </a:r>
            <a:r>
              <a:rPr sz="1100" dirty="0">
                <a:latin typeface="Times New Roman"/>
                <a:cs typeface="Times New Roman"/>
              </a:rPr>
              <a:t>Bank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Boston, </a:t>
            </a:r>
            <a:r>
              <a:rPr sz="1100" spc="-5" dirty="0">
                <a:latin typeface="Times New Roman"/>
                <a:cs typeface="Times New Roman"/>
              </a:rPr>
              <a:t>Monty </a:t>
            </a:r>
            <a:r>
              <a:rPr sz="1100" dirty="0">
                <a:latin typeface="Times New Roman"/>
                <a:cs typeface="Times New Roman"/>
              </a:rPr>
              <a:t>Tech </a:t>
            </a:r>
            <a:r>
              <a:rPr sz="1100" spc="-5" dirty="0">
                <a:latin typeface="Times New Roman"/>
                <a:cs typeface="Times New Roman"/>
              </a:rPr>
              <a:t>students are able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compete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Banking Bowl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Marketing Competitions. Workers Credit Union has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purchased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conference </a:t>
            </a:r>
            <a:r>
              <a:rPr sz="1100" dirty="0">
                <a:latin typeface="Times New Roman"/>
                <a:cs typeface="Times New Roman"/>
              </a:rPr>
              <a:t>table, 6 </a:t>
            </a:r>
            <a:r>
              <a:rPr sz="1100" spc="-5" dirty="0">
                <a:latin typeface="Times New Roman"/>
                <a:cs typeface="Times New Roman"/>
              </a:rPr>
              <a:t>chairs, </a:t>
            </a:r>
            <a:r>
              <a:rPr sz="1100" dirty="0">
                <a:latin typeface="Times New Roman"/>
                <a:cs typeface="Times New Roman"/>
              </a:rPr>
              <a:t>and 2 </a:t>
            </a:r>
            <a:r>
              <a:rPr sz="1100" spc="-5" dirty="0">
                <a:latin typeface="Times New Roman"/>
                <a:cs typeface="Times New Roman"/>
              </a:rPr>
              <a:t>new  </a:t>
            </a:r>
            <a:r>
              <a:rPr sz="1100" dirty="0">
                <a:latin typeface="Times New Roman"/>
                <a:cs typeface="Times New Roman"/>
              </a:rPr>
              <a:t>white </a:t>
            </a:r>
            <a:r>
              <a:rPr sz="1100" spc="-5" dirty="0">
                <a:latin typeface="Times New Roman"/>
                <a:cs typeface="Times New Roman"/>
              </a:rPr>
              <a:t>boards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support the </a:t>
            </a:r>
            <a:r>
              <a:rPr sz="1100" dirty="0">
                <a:latin typeface="Times New Roman"/>
                <a:cs typeface="Times New Roman"/>
              </a:rPr>
              <a:t>program. </a:t>
            </a:r>
            <a:r>
              <a:rPr sz="1100" spc="-5" dirty="0">
                <a:latin typeface="Times New Roman"/>
                <a:cs typeface="Times New Roman"/>
              </a:rPr>
              <a:t>Instructors,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collaboration with their post-secondary colleagues,  </a:t>
            </a:r>
            <a:r>
              <a:rPr sz="1100" dirty="0">
                <a:latin typeface="Times New Roman"/>
                <a:cs typeface="Times New Roman"/>
              </a:rPr>
              <a:t>continue to </a:t>
            </a:r>
            <a:r>
              <a:rPr sz="1100" spc="-5" dirty="0">
                <a:latin typeface="Times New Roman"/>
                <a:cs typeface="Times New Roman"/>
              </a:rPr>
              <a:t>refine </a:t>
            </a:r>
            <a:r>
              <a:rPr sz="1100" dirty="0">
                <a:latin typeface="Times New Roman"/>
                <a:cs typeface="Times New Roman"/>
              </a:rPr>
              <a:t>and develop new </a:t>
            </a:r>
            <a:r>
              <a:rPr sz="1100" spc="-5" dirty="0">
                <a:latin typeface="Times New Roman"/>
                <a:cs typeface="Times New Roman"/>
              </a:rPr>
              <a:t>articulation agreements. These agreements </a:t>
            </a:r>
            <a:r>
              <a:rPr sz="1100" dirty="0">
                <a:latin typeface="Times New Roman"/>
                <a:cs typeface="Times New Roman"/>
              </a:rPr>
              <a:t>with </a:t>
            </a:r>
            <a:r>
              <a:rPr sz="1100" spc="-5" dirty="0">
                <a:latin typeface="Times New Roman"/>
                <a:cs typeface="Times New Roman"/>
              </a:rPr>
              <a:t>Mount Wachusett  </a:t>
            </a:r>
            <a:r>
              <a:rPr sz="1100" dirty="0">
                <a:latin typeface="Times New Roman"/>
                <a:cs typeface="Times New Roman"/>
              </a:rPr>
              <a:t>Community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College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Keene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College,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will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provide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qualified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college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credits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cost 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student. Students </a:t>
            </a:r>
            <a:r>
              <a:rPr sz="1100" dirty="0">
                <a:latin typeface="Times New Roman"/>
                <a:cs typeface="Times New Roman"/>
              </a:rPr>
              <a:t>are eligible to </a:t>
            </a:r>
            <a:r>
              <a:rPr sz="1100" spc="-5" dirty="0">
                <a:latin typeface="Times New Roman"/>
                <a:cs typeface="Times New Roman"/>
              </a:rPr>
              <a:t>receive </a:t>
            </a:r>
            <a:r>
              <a:rPr sz="1100" spc="-10" dirty="0">
                <a:latin typeface="Times New Roman"/>
                <a:cs typeface="Times New Roman"/>
              </a:rPr>
              <a:t>24 </a:t>
            </a:r>
            <a:r>
              <a:rPr sz="1100" spc="-5" dirty="0">
                <a:latin typeface="Times New Roman"/>
                <a:cs typeface="Times New Roman"/>
              </a:rPr>
              <a:t>credits from Mount Wachusett </a:t>
            </a:r>
            <a:r>
              <a:rPr sz="1100" dirty="0">
                <a:latin typeface="Times New Roman"/>
                <a:cs typeface="Times New Roman"/>
              </a:rPr>
              <a:t>Community </a:t>
            </a:r>
            <a:r>
              <a:rPr sz="1100" spc="-5" dirty="0">
                <a:latin typeface="Times New Roman"/>
                <a:cs typeface="Times New Roman"/>
              </a:rPr>
              <a:t>College </a:t>
            </a:r>
            <a:r>
              <a:rPr sz="1100" spc="-10" dirty="0">
                <a:latin typeface="Times New Roman"/>
                <a:cs typeface="Times New Roman"/>
              </a:rPr>
              <a:t>and  </a:t>
            </a:r>
            <a:r>
              <a:rPr sz="1100" dirty="0">
                <a:latin typeface="Times New Roman"/>
                <a:cs typeface="Times New Roman"/>
              </a:rPr>
              <a:t>12 </a:t>
            </a:r>
            <a:r>
              <a:rPr sz="1100" spc="-5" dirty="0">
                <a:latin typeface="Times New Roman"/>
                <a:cs typeface="Times New Roman"/>
              </a:rPr>
              <a:t>credits from Keene </a:t>
            </a:r>
            <a:r>
              <a:rPr sz="1100" spc="-10" dirty="0">
                <a:latin typeface="Times New Roman"/>
                <a:cs typeface="Times New Roman"/>
              </a:rPr>
              <a:t>State. </a:t>
            </a:r>
            <a:r>
              <a:rPr sz="1100" spc="-5" dirty="0">
                <a:latin typeface="Times New Roman"/>
                <a:cs typeface="Times New Roman"/>
              </a:rPr>
              <a:t>Opportunities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demonstrate customer service, cash handling, and accounting  </a:t>
            </a:r>
            <a:r>
              <a:rPr sz="1100" dirty="0">
                <a:latin typeface="Times New Roman"/>
                <a:cs typeface="Times New Roman"/>
              </a:rPr>
              <a:t>skills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ever-present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Business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Technology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successfully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operate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in-house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retail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location,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Gear </a:t>
            </a:r>
            <a:r>
              <a:rPr sz="1100" dirty="0">
                <a:latin typeface="Times New Roman"/>
                <a:cs typeface="Times New Roman"/>
              </a:rPr>
              <a:t>House </a:t>
            </a:r>
            <a:r>
              <a:rPr sz="1100" spc="-5" dirty="0">
                <a:latin typeface="Times New Roman"/>
                <a:cs typeface="Times New Roman"/>
              </a:rPr>
              <a:t>School Store, and the </a:t>
            </a:r>
            <a:r>
              <a:rPr sz="1100" dirty="0">
                <a:latin typeface="Times New Roman"/>
                <a:cs typeface="Times New Roman"/>
              </a:rPr>
              <a:t>Monty </a:t>
            </a:r>
            <a:r>
              <a:rPr sz="1100" spc="-5" dirty="0">
                <a:latin typeface="Times New Roman"/>
                <a:cs typeface="Times New Roman"/>
              </a:rPr>
              <a:t>Tech Greenhouse. Eleven Seniors and four Juniors were out 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co-op placements </a:t>
            </a:r>
            <a:r>
              <a:rPr sz="1100" dirty="0">
                <a:latin typeface="Times New Roman"/>
                <a:cs typeface="Times New Roman"/>
              </a:rPr>
              <a:t>during the </a:t>
            </a:r>
            <a:r>
              <a:rPr sz="1100" spc="-5" dirty="0">
                <a:latin typeface="Times New Roman"/>
                <a:cs typeface="Times New Roman"/>
              </a:rPr>
              <a:t>2018-2019 school year. (Total student enrollment: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80)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Cabinetmaking</a:t>
            </a:r>
            <a:r>
              <a:rPr sz="1100" spc="-5" dirty="0">
                <a:latin typeface="Times New Roman"/>
                <a:cs typeface="Times New Roman"/>
              </a:rPr>
              <a:t>: Students and instructors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school’s Cabinetmaking program continue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spent time  </a:t>
            </a:r>
            <a:r>
              <a:rPr sz="1100" dirty="0">
                <a:latin typeface="Times New Roman"/>
                <a:cs typeface="Times New Roman"/>
              </a:rPr>
              <a:t>during the </a:t>
            </a:r>
            <a:r>
              <a:rPr sz="1100" spc="-5" dirty="0">
                <a:latin typeface="Times New Roman"/>
                <a:cs typeface="Times New Roman"/>
              </a:rPr>
              <a:t>2018-2019 </a:t>
            </a:r>
            <a:r>
              <a:rPr sz="1100" dirty="0">
                <a:latin typeface="Times New Roman"/>
                <a:cs typeface="Times New Roman"/>
              </a:rPr>
              <a:t>school </a:t>
            </a:r>
            <a:r>
              <a:rPr sz="1100" spc="-5" dirty="0">
                <a:latin typeface="Times New Roman"/>
                <a:cs typeface="Times New Roman"/>
              </a:rPr>
              <a:t>year manufacturing, </a:t>
            </a:r>
            <a:r>
              <a:rPr sz="1100" dirty="0">
                <a:latin typeface="Times New Roman"/>
                <a:cs typeface="Times New Roman"/>
              </a:rPr>
              <a:t>assembling </a:t>
            </a:r>
            <a:r>
              <a:rPr sz="1100" spc="-5" dirty="0">
                <a:latin typeface="Times New Roman"/>
                <a:cs typeface="Times New Roman"/>
              </a:rPr>
              <a:t>and installing </a:t>
            </a:r>
            <a:r>
              <a:rPr sz="1100" dirty="0">
                <a:latin typeface="Times New Roman"/>
                <a:cs typeface="Times New Roman"/>
              </a:rPr>
              <a:t>maple </a:t>
            </a:r>
            <a:r>
              <a:rPr sz="1100" spc="-5" dirty="0">
                <a:latin typeface="Times New Roman"/>
                <a:cs typeface="Times New Roman"/>
              </a:rPr>
              <a:t>benches for 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Veterinary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Science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training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center.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Sophomore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students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crafted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400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pine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caddy’s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  </a:t>
            </a:r>
            <a:r>
              <a:rPr sz="1100" spc="-5" dirty="0">
                <a:latin typeface="Times New Roman"/>
                <a:cs typeface="Times New Roman"/>
              </a:rPr>
              <a:t>Superintendent's Dinner. Using reclaimed </a:t>
            </a:r>
            <a:r>
              <a:rPr sz="1100" dirty="0">
                <a:latin typeface="Times New Roman"/>
                <a:cs typeface="Times New Roman"/>
              </a:rPr>
              <a:t>maple trees </a:t>
            </a:r>
            <a:r>
              <a:rPr sz="1100" spc="-5" dirty="0">
                <a:latin typeface="Times New Roman"/>
                <a:cs typeface="Times New Roman"/>
              </a:rPr>
              <a:t>cut from </a:t>
            </a:r>
            <a:r>
              <a:rPr sz="1100" dirty="0">
                <a:latin typeface="Times New Roman"/>
                <a:cs typeface="Times New Roman"/>
              </a:rPr>
              <a:t>the site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new </a:t>
            </a:r>
            <a:r>
              <a:rPr sz="1100" spc="-5" dirty="0">
                <a:latin typeface="Times New Roman"/>
                <a:cs typeface="Times New Roman"/>
              </a:rPr>
              <a:t>science wing,  Cabinetmaking students fabricated furniture for Mount Wachusett </a:t>
            </a:r>
            <a:r>
              <a:rPr sz="1100" dirty="0">
                <a:latin typeface="Times New Roman"/>
                <a:cs typeface="Times New Roman"/>
              </a:rPr>
              <a:t>Community College. </a:t>
            </a:r>
            <a:r>
              <a:rPr sz="1100" spc="-5" dirty="0">
                <a:latin typeface="Times New Roman"/>
                <a:cs typeface="Times New Roman"/>
              </a:rPr>
              <a:t>Students and  instructors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completed projects throughout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school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surrounding communities,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include: work  </a:t>
            </a:r>
            <a:r>
              <a:rPr sz="1100" dirty="0">
                <a:latin typeface="Times New Roman"/>
                <a:cs typeface="Times New Roman"/>
              </a:rPr>
              <a:t>tables and </a:t>
            </a:r>
            <a:r>
              <a:rPr sz="1100" spc="-5" dirty="0">
                <a:latin typeface="Times New Roman"/>
                <a:cs typeface="Times New Roman"/>
              </a:rPr>
              <a:t>cabinet storage units for Graphic Communications, </a:t>
            </a:r>
            <a:r>
              <a:rPr sz="1100" dirty="0">
                <a:latin typeface="Times New Roman"/>
                <a:cs typeface="Times New Roman"/>
              </a:rPr>
              <a:t>a large </a:t>
            </a:r>
            <a:r>
              <a:rPr sz="1100" spc="-5" dirty="0">
                <a:latin typeface="Times New Roman"/>
                <a:cs typeface="Times New Roman"/>
              </a:rPr>
              <a:t>quilt display </a:t>
            </a:r>
            <a:r>
              <a:rPr sz="1100" dirty="0">
                <a:latin typeface="Times New Roman"/>
                <a:cs typeface="Times New Roman"/>
              </a:rPr>
              <a:t>cabinet and </a:t>
            </a:r>
            <a:r>
              <a:rPr sz="1100" spc="-5" dirty="0">
                <a:latin typeface="Times New Roman"/>
                <a:cs typeface="Times New Roman"/>
              </a:rPr>
              <a:t>storage </a:t>
            </a:r>
            <a:r>
              <a:rPr sz="1100" dirty="0">
                <a:latin typeface="Times New Roman"/>
                <a:cs typeface="Times New Roman"/>
              </a:rPr>
              <a:t>for  the </a:t>
            </a:r>
            <a:r>
              <a:rPr sz="1100" spc="-5" dirty="0">
                <a:latin typeface="Times New Roman"/>
                <a:cs typeface="Times New Roman"/>
              </a:rPr>
              <a:t>Ashby Public Library, and custom built oak cabinets for CAD/Drafting </a:t>
            </a:r>
            <a:r>
              <a:rPr sz="1100" dirty="0">
                <a:latin typeface="Times New Roman"/>
                <a:cs typeface="Times New Roman"/>
              </a:rPr>
              <a:t>&amp; </a:t>
            </a:r>
            <a:r>
              <a:rPr sz="1100" spc="-5" dirty="0">
                <a:latin typeface="Times New Roman"/>
                <a:cs typeface="Times New Roman"/>
              </a:rPr>
              <a:t>Design. To support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recent  </a:t>
            </a:r>
            <a:r>
              <a:rPr sz="1100" dirty="0">
                <a:latin typeface="Times New Roman"/>
                <a:cs typeface="Times New Roman"/>
              </a:rPr>
              <a:t>graduate </a:t>
            </a:r>
            <a:r>
              <a:rPr sz="1100" spc="-5" dirty="0">
                <a:latin typeface="Times New Roman"/>
                <a:cs typeface="Times New Roman"/>
              </a:rPr>
              <a:t>who </a:t>
            </a:r>
            <a:r>
              <a:rPr sz="1100" dirty="0">
                <a:latin typeface="Times New Roman"/>
                <a:cs typeface="Times New Roman"/>
              </a:rPr>
              <a:t>now </a:t>
            </a:r>
            <a:r>
              <a:rPr sz="1100" spc="-5" dirty="0">
                <a:latin typeface="Times New Roman"/>
                <a:cs typeface="Times New Roman"/>
              </a:rPr>
              <a:t>attends WPI, students cut out multiple </a:t>
            </a:r>
            <a:r>
              <a:rPr sz="1100" dirty="0">
                <a:latin typeface="Times New Roman"/>
                <a:cs typeface="Times New Roman"/>
              </a:rPr>
              <a:t>pieces on </a:t>
            </a:r>
            <a:r>
              <a:rPr sz="1100" spc="-5" dirty="0">
                <a:latin typeface="Times New Roman"/>
                <a:cs typeface="Times New Roman"/>
              </a:rPr>
              <a:t>the CNC, which will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in a </a:t>
            </a:r>
            <a:r>
              <a:rPr sz="1100" spc="-5" dirty="0">
                <a:latin typeface="Times New Roman"/>
                <a:cs typeface="Times New Roman"/>
              </a:rPr>
              <a:t>solar  </a:t>
            </a:r>
            <a:r>
              <a:rPr sz="1100" dirty="0">
                <a:latin typeface="Times New Roman"/>
                <a:cs typeface="Times New Roman"/>
              </a:rPr>
              <a:t>decathlon </a:t>
            </a:r>
            <a:r>
              <a:rPr sz="1100" spc="-5" dirty="0">
                <a:latin typeface="Times New Roman"/>
                <a:cs typeface="Times New Roman"/>
              </a:rPr>
              <a:t>project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Morocco. </a:t>
            </a:r>
            <a:r>
              <a:rPr sz="1100" dirty="0">
                <a:latin typeface="Times New Roman"/>
                <a:cs typeface="Times New Roman"/>
              </a:rPr>
              <a:t>A total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18 </a:t>
            </a:r>
            <a:r>
              <a:rPr sz="1100" spc="-5" dirty="0">
                <a:latin typeface="Times New Roman"/>
                <a:cs typeface="Times New Roman"/>
              </a:rPr>
              <a:t>students (11 </a:t>
            </a:r>
            <a:r>
              <a:rPr sz="1100" dirty="0">
                <a:latin typeface="Times New Roman"/>
                <a:cs typeface="Times New Roman"/>
              </a:rPr>
              <a:t>seniors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7 </a:t>
            </a:r>
            <a:r>
              <a:rPr sz="1100" spc="-5" dirty="0">
                <a:latin typeface="Times New Roman"/>
                <a:cs typeface="Times New Roman"/>
              </a:rPr>
              <a:t>juniors) </a:t>
            </a:r>
            <a:r>
              <a:rPr sz="1100" dirty="0">
                <a:latin typeface="Times New Roman"/>
                <a:cs typeface="Times New Roman"/>
              </a:rPr>
              <a:t>earned </a:t>
            </a:r>
            <a:r>
              <a:rPr sz="1100" spc="-5" dirty="0">
                <a:latin typeface="Times New Roman"/>
                <a:cs typeface="Times New Roman"/>
              </a:rPr>
              <a:t>co-op placements;  </a:t>
            </a:r>
            <a:r>
              <a:rPr sz="1100" dirty="0">
                <a:latin typeface="Times New Roman"/>
                <a:cs typeface="Times New Roman"/>
              </a:rPr>
              <a:t>making this the </a:t>
            </a:r>
            <a:r>
              <a:rPr sz="1100" spc="-5" dirty="0">
                <a:latin typeface="Times New Roman"/>
                <a:cs typeface="Times New Roman"/>
              </a:rPr>
              <a:t>highest number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out on </a:t>
            </a:r>
            <a:r>
              <a:rPr sz="1100" spc="-5" dirty="0">
                <a:latin typeface="Times New Roman"/>
                <a:cs typeface="Times New Roman"/>
              </a:rPr>
              <a:t>Co-op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program’s </a:t>
            </a:r>
            <a:r>
              <a:rPr sz="1100" dirty="0">
                <a:latin typeface="Times New Roman"/>
                <a:cs typeface="Times New Roman"/>
              </a:rPr>
              <a:t>history. </a:t>
            </a:r>
            <a:r>
              <a:rPr sz="1100" spc="-5" dirty="0">
                <a:latin typeface="Times New Roman"/>
                <a:cs typeface="Times New Roman"/>
              </a:rPr>
              <a:t>(Total student  enrollment: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66)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6350" algn="just">
              <a:lnSpc>
                <a:spcPct val="95700"/>
              </a:lnSpc>
              <a:spcBef>
                <a:spcPts val="5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CAD/Drafting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&amp;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Design</a:t>
            </a:r>
            <a:r>
              <a:rPr sz="1100" spc="-5" dirty="0">
                <a:latin typeface="Times New Roman"/>
                <a:cs typeface="Times New Roman"/>
              </a:rPr>
              <a:t>: </a:t>
            </a:r>
            <a:r>
              <a:rPr sz="1100" dirty="0">
                <a:latin typeface="Times New Roman"/>
                <a:cs typeface="Times New Roman"/>
              </a:rPr>
              <a:t>The Monty Tech </a:t>
            </a:r>
            <a:r>
              <a:rPr sz="1100" spc="-5" dirty="0">
                <a:latin typeface="Times New Roman"/>
                <a:cs typeface="Times New Roman"/>
              </a:rPr>
              <a:t>CAD/Drafting </a:t>
            </a:r>
            <a:r>
              <a:rPr sz="1100" dirty="0">
                <a:latin typeface="Times New Roman"/>
                <a:cs typeface="Times New Roman"/>
              </a:rPr>
              <a:t>&amp; </a:t>
            </a:r>
            <a:r>
              <a:rPr sz="1100" spc="-5" dirty="0">
                <a:latin typeface="Times New Roman"/>
                <a:cs typeface="Times New Roman"/>
              </a:rPr>
              <a:t>Design program </a:t>
            </a:r>
            <a:r>
              <a:rPr sz="1100" dirty="0">
                <a:latin typeface="Times New Roman"/>
                <a:cs typeface="Times New Roman"/>
              </a:rPr>
              <a:t>is increasingly busy </a:t>
            </a:r>
            <a:r>
              <a:rPr sz="1100" spc="-5" dirty="0">
                <a:latin typeface="Times New Roman"/>
                <a:cs typeface="Times New Roman"/>
              </a:rPr>
              <a:t>each  </a:t>
            </a:r>
            <a:r>
              <a:rPr sz="1100" dirty="0">
                <a:latin typeface="Times New Roman"/>
                <a:cs typeface="Times New Roman"/>
              </a:rPr>
              <a:t>year </a:t>
            </a:r>
            <a:r>
              <a:rPr sz="1100" spc="-5" dirty="0">
                <a:latin typeface="Times New Roman"/>
                <a:cs typeface="Times New Roman"/>
              </a:rPr>
              <a:t>with outside projects, completing </a:t>
            </a:r>
            <a:r>
              <a:rPr sz="1100" dirty="0">
                <a:latin typeface="Times New Roman"/>
                <a:cs typeface="Times New Roman"/>
              </a:rPr>
              <a:t>miscellaneous signs and </a:t>
            </a:r>
            <a:r>
              <a:rPr sz="1100" spc="-5" dirty="0">
                <a:latin typeface="Times New Roman"/>
                <a:cs typeface="Times New Roman"/>
              </a:rPr>
              <a:t>banners for community sports events, craft  fairs, and non-profit events. </a:t>
            </a:r>
            <a:r>
              <a:rPr sz="1100" dirty="0">
                <a:latin typeface="Times New Roman"/>
                <a:cs typeface="Times New Roman"/>
              </a:rPr>
              <a:t>Students also </a:t>
            </a:r>
            <a:r>
              <a:rPr sz="1100" spc="-5" dirty="0">
                <a:latin typeface="Times New Roman"/>
                <a:cs typeface="Times New Roman"/>
              </a:rPr>
              <a:t>played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instrumental </a:t>
            </a:r>
            <a:r>
              <a:rPr sz="1100" dirty="0">
                <a:latin typeface="Times New Roman"/>
                <a:cs typeface="Times New Roman"/>
              </a:rPr>
              <a:t>role in 2019 </a:t>
            </a:r>
            <a:r>
              <a:rPr sz="1100" spc="-5" dirty="0">
                <a:latin typeface="Times New Roman"/>
                <a:cs typeface="Times New Roman"/>
              </a:rPr>
              <a:t>Superintendent's Dinner,  designing the layout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décor </a:t>
            </a:r>
            <a:r>
              <a:rPr sz="1100" dirty="0">
                <a:latin typeface="Times New Roman"/>
                <a:cs typeface="Times New Roman"/>
              </a:rPr>
              <a:t>for this </a:t>
            </a:r>
            <a:r>
              <a:rPr sz="1100" spc="-5" dirty="0">
                <a:latin typeface="Times New Roman"/>
                <a:cs typeface="Times New Roman"/>
              </a:rPr>
              <a:t>annual fundraising event,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ended </a:t>
            </a:r>
            <a:r>
              <a:rPr sz="1100" dirty="0">
                <a:latin typeface="Times New Roman"/>
                <a:cs typeface="Times New Roman"/>
              </a:rPr>
              <a:t>the year by </a:t>
            </a:r>
            <a:r>
              <a:rPr sz="1100" spc="-5" dirty="0">
                <a:latin typeface="Times New Roman"/>
                <a:cs typeface="Times New Roman"/>
              </a:rPr>
              <a:t>designing </a:t>
            </a:r>
            <a:r>
              <a:rPr sz="1100" dirty="0">
                <a:latin typeface="Times New Roman"/>
                <a:cs typeface="Times New Roman"/>
              </a:rPr>
              <a:t>and  installing </a:t>
            </a:r>
            <a:r>
              <a:rPr sz="1100" spc="-5" dirty="0">
                <a:latin typeface="Times New Roman"/>
                <a:cs typeface="Times New Roman"/>
              </a:rPr>
              <a:t>signage throughout the building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2019 graduation exercises. </a:t>
            </a:r>
            <a:r>
              <a:rPr sz="1100" dirty="0">
                <a:latin typeface="Times New Roman"/>
                <a:cs typeface="Times New Roman"/>
              </a:rPr>
              <a:t>A total of </a:t>
            </a:r>
            <a:r>
              <a:rPr sz="1100" spc="-5" dirty="0">
                <a:latin typeface="Times New Roman"/>
                <a:cs typeface="Times New Roman"/>
              </a:rPr>
              <a:t>four students (one  </a:t>
            </a:r>
            <a:r>
              <a:rPr sz="1100" dirty="0">
                <a:latin typeface="Times New Roman"/>
                <a:cs typeface="Times New Roman"/>
              </a:rPr>
              <a:t>junior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three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seniors)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Co-op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placements,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working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learning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area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businesses.</a:t>
            </a:r>
            <a:r>
              <a:rPr sz="1100" spc="19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Four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  </a:t>
            </a:r>
            <a:r>
              <a:rPr sz="1100" dirty="0">
                <a:latin typeface="Times New Roman"/>
                <a:cs typeface="Times New Roman"/>
              </a:rPr>
              <a:t>advanced to the </a:t>
            </a:r>
            <a:r>
              <a:rPr sz="1100" spc="-5" dirty="0">
                <a:latin typeface="Times New Roman"/>
                <a:cs typeface="Times New Roman"/>
              </a:rPr>
              <a:t>SkillsUSA States competition, representing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program well. </a:t>
            </a:r>
            <a:r>
              <a:rPr sz="1100" dirty="0">
                <a:latin typeface="Times New Roman"/>
                <a:cs typeface="Times New Roman"/>
              </a:rPr>
              <a:t>With funds </a:t>
            </a:r>
            <a:r>
              <a:rPr sz="1100" spc="-5" dirty="0">
                <a:latin typeface="Times New Roman"/>
                <a:cs typeface="Times New Roman"/>
              </a:rPr>
              <a:t>awarded from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FY20 Skills Capital Grant, instructors created </a:t>
            </a:r>
            <a:r>
              <a:rPr sz="1100" spc="-1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all-new instructional space. </a:t>
            </a:r>
            <a:r>
              <a:rPr sz="1100" dirty="0">
                <a:latin typeface="Times New Roman"/>
                <a:cs typeface="Times New Roman"/>
              </a:rPr>
              <a:t>The new </a:t>
            </a:r>
            <a:r>
              <a:rPr sz="1100" spc="-5" dirty="0">
                <a:latin typeface="Times New Roman"/>
                <a:cs typeface="Times New Roman"/>
              </a:rPr>
              <a:t>fabrication </a:t>
            </a:r>
            <a:r>
              <a:rPr sz="1100" dirty="0">
                <a:latin typeface="Times New Roman"/>
                <a:cs typeface="Times New Roman"/>
              </a:rPr>
              <a:t>lab  includes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equipment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support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lessons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printing,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3D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scanning,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Injection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Molding,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CNC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work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laser  cutting. </a:t>
            </a:r>
            <a:r>
              <a:rPr sz="1100" spc="-5" dirty="0">
                <a:latin typeface="Times New Roman"/>
                <a:cs typeface="Times New Roman"/>
              </a:rPr>
              <a:t>Over the course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2018-2019 school year, CAD/Drafting </a:t>
            </a:r>
            <a:r>
              <a:rPr sz="1100" dirty="0">
                <a:latin typeface="Times New Roman"/>
                <a:cs typeface="Times New Roman"/>
              </a:rPr>
              <a:t>&amp; </a:t>
            </a:r>
            <a:r>
              <a:rPr sz="1100" spc="-5" dirty="0">
                <a:latin typeface="Times New Roman"/>
                <a:cs typeface="Times New Roman"/>
              </a:rPr>
              <a:t>Design students achieved </a:t>
            </a:r>
            <a:r>
              <a:rPr sz="1100" spc="-10" dirty="0">
                <a:latin typeface="Times New Roman"/>
                <a:cs typeface="Times New Roman"/>
              </a:rPr>
              <a:t>over  </a:t>
            </a:r>
            <a:r>
              <a:rPr sz="1100" dirty="0">
                <a:latin typeface="Times New Roman"/>
                <a:cs typeface="Times New Roman"/>
              </a:rPr>
              <a:t>100 </a:t>
            </a:r>
            <a:r>
              <a:rPr sz="1100" spc="-5" dirty="0">
                <a:latin typeface="Times New Roman"/>
                <a:cs typeface="Times New Roman"/>
              </a:rPr>
              <a:t>industry-recognized certifications in AutoCAD, Inventor, Revit,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Solidworks. </a:t>
            </a:r>
            <a:r>
              <a:rPr sz="1100" dirty="0">
                <a:latin typeface="Times New Roman"/>
                <a:cs typeface="Times New Roman"/>
              </a:rPr>
              <a:t>2018-2019 </a:t>
            </a:r>
            <a:r>
              <a:rPr sz="1100" spc="-5" dirty="0">
                <a:latin typeface="Times New Roman"/>
                <a:cs typeface="Times New Roman"/>
              </a:rPr>
              <a:t>was the  </a:t>
            </a:r>
            <a:r>
              <a:rPr sz="1100" dirty="0">
                <a:latin typeface="Times New Roman"/>
                <a:cs typeface="Times New Roman"/>
              </a:rPr>
              <a:t>most </a:t>
            </a:r>
            <a:r>
              <a:rPr sz="1100" spc="-5" dirty="0">
                <a:latin typeface="Times New Roman"/>
                <a:cs typeface="Times New Roman"/>
              </a:rPr>
              <a:t>successful year for certifications due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introduction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SolidProfessor,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online curriculum that  was made possible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Perkins grant </a:t>
            </a:r>
            <a:r>
              <a:rPr sz="1100" dirty="0">
                <a:latin typeface="Times New Roman"/>
                <a:cs typeface="Times New Roman"/>
              </a:rPr>
              <a:t>funding. </a:t>
            </a:r>
            <a:r>
              <a:rPr sz="1100" spc="-5" dirty="0">
                <a:latin typeface="Times New Roman"/>
                <a:cs typeface="Times New Roman"/>
              </a:rPr>
              <a:t>(Total </a:t>
            </a:r>
            <a:r>
              <a:rPr sz="1100" dirty="0">
                <a:latin typeface="Times New Roman"/>
                <a:cs typeface="Times New Roman"/>
              </a:rPr>
              <a:t>student </a:t>
            </a:r>
            <a:r>
              <a:rPr sz="1100" spc="-5" dirty="0">
                <a:latin typeface="Times New Roman"/>
                <a:cs typeface="Times New Roman"/>
              </a:rPr>
              <a:t>enrollment: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58)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59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Cosmetology</a:t>
            </a:r>
            <a:r>
              <a:rPr sz="1100" spc="-5" dirty="0">
                <a:latin typeface="Times New Roman"/>
                <a:cs typeface="Times New Roman"/>
              </a:rPr>
              <a:t>: </a:t>
            </a:r>
            <a:r>
              <a:rPr sz="1100" dirty="0">
                <a:latin typeface="Times New Roman"/>
                <a:cs typeface="Times New Roman"/>
              </a:rPr>
              <a:t>The Monty Tech </a:t>
            </a:r>
            <a:r>
              <a:rPr sz="1100" spc="-5" dirty="0">
                <a:latin typeface="Times New Roman"/>
                <a:cs typeface="Times New Roman"/>
              </a:rPr>
              <a:t>Cosmetology program students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instructors provided numerous  </a:t>
            </a:r>
            <a:r>
              <a:rPr sz="1100" dirty="0">
                <a:latin typeface="Times New Roman"/>
                <a:cs typeface="Times New Roman"/>
              </a:rPr>
              <a:t>community </a:t>
            </a:r>
            <a:r>
              <a:rPr sz="1100" spc="-5" dirty="0">
                <a:latin typeface="Times New Roman"/>
                <a:cs typeface="Times New Roman"/>
              </a:rPr>
              <a:t>services, including </a:t>
            </a:r>
            <a:r>
              <a:rPr sz="1100" dirty="0">
                <a:latin typeface="Times New Roman"/>
                <a:cs typeface="Times New Roman"/>
              </a:rPr>
              <a:t>basic </a:t>
            </a:r>
            <a:r>
              <a:rPr sz="1100" spc="-5" dirty="0">
                <a:latin typeface="Times New Roman"/>
                <a:cs typeface="Times New Roman"/>
              </a:rPr>
              <a:t>manicures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residents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Heywood Wakefield Commons.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Seniors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Juniors volunteered to </a:t>
            </a:r>
            <a:r>
              <a:rPr sz="1100" dirty="0">
                <a:latin typeface="Times New Roman"/>
                <a:cs typeface="Times New Roman"/>
              </a:rPr>
              <a:t>be elves </a:t>
            </a:r>
            <a:r>
              <a:rPr sz="1100" spc="-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Wreaths Across America convoy celebration, where </a:t>
            </a:r>
            <a:r>
              <a:rPr sz="1100" dirty="0">
                <a:latin typeface="Times New Roman"/>
                <a:cs typeface="Times New Roman"/>
              </a:rPr>
              <a:t>they </a:t>
            </a:r>
            <a:r>
              <a:rPr sz="1100" spc="-5" dirty="0">
                <a:latin typeface="Times New Roman"/>
                <a:cs typeface="Times New Roman"/>
              </a:rPr>
              <a:t>did  </a:t>
            </a:r>
            <a:r>
              <a:rPr sz="1100" dirty="0">
                <a:latin typeface="Times New Roman"/>
                <a:cs typeface="Times New Roman"/>
              </a:rPr>
              <a:t>face </a:t>
            </a:r>
            <a:r>
              <a:rPr sz="1100" spc="-5" dirty="0">
                <a:latin typeface="Times New Roman"/>
                <a:cs typeface="Times New Roman"/>
              </a:rPr>
              <a:t>painting, braids, and nail polish </a:t>
            </a:r>
            <a:r>
              <a:rPr sz="1100" dirty="0">
                <a:latin typeface="Times New Roman"/>
                <a:cs typeface="Times New Roman"/>
              </a:rPr>
              <a:t>applications. The </a:t>
            </a:r>
            <a:r>
              <a:rPr sz="1100" spc="-5" dirty="0">
                <a:latin typeface="Times New Roman"/>
                <a:cs typeface="Times New Roman"/>
              </a:rPr>
              <a:t>Freshman and Sophomore teachers have  </a:t>
            </a:r>
            <a:r>
              <a:rPr sz="1100" dirty="0">
                <a:latin typeface="Times New Roman"/>
                <a:cs typeface="Times New Roman"/>
              </a:rPr>
              <a:t>implemented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Schoology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which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benefit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both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staff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transition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Junior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Senior years. </a:t>
            </a:r>
            <a:r>
              <a:rPr sz="1100" dirty="0">
                <a:latin typeface="Times New Roman"/>
                <a:cs typeface="Times New Roman"/>
              </a:rPr>
              <a:t>The Junior </a:t>
            </a:r>
            <a:r>
              <a:rPr sz="1100" spc="-5" dirty="0">
                <a:latin typeface="Times New Roman"/>
                <a:cs typeface="Times New Roman"/>
              </a:rPr>
              <a:t>class held four fundraising </a:t>
            </a:r>
            <a:r>
              <a:rPr sz="1100" dirty="0">
                <a:latin typeface="Times New Roman"/>
                <a:cs typeface="Times New Roman"/>
              </a:rPr>
              <a:t>events, </a:t>
            </a:r>
            <a:r>
              <a:rPr sz="1100" spc="-5" dirty="0">
                <a:latin typeface="Times New Roman"/>
                <a:cs typeface="Times New Roman"/>
              </a:rPr>
              <a:t>donating </a:t>
            </a:r>
            <a:r>
              <a:rPr sz="1100" dirty="0">
                <a:latin typeface="Times New Roman"/>
                <a:cs typeface="Times New Roman"/>
              </a:rPr>
              <a:t>$2,300.00 </a:t>
            </a:r>
            <a:r>
              <a:rPr sz="1100" spc="-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Ava </a:t>
            </a:r>
            <a:r>
              <a:rPr sz="1100" dirty="0">
                <a:latin typeface="Times New Roman"/>
                <a:cs typeface="Times New Roman"/>
              </a:rPr>
              <a:t>Roy </a:t>
            </a:r>
            <a:r>
              <a:rPr sz="1100" spc="-5" dirty="0">
                <a:latin typeface="Times New Roman"/>
                <a:cs typeface="Times New Roman"/>
              </a:rPr>
              <a:t>Assistance  </a:t>
            </a:r>
            <a:r>
              <a:rPr sz="1100" dirty="0">
                <a:latin typeface="Times New Roman"/>
                <a:cs typeface="Times New Roman"/>
              </a:rPr>
              <a:t>Fund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raising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that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could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travel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New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York's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International</a:t>
            </a:r>
            <a:r>
              <a:rPr sz="1100" spc="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Hair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show.</a:t>
            </a:r>
            <a:r>
              <a:rPr sz="1100" spc="1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Finally,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758">
    <p:pull/>
  </p:transition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227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2"/>
            <a:ext cx="5972175" cy="886841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350" algn="just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third </a:t>
            </a:r>
            <a:r>
              <a:rPr sz="1100" spc="-5" dirty="0">
                <a:latin typeface="Times New Roman"/>
                <a:cs typeface="Times New Roman"/>
              </a:rPr>
              <a:t>consecutive year, every </a:t>
            </a:r>
            <a:r>
              <a:rPr sz="1100" dirty="0">
                <a:latin typeface="Times New Roman"/>
                <a:cs typeface="Times New Roman"/>
              </a:rPr>
              <a:t>senior </a:t>
            </a:r>
            <a:r>
              <a:rPr sz="1100" spc="-5" dirty="0">
                <a:latin typeface="Times New Roman"/>
                <a:cs typeface="Times New Roman"/>
              </a:rPr>
              <a:t>successfully passed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Massachusetts Cosmetology </a:t>
            </a:r>
            <a:r>
              <a:rPr sz="1100" dirty="0">
                <a:latin typeface="Times New Roman"/>
                <a:cs typeface="Times New Roman"/>
              </a:rPr>
              <a:t>State </a:t>
            </a:r>
            <a:r>
              <a:rPr sz="1100" spc="-5" dirty="0">
                <a:latin typeface="Times New Roman"/>
                <a:cs typeface="Times New Roman"/>
              </a:rPr>
              <a:t>Boards,  </a:t>
            </a:r>
            <a:r>
              <a:rPr sz="1100" dirty="0">
                <a:latin typeface="Times New Roman"/>
                <a:cs typeface="Times New Roman"/>
              </a:rPr>
              <a:t>earning </a:t>
            </a:r>
            <a:r>
              <a:rPr sz="1100" spc="-5" dirty="0">
                <a:latin typeface="Times New Roman"/>
                <a:cs typeface="Times New Roman"/>
              </a:rPr>
              <a:t>licenses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practice. (Total student enrollment: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87)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Culinary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Arts</a:t>
            </a:r>
            <a:r>
              <a:rPr sz="1100" spc="-5" dirty="0">
                <a:latin typeface="Times New Roman"/>
                <a:cs typeface="Times New Roman"/>
              </a:rPr>
              <a:t>: </a:t>
            </a:r>
            <a:r>
              <a:rPr sz="1100" dirty="0">
                <a:latin typeface="Times New Roman"/>
                <a:cs typeface="Times New Roman"/>
              </a:rPr>
              <a:t>Monty </a:t>
            </a:r>
            <a:r>
              <a:rPr sz="1100" spc="-5" dirty="0">
                <a:latin typeface="Times New Roman"/>
                <a:cs typeface="Times New Roman"/>
              </a:rPr>
              <a:t>Tech </a:t>
            </a:r>
            <a:r>
              <a:rPr sz="1100" dirty="0">
                <a:latin typeface="Times New Roman"/>
                <a:cs typeface="Times New Roman"/>
              </a:rPr>
              <a:t>Culinary </a:t>
            </a:r>
            <a:r>
              <a:rPr sz="1100" spc="-10" dirty="0">
                <a:latin typeface="Times New Roman"/>
                <a:cs typeface="Times New Roman"/>
              </a:rPr>
              <a:t>Arts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instructors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always </a:t>
            </a:r>
            <a:r>
              <a:rPr sz="1100" dirty="0">
                <a:latin typeface="Times New Roman"/>
                <a:cs typeface="Times New Roman"/>
              </a:rPr>
              <a:t>busy with the daily</a:t>
            </a:r>
            <a:r>
              <a:rPr sz="1100" spc="-19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operation  </a:t>
            </a:r>
            <a:r>
              <a:rPr sz="1100" dirty="0">
                <a:latin typeface="Times New Roman"/>
                <a:cs typeface="Times New Roman"/>
              </a:rPr>
              <a:t>of the Mountain </a:t>
            </a:r>
            <a:r>
              <a:rPr sz="1100" spc="-5" dirty="0">
                <a:latin typeface="Times New Roman"/>
                <a:cs typeface="Times New Roman"/>
              </a:rPr>
              <a:t>Room Restaurant, which is open for lunch from 11:30 </a:t>
            </a:r>
            <a:r>
              <a:rPr sz="1100" dirty="0">
                <a:latin typeface="Times New Roman"/>
                <a:cs typeface="Times New Roman"/>
              </a:rPr>
              <a:t>am </a:t>
            </a:r>
            <a:r>
              <a:rPr sz="1100" spc="-5" dirty="0">
                <a:latin typeface="Times New Roman"/>
                <a:cs typeface="Times New Roman"/>
              </a:rPr>
              <a:t>to 1:00 pm Monday </a:t>
            </a:r>
            <a:r>
              <a:rPr sz="1100" dirty="0">
                <a:latin typeface="Times New Roman"/>
                <a:cs typeface="Times New Roman"/>
              </a:rPr>
              <a:t>through  </a:t>
            </a:r>
            <a:r>
              <a:rPr sz="1100" spc="-5" dirty="0">
                <a:latin typeface="Times New Roman"/>
                <a:cs typeface="Times New Roman"/>
              </a:rPr>
              <a:t>Friday. In </a:t>
            </a:r>
            <a:r>
              <a:rPr sz="1100" dirty="0">
                <a:latin typeface="Times New Roman"/>
                <a:cs typeface="Times New Roman"/>
              </a:rPr>
              <a:t>addition to operating a </a:t>
            </a:r>
            <a:r>
              <a:rPr sz="1100" spc="-5" dirty="0">
                <a:latin typeface="Times New Roman"/>
                <a:cs typeface="Times New Roman"/>
              </a:rPr>
              <a:t>full-service restaurant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bakery, serving 90-120 </a:t>
            </a:r>
            <a:r>
              <a:rPr sz="1100" dirty="0">
                <a:latin typeface="Times New Roman"/>
                <a:cs typeface="Times New Roman"/>
              </a:rPr>
              <a:t>patrons daily, </a:t>
            </a:r>
            <a:r>
              <a:rPr sz="1100" spc="-5" dirty="0">
                <a:latin typeface="Times New Roman"/>
                <a:cs typeface="Times New Roman"/>
              </a:rPr>
              <a:t>culinary  students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showcase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talents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throughout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providing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outstanding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service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  following: </a:t>
            </a:r>
            <a:r>
              <a:rPr sz="1100" dirty="0">
                <a:latin typeface="Times New Roman"/>
                <a:cs typeface="Times New Roman"/>
              </a:rPr>
              <a:t>two </a:t>
            </a:r>
            <a:r>
              <a:rPr sz="1100" spc="-5" dirty="0">
                <a:latin typeface="Times New Roman"/>
                <a:cs typeface="Times New Roman"/>
              </a:rPr>
              <a:t>Program Advisory Committee </a:t>
            </a:r>
            <a:r>
              <a:rPr sz="1100" dirty="0">
                <a:latin typeface="Times New Roman"/>
                <a:cs typeface="Times New Roman"/>
              </a:rPr>
              <a:t>dinner meetings, </a:t>
            </a:r>
            <a:r>
              <a:rPr sz="1100" spc="-5" dirty="0">
                <a:latin typeface="Times New Roman"/>
                <a:cs typeface="Times New Roman"/>
              </a:rPr>
              <a:t>four </a:t>
            </a:r>
            <a:r>
              <a:rPr sz="1100" dirty="0">
                <a:latin typeface="Times New Roman"/>
                <a:cs typeface="Times New Roman"/>
              </a:rPr>
              <a:t>Monty </a:t>
            </a:r>
            <a:r>
              <a:rPr sz="1100" spc="-5" dirty="0">
                <a:latin typeface="Times New Roman"/>
                <a:cs typeface="Times New Roman"/>
              </a:rPr>
              <a:t>Tech Foundation breakfasts,  Monty Tech’s Retirees holiday luncheon,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graduation </a:t>
            </a:r>
            <a:r>
              <a:rPr sz="1100" dirty="0">
                <a:latin typeface="Times New Roman"/>
                <a:cs typeface="Times New Roman"/>
              </a:rPr>
              <a:t>reception, </a:t>
            </a:r>
            <a:r>
              <a:rPr sz="1100" spc="-5" dirty="0">
                <a:latin typeface="Times New Roman"/>
                <a:cs typeface="Times New Roman"/>
              </a:rPr>
              <a:t>the Women </a:t>
            </a:r>
            <a:r>
              <a:rPr sz="1100" dirty="0">
                <a:latin typeface="Times New Roman"/>
                <a:cs typeface="Times New Roman"/>
              </a:rPr>
              <a:t>in Technology </a:t>
            </a:r>
            <a:r>
              <a:rPr sz="1100" spc="-5" dirty="0">
                <a:latin typeface="Times New Roman"/>
                <a:cs typeface="Times New Roman"/>
              </a:rPr>
              <a:t>event,  Principal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Counselors’ Day, </a:t>
            </a:r>
            <a:r>
              <a:rPr sz="1100" dirty="0">
                <a:latin typeface="Times New Roman"/>
                <a:cs typeface="Times New Roman"/>
              </a:rPr>
              <a:t>the Monty Tech </a:t>
            </a:r>
            <a:r>
              <a:rPr sz="1100" spc="-5" dirty="0">
                <a:latin typeface="Times New Roman"/>
                <a:cs typeface="Times New Roman"/>
              </a:rPr>
              <a:t>homecoming dance, MAVA </a:t>
            </a:r>
            <a:r>
              <a:rPr sz="1100" dirty="0">
                <a:latin typeface="Times New Roman"/>
                <a:cs typeface="Times New Roman"/>
              </a:rPr>
              <a:t>meetings, </a:t>
            </a:r>
            <a:r>
              <a:rPr sz="1100" spc="-5" dirty="0">
                <a:latin typeface="Times New Roman"/>
                <a:cs typeface="Times New Roman"/>
              </a:rPr>
              <a:t>all School  Committee meetings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sub-committee meetings, the Gardner AARP </a:t>
            </a:r>
            <a:r>
              <a:rPr sz="1100" dirty="0">
                <a:latin typeface="Times New Roman"/>
                <a:cs typeface="Times New Roman"/>
              </a:rPr>
              <a:t>luncheon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MHCC volunteer  </a:t>
            </a:r>
            <a:r>
              <a:rPr sz="1100" dirty="0">
                <a:latin typeface="Times New Roman"/>
                <a:cs typeface="Times New Roman"/>
              </a:rPr>
              <a:t>luncheon. </a:t>
            </a:r>
            <a:r>
              <a:rPr sz="1100" spc="-5" dirty="0">
                <a:latin typeface="Times New Roman"/>
                <a:cs typeface="Times New Roman"/>
              </a:rPr>
              <a:t>Community service opportunities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students are always </a:t>
            </a:r>
            <a:r>
              <a:rPr sz="1100" dirty="0">
                <a:latin typeface="Times New Roman"/>
                <a:cs typeface="Times New Roman"/>
              </a:rPr>
              <a:t>a highlight,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year our students  prepared meals for </a:t>
            </a:r>
            <a:r>
              <a:rPr sz="1100" spc="-1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Father’s House (Fitchburg),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NEADS (Princeton) events. Students and  instructors also prepared and </a:t>
            </a:r>
            <a:r>
              <a:rPr sz="1100" dirty="0">
                <a:latin typeface="Times New Roman"/>
                <a:cs typeface="Times New Roman"/>
              </a:rPr>
              <a:t>donated </a:t>
            </a:r>
            <a:r>
              <a:rPr sz="1100" spc="-5" dirty="0">
                <a:latin typeface="Times New Roman"/>
                <a:cs typeface="Times New Roman"/>
              </a:rPr>
              <a:t>pastry and baked </a:t>
            </a:r>
            <a:r>
              <a:rPr sz="1100" dirty="0">
                <a:latin typeface="Times New Roman"/>
                <a:cs typeface="Times New Roman"/>
              </a:rPr>
              <a:t>goods to </a:t>
            </a:r>
            <a:r>
              <a:rPr sz="1100" spc="-5" dirty="0">
                <a:latin typeface="Times New Roman"/>
                <a:cs typeface="Times New Roman"/>
              </a:rPr>
              <a:t>the House </a:t>
            </a:r>
            <a:r>
              <a:rPr sz="1100" dirty="0">
                <a:latin typeface="Times New Roman"/>
                <a:cs typeface="Times New Roman"/>
              </a:rPr>
              <a:t>of Peace </a:t>
            </a:r>
            <a:r>
              <a:rPr sz="1100" spc="-5" dirty="0">
                <a:latin typeface="Times New Roman"/>
                <a:cs typeface="Times New Roman"/>
              </a:rPr>
              <a:t>and Education </a:t>
            </a:r>
            <a:r>
              <a:rPr sz="1100" dirty="0">
                <a:latin typeface="Times New Roman"/>
                <a:cs typeface="Times New Roman"/>
              </a:rPr>
              <a:t>in  </a:t>
            </a:r>
            <a:r>
              <a:rPr sz="1100" spc="-5" dirty="0">
                <a:latin typeface="Times New Roman"/>
                <a:cs typeface="Times New Roman"/>
              </a:rPr>
              <a:t>Gardner.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program’s greatest undertaking is always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Annual Superintendent’s Dinner scholarship  fundraiser, during which students work side-by-side with some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area’s finest chefs, preparing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six-  </a:t>
            </a:r>
            <a:r>
              <a:rPr sz="1100" dirty="0">
                <a:latin typeface="Times New Roman"/>
                <a:cs typeface="Times New Roman"/>
              </a:rPr>
              <a:t>course </a:t>
            </a:r>
            <a:r>
              <a:rPr sz="1100" spc="-5" dirty="0">
                <a:latin typeface="Times New Roman"/>
                <a:cs typeface="Times New Roman"/>
              </a:rPr>
              <a:t>dinner with extensive hors d’oeuvres for more than three hundred guests. Culinary Arts students  </a:t>
            </a:r>
            <a:r>
              <a:rPr sz="1100" dirty="0">
                <a:latin typeface="Times New Roman"/>
                <a:cs typeface="Times New Roman"/>
              </a:rPr>
              <a:t>value </a:t>
            </a:r>
            <a:r>
              <a:rPr sz="1100" spc="-5" dirty="0">
                <a:latin typeface="Times New Roman"/>
                <a:cs typeface="Times New Roman"/>
              </a:rPr>
              <a:t>industry-recognized credentials,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were proud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earn Allergen Awareness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ServSafe  Certifications. Senior students also competed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SkillsUSA Meal Ready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eat challenge at the  Framingham Armory. (Total student enrollment: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95)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Dental Assisting</a:t>
            </a:r>
            <a:r>
              <a:rPr sz="1100" spc="-5" dirty="0">
                <a:latin typeface="Times New Roman"/>
                <a:cs typeface="Times New Roman"/>
              </a:rPr>
              <a:t>: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critical component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Monty Tech </a:t>
            </a:r>
            <a:r>
              <a:rPr sz="1100" spc="-5" dirty="0">
                <a:latin typeface="Times New Roman"/>
                <a:cs typeface="Times New Roman"/>
              </a:rPr>
              <a:t>Dental Assisting curriculum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the preparation 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Dental </a:t>
            </a:r>
            <a:r>
              <a:rPr sz="1100" dirty="0">
                <a:latin typeface="Times New Roman"/>
                <a:cs typeface="Times New Roman"/>
              </a:rPr>
              <a:t>Assisting </a:t>
            </a:r>
            <a:r>
              <a:rPr sz="1100" spc="-5" dirty="0">
                <a:latin typeface="Times New Roman"/>
                <a:cs typeface="Times New Roman"/>
              </a:rPr>
              <a:t>National </a:t>
            </a:r>
            <a:r>
              <a:rPr sz="1100" dirty="0">
                <a:latin typeface="Times New Roman"/>
                <a:cs typeface="Times New Roman"/>
              </a:rPr>
              <a:t>Board </a:t>
            </a:r>
            <a:r>
              <a:rPr sz="1100" spc="-5" dirty="0">
                <a:latin typeface="Times New Roman"/>
                <a:cs typeface="Times New Roman"/>
              </a:rPr>
              <a:t>certification </a:t>
            </a:r>
            <a:r>
              <a:rPr sz="1100" dirty="0">
                <a:latin typeface="Times New Roman"/>
                <a:cs typeface="Times New Roman"/>
              </a:rPr>
              <a:t>exams. </a:t>
            </a: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2018-2019, </a:t>
            </a:r>
            <a:r>
              <a:rPr sz="1100" spc="-5" dirty="0">
                <a:latin typeface="Times New Roman"/>
                <a:cs typeface="Times New Roman"/>
              </a:rPr>
              <a:t>every sophomore passed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DANB Infection Control </a:t>
            </a:r>
            <a:r>
              <a:rPr sz="1100" dirty="0">
                <a:latin typeface="Times New Roman"/>
                <a:cs typeface="Times New Roman"/>
              </a:rPr>
              <a:t>exam, and </a:t>
            </a:r>
            <a:r>
              <a:rPr sz="1100" spc="-5" dirty="0">
                <a:latin typeface="Times New Roman"/>
                <a:cs typeface="Times New Roman"/>
              </a:rPr>
              <a:t>every </a:t>
            </a:r>
            <a:r>
              <a:rPr sz="1100" dirty="0">
                <a:latin typeface="Times New Roman"/>
                <a:cs typeface="Times New Roman"/>
              </a:rPr>
              <a:t>senior </a:t>
            </a:r>
            <a:r>
              <a:rPr sz="1100" spc="-5" dirty="0">
                <a:latin typeface="Times New Roman"/>
                <a:cs typeface="Times New Roman"/>
              </a:rPr>
              <a:t>passed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DANB </a:t>
            </a:r>
            <a:r>
              <a:rPr sz="1100" dirty="0">
                <a:latin typeface="Times New Roman"/>
                <a:cs typeface="Times New Roman"/>
              </a:rPr>
              <a:t>Radiology </a:t>
            </a:r>
            <a:r>
              <a:rPr sz="1100" spc="-5" dirty="0">
                <a:latin typeface="Times New Roman"/>
                <a:cs typeface="Times New Roman"/>
              </a:rPr>
              <a:t>exam. </a:t>
            </a:r>
            <a:r>
              <a:rPr sz="1100" dirty="0">
                <a:latin typeface="Times New Roman"/>
                <a:cs typeface="Times New Roman"/>
              </a:rPr>
              <a:t>All </a:t>
            </a:r>
            <a:r>
              <a:rPr sz="1100" spc="-5" dirty="0">
                <a:latin typeface="Times New Roman"/>
                <a:cs typeface="Times New Roman"/>
              </a:rPr>
              <a:t>Seniors </a:t>
            </a:r>
            <a:r>
              <a:rPr sz="1100" dirty="0">
                <a:latin typeface="Times New Roman"/>
                <a:cs typeface="Times New Roman"/>
              </a:rPr>
              <a:t>exposed  2 </a:t>
            </a:r>
            <a:r>
              <a:rPr sz="1100" spc="-5" dirty="0">
                <a:latin typeface="Times New Roman"/>
                <a:cs typeface="Times New Roman"/>
              </a:rPr>
              <a:t>full </a:t>
            </a:r>
            <a:r>
              <a:rPr sz="1100" dirty="0">
                <a:latin typeface="Times New Roman"/>
                <a:cs typeface="Times New Roman"/>
              </a:rPr>
              <a:t>mouth </a:t>
            </a:r>
            <a:r>
              <a:rPr sz="1100" spc="-5" dirty="0">
                <a:latin typeface="Times New Roman"/>
                <a:cs typeface="Times New Roman"/>
              </a:rPr>
              <a:t>series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patients at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externship sites </a:t>
            </a:r>
            <a:r>
              <a:rPr sz="1100" dirty="0">
                <a:latin typeface="Times New Roman"/>
                <a:cs typeface="Times New Roman"/>
              </a:rPr>
              <a:t>to meet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requirements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state. Two  Seniors earned co-op placements, while the remaining </a:t>
            </a:r>
            <a:r>
              <a:rPr sz="1100" dirty="0">
                <a:latin typeface="Times New Roman"/>
                <a:cs typeface="Times New Roman"/>
              </a:rPr>
              <a:t>13 </a:t>
            </a:r>
            <a:r>
              <a:rPr sz="1100" spc="-5" dirty="0">
                <a:latin typeface="Times New Roman"/>
                <a:cs typeface="Times New Roman"/>
              </a:rPr>
              <a:t>students participated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affiliation/externship  experiences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area </a:t>
            </a:r>
            <a:r>
              <a:rPr sz="1100" dirty="0">
                <a:latin typeface="Times New Roman"/>
                <a:cs typeface="Times New Roman"/>
              </a:rPr>
              <a:t>dental </a:t>
            </a:r>
            <a:r>
              <a:rPr sz="1100" spc="-5" dirty="0">
                <a:latin typeface="Times New Roman"/>
                <a:cs typeface="Times New Roman"/>
              </a:rPr>
              <a:t>clinics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offices. Students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instructors welcomed Community Health  Connections,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school-based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dental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hygiene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provided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dental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services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more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60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 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need. Students were given valuable hands-on experience, assisting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staff from CHC during each  </a:t>
            </a:r>
            <a:r>
              <a:rPr sz="1100" dirty="0">
                <a:latin typeface="Times New Roman"/>
                <a:cs typeface="Times New Roman"/>
              </a:rPr>
              <a:t>dental </a:t>
            </a:r>
            <a:r>
              <a:rPr sz="1100" spc="-5" dirty="0">
                <a:latin typeface="Times New Roman"/>
                <a:cs typeface="Times New Roman"/>
              </a:rPr>
              <a:t>procedure performed. Sophomore students provided dental education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students at Winchendon  </a:t>
            </a:r>
            <a:r>
              <a:rPr sz="1100" dirty="0">
                <a:latin typeface="Times New Roman"/>
                <a:cs typeface="Times New Roman"/>
              </a:rPr>
              <a:t>Memorial </a:t>
            </a:r>
            <a:r>
              <a:rPr sz="1100" spc="-5" dirty="0">
                <a:latin typeface="Times New Roman"/>
                <a:cs typeface="Times New Roman"/>
              </a:rPr>
              <a:t>Elementary School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Meetinghouse Elementary School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Westminster, while four juniors  assisted with the Kid Seal Program at Quinsigamond </a:t>
            </a:r>
            <a:r>
              <a:rPr sz="1100" dirty="0">
                <a:latin typeface="Times New Roman"/>
                <a:cs typeface="Times New Roman"/>
              </a:rPr>
              <a:t>Community </a:t>
            </a:r>
            <a:r>
              <a:rPr sz="1100" spc="-5" dirty="0">
                <a:latin typeface="Times New Roman"/>
                <a:cs typeface="Times New Roman"/>
              </a:rPr>
              <a:t>College.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new vacuum </a:t>
            </a:r>
            <a:r>
              <a:rPr sz="1100" dirty="0">
                <a:latin typeface="Times New Roman"/>
                <a:cs typeface="Times New Roman"/>
              </a:rPr>
              <a:t>pump, </a:t>
            </a:r>
            <a:r>
              <a:rPr sz="1100" spc="-5" dirty="0">
                <a:latin typeface="Times New Roman"/>
                <a:cs typeface="Times New Roman"/>
              </a:rPr>
              <a:t>which  </a:t>
            </a:r>
            <a:r>
              <a:rPr sz="1100" dirty="0">
                <a:latin typeface="Times New Roman"/>
                <a:cs typeface="Times New Roman"/>
              </a:rPr>
              <a:t>can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all four dental chairs, was purchased,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well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all new CPR </a:t>
            </a:r>
            <a:r>
              <a:rPr sz="1100" dirty="0">
                <a:latin typeface="Times New Roman"/>
                <a:cs typeface="Times New Roman"/>
              </a:rPr>
              <a:t>manikins </a:t>
            </a:r>
            <a:r>
              <a:rPr sz="1100" spc="-5" dirty="0">
                <a:latin typeface="Times New Roman"/>
                <a:cs typeface="Times New Roman"/>
              </a:rPr>
              <a:t>with feedback  </a:t>
            </a:r>
            <a:r>
              <a:rPr sz="1100" dirty="0">
                <a:latin typeface="Times New Roman"/>
                <a:cs typeface="Times New Roman"/>
              </a:rPr>
              <a:t>devices. </a:t>
            </a:r>
            <a:r>
              <a:rPr sz="1100" spc="-5" dirty="0">
                <a:latin typeface="Times New Roman"/>
                <a:cs typeface="Times New Roman"/>
              </a:rPr>
              <a:t>(Total student enrollment: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61)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Early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Childhood Education</a:t>
            </a:r>
            <a:r>
              <a:rPr sz="1100" spc="-5" dirty="0">
                <a:latin typeface="Times New Roman"/>
                <a:cs typeface="Times New Roman"/>
              </a:rPr>
              <a:t>: Students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instructors </a:t>
            </a:r>
            <a:r>
              <a:rPr sz="1100" dirty="0">
                <a:latin typeface="Times New Roman"/>
                <a:cs typeface="Times New Roman"/>
              </a:rPr>
              <a:t>in the Monty </a:t>
            </a:r>
            <a:r>
              <a:rPr sz="1100" spc="-5" dirty="0">
                <a:latin typeface="Times New Roman"/>
                <a:cs typeface="Times New Roman"/>
              </a:rPr>
              <a:t>Tech Early </a:t>
            </a:r>
            <a:r>
              <a:rPr sz="1100" dirty="0">
                <a:latin typeface="Times New Roman"/>
                <a:cs typeface="Times New Roman"/>
              </a:rPr>
              <a:t>Childhood </a:t>
            </a:r>
            <a:r>
              <a:rPr sz="1100" spc="-5" dirty="0">
                <a:latin typeface="Times New Roman"/>
                <a:cs typeface="Times New Roman"/>
              </a:rPr>
              <a:t>Education  </a:t>
            </a:r>
            <a:r>
              <a:rPr sz="1100" dirty="0">
                <a:latin typeface="Times New Roman"/>
                <a:cs typeface="Times New Roman"/>
              </a:rPr>
              <a:t>program </a:t>
            </a:r>
            <a:r>
              <a:rPr sz="1100" spc="-5" dirty="0">
                <a:latin typeface="Times New Roman"/>
                <a:cs typeface="Times New Roman"/>
              </a:rPr>
              <a:t>are committed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community service activities, </a:t>
            </a:r>
            <a:r>
              <a:rPr sz="1100" dirty="0">
                <a:latin typeface="Times New Roman"/>
                <a:cs typeface="Times New Roman"/>
              </a:rPr>
              <a:t>and the </a:t>
            </a:r>
            <a:r>
              <a:rPr sz="1100" spc="-5" dirty="0">
                <a:latin typeface="Times New Roman"/>
                <a:cs typeface="Times New Roman"/>
              </a:rPr>
              <a:t>2018-2019 school </a:t>
            </a:r>
            <a:r>
              <a:rPr sz="1100" dirty="0">
                <a:latin typeface="Times New Roman"/>
                <a:cs typeface="Times New Roman"/>
              </a:rPr>
              <a:t>year </a:t>
            </a:r>
            <a:r>
              <a:rPr sz="1100" spc="-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no </a:t>
            </a:r>
            <a:r>
              <a:rPr sz="1100" spc="-5" dirty="0">
                <a:latin typeface="Times New Roman"/>
                <a:cs typeface="Times New Roman"/>
              </a:rPr>
              <a:t>exception.  In </a:t>
            </a:r>
            <a:r>
              <a:rPr sz="1100" dirty="0">
                <a:latin typeface="Times New Roman"/>
                <a:cs typeface="Times New Roman"/>
              </a:rPr>
              <a:t>addition to studying </a:t>
            </a:r>
            <a:r>
              <a:rPr sz="1100" spc="-5" dirty="0">
                <a:latin typeface="Times New Roman"/>
                <a:cs typeface="Times New Roman"/>
              </a:rPr>
              <a:t>early </a:t>
            </a:r>
            <a:r>
              <a:rPr sz="1100" dirty="0">
                <a:latin typeface="Times New Roman"/>
                <a:cs typeface="Times New Roman"/>
              </a:rPr>
              <a:t>education and </a:t>
            </a:r>
            <a:r>
              <a:rPr sz="1100" spc="-5" dirty="0">
                <a:latin typeface="Times New Roman"/>
                <a:cs typeface="Times New Roman"/>
              </a:rPr>
              <a:t>care concepts, students worked collaboratively to </a:t>
            </a:r>
            <a:r>
              <a:rPr sz="1100" dirty="0">
                <a:latin typeface="Times New Roman"/>
                <a:cs typeface="Times New Roman"/>
              </a:rPr>
              <a:t>raise funds  for </a:t>
            </a:r>
            <a:r>
              <a:rPr sz="1100" spc="-5" dirty="0">
                <a:latin typeface="Times New Roman"/>
                <a:cs typeface="Times New Roman"/>
              </a:rPr>
              <a:t>Lucy's </a:t>
            </a:r>
            <a:r>
              <a:rPr sz="1100" dirty="0">
                <a:latin typeface="Times New Roman"/>
                <a:cs typeface="Times New Roman"/>
              </a:rPr>
              <a:t>Love Bus, </a:t>
            </a:r>
            <a:r>
              <a:rPr sz="1100" spc="-5" dirty="0">
                <a:latin typeface="Times New Roman"/>
                <a:cs typeface="Times New Roman"/>
              </a:rPr>
              <a:t>an agency that provides grants for children with cancer that are not covered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health  insurance, as well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as SkillsUSA Change for Children. They provided gifts for children at Cleghorn  </a:t>
            </a:r>
            <a:r>
              <a:rPr sz="1100" dirty="0">
                <a:latin typeface="Times New Roman"/>
                <a:cs typeface="Times New Roman"/>
              </a:rPr>
              <a:t>Neighborhood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Center,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organized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“Diaper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Drive”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Gardner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VNA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Diaper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Pantry,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resulted  </a:t>
            </a:r>
            <a:r>
              <a:rPr sz="1100" dirty="0">
                <a:latin typeface="Times New Roman"/>
                <a:cs typeface="Times New Roman"/>
              </a:rPr>
              <a:t>in more than </a:t>
            </a:r>
            <a:r>
              <a:rPr sz="1100" spc="-5" dirty="0">
                <a:latin typeface="Times New Roman"/>
                <a:cs typeface="Times New Roman"/>
              </a:rPr>
              <a:t>1,200 diapers being collected and delivered to this important community service agency.  </a:t>
            </a:r>
            <a:r>
              <a:rPr sz="1100" dirty="0">
                <a:latin typeface="Times New Roman"/>
                <a:cs typeface="Times New Roman"/>
              </a:rPr>
              <a:t>Twelve </a:t>
            </a:r>
            <a:r>
              <a:rPr sz="1100" spc="-5" dirty="0">
                <a:latin typeface="Times New Roman"/>
                <a:cs typeface="Times New Roman"/>
              </a:rPr>
              <a:t>outstanding program graduates </a:t>
            </a:r>
            <a:r>
              <a:rPr sz="1100" dirty="0">
                <a:latin typeface="Times New Roman"/>
                <a:cs typeface="Times New Roman"/>
              </a:rPr>
              <a:t>earned their </a:t>
            </a:r>
            <a:r>
              <a:rPr sz="1100" spc="-10" dirty="0">
                <a:latin typeface="Times New Roman"/>
                <a:cs typeface="Times New Roman"/>
              </a:rPr>
              <a:t>CDA </a:t>
            </a:r>
            <a:r>
              <a:rPr sz="1100" dirty="0">
                <a:latin typeface="Times New Roman"/>
                <a:cs typeface="Times New Roman"/>
              </a:rPr>
              <a:t>(Child </a:t>
            </a:r>
            <a:r>
              <a:rPr sz="1100" spc="-5" dirty="0">
                <a:latin typeface="Times New Roman"/>
                <a:cs typeface="Times New Roman"/>
              </a:rPr>
              <a:t>Development Associate) credential. </a:t>
            </a:r>
            <a:r>
              <a:rPr sz="1100" dirty="0">
                <a:latin typeface="Times New Roman"/>
                <a:cs typeface="Times New Roman"/>
              </a:rPr>
              <a:t>The  Monty </a:t>
            </a:r>
            <a:r>
              <a:rPr sz="1100" spc="-5" dirty="0">
                <a:latin typeface="Times New Roman"/>
                <a:cs typeface="Times New Roman"/>
              </a:rPr>
              <a:t>Tech Child Care </a:t>
            </a:r>
            <a:r>
              <a:rPr sz="1100" dirty="0">
                <a:latin typeface="Times New Roman"/>
                <a:cs typeface="Times New Roman"/>
              </a:rPr>
              <a:t>Center </a:t>
            </a:r>
            <a:r>
              <a:rPr sz="1100" spc="-5" dirty="0">
                <a:latin typeface="Times New Roman"/>
                <a:cs typeface="Times New Roman"/>
              </a:rPr>
              <a:t>continues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operate at full capacity, providing meaningful hands-on  learning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opportunities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all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Early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Childhood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Education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program.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(Total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enrollment:  </a:t>
            </a:r>
            <a:r>
              <a:rPr sz="1100" dirty="0">
                <a:latin typeface="Times New Roman"/>
                <a:cs typeface="Times New Roman"/>
              </a:rPr>
              <a:t>60)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Electrical</a:t>
            </a:r>
            <a:r>
              <a:rPr sz="1100" spc="-5" dirty="0">
                <a:latin typeface="Times New Roman"/>
                <a:cs typeface="Times New Roman"/>
              </a:rPr>
              <a:t>: Throughout 2018-2019, students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instructors in the Electrical program wired numerous  machines, equipment, computers,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lights throughout </a:t>
            </a:r>
            <a:r>
              <a:rPr sz="1100" dirty="0">
                <a:latin typeface="Times New Roman"/>
                <a:cs typeface="Times New Roman"/>
              </a:rPr>
              <a:t>Monty Tech.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instructors successfully  </a:t>
            </a:r>
            <a:r>
              <a:rPr sz="1100" dirty="0">
                <a:latin typeface="Times New Roman"/>
                <a:cs typeface="Times New Roman"/>
              </a:rPr>
              <a:t>completed </a:t>
            </a:r>
            <a:r>
              <a:rPr sz="1100" spc="-5" dirty="0">
                <a:latin typeface="Times New Roman"/>
                <a:cs typeface="Times New Roman"/>
              </a:rPr>
              <a:t>wiring equipment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HVAC </a:t>
            </a:r>
            <a:r>
              <a:rPr sz="1100" dirty="0">
                <a:latin typeface="Times New Roman"/>
                <a:cs typeface="Times New Roman"/>
              </a:rPr>
              <a:t>shop including </a:t>
            </a:r>
            <a:r>
              <a:rPr sz="1100" spc="-5" dirty="0">
                <a:latin typeface="Times New Roman"/>
                <a:cs typeface="Times New Roman"/>
              </a:rPr>
              <a:t>six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welding stations, four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boilers,  </a:t>
            </a:r>
            <a:r>
              <a:rPr sz="1100" dirty="0">
                <a:latin typeface="Times New Roman"/>
                <a:cs typeface="Times New Roman"/>
              </a:rPr>
              <a:t>numerous </a:t>
            </a:r>
            <a:r>
              <a:rPr sz="1100" spc="-5" dirty="0">
                <a:latin typeface="Times New Roman"/>
                <a:cs typeface="Times New Roman"/>
              </a:rPr>
              <a:t>outside condenser units,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all associated controls,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well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the school’s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Automation,  </a:t>
            </a:r>
            <a:r>
              <a:rPr sz="1100" dirty="0">
                <a:latin typeface="Times New Roman"/>
                <a:cs typeface="Times New Roman"/>
              </a:rPr>
              <a:t>Robotics, and </a:t>
            </a:r>
            <a:r>
              <a:rPr sz="1100" spc="-5" dirty="0">
                <a:latin typeface="Times New Roman"/>
                <a:cs typeface="Times New Roman"/>
              </a:rPr>
              <a:t>Mechatronics (ARM) Lab. </a:t>
            </a:r>
            <a:r>
              <a:rPr sz="1100" dirty="0">
                <a:latin typeface="Times New Roman"/>
                <a:cs typeface="Times New Roman"/>
              </a:rPr>
              <a:t>With </a:t>
            </a:r>
            <a:r>
              <a:rPr sz="1100" spc="-5" dirty="0">
                <a:latin typeface="Times New Roman"/>
                <a:cs typeface="Times New Roman"/>
              </a:rPr>
              <a:t>the completion </a:t>
            </a:r>
            <a:r>
              <a:rPr sz="1100" dirty="0">
                <a:latin typeface="Times New Roman"/>
                <a:cs typeface="Times New Roman"/>
              </a:rPr>
              <a:t>of this new </a:t>
            </a:r>
            <a:r>
              <a:rPr sz="1100" spc="-5" dirty="0">
                <a:latin typeface="Times New Roman"/>
                <a:cs typeface="Times New Roman"/>
              </a:rPr>
              <a:t>instructional space, instructors  </a:t>
            </a:r>
            <a:r>
              <a:rPr sz="1100" dirty="0">
                <a:latin typeface="Times New Roman"/>
                <a:cs typeface="Times New Roman"/>
              </a:rPr>
              <a:t>have </a:t>
            </a:r>
            <a:r>
              <a:rPr sz="1100" spc="-5" dirty="0">
                <a:latin typeface="Times New Roman"/>
                <a:cs typeface="Times New Roman"/>
              </a:rPr>
              <a:t>written new curriculum,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are rolling out lessons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PLC (programmable </a:t>
            </a:r>
            <a:r>
              <a:rPr sz="1100" dirty="0">
                <a:latin typeface="Times New Roman"/>
                <a:cs typeface="Times New Roman"/>
              </a:rPr>
              <a:t>logic </a:t>
            </a:r>
            <a:r>
              <a:rPr sz="1100" spc="-5" dirty="0">
                <a:latin typeface="Times New Roman"/>
                <a:cs typeface="Times New Roman"/>
              </a:rPr>
              <a:t>controller)  programming and associated </a:t>
            </a:r>
            <a:r>
              <a:rPr sz="1100" dirty="0">
                <a:latin typeface="Times New Roman"/>
                <a:cs typeface="Times New Roman"/>
              </a:rPr>
              <a:t>wiring. </a:t>
            </a:r>
            <a:r>
              <a:rPr sz="1100" spc="-5" dirty="0">
                <a:latin typeface="Times New Roman"/>
                <a:cs typeface="Times New Roman"/>
              </a:rPr>
              <a:t>This added element will increase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employability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Electrical  students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graduates. The teacher </a:t>
            </a:r>
            <a:r>
              <a:rPr sz="1100" dirty="0">
                <a:latin typeface="Times New Roman"/>
                <a:cs typeface="Times New Roman"/>
              </a:rPr>
              <a:t>station </a:t>
            </a:r>
            <a:r>
              <a:rPr sz="1100" spc="-5" dirty="0">
                <a:latin typeface="Times New Roman"/>
                <a:cs typeface="Times New Roman"/>
              </a:rPr>
              <a:t>was also remodeled </a:t>
            </a:r>
            <a:r>
              <a:rPr sz="1100" dirty="0">
                <a:latin typeface="Times New Roman"/>
                <a:cs typeface="Times New Roman"/>
              </a:rPr>
              <a:t>to improve shop </a:t>
            </a:r>
            <a:r>
              <a:rPr sz="1100" spc="-5" dirty="0">
                <a:latin typeface="Times New Roman"/>
                <a:cs typeface="Times New Roman"/>
              </a:rPr>
              <a:t>tool </a:t>
            </a:r>
            <a:r>
              <a:rPr sz="1100" dirty="0">
                <a:latin typeface="Times New Roman"/>
                <a:cs typeface="Times New Roman"/>
              </a:rPr>
              <a:t>use and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organization,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886">
    <p:pull/>
  </p:transition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228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395732"/>
            <a:ext cx="5973445" cy="9029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8890" algn="just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bringing </a:t>
            </a:r>
            <a:r>
              <a:rPr sz="1100" spc="-5" dirty="0">
                <a:latin typeface="Times New Roman"/>
                <a:cs typeface="Times New Roman"/>
              </a:rPr>
              <a:t>the most utilized </a:t>
            </a:r>
            <a:r>
              <a:rPr sz="1100" dirty="0">
                <a:latin typeface="Times New Roman"/>
                <a:cs typeface="Times New Roman"/>
              </a:rPr>
              <a:t>tools </a:t>
            </a:r>
            <a:r>
              <a:rPr sz="1100" spc="-5" dirty="0">
                <a:latin typeface="Times New Roman"/>
                <a:cs typeface="Times New Roman"/>
              </a:rPr>
              <a:t>together. Nine seniors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four juniors </a:t>
            </a:r>
            <a:r>
              <a:rPr sz="1100" dirty="0">
                <a:latin typeface="Times New Roman"/>
                <a:cs typeface="Times New Roman"/>
              </a:rPr>
              <a:t>earned </a:t>
            </a:r>
            <a:r>
              <a:rPr sz="1100" spc="-5" dirty="0">
                <a:latin typeface="Times New Roman"/>
                <a:cs typeface="Times New Roman"/>
              </a:rPr>
              <a:t>Co-op placements. (Total  </a:t>
            </a:r>
            <a:r>
              <a:rPr sz="1100" dirty="0">
                <a:latin typeface="Times New Roman"/>
                <a:cs typeface="Times New Roman"/>
              </a:rPr>
              <a:t>student </a:t>
            </a:r>
            <a:r>
              <a:rPr sz="1100" spc="-5" dirty="0">
                <a:latin typeface="Times New Roman"/>
                <a:cs typeface="Times New Roman"/>
              </a:rPr>
              <a:t>enrollment: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83)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985" algn="just">
              <a:lnSpc>
                <a:spcPct val="95800"/>
              </a:lnSpc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Engineering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Technology</a:t>
            </a:r>
            <a:r>
              <a:rPr sz="1100" spc="-5" dirty="0">
                <a:latin typeface="Times New Roman"/>
                <a:cs typeface="Times New Roman"/>
              </a:rPr>
              <a:t>: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Engineering Technology program </a:t>
            </a:r>
            <a:r>
              <a:rPr sz="1100" dirty="0">
                <a:latin typeface="Times New Roman"/>
                <a:cs typeface="Times New Roman"/>
              </a:rPr>
              <a:t>at Monty </a:t>
            </a:r>
            <a:r>
              <a:rPr sz="1100" spc="-5" dirty="0">
                <a:latin typeface="Times New Roman"/>
                <a:cs typeface="Times New Roman"/>
              </a:rPr>
              <a:t>Tech </a:t>
            </a:r>
            <a:r>
              <a:rPr sz="1100" dirty="0">
                <a:latin typeface="Times New Roman"/>
                <a:cs typeface="Times New Roman"/>
              </a:rPr>
              <a:t>is a </a:t>
            </a:r>
            <a:r>
              <a:rPr sz="1100" spc="-5" dirty="0">
                <a:latin typeface="Times New Roman"/>
                <a:cs typeface="Times New Roman"/>
              </a:rPr>
              <a:t>rigorous program,  </a:t>
            </a:r>
            <a:r>
              <a:rPr sz="1100" dirty="0">
                <a:latin typeface="Times New Roman"/>
                <a:cs typeface="Times New Roman"/>
              </a:rPr>
              <a:t>infused </a:t>
            </a:r>
            <a:r>
              <a:rPr sz="1100" spc="-5" dirty="0">
                <a:latin typeface="Times New Roman"/>
                <a:cs typeface="Times New Roman"/>
              </a:rPr>
              <a:t>with nationally certified curriculum provided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Project Lead the Way,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countless hands-on  learning opportunities that </a:t>
            </a:r>
            <a:r>
              <a:rPr sz="1100" dirty="0">
                <a:latin typeface="Times New Roman"/>
                <a:cs typeface="Times New Roman"/>
              </a:rPr>
              <a:t>provide </a:t>
            </a:r>
            <a:r>
              <a:rPr sz="1100" spc="-5" dirty="0">
                <a:latin typeface="Times New Roman"/>
                <a:cs typeface="Times New Roman"/>
              </a:rPr>
              <a:t>students with opportunities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demonstrate creativity, </a:t>
            </a:r>
            <a:r>
              <a:rPr sz="1100" dirty="0">
                <a:latin typeface="Times New Roman"/>
                <a:cs typeface="Times New Roman"/>
              </a:rPr>
              <a:t>make </a:t>
            </a:r>
            <a:r>
              <a:rPr sz="1100" spc="-5" dirty="0">
                <a:latin typeface="Times New Roman"/>
                <a:cs typeface="Times New Roman"/>
              </a:rPr>
              <a:t>connections  </a:t>
            </a:r>
            <a:r>
              <a:rPr sz="1100" dirty="0">
                <a:latin typeface="Times New Roman"/>
                <a:cs typeface="Times New Roman"/>
              </a:rPr>
              <a:t>with prior </a:t>
            </a:r>
            <a:r>
              <a:rPr sz="1100" spc="-5" dirty="0">
                <a:latin typeface="Times New Roman"/>
                <a:cs typeface="Times New Roman"/>
              </a:rPr>
              <a:t>learning, and earn college credits. In addition, all freshmen completed the OSHA 10-hour  General Industry training. </a:t>
            </a:r>
            <a:r>
              <a:rPr sz="1100" dirty="0">
                <a:latin typeface="Times New Roman"/>
                <a:cs typeface="Times New Roman"/>
              </a:rPr>
              <a:t>Three </a:t>
            </a:r>
            <a:r>
              <a:rPr sz="1100" spc="-5" dirty="0">
                <a:latin typeface="Times New Roman"/>
                <a:cs typeface="Times New Roman"/>
              </a:rPr>
              <a:t>Seniors earned Co-op placements. New </a:t>
            </a:r>
            <a:r>
              <a:rPr sz="1100" dirty="0">
                <a:latin typeface="Times New Roman"/>
                <a:cs typeface="Times New Roman"/>
              </a:rPr>
              <a:t>technology </a:t>
            </a:r>
            <a:r>
              <a:rPr sz="1100" spc="-5" dirty="0">
                <a:latin typeface="Times New Roman"/>
                <a:cs typeface="Times New Roman"/>
              </a:rPr>
              <a:t>was added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 training program, </a:t>
            </a:r>
            <a:r>
              <a:rPr sz="1100" dirty="0">
                <a:latin typeface="Times New Roman"/>
                <a:cs typeface="Times New Roman"/>
              </a:rPr>
              <a:t>including a Xerox </a:t>
            </a:r>
            <a:r>
              <a:rPr sz="1100" spc="-5" dirty="0">
                <a:latin typeface="Times New Roman"/>
                <a:cs typeface="Times New Roman"/>
              </a:rPr>
              <a:t>Versalink </a:t>
            </a:r>
            <a:r>
              <a:rPr sz="1100" dirty="0">
                <a:latin typeface="Times New Roman"/>
                <a:cs typeface="Times New Roman"/>
              </a:rPr>
              <a:t>C7020 </a:t>
            </a:r>
            <a:r>
              <a:rPr sz="1100" spc="-5" dirty="0">
                <a:latin typeface="Times New Roman"/>
                <a:cs typeface="Times New Roman"/>
              </a:rPr>
              <a:t>multifunction color printer, </a:t>
            </a:r>
            <a:r>
              <a:rPr sz="1100" dirty="0">
                <a:latin typeface="Times New Roman"/>
                <a:cs typeface="Times New Roman"/>
              </a:rPr>
              <a:t>three </a:t>
            </a:r>
            <a:r>
              <a:rPr sz="1100" spc="-5" dirty="0">
                <a:latin typeface="Times New Roman"/>
                <a:cs typeface="Times New Roman"/>
              </a:rPr>
              <a:t>Amatrol </a:t>
            </a:r>
            <a:r>
              <a:rPr sz="1100" dirty="0">
                <a:latin typeface="Times New Roman"/>
                <a:cs typeface="Times New Roman"/>
              </a:rPr>
              <a:t>table </a:t>
            </a:r>
            <a:r>
              <a:rPr sz="1100" spc="-5" dirty="0">
                <a:latin typeface="Times New Roman"/>
                <a:cs typeface="Times New Roman"/>
              </a:rPr>
              <a:t>top  mechtronics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learning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systems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pegasus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robot,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Fanuc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200ID/4S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robot,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Festo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MPS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203  </a:t>
            </a:r>
            <a:r>
              <a:rPr sz="1100" spc="-5" dirty="0">
                <a:latin typeface="Times New Roman"/>
                <a:cs typeface="Times New Roman"/>
              </a:rPr>
              <a:t>Mechtronics system,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one StratasysF270 </a:t>
            </a:r>
            <a:r>
              <a:rPr sz="1100" dirty="0">
                <a:latin typeface="Times New Roman"/>
                <a:cs typeface="Times New Roman"/>
              </a:rPr>
              <a:t>3D </a:t>
            </a:r>
            <a:r>
              <a:rPr sz="1100" spc="-5" dirty="0">
                <a:latin typeface="Times New Roman"/>
                <a:cs typeface="Times New Roman"/>
              </a:rPr>
              <a:t>printer. (Total student enrollment: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51)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5800"/>
              </a:lnSpc>
              <a:spcBef>
                <a:spcPts val="5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Graphic Communications</a:t>
            </a:r>
            <a:r>
              <a:rPr sz="1100" spc="-5" dirty="0">
                <a:latin typeface="Times New Roman"/>
                <a:cs typeface="Times New Roman"/>
              </a:rPr>
              <a:t>: Throughout the 2018-2019 school year,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Monty Tech’s Graphic  Communications shop produced numerous projects </a:t>
            </a:r>
            <a:r>
              <a:rPr sz="1100" dirty="0">
                <a:latin typeface="Times New Roman"/>
                <a:cs typeface="Times New Roman"/>
              </a:rPr>
              <a:t>for our </a:t>
            </a:r>
            <a:r>
              <a:rPr sz="1100" spc="-5" dirty="0">
                <a:latin typeface="Times New Roman"/>
                <a:cs typeface="Times New Roman"/>
              </a:rPr>
              <a:t>district cities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towns, </a:t>
            </a:r>
            <a:r>
              <a:rPr sz="1100" dirty="0">
                <a:latin typeface="Times New Roman"/>
                <a:cs typeface="Times New Roman"/>
              </a:rPr>
              <a:t>and a variety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non-  </a:t>
            </a:r>
            <a:r>
              <a:rPr sz="1100" dirty="0">
                <a:latin typeface="Times New Roman"/>
                <a:cs typeface="Times New Roman"/>
              </a:rPr>
              <a:t>profit </a:t>
            </a:r>
            <a:r>
              <a:rPr sz="1100" spc="-5" dirty="0">
                <a:latin typeface="Times New Roman"/>
                <a:cs typeface="Times New Roman"/>
              </a:rPr>
              <a:t>organizations </a:t>
            </a:r>
            <a:r>
              <a:rPr sz="1100" dirty="0">
                <a:latin typeface="Times New Roman"/>
                <a:cs typeface="Times New Roman"/>
              </a:rPr>
              <a:t>in the district. </a:t>
            </a: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total, </a:t>
            </a:r>
            <a:r>
              <a:rPr sz="1100" spc="-5" dirty="0">
                <a:latin typeface="Times New Roman"/>
                <a:cs typeface="Times New Roman"/>
              </a:rPr>
              <a:t>students successfully </a:t>
            </a:r>
            <a:r>
              <a:rPr sz="1100" dirty="0">
                <a:latin typeface="Times New Roman"/>
                <a:cs typeface="Times New Roman"/>
              </a:rPr>
              <a:t>produced </a:t>
            </a:r>
            <a:r>
              <a:rPr sz="1100" spc="-5" dirty="0">
                <a:latin typeface="Times New Roman"/>
                <a:cs typeface="Times New Roman"/>
              </a:rPr>
              <a:t>approximately </a:t>
            </a:r>
            <a:r>
              <a:rPr sz="1100" dirty="0">
                <a:latin typeface="Times New Roman"/>
                <a:cs typeface="Times New Roman"/>
              </a:rPr>
              <a:t>400 </a:t>
            </a:r>
            <a:r>
              <a:rPr sz="1100" spc="-5" dirty="0">
                <a:latin typeface="Times New Roman"/>
                <a:cs typeface="Times New Roman"/>
              </a:rPr>
              <a:t>orders,  </a:t>
            </a:r>
            <a:r>
              <a:rPr sz="1100" dirty="0">
                <a:latin typeface="Times New Roman"/>
                <a:cs typeface="Times New Roman"/>
              </a:rPr>
              <a:t>saving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cities,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towns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non-profit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organizations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than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$200,000.</a:t>
            </a:r>
            <a:r>
              <a:rPr sz="1100" spc="17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welcomed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22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freshmen  students </a:t>
            </a:r>
            <a:r>
              <a:rPr sz="1100" dirty="0">
                <a:latin typeface="Times New Roman"/>
                <a:cs typeface="Times New Roman"/>
              </a:rPr>
              <a:t>into a shop </a:t>
            </a:r>
            <a:r>
              <a:rPr sz="1100" spc="-5" dirty="0">
                <a:latin typeface="Times New Roman"/>
                <a:cs typeface="Times New Roman"/>
              </a:rPr>
              <a:t>that was recently </a:t>
            </a:r>
            <a:r>
              <a:rPr sz="1100" dirty="0">
                <a:latin typeface="Times New Roman"/>
                <a:cs typeface="Times New Roman"/>
              </a:rPr>
              <a:t>remodeled,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enhanced </a:t>
            </a:r>
            <a:r>
              <a:rPr sz="1100" spc="-5" dirty="0">
                <a:latin typeface="Times New Roman"/>
                <a:cs typeface="Times New Roman"/>
              </a:rPr>
              <a:t>with new technology to include </a:t>
            </a:r>
            <a:r>
              <a:rPr sz="1100" dirty="0">
                <a:latin typeface="Times New Roman"/>
                <a:cs typeface="Times New Roman"/>
              </a:rPr>
              <a:t>a  </a:t>
            </a:r>
            <a:r>
              <a:rPr sz="1100" spc="-5" dirty="0">
                <a:latin typeface="Times New Roman"/>
                <a:cs typeface="Times New Roman"/>
              </a:rPr>
              <a:t>printmaster press,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perfect binding machine, dye sublimation and all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Xerox copiers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our copy  </a:t>
            </a:r>
            <a:r>
              <a:rPr sz="1100" dirty="0">
                <a:latin typeface="Times New Roman"/>
                <a:cs typeface="Times New Roman"/>
              </a:rPr>
              <a:t>center. </a:t>
            </a:r>
            <a:r>
              <a:rPr sz="1100" spc="-5" dirty="0">
                <a:latin typeface="Times New Roman"/>
                <a:cs typeface="Times New Roman"/>
              </a:rPr>
              <a:t>Three motivated students </a:t>
            </a:r>
            <a:r>
              <a:rPr sz="1100" dirty="0">
                <a:latin typeface="Times New Roman"/>
                <a:cs typeface="Times New Roman"/>
              </a:rPr>
              <a:t>pursued and </a:t>
            </a:r>
            <a:r>
              <a:rPr sz="1100" spc="-5" dirty="0">
                <a:latin typeface="Times New Roman"/>
                <a:cs typeface="Times New Roman"/>
              </a:rPr>
              <a:t>earned Co-op </a:t>
            </a:r>
            <a:r>
              <a:rPr sz="1100" dirty="0">
                <a:latin typeface="Times New Roman"/>
                <a:cs typeface="Times New Roman"/>
              </a:rPr>
              <a:t>placements.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21 talented </a:t>
            </a:r>
            <a:r>
              <a:rPr sz="1100" spc="-5" dirty="0">
                <a:latin typeface="Times New Roman"/>
                <a:cs typeface="Times New Roman"/>
              </a:rPr>
              <a:t>seniors </a:t>
            </a:r>
            <a:r>
              <a:rPr sz="1100" spc="-10" dirty="0">
                <a:latin typeface="Times New Roman"/>
                <a:cs typeface="Times New Roman"/>
              </a:rPr>
              <a:t>who  </a:t>
            </a:r>
            <a:r>
              <a:rPr sz="1100" spc="-5" dirty="0">
                <a:latin typeface="Times New Roman"/>
                <a:cs typeface="Times New Roman"/>
              </a:rPr>
              <a:t>graduated from the Graphic Communication program, </a:t>
            </a:r>
            <a:r>
              <a:rPr sz="1100" dirty="0">
                <a:latin typeface="Times New Roman"/>
                <a:cs typeface="Times New Roman"/>
              </a:rPr>
              <a:t>14 </a:t>
            </a:r>
            <a:r>
              <a:rPr sz="1100" spc="-5" dirty="0">
                <a:latin typeface="Times New Roman"/>
                <a:cs typeface="Times New Roman"/>
              </a:rPr>
              <a:t>were accepted </a:t>
            </a:r>
            <a:r>
              <a:rPr sz="1100" dirty="0">
                <a:latin typeface="Times New Roman"/>
                <a:cs typeface="Times New Roman"/>
              </a:rPr>
              <a:t>into </a:t>
            </a:r>
            <a:r>
              <a:rPr sz="1100" spc="-5" dirty="0">
                <a:latin typeface="Times New Roman"/>
                <a:cs typeface="Times New Roman"/>
              </a:rPr>
              <a:t>colleges/universities </a:t>
            </a:r>
            <a:r>
              <a:rPr sz="1100" dirty="0">
                <a:latin typeface="Times New Roman"/>
                <a:cs typeface="Times New Roman"/>
              </a:rPr>
              <a:t>and 8  chose to </a:t>
            </a:r>
            <a:r>
              <a:rPr sz="1100" spc="-5" dirty="0">
                <a:latin typeface="Times New Roman"/>
                <a:cs typeface="Times New Roman"/>
              </a:rPr>
              <a:t>enter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workforce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related careers. (Total student enrollment: </a:t>
            </a:r>
            <a:r>
              <a:rPr sz="1100" dirty="0">
                <a:latin typeface="Times New Roman"/>
                <a:cs typeface="Times New Roman"/>
              </a:rPr>
              <a:t>86)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9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Health Occupations</a:t>
            </a:r>
            <a:r>
              <a:rPr sz="1100" spc="-5" dirty="0">
                <a:latin typeface="Times New Roman"/>
                <a:cs typeface="Times New Roman"/>
              </a:rPr>
              <a:t>: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Health Occupations program </a:t>
            </a:r>
            <a:r>
              <a:rPr sz="1100" dirty="0">
                <a:latin typeface="Times New Roman"/>
                <a:cs typeface="Times New Roman"/>
              </a:rPr>
              <a:t>at Monty </a:t>
            </a:r>
            <a:r>
              <a:rPr sz="1100" spc="-5" dirty="0">
                <a:latin typeface="Times New Roman"/>
                <a:cs typeface="Times New Roman"/>
              </a:rPr>
              <a:t>Tech continues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educate </a:t>
            </a:r>
            <a:r>
              <a:rPr sz="1100" dirty="0">
                <a:latin typeface="Times New Roman"/>
                <a:cs typeface="Times New Roman"/>
              </a:rPr>
              <a:t>a large </a:t>
            </a:r>
            <a:r>
              <a:rPr sz="1100" spc="-5" dirty="0">
                <a:latin typeface="Times New Roman"/>
                <a:cs typeface="Times New Roman"/>
              </a:rPr>
              <a:t>number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students, </a:t>
            </a:r>
            <a:r>
              <a:rPr sz="1100" dirty="0">
                <a:latin typeface="Times New Roman"/>
                <a:cs typeface="Times New Roman"/>
              </a:rPr>
              <a:t>providing a rigorous </a:t>
            </a:r>
            <a:r>
              <a:rPr sz="1100" spc="-5" dirty="0">
                <a:latin typeface="Times New Roman"/>
                <a:cs typeface="Times New Roman"/>
              </a:rPr>
              <a:t>education </a:t>
            </a:r>
            <a:r>
              <a:rPr sz="1100" dirty="0">
                <a:latin typeface="Times New Roman"/>
                <a:cs typeface="Times New Roman"/>
              </a:rPr>
              <a:t>grounded </a:t>
            </a:r>
            <a:r>
              <a:rPr sz="1100" spc="-5" dirty="0">
                <a:latin typeface="Times New Roman"/>
                <a:cs typeface="Times New Roman"/>
              </a:rPr>
              <a:t>in current medical knowledge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practice.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unique  collaboration with Mount Wachusett Community College enables Senior students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participate </a:t>
            </a:r>
            <a:r>
              <a:rPr sz="1100" dirty="0">
                <a:latin typeface="Times New Roman"/>
                <a:cs typeface="Times New Roman"/>
              </a:rPr>
              <a:t>in an  </a:t>
            </a:r>
            <a:r>
              <a:rPr sz="1100" spc="-5" dirty="0">
                <a:latin typeface="Times New Roman"/>
                <a:cs typeface="Times New Roman"/>
              </a:rPr>
              <a:t>Emergency Medical Technician </a:t>
            </a:r>
            <a:r>
              <a:rPr sz="1100" dirty="0">
                <a:latin typeface="Times New Roman"/>
                <a:cs typeface="Times New Roman"/>
              </a:rPr>
              <a:t>training </a:t>
            </a:r>
            <a:r>
              <a:rPr sz="1100" spc="-5" dirty="0">
                <a:latin typeface="Times New Roman"/>
                <a:cs typeface="Times New Roman"/>
              </a:rPr>
              <a:t>program, earning eight college credits </a:t>
            </a:r>
            <a:r>
              <a:rPr sz="1100" dirty="0">
                <a:latin typeface="Times New Roman"/>
                <a:cs typeface="Times New Roman"/>
              </a:rPr>
              <a:t>at no cost; 13 </a:t>
            </a:r>
            <a:r>
              <a:rPr sz="1100" spc="-5" dirty="0">
                <a:latin typeface="Times New Roman"/>
                <a:cs typeface="Times New Roman"/>
              </a:rPr>
              <a:t>Seniors  </a:t>
            </a:r>
            <a:r>
              <a:rPr sz="1100" dirty="0">
                <a:latin typeface="Times New Roman"/>
                <a:cs typeface="Times New Roman"/>
              </a:rPr>
              <a:t>completed the EMT </a:t>
            </a:r>
            <a:r>
              <a:rPr sz="1100" spc="-5" dirty="0">
                <a:latin typeface="Times New Roman"/>
                <a:cs typeface="Times New Roman"/>
              </a:rPr>
              <a:t>Course </a:t>
            </a:r>
            <a:r>
              <a:rPr sz="1100" dirty="0">
                <a:latin typeface="Times New Roman"/>
                <a:cs typeface="Times New Roman"/>
              </a:rPr>
              <a:t>in 2018-2019. </a:t>
            </a:r>
            <a:r>
              <a:rPr sz="1100" spc="-5" dirty="0">
                <a:latin typeface="Times New Roman"/>
                <a:cs typeface="Times New Roman"/>
              </a:rPr>
              <a:t>In addition, </a:t>
            </a:r>
            <a:r>
              <a:rPr sz="1100" dirty="0">
                <a:latin typeface="Times New Roman"/>
                <a:cs typeface="Times New Roman"/>
              </a:rPr>
              <a:t>12 seniors earned </a:t>
            </a:r>
            <a:r>
              <a:rPr sz="1100" spc="-5" dirty="0">
                <a:latin typeface="Times New Roman"/>
                <a:cs typeface="Times New Roman"/>
              </a:rPr>
              <a:t>co-op placements, </a:t>
            </a:r>
            <a:r>
              <a:rPr sz="1100" dirty="0">
                <a:latin typeface="Times New Roman"/>
                <a:cs typeface="Times New Roman"/>
              </a:rPr>
              <a:t>and 17 seniors  </a:t>
            </a:r>
            <a:r>
              <a:rPr sz="1100" spc="-5" dirty="0">
                <a:latin typeface="Times New Roman"/>
                <a:cs typeface="Times New Roman"/>
              </a:rPr>
              <a:t>received their National Clinical Medical Assistant certificate. Every junior enrolled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Health  Occupations program earned CPR certification; </a:t>
            </a:r>
            <a:r>
              <a:rPr sz="1100" dirty="0">
                <a:latin typeface="Times New Roman"/>
                <a:cs typeface="Times New Roman"/>
              </a:rPr>
              <a:t>24 </a:t>
            </a:r>
            <a:r>
              <a:rPr sz="1100" spc="-5" dirty="0">
                <a:latin typeface="Times New Roman"/>
                <a:cs typeface="Times New Roman"/>
              </a:rPr>
              <a:t>juniors received their nursing assistant certificate, </a:t>
            </a:r>
            <a:r>
              <a:rPr sz="1100" dirty="0">
                <a:latin typeface="Times New Roman"/>
                <a:cs typeface="Times New Roman"/>
              </a:rPr>
              <a:t>as  well as a </a:t>
            </a:r>
            <a:r>
              <a:rPr sz="1100" spc="-5" dirty="0">
                <a:latin typeface="Times New Roman"/>
                <a:cs typeface="Times New Roman"/>
              </a:rPr>
              <a:t>certificate </a:t>
            </a:r>
            <a:r>
              <a:rPr sz="1100" dirty="0">
                <a:latin typeface="Times New Roman"/>
                <a:cs typeface="Times New Roman"/>
              </a:rPr>
              <a:t>in “A </a:t>
            </a:r>
            <a:r>
              <a:rPr sz="1100" spc="-5" dirty="0">
                <a:latin typeface="Times New Roman"/>
                <a:cs typeface="Times New Roman"/>
              </a:rPr>
              <a:t>Habilitation Training Curriculum” from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Alzheimer's Association. Students 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instructors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particularly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invested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community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service,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result,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hand-made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veteran's  </a:t>
            </a:r>
            <a:r>
              <a:rPr sz="1100" dirty="0">
                <a:latin typeface="Times New Roman"/>
                <a:cs typeface="Times New Roman"/>
              </a:rPr>
              <a:t>day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cards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sent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them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Bedford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VA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Hospital,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bought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gifts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clothing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Fitchburg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Community  </a:t>
            </a:r>
            <a:r>
              <a:rPr sz="1100" dirty="0">
                <a:latin typeface="Times New Roman"/>
                <a:cs typeface="Times New Roman"/>
              </a:rPr>
              <a:t>Christmas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party,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hosted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American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Cross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Blood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drive,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held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“Baby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Shower”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benefiting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Battered  Women's Resources, Inc. (Total student enrollment: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106)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5700"/>
              </a:lnSpc>
              <a:spcBef>
                <a:spcPts val="5"/>
              </a:spcBef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House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Carpentry</a:t>
            </a:r>
            <a:r>
              <a:rPr sz="1100" spc="-5" dirty="0">
                <a:latin typeface="Times New Roman"/>
                <a:cs typeface="Times New Roman"/>
              </a:rPr>
              <a:t>: Monty Tech’s House Carpentry program supported </a:t>
            </a:r>
            <a:r>
              <a:rPr sz="1100" dirty="0">
                <a:latin typeface="Times New Roman"/>
                <a:cs typeface="Times New Roman"/>
              </a:rPr>
              <a:t>a number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community  organizations </a:t>
            </a:r>
            <a:r>
              <a:rPr sz="1100" dirty="0">
                <a:latin typeface="Times New Roman"/>
                <a:cs typeface="Times New Roman"/>
              </a:rPr>
              <a:t>during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2018-2019 </a:t>
            </a:r>
            <a:r>
              <a:rPr sz="1100" spc="-5" dirty="0">
                <a:latin typeface="Times New Roman"/>
                <a:cs typeface="Times New Roman"/>
              </a:rPr>
              <a:t>school year,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building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installing </a:t>
            </a:r>
            <a:r>
              <a:rPr sz="1100" dirty="0">
                <a:latin typeface="Times New Roman"/>
                <a:cs typeface="Times New Roman"/>
              </a:rPr>
              <a:t>two </a:t>
            </a:r>
            <a:r>
              <a:rPr sz="1100" spc="-5" dirty="0">
                <a:latin typeface="Times New Roman"/>
                <a:cs typeface="Times New Roman"/>
              </a:rPr>
              <a:t>walls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Graphic  Communications, stripping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re-roofing </a:t>
            </a:r>
            <a:r>
              <a:rPr sz="1100" dirty="0">
                <a:latin typeface="Times New Roman"/>
                <a:cs typeface="Times New Roman"/>
              </a:rPr>
              <a:t>a section of </a:t>
            </a:r>
            <a:r>
              <a:rPr sz="1100" spc="-5" dirty="0">
                <a:latin typeface="Times New Roman"/>
                <a:cs typeface="Times New Roman"/>
              </a:rPr>
              <a:t>the roof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Princeton Town </a:t>
            </a:r>
            <a:r>
              <a:rPr sz="1100" dirty="0">
                <a:latin typeface="Times New Roman"/>
                <a:cs typeface="Times New Roman"/>
              </a:rPr>
              <a:t>Hall, </a:t>
            </a:r>
            <a:r>
              <a:rPr sz="1100" spc="-5" dirty="0">
                <a:latin typeface="Times New Roman"/>
                <a:cs typeface="Times New Roman"/>
              </a:rPr>
              <a:t>building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carriage  </a:t>
            </a:r>
            <a:r>
              <a:rPr sz="1100" dirty="0">
                <a:latin typeface="Times New Roman"/>
                <a:cs typeface="Times New Roman"/>
              </a:rPr>
              <a:t>house for </a:t>
            </a:r>
            <a:r>
              <a:rPr sz="1100" spc="-5" dirty="0">
                <a:latin typeface="Times New Roman"/>
                <a:cs typeface="Times New Roman"/>
              </a:rPr>
              <a:t>NEADS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Princeton, building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lean-to roof at Hubbardston </a:t>
            </a:r>
            <a:r>
              <a:rPr sz="1100" spc="-10" dirty="0">
                <a:latin typeface="Times New Roman"/>
                <a:cs typeface="Times New Roman"/>
              </a:rPr>
              <a:t>DPW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cover </a:t>
            </a:r>
            <a:r>
              <a:rPr sz="1100" dirty="0">
                <a:latin typeface="Times New Roman"/>
                <a:cs typeface="Times New Roman"/>
              </a:rPr>
              <a:t>sand and salt,  rebuilding the ceiling in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weight </a:t>
            </a:r>
            <a:r>
              <a:rPr sz="1100" spc="-5" dirty="0">
                <a:latin typeface="Times New Roman"/>
                <a:cs typeface="Times New Roman"/>
              </a:rPr>
              <a:t>room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gym, and </a:t>
            </a:r>
            <a:r>
              <a:rPr sz="1100" dirty="0">
                <a:latin typeface="Times New Roman"/>
                <a:cs typeface="Times New Roman"/>
              </a:rPr>
              <a:t>expanding the </a:t>
            </a:r>
            <a:r>
              <a:rPr sz="1100" spc="-5" dirty="0">
                <a:latin typeface="Times New Roman"/>
                <a:cs typeface="Times New Roman"/>
              </a:rPr>
              <a:t>bathroom </a:t>
            </a:r>
            <a:r>
              <a:rPr sz="1100" dirty="0">
                <a:latin typeface="Times New Roman"/>
                <a:cs typeface="Times New Roman"/>
              </a:rPr>
              <a:t>at the </a:t>
            </a:r>
            <a:r>
              <a:rPr sz="1100" spc="-5" dirty="0">
                <a:latin typeface="Times New Roman"/>
                <a:cs typeface="Times New Roman"/>
              </a:rPr>
              <a:t>Lunenburg Town  </a:t>
            </a:r>
            <a:r>
              <a:rPr sz="1100" dirty="0">
                <a:latin typeface="Times New Roman"/>
                <a:cs typeface="Times New Roman"/>
              </a:rPr>
              <a:t>Hall.</a:t>
            </a:r>
            <a:r>
              <a:rPr sz="1100" spc="1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also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handcrafted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countless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Adirondack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chairs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charitable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donations.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total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ten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  (nine seniors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one junior) earned co-op placements throughout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school year, while all sophomore  students successfully completed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OSHA 10-hour Construction training, </a:t>
            </a:r>
            <a:r>
              <a:rPr sz="1100" dirty="0">
                <a:latin typeface="Times New Roman"/>
                <a:cs typeface="Times New Roman"/>
              </a:rPr>
              <a:t>which </a:t>
            </a:r>
            <a:r>
              <a:rPr sz="1100" spc="-5" dirty="0">
                <a:latin typeface="Times New Roman"/>
                <a:cs typeface="Times New Roman"/>
              </a:rPr>
              <a:t>enables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to  </a:t>
            </a:r>
            <a:r>
              <a:rPr sz="1100" spc="-5" dirty="0">
                <a:latin typeface="Times New Roman"/>
                <a:cs typeface="Times New Roman"/>
              </a:rPr>
              <a:t>work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outside projects and qualifies them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school’s popular co-op program </a:t>
            </a:r>
            <a:r>
              <a:rPr sz="1100" dirty="0">
                <a:latin typeface="Times New Roman"/>
                <a:cs typeface="Times New Roman"/>
              </a:rPr>
              <a:t>in their </a:t>
            </a:r>
            <a:r>
              <a:rPr sz="1100" spc="-5" dirty="0">
                <a:latin typeface="Times New Roman"/>
                <a:cs typeface="Times New Roman"/>
              </a:rPr>
              <a:t>junior year </a:t>
            </a:r>
            <a:r>
              <a:rPr sz="1100" dirty="0">
                <a:latin typeface="Times New Roman"/>
                <a:cs typeface="Times New Roman"/>
              </a:rPr>
              <a:t>of  study. </a:t>
            </a:r>
            <a:r>
              <a:rPr sz="1100" spc="-5" dirty="0">
                <a:latin typeface="Times New Roman"/>
                <a:cs typeface="Times New Roman"/>
              </a:rPr>
              <a:t>(Total student enrollment: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63)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6350" algn="just">
              <a:lnSpc>
                <a:spcPct val="95800"/>
              </a:lnSpc>
              <a:spcBef>
                <a:spcPts val="5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HVAC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&amp;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Property Maintenance</a:t>
            </a:r>
            <a:r>
              <a:rPr sz="1100" spc="-5" dirty="0">
                <a:latin typeface="Times New Roman"/>
                <a:cs typeface="Times New Roman"/>
              </a:rPr>
              <a:t>: Students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instructors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HVAC </a:t>
            </a:r>
            <a:r>
              <a:rPr sz="1100" dirty="0">
                <a:latin typeface="Times New Roman"/>
                <a:cs typeface="Times New Roman"/>
              </a:rPr>
              <a:t>&amp; </a:t>
            </a:r>
            <a:r>
              <a:rPr sz="1100" spc="-5" dirty="0">
                <a:latin typeface="Times New Roman"/>
                <a:cs typeface="Times New Roman"/>
              </a:rPr>
              <a:t>Property Maintenance program  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awarded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grant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money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develop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oil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burner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technician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training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partnership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Monty  </a:t>
            </a:r>
            <a:r>
              <a:rPr sz="1100" spc="-5" dirty="0">
                <a:latin typeface="Times New Roman"/>
                <a:cs typeface="Times New Roman"/>
              </a:rPr>
              <a:t>Tech’s Continuing Education Department. Students completed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beneficial </a:t>
            </a:r>
            <a:r>
              <a:rPr sz="1100" dirty="0">
                <a:latin typeface="Times New Roman"/>
                <a:cs typeface="Times New Roman"/>
              </a:rPr>
              <a:t>shop </a:t>
            </a:r>
            <a:r>
              <a:rPr sz="1100" spc="-5" dirty="0">
                <a:latin typeface="Times New Roman"/>
                <a:cs typeface="Times New Roman"/>
              </a:rPr>
              <a:t>remodel, </a:t>
            </a:r>
            <a:r>
              <a:rPr sz="1100" dirty="0">
                <a:latin typeface="Times New Roman"/>
                <a:cs typeface="Times New Roman"/>
              </a:rPr>
              <a:t>installing </a:t>
            </a:r>
            <a:r>
              <a:rPr sz="1100" spc="-5" dirty="0">
                <a:latin typeface="Times New Roman"/>
                <a:cs typeface="Times New Roman"/>
              </a:rPr>
              <a:t>new  </a:t>
            </a:r>
            <a:r>
              <a:rPr sz="1100" dirty="0">
                <a:latin typeface="Times New Roman"/>
                <a:cs typeface="Times New Roman"/>
              </a:rPr>
              <a:t>oil </a:t>
            </a:r>
            <a:r>
              <a:rPr sz="1100" spc="-5" dirty="0">
                <a:latin typeface="Times New Roman"/>
                <a:cs typeface="Times New Roman"/>
              </a:rPr>
              <a:t>burner training modules </a:t>
            </a:r>
            <a:r>
              <a:rPr sz="1100" dirty="0">
                <a:latin typeface="Times New Roman"/>
                <a:cs typeface="Times New Roman"/>
              </a:rPr>
              <a:t>to be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both day </a:t>
            </a:r>
            <a:r>
              <a:rPr sz="1100" dirty="0">
                <a:latin typeface="Times New Roman"/>
                <a:cs typeface="Times New Roman"/>
              </a:rPr>
              <a:t>and evening </a:t>
            </a:r>
            <a:r>
              <a:rPr sz="1100" spc="-5" dirty="0">
                <a:latin typeface="Times New Roman"/>
                <a:cs typeface="Times New Roman"/>
              </a:rPr>
              <a:t>students. New boiler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furnace </a:t>
            </a:r>
            <a:r>
              <a:rPr sz="1100" dirty="0">
                <a:latin typeface="Times New Roman"/>
                <a:cs typeface="Times New Roman"/>
              </a:rPr>
              <a:t>lab </a:t>
            </a:r>
            <a:r>
              <a:rPr sz="1100" spc="-5" dirty="0">
                <a:latin typeface="Times New Roman"/>
                <a:cs typeface="Times New Roman"/>
              </a:rPr>
              <a:t>space  was completed, providing students with additional “hands-on” learning experiences while </a:t>
            </a:r>
            <a:r>
              <a:rPr sz="1100" dirty="0">
                <a:latin typeface="Times New Roman"/>
                <a:cs typeface="Times New Roman"/>
              </a:rPr>
              <a:t>remaining </a:t>
            </a:r>
            <a:r>
              <a:rPr sz="1100" spc="-5" dirty="0">
                <a:latin typeface="Times New Roman"/>
                <a:cs typeface="Times New Roman"/>
              </a:rPr>
              <a:t>in  </a:t>
            </a:r>
            <a:r>
              <a:rPr sz="1100" dirty="0">
                <a:latin typeface="Times New Roman"/>
                <a:cs typeface="Times New Roman"/>
              </a:rPr>
              <a:t>shop.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tool crib </a:t>
            </a:r>
            <a:r>
              <a:rPr sz="1100" spc="-5" dirty="0">
                <a:latin typeface="Times New Roman"/>
                <a:cs typeface="Times New Roman"/>
              </a:rPr>
              <a:t>was also reconfigured, </a:t>
            </a:r>
            <a:r>
              <a:rPr sz="1100" dirty="0">
                <a:latin typeface="Times New Roman"/>
                <a:cs typeface="Times New Roman"/>
              </a:rPr>
              <a:t>and a new </a:t>
            </a:r>
            <a:r>
              <a:rPr sz="1100" spc="-5" dirty="0">
                <a:latin typeface="Times New Roman"/>
                <a:cs typeface="Times New Roman"/>
              </a:rPr>
              <a:t>shop </a:t>
            </a:r>
            <a:r>
              <a:rPr sz="1100" dirty="0">
                <a:latin typeface="Times New Roman"/>
                <a:cs typeface="Times New Roman"/>
              </a:rPr>
              <a:t>position </a:t>
            </a:r>
            <a:r>
              <a:rPr sz="1100" spc="-5" dirty="0">
                <a:latin typeface="Times New Roman"/>
                <a:cs typeface="Times New Roman"/>
              </a:rPr>
              <a:t>was created, Service </a:t>
            </a:r>
            <a:r>
              <a:rPr sz="1100" dirty="0">
                <a:latin typeface="Times New Roman"/>
                <a:cs typeface="Times New Roman"/>
              </a:rPr>
              <a:t>&amp; </a:t>
            </a:r>
            <a:r>
              <a:rPr sz="1100" spc="-5" dirty="0">
                <a:latin typeface="Times New Roman"/>
                <a:cs typeface="Times New Roman"/>
              </a:rPr>
              <a:t>Parts Manager, 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reflect the requirements in the industry. Students working as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shop managers </a:t>
            </a:r>
            <a:r>
              <a:rPr sz="1100" dirty="0">
                <a:latin typeface="Times New Roman"/>
                <a:cs typeface="Times New Roman"/>
              </a:rPr>
              <a:t>are tasked </a:t>
            </a:r>
            <a:r>
              <a:rPr sz="1100" spc="-5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keeping  </a:t>
            </a:r>
            <a:r>
              <a:rPr sz="1100" spc="-5" dirty="0">
                <a:latin typeface="Times New Roman"/>
                <a:cs typeface="Times New Roman"/>
              </a:rPr>
              <a:t>accurate records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all material </a:t>
            </a:r>
            <a:r>
              <a:rPr sz="1100" dirty="0">
                <a:latin typeface="Times New Roman"/>
                <a:cs typeface="Times New Roman"/>
              </a:rPr>
              <a:t>being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shop and recording them </a:t>
            </a:r>
            <a:r>
              <a:rPr sz="1100" dirty="0">
                <a:latin typeface="Times New Roman"/>
                <a:cs typeface="Times New Roman"/>
              </a:rPr>
              <a:t>on a </a:t>
            </a:r>
            <a:r>
              <a:rPr sz="1100" spc="-5" dirty="0">
                <a:latin typeface="Times New Roman"/>
                <a:cs typeface="Times New Roman"/>
              </a:rPr>
              <a:t>shared </a:t>
            </a:r>
            <a:r>
              <a:rPr sz="1100" dirty="0">
                <a:latin typeface="Times New Roman"/>
                <a:cs typeface="Times New Roman"/>
              </a:rPr>
              <a:t>google document. </a:t>
            </a:r>
            <a:r>
              <a:rPr sz="1100" spc="-5" dirty="0">
                <a:latin typeface="Times New Roman"/>
                <a:cs typeface="Times New Roman"/>
              </a:rPr>
              <a:t>New  welding stations </a:t>
            </a:r>
            <a:r>
              <a:rPr sz="1100" dirty="0">
                <a:latin typeface="Times New Roman"/>
                <a:cs typeface="Times New Roman"/>
              </a:rPr>
              <a:t>are up and running, an </a:t>
            </a:r>
            <a:r>
              <a:rPr sz="1100" spc="-5" dirty="0">
                <a:latin typeface="Times New Roman"/>
                <a:cs typeface="Times New Roman"/>
              </a:rPr>
              <a:t>effort </a:t>
            </a:r>
            <a:r>
              <a:rPr sz="1100" dirty="0">
                <a:latin typeface="Times New Roman"/>
                <a:cs typeface="Times New Roman"/>
              </a:rPr>
              <a:t>made </a:t>
            </a:r>
            <a:r>
              <a:rPr sz="1100" spc="-5" dirty="0">
                <a:latin typeface="Times New Roman"/>
                <a:cs typeface="Times New Roman"/>
              </a:rPr>
              <a:t>possible </a:t>
            </a:r>
            <a:r>
              <a:rPr sz="1100" dirty="0">
                <a:latin typeface="Times New Roman"/>
                <a:cs typeface="Times New Roman"/>
              </a:rPr>
              <a:t>by the </a:t>
            </a:r>
            <a:r>
              <a:rPr sz="1100" spc="-5" dirty="0">
                <a:latin typeface="Times New Roman"/>
                <a:cs typeface="Times New Roman"/>
              </a:rPr>
              <a:t>school’s Electrical, </a:t>
            </a:r>
            <a:r>
              <a:rPr sz="1100" dirty="0">
                <a:latin typeface="Times New Roman"/>
                <a:cs typeface="Times New Roman"/>
              </a:rPr>
              <a:t>Welding, and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Auto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Body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Collision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shops.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Electrical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wired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everything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variable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speed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exhaust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631">
    <p:pull/>
  </p:transition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901559" y="9259362"/>
            <a:ext cx="2273935" cy="180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305"/>
              </a:lnSpc>
            </a:pPr>
            <a:r>
              <a:rPr sz="1100" dirty="0">
                <a:latin typeface="Times New Roman"/>
                <a:cs typeface="Times New Roman"/>
              </a:rPr>
              <a:t>the field. </a:t>
            </a:r>
            <a:r>
              <a:rPr sz="1100" spc="-5" dirty="0">
                <a:latin typeface="Times New Roman"/>
                <a:cs typeface="Times New Roman"/>
              </a:rPr>
              <a:t>(Total student enrollment: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71)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229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559" y="408432"/>
            <a:ext cx="5972810" cy="886841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6350" algn="just">
              <a:lnSpc>
                <a:spcPct val="95800"/>
              </a:lnSpc>
              <a:spcBef>
                <a:spcPts val="160"/>
              </a:spcBef>
            </a:pPr>
            <a:r>
              <a:rPr sz="1100" dirty="0">
                <a:latin typeface="Times New Roman"/>
                <a:cs typeface="Times New Roman"/>
              </a:rPr>
              <a:t>fan. </a:t>
            </a:r>
            <a:r>
              <a:rPr sz="1100" spc="-5" dirty="0">
                <a:latin typeface="Times New Roman"/>
                <a:cs typeface="Times New Roman"/>
              </a:rPr>
              <a:t>Welding built the benches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installed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exhaust hood, and </a:t>
            </a:r>
            <a:r>
              <a:rPr sz="1100" dirty="0">
                <a:latin typeface="Times New Roman"/>
                <a:cs typeface="Times New Roman"/>
              </a:rPr>
              <a:t>Auto </a:t>
            </a:r>
            <a:r>
              <a:rPr sz="1100" spc="-5" dirty="0">
                <a:latin typeface="Times New Roman"/>
                <a:cs typeface="Times New Roman"/>
              </a:rPr>
              <a:t>Body painted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work stations.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outside rack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air conditioners is </a:t>
            </a:r>
            <a:r>
              <a:rPr sz="1100" dirty="0">
                <a:latin typeface="Times New Roman"/>
                <a:cs typeface="Times New Roman"/>
              </a:rPr>
              <a:t>now </a:t>
            </a:r>
            <a:r>
              <a:rPr sz="1100" spc="-5" dirty="0">
                <a:latin typeface="Times New Roman"/>
                <a:cs typeface="Times New Roman"/>
              </a:rPr>
              <a:t>complete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being used, and </a:t>
            </a:r>
            <a:r>
              <a:rPr sz="1100" dirty="0">
                <a:latin typeface="Times New Roman"/>
                <a:cs typeface="Times New Roman"/>
              </a:rPr>
              <a:t>three new stations </a:t>
            </a:r>
            <a:r>
              <a:rPr sz="1100" spc="-5" dirty="0">
                <a:latin typeface="Times New Roman"/>
                <a:cs typeface="Times New Roman"/>
              </a:rPr>
              <a:t>for  furnaces, air conditioning split </a:t>
            </a:r>
            <a:r>
              <a:rPr sz="1100" dirty="0">
                <a:latin typeface="Times New Roman"/>
                <a:cs typeface="Times New Roman"/>
              </a:rPr>
              <a:t>systems </a:t>
            </a:r>
            <a:r>
              <a:rPr sz="1100" spc="-5" dirty="0">
                <a:latin typeface="Times New Roman"/>
                <a:cs typeface="Times New Roman"/>
              </a:rPr>
              <a:t>and the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oil </a:t>
            </a:r>
            <a:r>
              <a:rPr sz="1100" dirty="0">
                <a:latin typeface="Times New Roman"/>
                <a:cs typeface="Times New Roman"/>
              </a:rPr>
              <a:t>supply </a:t>
            </a:r>
            <a:r>
              <a:rPr sz="1100" spc="-5" dirty="0">
                <a:latin typeface="Times New Roman"/>
                <a:cs typeface="Times New Roman"/>
              </a:rPr>
              <a:t>tank are securely maintained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that space.  </a:t>
            </a:r>
            <a:r>
              <a:rPr sz="1100" dirty="0">
                <a:latin typeface="Times New Roman"/>
                <a:cs typeface="Times New Roman"/>
              </a:rPr>
              <a:t>Students earned </a:t>
            </a:r>
            <a:r>
              <a:rPr sz="1100" spc="-5" dirty="0">
                <a:latin typeface="Times New Roman"/>
                <a:cs typeface="Times New Roman"/>
              </a:rPr>
              <a:t>National EPA Certification for refrigerant recovery, and </a:t>
            </a:r>
            <a:r>
              <a:rPr sz="1100" dirty="0">
                <a:latin typeface="Times New Roman"/>
                <a:cs typeface="Times New Roman"/>
              </a:rPr>
              <a:t>a total of ten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(six </a:t>
            </a:r>
            <a:r>
              <a:rPr sz="1100" spc="-5" dirty="0">
                <a:latin typeface="Times New Roman"/>
                <a:cs typeface="Times New Roman"/>
              </a:rPr>
              <a:t>seniors 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four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juniors)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placed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area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businesses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school’s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popular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co-op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(Total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  enrollment: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60)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Information Technology</a:t>
            </a:r>
            <a:r>
              <a:rPr sz="1100" spc="-5" dirty="0">
                <a:latin typeface="Times New Roman"/>
                <a:cs typeface="Times New Roman"/>
              </a:rPr>
              <a:t>: The Information Technology program continues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offer students more industry-  recognized certificates </a:t>
            </a:r>
            <a:r>
              <a:rPr sz="1100" dirty="0">
                <a:latin typeface="Times New Roman"/>
                <a:cs typeface="Times New Roman"/>
              </a:rPr>
              <a:t>than any </a:t>
            </a:r>
            <a:r>
              <a:rPr sz="1100" spc="-5" dirty="0">
                <a:latin typeface="Times New Roman"/>
                <a:cs typeface="Times New Roman"/>
              </a:rPr>
              <a:t>other program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Monty </a:t>
            </a:r>
            <a:r>
              <a:rPr sz="1100" dirty="0">
                <a:latin typeface="Times New Roman"/>
                <a:cs typeface="Times New Roman"/>
              </a:rPr>
              <a:t>Tech. </a:t>
            </a:r>
            <a:r>
              <a:rPr sz="1100" spc="-5" dirty="0">
                <a:latin typeface="Times New Roman"/>
                <a:cs typeface="Times New Roman"/>
              </a:rPr>
              <a:t>It </a:t>
            </a:r>
            <a:r>
              <a:rPr sz="1100" dirty="0">
                <a:latin typeface="Times New Roman"/>
                <a:cs typeface="Times New Roman"/>
              </a:rPr>
              <a:t>is an </a:t>
            </a:r>
            <a:r>
              <a:rPr sz="1100" spc="-5" dirty="0">
                <a:latin typeface="Times New Roman"/>
                <a:cs typeface="Times New Roman"/>
              </a:rPr>
              <a:t>accomplishment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instructors are  </a:t>
            </a:r>
            <a:r>
              <a:rPr sz="1100" dirty="0">
                <a:latin typeface="Times New Roman"/>
                <a:cs typeface="Times New Roman"/>
              </a:rPr>
              <a:t>so </a:t>
            </a:r>
            <a:r>
              <a:rPr sz="1100" spc="-5" dirty="0">
                <a:latin typeface="Times New Roman"/>
                <a:cs typeface="Times New Roman"/>
              </a:rPr>
              <a:t>proud </a:t>
            </a:r>
            <a:r>
              <a:rPr sz="1100" dirty="0">
                <a:latin typeface="Times New Roman"/>
                <a:cs typeface="Times New Roman"/>
              </a:rPr>
              <a:t>of, </a:t>
            </a:r>
            <a:r>
              <a:rPr sz="1100" spc="-5" dirty="0">
                <a:latin typeface="Times New Roman"/>
                <a:cs typeface="Times New Roman"/>
              </a:rPr>
              <a:t>as these certifications affirm the technical skill proficiency needed </a:t>
            </a:r>
            <a:r>
              <a:rPr sz="1100" dirty="0">
                <a:latin typeface="Times New Roman"/>
                <a:cs typeface="Times New Roman"/>
              </a:rPr>
              <a:t>for so </a:t>
            </a:r>
            <a:r>
              <a:rPr sz="1100" spc="-5" dirty="0">
                <a:latin typeface="Times New Roman"/>
                <a:cs typeface="Times New Roman"/>
              </a:rPr>
              <a:t>many entry-level  careers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networking and information </a:t>
            </a:r>
            <a:r>
              <a:rPr sz="1100" dirty="0">
                <a:latin typeface="Times New Roman"/>
                <a:cs typeface="Times New Roman"/>
              </a:rPr>
              <a:t>technology. </a:t>
            </a:r>
            <a:r>
              <a:rPr sz="1100" spc="-5" dirty="0">
                <a:latin typeface="Times New Roman"/>
                <a:cs typeface="Times New Roman"/>
              </a:rPr>
              <a:t>All Freshmen completed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OSHA </a:t>
            </a:r>
            <a:r>
              <a:rPr sz="1100" dirty="0">
                <a:latin typeface="Times New Roman"/>
                <a:cs typeface="Times New Roman"/>
              </a:rPr>
              <a:t>10-hour </a:t>
            </a:r>
            <a:r>
              <a:rPr sz="1100" spc="-5" dirty="0">
                <a:latin typeface="Times New Roman"/>
                <a:cs typeface="Times New Roman"/>
              </a:rPr>
              <a:t>General  </a:t>
            </a:r>
            <a:r>
              <a:rPr sz="1100" dirty="0">
                <a:latin typeface="Times New Roman"/>
                <a:cs typeface="Times New Roman"/>
              </a:rPr>
              <a:t>Industry </a:t>
            </a:r>
            <a:r>
              <a:rPr sz="1100" spc="-5" dirty="0">
                <a:latin typeface="Times New Roman"/>
                <a:cs typeface="Times New Roman"/>
              </a:rPr>
              <a:t>training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VEX </a:t>
            </a:r>
            <a:r>
              <a:rPr sz="1100" dirty="0">
                <a:latin typeface="Times New Roman"/>
                <a:cs typeface="Times New Roman"/>
              </a:rPr>
              <a:t>Robot </a:t>
            </a:r>
            <a:r>
              <a:rPr sz="1100" spc="-5" dirty="0">
                <a:latin typeface="Times New Roman"/>
                <a:cs typeface="Times New Roman"/>
              </a:rPr>
              <a:t>Certification. All Sophomores </a:t>
            </a:r>
            <a:r>
              <a:rPr sz="1100" dirty="0">
                <a:latin typeface="Times New Roman"/>
                <a:cs typeface="Times New Roman"/>
              </a:rPr>
              <a:t>passed the </a:t>
            </a:r>
            <a:r>
              <a:rPr sz="1100" spc="-5" dirty="0">
                <a:latin typeface="Times New Roman"/>
                <a:cs typeface="Times New Roman"/>
              </a:rPr>
              <a:t>IC3 Certificate </a:t>
            </a:r>
            <a:r>
              <a:rPr sz="1100" spc="-10" dirty="0">
                <a:latin typeface="Times New Roman"/>
                <a:cs typeface="Times New Roman"/>
              </a:rPr>
              <a:t>Exam </a:t>
            </a:r>
            <a:r>
              <a:rPr sz="1100" spc="-5" dirty="0">
                <a:latin typeface="Times New Roman"/>
                <a:cs typeface="Times New Roman"/>
              </a:rPr>
              <a:t>for basic  </a:t>
            </a:r>
            <a:r>
              <a:rPr sz="1100" dirty="0">
                <a:latin typeface="Times New Roman"/>
                <a:cs typeface="Times New Roman"/>
              </a:rPr>
              <a:t>computer </a:t>
            </a:r>
            <a:r>
              <a:rPr sz="1100" spc="-5" dirty="0">
                <a:latin typeface="Times New Roman"/>
                <a:cs typeface="Times New Roman"/>
              </a:rPr>
              <a:t>hardware, software,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internet knowledge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skills,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well </a:t>
            </a:r>
            <a:r>
              <a:rPr sz="1100" spc="-10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Test-out PC </a:t>
            </a:r>
            <a:r>
              <a:rPr sz="1100" dirty="0">
                <a:latin typeface="Times New Roman"/>
                <a:cs typeface="Times New Roman"/>
              </a:rPr>
              <a:t>Pro </a:t>
            </a:r>
            <a:r>
              <a:rPr sz="1100" spc="-5" dirty="0">
                <a:latin typeface="Times New Roman"/>
                <a:cs typeface="Times New Roman"/>
              </a:rPr>
              <a:t>Certificate  exam,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Cisco IT Essential course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computer repair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maintenance, </a:t>
            </a:r>
            <a:r>
              <a:rPr sz="1100" dirty="0">
                <a:latin typeface="Times New Roman"/>
                <a:cs typeface="Times New Roman"/>
              </a:rPr>
              <a:t>and the </a:t>
            </a:r>
            <a:r>
              <a:rPr sz="1100" spc="-5" dirty="0">
                <a:latin typeface="Times New Roman"/>
                <a:cs typeface="Times New Roman"/>
              </a:rPr>
              <a:t>Introduction </a:t>
            </a:r>
            <a:r>
              <a:rPr sz="1100" dirty="0">
                <a:latin typeface="Times New Roman"/>
                <a:cs typeface="Times New Roman"/>
              </a:rPr>
              <a:t>to  </a:t>
            </a:r>
            <a:r>
              <a:rPr sz="1100" spc="-5" dirty="0">
                <a:latin typeface="Times New Roman"/>
                <a:cs typeface="Times New Roman"/>
              </a:rPr>
              <a:t>Networking course. One sophomore, </a:t>
            </a:r>
            <a:r>
              <a:rPr sz="1100" dirty="0">
                <a:latin typeface="Times New Roman"/>
                <a:cs typeface="Times New Roman"/>
              </a:rPr>
              <a:t>one </a:t>
            </a:r>
            <a:r>
              <a:rPr sz="1100" spc="-5" dirty="0">
                <a:latin typeface="Times New Roman"/>
                <a:cs typeface="Times New Roman"/>
              </a:rPr>
              <a:t>junior, and </a:t>
            </a:r>
            <a:r>
              <a:rPr sz="1100" dirty="0">
                <a:latin typeface="Times New Roman"/>
                <a:cs typeface="Times New Roman"/>
              </a:rPr>
              <a:t>one </a:t>
            </a:r>
            <a:r>
              <a:rPr sz="1100" spc="-5" dirty="0">
                <a:latin typeface="Times New Roman"/>
                <a:cs typeface="Times New Roman"/>
              </a:rPr>
              <a:t>Senior passed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COMPTIA A+ </a:t>
            </a:r>
            <a:r>
              <a:rPr sz="1100" dirty="0">
                <a:latin typeface="Times New Roman"/>
                <a:cs typeface="Times New Roman"/>
              </a:rPr>
              <a:t>exam. </a:t>
            </a:r>
            <a:r>
              <a:rPr sz="1100" spc="-5" dirty="0">
                <a:latin typeface="Times New Roman"/>
                <a:cs typeface="Times New Roman"/>
              </a:rPr>
              <a:t>All  Juniors </a:t>
            </a:r>
            <a:r>
              <a:rPr sz="1100" dirty="0">
                <a:latin typeface="Times New Roman"/>
                <a:cs typeface="Times New Roman"/>
              </a:rPr>
              <a:t>sat </a:t>
            </a:r>
            <a:r>
              <a:rPr sz="1100" spc="-5" dirty="0">
                <a:latin typeface="Times New Roman"/>
                <a:cs typeface="Times New Roman"/>
              </a:rPr>
              <a:t>for the CIW Advanced HTML5 </a:t>
            </a:r>
            <a:r>
              <a:rPr sz="1100" dirty="0">
                <a:latin typeface="Times New Roman"/>
                <a:cs typeface="Times New Roman"/>
              </a:rPr>
              <a:t>&amp; </a:t>
            </a:r>
            <a:r>
              <a:rPr sz="1100" spc="-5" dirty="0">
                <a:latin typeface="Times New Roman"/>
                <a:cs typeface="Times New Roman"/>
              </a:rPr>
              <a:t>CSS3 Certification exams in June,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addition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Cyber  </a:t>
            </a:r>
            <a:r>
              <a:rPr sz="1100" dirty="0">
                <a:latin typeface="Times New Roman"/>
                <a:cs typeface="Times New Roman"/>
              </a:rPr>
              <a:t>Security </a:t>
            </a:r>
            <a:r>
              <a:rPr sz="1100" spc="-5" dirty="0">
                <a:latin typeface="Times New Roman"/>
                <a:cs typeface="Times New Roman"/>
              </a:rPr>
              <a:t>Operations Final </a:t>
            </a:r>
            <a:r>
              <a:rPr sz="1100" dirty="0">
                <a:latin typeface="Times New Roman"/>
                <a:cs typeface="Times New Roman"/>
              </a:rPr>
              <a:t>Exam. </a:t>
            </a:r>
            <a:r>
              <a:rPr sz="1100" spc="-5" dirty="0">
                <a:latin typeface="Times New Roman"/>
                <a:cs typeface="Times New Roman"/>
              </a:rPr>
              <a:t>Seniors completed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Python Programming </a:t>
            </a:r>
            <a:r>
              <a:rPr sz="1100" dirty="0">
                <a:latin typeface="Times New Roman"/>
                <a:cs typeface="Times New Roman"/>
              </a:rPr>
              <a:t>course and </a:t>
            </a:r>
            <a:r>
              <a:rPr sz="1100" spc="-5" dirty="0">
                <a:latin typeface="Times New Roman"/>
                <a:cs typeface="Times New Roman"/>
              </a:rPr>
              <a:t>participated </a:t>
            </a:r>
            <a:r>
              <a:rPr sz="1100" dirty="0">
                <a:latin typeface="Times New Roman"/>
                <a:cs typeface="Times New Roman"/>
              </a:rPr>
              <a:t>in  the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AP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Computer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Science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Principles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course,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which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resulted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nine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earning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qualifying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scores.</a:t>
            </a:r>
            <a:r>
              <a:rPr sz="1100" spc="18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Four 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earned </a:t>
            </a:r>
            <a:r>
              <a:rPr sz="1100" spc="-5" dirty="0">
                <a:latin typeface="Times New Roman"/>
                <a:cs typeface="Times New Roman"/>
              </a:rPr>
              <a:t>co-op placements, applying their technical skills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area businesses. In </a:t>
            </a:r>
            <a:r>
              <a:rPr sz="1100" dirty="0">
                <a:latin typeface="Times New Roman"/>
                <a:cs typeface="Times New Roman"/>
              </a:rPr>
              <a:t>total, more </a:t>
            </a:r>
            <a:r>
              <a:rPr sz="1100" spc="-5" dirty="0">
                <a:latin typeface="Times New Roman"/>
                <a:cs typeface="Times New Roman"/>
              </a:rPr>
              <a:t>than </a:t>
            </a:r>
            <a:r>
              <a:rPr sz="1100" dirty="0">
                <a:latin typeface="Times New Roman"/>
                <a:cs typeface="Times New Roman"/>
              </a:rPr>
              <a:t>400  hours of </a:t>
            </a:r>
            <a:r>
              <a:rPr sz="1100" spc="-5" dirty="0">
                <a:latin typeface="Times New Roman"/>
                <a:cs typeface="Times New Roman"/>
              </a:rPr>
              <a:t>community </a:t>
            </a:r>
            <a:r>
              <a:rPr sz="1100" dirty="0">
                <a:latin typeface="Times New Roman"/>
                <a:cs typeface="Times New Roman"/>
              </a:rPr>
              <a:t>tech </a:t>
            </a:r>
            <a:r>
              <a:rPr sz="1100" spc="-5" dirty="0">
                <a:latin typeface="Times New Roman"/>
                <a:cs typeface="Times New Roman"/>
              </a:rPr>
              <a:t>support were completed, which involved hardware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software troubleshooting 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desktops, laptops, printers, and mobile devices. (Total student enrollment: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41)</a:t>
            </a:r>
            <a:endParaRPr sz="11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5800"/>
              </a:lnSpc>
              <a:spcBef>
                <a:spcPts val="10"/>
              </a:spcBef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Machine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Technology</a:t>
            </a:r>
            <a:r>
              <a:rPr sz="1100" spc="-5" dirty="0">
                <a:latin typeface="Times New Roman"/>
                <a:cs typeface="Times New Roman"/>
              </a:rPr>
              <a:t>: Throughout </a:t>
            </a:r>
            <a:r>
              <a:rPr sz="1100" dirty="0">
                <a:latin typeface="Times New Roman"/>
                <a:cs typeface="Times New Roman"/>
              </a:rPr>
              <a:t>the 2018-2019 school </a:t>
            </a:r>
            <a:r>
              <a:rPr sz="1100" spc="-5" dirty="0">
                <a:latin typeface="Times New Roman"/>
                <a:cs typeface="Times New Roman"/>
              </a:rPr>
              <a:t>year, instructors were able </a:t>
            </a:r>
            <a:r>
              <a:rPr sz="1100" dirty="0">
                <a:latin typeface="Times New Roman"/>
                <a:cs typeface="Times New Roman"/>
              </a:rPr>
              <a:t>to train </a:t>
            </a:r>
            <a:r>
              <a:rPr sz="1100" spc="-5" dirty="0">
                <a:latin typeface="Times New Roman"/>
                <a:cs typeface="Times New Roman"/>
              </a:rPr>
              <a:t>Machine  </a:t>
            </a:r>
            <a:r>
              <a:rPr sz="1100" dirty="0">
                <a:latin typeface="Times New Roman"/>
                <a:cs typeface="Times New Roman"/>
              </a:rPr>
              <a:t>Technology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precision measurement, and </a:t>
            </a:r>
            <a:r>
              <a:rPr sz="1100" dirty="0">
                <a:latin typeface="Times New Roman"/>
                <a:cs typeface="Times New Roman"/>
              </a:rPr>
              <a:t>granted </a:t>
            </a:r>
            <a:r>
              <a:rPr sz="1100" spc="-5" dirty="0">
                <a:latin typeface="Times New Roman"/>
                <a:cs typeface="Times New Roman"/>
              </a:rPr>
              <a:t>more </a:t>
            </a:r>
            <a:r>
              <a:rPr sz="1100" dirty="0">
                <a:latin typeface="Times New Roman"/>
                <a:cs typeface="Times New Roman"/>
              </a:rPr>
              <a:t>than 300 </a:t>
            </a:r>
            <a:r>
              <a:rPr sz="1100" spc="-5" dirty="0">
                <a:latin typeface="Times New Roman"/>
                <a:cs typeface="Times New Roman"/>
              </a:rPr>
              <a:t>certifications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students  </a:t>
            </a:r>
            <a:r>
              <a:rPr sz="1100" dirty="0">
                <a:latin typeface="Times New Roman"/>
                <a:cs typeface="Times New Roman"/>
              </a:rPr>
              <a:t>accordingly. </a:t>
            </a:r>
            <a:r>
              <a:rPr sz="1100" spc="-5" dirty="0">
                <a:latin typeface="Times New Roman"/>
                <a:cs typeface="Times New Roman"/>
              </a:rPr>
              <a:t>All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CNC </a:t>
            </a:r>
            <a:r>
              <a:rPr sz="1100" dirty="0">
                <a:latin typeface="Times New Roman"/>
                <a:cs typeface="Times New Roman"/>
              </a:rPr>
              <a:t>and new </a:t>
            </a:r>
            <a:r>
              <a:rPr sz="1100" spc="-5" dirty="0">
                <a:latin typeface="Times New Roman"/>
                <a:cs typeface="Times New Roman"/>
              </a:rPr>
              <a:t>cutter technology was used, and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new print </a:t>
            </a:r>
            <a:r>
              <a:rPr sz="1100" dirty="0">
                <a:latin typeface="Times New Roman"/>
                <a:cs typeface="Times New Roman"/>
              </a:rPr>
              <a:t>reading </a:t>
            </a:r>
            <a:r>
              <a:rPr sz="1100" spc="-5" dirty="0">
                <a:latin typeface="Times New Roman"/>
                <a:cs typeface="Times New Roman"/>
              </a:rPr>
              <a:t>curriculum was  introduced. </a:t>
            </a:r>
            <a:r>
              <a:rPr sz="1100" dirty="0">
                <a:latin typeface="Times New Roman"/>
                <a:cs typeface="Times New Roman"/>
              </a:rPr>
              <a:t>All </a:t>
            </a:r>
            <a:r>
              <a:rPr sz="1100" spc="-5" dirty="0">
                <a:latin typeface="Times New Roman"/>
                <a:cs typeface="Times New Roman"/>
              </a:rPr>
              <a:t>freshmen received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OSHA </a:t>
            </a:r>
            <a:r>
              <a:rPr sz="1100" dirty="0">
                <a:latin typeface="Times New Roman"/>
                <a:cs typeface="Times New Roman"/>
              </a:rPr>
              <a:t>10-hour </a:t>
            </a:r>
            <a:r>
              <a:rPr sz="1100" spc="-5" dirty="0">
                <a:latin typeface="Times New Roman"/>
                <a:cs typeface="Times New Roman"/>
              </a:rPr>
              <a:t>general industry certification, </a:t>
            </a:r>
            <a:r>
              <a:rPr sz="1100" dirty="0">
                <a:latin typeface="Times New Roman"/>
                <a:cs typeface="Times New Roman"/>
              </a:rPr>
              <a:t>while </a:t>
            </a:r>
            <a:r>
              <a:rPr sz="1100" spc="-10" dirty="0">
                <a:latin typeface="Times New Roman"/>
                <a:cs typeface="Times New Roman"/>
              </a:rPr>
              <a:t>all </a:t>
            </a:r>
            <a:r>
              <a:rPr sz="1100" spc="-5" dirty="0">
                <a:latin typeface="Times New Roman"/>
                <a:cs typeface="Times New Roman"/>
              </a:rPr>
              <a:t>Seniors and  </a:t>
            </a:r>
            <a:r>
              <a:rPr sz="1100" dirty="0">
                <a:latin typeface="Times New Roman"/>
                <a:cs typeface="Times New Roman"/>
              </a:rPr>
              <a:t>six </a:t>
            </a:r>
            <a:r>
              <a:rPr sz="1100" spc="-5" dirty="0">
                <a:latin typeface="Times New Roman"/>
                <a:cs typeface="Times New Roman"/>
              </a:rPr>
              <a:t>juniors earned co-op placements, working and </a:t>
            </a:r>
            <a:r>
              <a:rPr sz="1100" dirty="0">
                <a:latin typeface="Times New Roman"/>
                <a:cs typeface="Times New Roman"/>
              </a:rPr>
              <a:t>learning in </a:t>
            </a:r>
            <a:r>
              <a:rPr sz="1100" spc="-5" dirty="0">
                <a:latin typeface="Times New Roman"/>
                <a:cs typeface="Times New Roman"/>
              </a:rPr>
              <a:t>area machine shops. Machine Technology  students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instructors also </a:t>
            </a:r>
            <a:r>
              <a:rPr sz="1100" dirty="0">
                <a:latin typeface="Times New Roman"/>
                <a:cs typeface="Times New Roman"/>
              </a:rPr>
              <a:t>completed a number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outside </a:t>
            </a:r>
            <a:r>
              <a:rPr sz="1100" spc="-5" dirty="0">
                <a:latin typeface="Times New Roman"/>
                <a:cs typeface="Times New Roman"/>
              </a:rPr>
              <a:t>projects, which included engraving school  </a:t>
            </a:r>
            <a:r>
              <a:rPr sz="1100" dirty="0">
                <a:latin typeface="Times New Roman"/>
                <a:cs typeface="Times New Roman"/>
              </a:rPr>
              <a:t>plaques,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assisting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Athol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teaching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certifying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NC3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Precision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Measuring  Instruments. (Total student enrollment: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45)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Masonry</a:t>
            </a:r>
            <a:r>
              <a:rPr sz="1100" spc="-5" dirty="0">
                <a:latin typeface="Times New Roman"/>
                <a:cs typeface="Times New Roman"/>
              </a:rPr>
              <a:t>: The </a:t>
            </a:r>
            <a:r>
              <a:rPr sz="1100" dirty="0">
                <a:latin typeface="Times New Roman"/>
                <a:cs typeface="Times New Roman"/>
              </a:rPr>
              <a:t>talents of Monty </a:t>
            </a:r>
            <a:r>
              <a:rPr sz="1100" spc="-5" dirty="0">
                <a:latin typeface="Times New Roman"/>
                <a:cs typeface="Times New Roman"/>
              </a:rPr>
              <a:t>Tech Masonry students are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display throughout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district,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projects  that were completed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year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include: installation </a:t>
            </a:r>
            <a:r>
              <a:rPr sz="1100" dirty="0">
                <a:latin typeface="Times New Roman"/>
                <a:cs typeface="Times New Roman"/>
              </a:rPr>
              <a:t>of a </a:t>
            </a:r>
            <a:r>
              <a:rPr sz="1100" spc="-5" dirty="0">
                <a:latin typeface="Times New Roman"/>
                <a:cs typeface="Times New Roman"/>
              </a:rPr>
              <a:t>concrete walk for the LUK </a:t>
            </a:r>
            <a:r>
              <a:rPr sz="1100" dirty="0">
                <a:latin typeface="Times New Roman"/>
                <a:cs typeface="Times New Roman"/>
              </a:rPr>
              <a:t>Organization, </a:t>
            </a:r>
            <a:r>
              <a:rPr sz="1100" spc="-5" dirty="0">
                <a:latin typeface="Times New Roman"/>
                <a:cs typeface="Times New Roman"/>
              </a:rPr>
              <a:t>stone  </a:t>
            </a:r>
            <a:r>
              <a:rPr sz="1100" dirty="0">
                <a:latin typeface="Times New Roman"/>
                <a:cs typeface="Times New Roman"/>
              </a:rPr>
              <a:t>veneer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inside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offices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at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NEADS,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stone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veneer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paver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sidewalk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garage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Monty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repairing 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marble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floor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mausoleum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Fitchburg’s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Forest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Hill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Cemetery,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repair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stone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steps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gazebo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  </a:t>
            </a:r>
            <a:r>
              <a:rPr sz="1100" spc="-5" dirty="0">
                <a:latin typeface="Times New Roman"/>
                <a:cs typeface="Times New Roman"/>
              </a:rPr>
              <a:t>Fitchburg’s Upper Common, installation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handicap </a:t>
            </a:r>
            <a:r>
              <a:rPr sz="1100" dirty="0">
                <a:latin typeface="Times New Roman"/>
                <a:cs typeface="Times New Roman"/>
              </a:rPr>
              <a:t>ramp </a:t>
            </a:r>
            <a:r>
              <a:rPr sz="1100" spc="-5" dirty="0">
                <a:latin typeface="Times New Roman"/>
                <a:cs typeface="Times New Roman"/>
              </a:rPr>
              <a:t>at Saima Park, </a:t>
            </a:r>
            <a:r>
              <a:rPr sz="1100" dirty="0">
                <a:latin typeface="Times New Roman"/>
                <a:cs typeface="Times New Roman"/>
              </a:rPr>
              <a:t>as well as </a:t>
            </a:r>
            <a:r>
              <a:rPr sz="1100" spc="-5" dirty="0">
                <a:latin typeface="Times New Roman"/>
                <a:cs typeface="Times New Roman"/>
              </a:rPr>
              <a:t>several projects  </a:t>
            </a:r>
            <a:r>
              <a:rPr sz="1100" dirty="0">
                <a:latin typeface="Times New Roman"/>
                <a:cs typeface="Times New Roman"/>
              </a:rPr>
              <a:t>around the </a:t>
            </a:r>
            <a:r>
              <a:rPr sz="1100" spc="-5" dirty="0">
                <a:latin typeface="Times New Roman"/>
                <a:cs typeface="Times New Roman"/>
              </a:rPr>
              <a:t>school. Students continued </a:t>
            </a:r>
            <a:r>
              <a:rPr sz="1100" dirty="0">
                <a:latin typeface="Times New Roman"/>
                <a:cs typeface="Times New Roman"/>
              </a:rPr>
              <a:t>to maintain the </a:t>
            </a:r>
            <a:r>
              <a:rPr sz="1100" spc="-5" dirty="0">
                <a:latin typeface="Times New Roman"/>
                <a:cs typeface="Times New Roman"/>
              </a:rPr>
              <a:t>OSHA </a:t>
            </a:r>
            <a:r>
              <a:rPr sz="1100" dirty="0">
                <a:latin typeface="Times New Roman"/>
                <a:cs typeface="Times New Roman"/>
              </a:rPr>
              <a:t>silica </a:t>
            </a:r>
            <a:r>
              <a:rPr sz="1100" spc="-5" dirty="0">
                <a:latin typeface="Times New Roman"/>
                <a:cs typeface="Times New Roman"/>
              </a:rPr>
              <a:t>standard, in </a:t>
            </a:r>
            <a:r>
              <a:rPr sz="1100" dirty="0">
                <a:latin typeface="Times New Roman"/>
                <a:cs typeface="Times New Roman"/>
              </a:rPr>
              <a:t>a program </a:t>
            </a:r>
            <a:r>
              <a:rPr sz="1100" spc="-5" dirty="0">
                <a:latin typeface="Times New Roman"/>
                <a:cs typeface="Times New Roman"/>
              </a:rPr>
              <a:t>that operates </a:t>
            </a:r>
            <a:r>
              <a:rPr sz="1100" dirty="0">
                <a:latin typeface="Times New Roman"/>
                <a:cs typeface="Times New Roman"/>
              </a:rPr>
              <a:t>in  compliance </a:t>
            </a:r>
            <a:r>
              <a:rPr sz="1100" spc="-5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trade </a:t>
            </a:r>
            <a:r>
              <a:rPr sz="1100" spc="-5" dirty="0">
                <a:latin typeface="Times New Roman"/>
                <a:cs typeface="Times New Roman"/>
              </a:rPr>
              <a:t>regulations. The Masonry program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benefitted from new equipment, dust free  saws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grinders. </a:t>
            </a:r>
            <a:r>
              <a:rPr sz="1100" dirty="0">
                <a:latin typeface="Times New Roman"/>
                <a:cs typeface="Times New Roman"/>
              </a:rPr>
              <a:t>Five </a:t>
            </a:r>
            <a:r>
              <a:rPr sz="1100" spc="-5" dirty="0">
                <a:latin typeface="Times New Roman"/>
                <a:cs typeface="Times New Roman"/>
              </a:rPr>
              <a:t>seniors </a:t>
            </a:r>
            <a:r>
              <a:rPr sz="1100" dirty="0">
                <a:latin typeface="Times New Roman"/>
                <a:cs typeface="Times New Roman"/>
              </a:rPr>
              <a:t>and two </a:t>
            </a:r>
            <a:r>
              <a:rPr sz="1100" spc="-5" dirty="0">
                <a:latin typeface="Times New Roman"/>
                <a:cs typeface="Times New Roman"/>
              </a:rPr>
              <a:t>juniors earned co-op placements, and </a:t>
            </a:r>
            <a:r>
              <a:rPr sz="1100" dirty="0">
                <a:latin typeface="Times New Roman"/>
                <a:cs typeface="Times New Roman"/>
              </a:rPr>
              <a:t>continued to </a:t>
            </a:r>
            <a:r>
              <a:rPr sz="1100" spc="-5" dirty="0">
                <a:latin typeface="Times New Roman"/>
                <a:cs typeface="Times New Roman"/>
              </a:rPr>
              <a:t>refine </a:t>
            </a:r>
            <a:r>
              <a:rPr sz="1100" dirty="0">
                <a:latin typeface="Times New Roman"/>
                <a:cs typeface="Times New Roman"/>
              </a:rPr>
              <a:t>their  skills </a:t>
            </a:r>
            <a:r>
              <a:rPr sz="1100" spc="-5" dirty="0">
                <a:latin typeface="Times New Roman"/>
                <a:cs typeface="Times New Roman"/>
              </a:rPr>
              <a:t>working with business partners </a:t>
            </a:r>
            <a:r>
              <a:rPr sz="1100" dirty="0">
                <a:latin typeface="Times New Roman"/>
                <a:cs typeface="Times New Roman"/>
              </a:rPr>
              <a:t>through the school’s </a:t>
            </a:r>
            <a:r>
              <a:rPr sz="1100" spc="-5" dirty="0">
                <a:latin typeface="Times New Roman"/>
                <a:cs typeface="Times New Roman"/>
              </a:rPr>
              <a:t>co-op program. (Total </a:t>
            </a:r>
            <a:r>
              <a:rPr sz="1100" dirty="0">
                <a:latin typeface="Times New Roman"/>
                <a:cs typeface="Times New Roman"/>
              </a:rPr>
              <a:t>student </a:t>
            </a:r>
            <a:r>
              <a:rPr sz="1100" spc="-5" dirty="0">
                <a:latin typeface="Times New Roman"/>
                <a:cs typeface="Times New Roman"/>
              </a:rPr>
              <a:t>enrollment: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61)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Plumbing</a:t>
            </a:r>
            <a:r>
              <a:rPr sz="1100" spc="-5" dirty="0">
                <a:latin typeface="Times New Roman"/>
                <a:cs typeface="Times New Roman"/>
              </a:rPr>
              <a:t>: </a:t>
            </a:r>
            <a:r>
              <a:rPr sz="1100" dirty="0">
                <a:latin typeface="Times New Roman"/>
                <a:cs typeface="Times New Roman"/>
              </a:rPr>
              <a:t>The 2018-2019 school </a:t>
            </a:r>
            <a:r>
              <a:rPr sz="1100" spc="-5" dirty="0">
                <a:latin typeface="Times New Roman"/>
                <a:cs typeface="Times New Roman"/>
              </a:rPr>
              <a:t>year saw </a:t>
            </a:r>
            <a:r>
              <a:rPr sz="1100" dirty="0">
                <a:latin typeface="Times New Roman"/>
                <a:cs typeface="Times New Roman"/>
              </a:rPr>
              <a:t>19 </a:t>
            </a:r>
            <a:r>
              <a:rPr sz="1100" spc="-5" dirty="0">
                <a:latin typeface="Times New Roman"/>
                <a:cs typeface="Times New Roman"/>
              </a:rPr>
              <a:t>freshmen enter the Plumbing trade </a:t>
            </a:r>
            <a:r>
              <a:rPr sz="1100" dirty="0">
                <a:latin typeface="Times New Roman"/>
                <a:cs typeface="Times New Roman"/>
              </a:rPr>
              <a:t>at Monty </a:t>
            </a:r>
            <a:r>
              <a:rPr sz="1100" spc="-5" dirty="0">
                <a:latin typeface="Times New Roman"/>
                <a:cs typeface="Times New Roman"/>
              </a:rPr>
              <a:t>Tech., all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dirty="0">
                <a:latin typeface="Times New Roman"/>
                <a:cs typeface="Times New Roman"/>
              </a:rPr>
              <a:t>whom </a:t>
            </a:r>
            <a:r>
              <a:rPr sz="1100" spc="-5" dirty="0">
                <a:latin typeface="Times New Roman"/>
                <a:cs typeface="Times New Roman"/>
              </a:rPr>
              <a:t>successfully completed OSHA </a:t>
            </a:r>
            <a:r>
              <a:rPr sz="1100" dirty="0">
                <a:latin typeface="Times New Roman"/>
                <a:cs typeface="Times New Roman"/>
              </a:rPr>
              <a:t>10-hour </a:t>
            </a:r>
            <a:r>
              <a:rPr sz="1100" spc="-5" dirty="0">
                <a:latin typeface="Times New Roman"/>
                <a:cs typeface="Times New Roman"/>
              </a:rPr>
              <a:t>General Industry safety training, </a:t>
            </a:r>
            <a:r>
              <a:rPr sz="1100" dirty="0">
                <a:latin typeface="Times New Roman"/>
                <a:cs typeface="Times New Roman"/>
              </a:rPr>
              <a:t>while </a:t>
            </a:r>
            <a:r>
              <a:rPr sz="1100" spc="-5" dirty="0">
                <a:latin typeface="Times New Roman"/>
                <a:cs typeface="Times New Roman"/>
              </a:rPr>
              <a:t>the sophomores  </a:t>
            </a:r>
            <a:r>
              <a:rPr sz="1100" dirty="0">
                <a:latin typeface="Times New Roman"/>
                <a:cs typeface="Times New Roman"/>
              </a:rPr>
              <a:t>completed </a:t>
            </a:r>
            <a:r>
              <a:rPr sz="1100" spc="-5" dirty="0">
                <a:latin typeface="Times New Roman"/>
                <a:cs typeface="Times New Roman"/>
              </a:rPr>
              <a:t>OSHA 10-hour </a:t>
            </a:r>
            <a:r>
              <a:rPr sz="1100" dirty="0">
                <a:latin typeface="Times New Roman"/>
                <a:cs typeface="Times New Roman"/>
              </a:rPr>
              <a:t>Construction </a:t>
            </a:r>
            <a:r>
              <a:rPr sz="1100" spc="-5" dirty="0">
                <a:latin typeface="Times New Roman"/>
                <a:cs typeface="Times New Roman"/>
              </a:rPr>
              <a:t>Training. Seniors earned the Mega-Press certification, while the  sophomores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attended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training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PEX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Piping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Systems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Viega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training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facility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Nashua,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NH.</a:t>
            </a:r>
            <a:r>
              <a:rPr sz="1100" spc="1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 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instructors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worked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Bresnahan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Scout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&amp;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Community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Center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Ashburnham,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installing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sinks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kitchen </a:t>
            </a:r>
            <a:r>
              <a:rPr sz="1100" spc="-5" dirty="0">
                <a:latin typeface="Times New Roman"/>
                <a:cs typeface="Times New Roman"/>
              </a:rPr>
              <a:t>area,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finishing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bathroom.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bathroom was also </a:t>
            </a:r>
            <a:r>
              <a:rPr sz="1100" dirty="0">
                <a:latin typeface="Times New Roman"/>
                <a:cs typeface="Times New Roman"/>
              </a:rPr>
              <a:t>remodeled </a:t>
            </a:r>
            <a:r>
              <a:rPr sz="1100" spc="-5" dirty="0">
                <a:latin typeface="Times New Roman"/>
                <a:cs typeface="Times New Roman"/>
              </a:rPr>
              <a:t>for the Town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Lunenburg,  </a:t>
            </a:r>
            <a:r>
              <a:rPr sz="1100" dirty="0">
                <a:latin typeface="Times New Roman"/>
                <a:cs typeface="Times New Roman"/>
              </a:rPr>
              <a:t>making </a:t>
            </a:r>
            <a:r>
              <a:rPr sz="1100" spc="-5" dirty="0">
                <a:latin typeface="Times New Roman"/>
                <a:cs typeface="Times New Roman"/>
              </a:rPr>
              <a:t>that space ADA compliant for those attended important </a:t>
            </a:r>
            <a:r>
              <a:rPr sz="1100" dirty="0">
                <a:latin typeface="Times New Roman"/>
                <a:cs typeface="Times New Roman"/>
              </a:rPr>
              <a:t>town </a:t>
            </a:r>
            <a:r>
              <a:rPr sz="1100" spc="-5" dirty="0">
                <a:latin typeface="Times New Roman"/>
                <a:cs typeface="Times New Roman"/>
              </a:rPr>
              <a:t>meetings. </a:t>
            </a:r>
            <a:r>
              <a:rPr sz="1100" dirty="0">
                <a:latin typeface="Times New Roman"/>
                <a:cs typeface="Times New Roman"/>
              </a:rPr>
              <a:t>Students </a:t>
            </a:r>
            <a:r>
              <a:rPr sz="1100" spc="-5" dirty="0">
                <a:latin typeface="Times New Roman"/>
                <a:cs typeface="Times New Roman"/>
              </a:rPr>
              <a:t>and staff spent  </a:t>
            </a:r>
            <a:r>
              <a:rPr sz="1100" dirty="0">
                <a:latin typeface="Times New Roman"/>
                <a:cs typeface="Times New Roman"/>
              </a:rPr>
              <a:t>time in Winchendon, installing </a:t>
            </a:r>
            <a:r>
              <a:rPr sz="1100" spc="-5" dirty="0">
                <a:latin typeface="Times New Roman"/>
                <a:cs typeface="Times New Roman"/>
              </a:rPr>
              <a:t>water filters at </a:t>
            </a:r>
            <a:r>
              <a:rPr sz="1100" dirty="0">
                <a:latin typeface="Times New Roman"/>
                <a:cs typeface="Times New Roman"/>
              </a:rPr>
              <a:t>Memorial, and </a:t>
            </a:r>
            <a:r>
              <a:rPr sz="1100" spc="-5" dirty="0">
                <a:latin typeface="Times New Roman"/>
                <a:cs typeface="Times New Roman"/>
              </a:rPr>
              <a:t>replacing water coolers at Murdock,  </a:t>
            </a:r>
            <a:r>
              <a:rPr sz="1100" dirty="0">
                <a:latin typeface="Times New Roman"/>
                <a:cs typeface="Times New Roman"/>
              </a:rPr>
              <a:t>Memorial and Toy </a:t>
            </a:r>
            <a:r>
              <a:rPr sz="1100" spc="-5" dirty="0">
                <a:latin typeface="Times New Roman"/>
                <a:cs typeface="Times New Roman"/>
              </a:rPr>
              <a:t>Town Elementary. </a:t>
            </a:r>
            <a:r>
              <a:rPr sz="1100" dirty="0">
                <a:latin typeface="Times New Roman"/>
                <a:cs typeface="Times New Roman"/>
              </a:rPr>
              <a:t>A bathtub </a:t>
            </a:r>
            <a:r>
              <a:rPr sz="1100" spc="-5" dirty="0">
                <a:latin typeface="Times New Roman"/>
                <a:cs typeface="Times New Roman"/>
              </a:rPr>
              <a:t>was replaced with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shower stall </a:t>
            </a:r>
            <a:r>
              <a:rPr sz="1100" dirty="0">
                <a:latin typeface="Times New Roman"/>
                <a:cs typeface="Times New Roman"/>
              </a:rPr>
              <a:t>&amp; grab </a:t>
            </a:r>
            <a:r>
              <a:rPr sz="1100" spc="-5" dirty="0">
                <a:latin typeface="Times New Roman"/>
                <a:cs typeface="Times New Roman"/>
              </a:rPr>
              <a:t>bars for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Gardner Habitat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Humanities </a:t>
            </a:r>
            <a:r>
              <a:rPr sz="1100" dirty="0">
                <a:latin typeface="Times New Roman"/>
                <a:cs typeface="Times New Roman"/>
              </a:rPr>
              <a:t>house, </a:t>
            </a:r>
            <a:r>
              <a:rPr sz="1100" spc="-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aid a </a:t>
            </a:r>
            <a:r>
              <a:rPr sz="1100" spc="-5" dirty="0">
                <a:latin typeface="Times New Roman"/>
                <a:cs typeface="Times New Roman"/>
              </a:rPr>
              <a:t>homeowner with disabilities. Compressed air service </a:t>
            </a:r>
            <a:r>
              <a:rPr sz="1100" dirty="0">
                <a:latin typeface="Times New Roman"/>
                <a:cs typeface="Times New Roman"/>
              </a:rPr>
              <a:t>lines  </a:t>
            </a:r>
            <a:r>
              <a:rPr sz="1100" spc="-5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installed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school’s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new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ARM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lab,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countless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maintenance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attended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throughout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building. Eight seniors </a:t>
            </a:r>
            <a:r>
              <a:rPr sz="1100" dirty="0">
                <a:latin typeface="Times New Roman"/>
                <a:cs typeface="Times New Roman"/>
              </a:rPr>
              <a:t>and one junior </a:t>
            </a:r>
            <a:r>
              <a:rPr sz="1100" spc="-5" dirty="0">
                <a:latin typeface="Times New Roman"/>
                <a:cs typeface="Times New Roman"/>
              </a:rPr>
              <a:t>participated 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co-op program. One Senior received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2019  Vocational Tech Plumbing </a:t>
            </a:r>
            <a:r>
              <a:rPr sz="1100" dirty="0">
                <a:latin typeface="Times New Roman"/>
                <a:cs typeface="Times New Roman"/>
              </a:rPr>
              <a:t>All </a:t>
            </a:r>
            <a:r>
              <a:rPr sz="1100" spc="-5" dirty="0">
                <a:latin typeface="Times New Roman"/>
                <a:cs typeface="Times New Roman"/>
              </a:rPr>
              <a:t>Star Award given </a:t>
            </a:r>
            <a:r>
              <a:rPr sz="1100" dirty="0">
                <a:latin typeface="Times New Roman"/>
                <a:cs typeface="Times New Roman"/>
              </a:rPr>
              <a:t>by the </a:t>
            </a:r>
            <a:r>
              <a:rPr sz="1100" spc="-5" dirty="0">
                <a:latin typeface="Times New Roman"/>
                <a:cs typeface="Times New Roman"/>
              </a:rPr>
              <a:t>Plumbing, Heating, and </a:t>
            </a:r>
            <a:r>
              <a:rPr sz="1100" dirty="0">
                <a:latin typeface="Times New Roman"/>
                <a:cs typeface="Times New Roman"/>
              </a:rPr>
              <a:t>Cooling </a:t>
            </a:r>
            <a:r>
              <a:rPr sz="1100" spc="-5" dirty="0">
                <a:latin typeface="Times New Roman"/>
                <a:cs typeface="Times New Roman"/>
              </a:rPr>
              <a:t>Contractors  Association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Massachusetts, while </a:t>
            </a:r>
            <a:r>
              <a:rPr sz="1100" dirty="0">
                <a:latin typeface="Times New Roman"/>
                <a:cs typeface="Times New Roman"/>
              </a:rPr>
              <a:t>another </a:t>
            </a:r>
            <a:r>
              <a:rPr sz="1100" spc="-5" dirty="0">
                <a:latin typeface="Times New Roman"/>
                <a:cs typeface="Times New Roman"/>
              </a:rPr>
              <a:t>was recognized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Central </a:t>
            </a:r>
            <a:r>
              <a:rPr sz="1100" dirty="0">
                <a:latin typeface="Times New Roman"/>
                <a:cs typeface="Times New Roman"/>
              </a:rPr>
              <a:t>Mass Plumbing &amp; </a:t>
            </a:r>
            <a:r>
              <a:rPr sz="1100" spc="-5" dirty="0">
                <a:latin typeface="Times New Roman"/>
                <a:cs typeface="Times New Roman"/>
              </a:rPr>
              <a:t>Gas  Inspectors Association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awards that will help these talented graduates </a:t>
            </a:r>
            <a:r>
              <a:rPr sz="1100" spc="-10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they </a:t>
            </a:r>
            <a:r>
              <a:rPr sz="1100" spc="-5" dirty="0">
                <a:latin typeface="Times New Roman"/>
                <a:cs typeface="Times New Roman"/>
              </a:rPr>
              <a:t>pursue </a:t>
            </a:r>
            <a:r>
              <a:rPr sz="1100" dirty="0">
                <a:latin typeface="Times New Roman"/>
                <a:cs typeface="Times New Roman"/>
              </a:rPr>
              <a:t>advanced </a:t>
            </a:r>
            <a:r>
              <a:rPr sz="1100" spc="-5" dirty="0">
                <a:latin typeface="Times New Roman"/>
                <a:cs typeface="Times New Roman"/>
              </a:rPr>
              <a:t>training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750">
    <p:pull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23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559" y="852931"/>
            <a:ext cx="5963920" cy="8400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" algn="ctr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MANAGEMENT’S DISCUSSION AND</a:t>
            </a:r>
            <a:r>
              <a:rPr sz="1200" b="1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ANALYSIS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11125">
              <a:lnSpc>
                <a:spcPct val="95800"/>
              </a:lnSpc>
            </a:pP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management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Templeton, Massachusetts </a:t>
            </a:r>
            <a:r>
              <a:rPr sz="1100" dirty="0">
                <a:latin typeface="Times New Roman"/>
                <a:cs typeface="Times New Roman"/>
              </a:rPr>
              <a:t>(the </a:t>
            </a:r>
            <a:r>
              <a:rPr sz="1100" spc="-5" dirty="0">
                <a:latin typeface="Times New Roman"/>
                <a:cs typeface="Times New Roman"/>
              </a:rPr>
              <a:t>“Town”), we offer readers </a:t>
            </a:r>
            <a:r>
              <a:rPr sz="1100" dirty="0">
                <a:latin typeface="Times New Roman"/>
                <a:cs typeface="Times New Roman"/>
              </a:rPr>
              <a:t>of the  </a:t>
            </a:r>
            <a:r>
              <a:rPr sz="1100" spc="-5" dirty="0">
                <a:latin typeface="Times New Roman"/>
                <a:cs typeface="Times New Roman"/>
              </a:rPr>
              <a:t>Town’s financial statements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narrative </a:t>
            </a:r>
            <a:r>
              <a:rPr sz="1100" dirty="0">
                <a:latin typeface="Times New Roman"/>
                <a:cs typeface="Times New Roman"/>
              </a:rPr>
              <a:t>overview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analysis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financial activities of the Town 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fiscal year ended June </a:t>
            </a:r>
            <a:r>
              <a:rPr sz="1100" dirty="0">
                <a:latin typeface="Times New Roman"/>
                <a:cs typeface="Times New Roman"/>
              </a:rPr>
              <a:t>30, </a:t>
            </a:r>
            <a:r>
              <a:rPr sz="1100" spc="-5" dirty="0">
                <a:latin typeface="Times New Roman"/>
                <a:cs typeface="Times New Roman"/>
              </a:rPr>
              <a:t>2019 (December </a:t>
            </a:r>
            <a:r>
              <a:rPr sz="1100" dirty="0">
                <a:latin typeface="Times New Roman"/>
                <a:cs typeface="Times New Roman"/>
              </a:rPr>
              <a:t>31, 2018 </a:t>
            </a:r>
            <a:r>
              <a:rPr sz="1100" spc="-5" dirty="0">
                <a:latin typeface="Times New Roman"/>
                <a:cs typeface="Times New Roman"/>
              </a:rPr>
              <a:t>for the Light Department). We encourage  readers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consider the information presented here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conjunction with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review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basic </a:t>
            </a:r>
            <a:r>
              <a:rPr sz="1100" spc="-5" dirty="0">
                <a:latin typeface="Times New Roman"/>
                <a:cs typeface="Times New Roman"/>
              </a:rPr>
              <a:t>financial  </a:t>
            </a:r>
            <a:r>
              <a:rPr sz="1100" dirty="0">
                <a:latin typeface="Times New Roman"/>
                <a:cs typeface="Times New Roman"/>
              </a:rPr>
              <a:t>statements, </a:t>
            </a:r>
            <a:r>
              <a:rPr sz="1100" spc="-5" dirty="0">
                <a:latin typeface="Times New Roman"/>
                <a:cs typeface="Times New Roman"/>
              </a:rPr>
              <a:t>notes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basic </a:t>
            </a:r>
            <a:r>
              <a:rPr sz="1100" spc="-5" dirty="0">
                <a:latin typeface="Times New Roman"/>
                <a:cs typeface="Times New Roman"/>
              </a:rPr>
              <a:t>financial statements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required supplementary information </a:t>
            </a:r>
            <a:r>
              <a:rPr sz="1100" dirty="0">
                <a:latin typeface="Times New Roman"/>
                <a:cs typeface="Times New Roman"/>
              </a:rPr>
              <a:t>found in this  report.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Financial</a:t>
            </a:r>
            <a:r>
              <a:rPr sz="1100" b="1" u="heavy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Highlights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241300" marR="323850" indent="-229235">
              <a:lnSpc>
                <a:spcPct val="95900"/>
              </a:lnSpc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assets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deferred outflows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financial resources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Town exceeded its liabilities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deferred inflows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financial resources </a:t>
            </a:r>
            <a:r>
              <a:rPr sz="1100" dirty="0">
                <a:latin typeface="Times New Roman"/>
                <a:cs typeface="Times New Roman"/>
              </a:rPr>
              <a:t>at the </a:t>
            </a:r>
            <a:r>
              <a:rPr sz="1100" spc="-5" dirty="0">
                <a:latin typeface="Times New Roman"/>
                <a:cs typeface="Times New Roman"/>
              </a:rPr>
              <a:t>close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most </a:t>
            </a:r>
            <a:r>
              <a:rPr sz="1100" dirty="0">
                <a:latin typeface="Times New Roman"/>
                <a:cs typeface="Times New Roman"/>
              </a:rPr>
              <a:t>recent </a:t>
            </a:r>
            <a:r>
              <a:rPr sz="1100" spc="-5" dirty="0">
                <a:latin typeface="Times New Roman"/>
                <a:cs typeface="Times New Roman"/>
              </a:rPr>
              <a:t>fiscal year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nearly </a:t>
            </a:r>
            <a:r>
              <a:rPr sz="1100" spc="-5" dirty="0">
                <a:latin typeface="Times New Roman"/>
                <a:cs typeface="Times New Roman"/>
              </a:rPr>
              <a:t>$44.0  </a:t>
            </a:r>
            <a:r>
              <a:rPr sz="1100" dirty="0">
                <a:latin typeface="Times New Roman"/>
                <a:cs typeface="Times New Roman"/>
              </a:rPr>
              <a:t>million </a:t>
            </a:r>
            <a:r>
              <a:rPr sz="1100" spc="-5" dirty="0">
                <a:latin typeface="Times New Roman"/>
                <a:cs typeface="Times New Roman"/>
              </a:rPr>
              <a:t>(</a:t>
            </a:r>
            <a:r>
              <a:rPr sz="1100" i="1" spc="-5" dirty="0">
                <a:latin typeface="Times New Roman"/>
                <a:cs typeface="Times New Roman"/>
              </a:rPr>
              <a:t>total net position</a:t>
            </a:r>
            <a:r>
              <a:rPr sz="1100" spc="-5" dirty="0">
                <a:latin typeface="Times New Roman"/>
                <a:cs typeface="Times New Roman"/>
              </a:rPr>
              <a:t>).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increase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over $16.8 million over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prior year. This  consisted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increase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governmental activities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nearly </a:t>
            </a:r>
            <a:r>
              <a:rPr sz="1100" spc="-5" dirty="0">
                <a:latin typeface="Times New Roman"/>
                <a:cs typeface="Times New Roman"/>
              </a:rPr>
              <a:t>$15.3 </a:t>
            </a:r>
            <a:r>
              <a:rPr sz="1100" dirty="0">
                <a:latin typeface="Times New Roman"/>
                <a:cs typeface="Times New Roman"/>
              </a:rPr>
              <a:t>million </a:t>
            </a:r>
            <a:r>
              <a:rPr sz="1100" spc="-5" dirty="0">
                <a:latin typeface="Times New Roman"/>
                <a:cs typeface="Times New Roman"/>
              </a:rPr>
              <a:t>and business-type  activities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over </a:t>
            </a:r>
            <a:r>
              <a:rPr sz="1100" dirty="0">
                <a:latin typeface="Times New Roman"/>
                <a:cs typeface="Times New Roman"/>
              </a:rPr>
              <a:t>$1.5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million.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Wingdings"/>
              <a:buChar char=""/>
            </a:pPr>
            <a:endParaRPr sz="1100">
              <a:latin typeface="Times New Roman"/>
              <a:cs typeface="Times New Roman"/>
            </a:endParaRPr>
          </a:p>
          <a:p>
            <a:pPr marL="241300" marR="31115" indent="-228600">
              <a:lnSpc>
                <a:spcPct val="95800"/>
              </a:lnSpc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sz="1100" spc="-5" dirty="0">
                <a:latin typeface="Times New Roman"/>
                <a:cs typeface="Times New Roman"/>
              </a:rPr>
              <a:t>At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close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current fiscal year, the Town’s governmental funds balance sheet reported </a:t>
            </a:r>
            <a:r>
              <a:rPr sz="1100" dirty="0">
                <a:latin typeface="Times New Roman"/>
                <a:cs typeface="Times New Roman"/>
              </a:rPr>
              <a:t>a  combined ending fund </a:t>
            </a:r>
            <a:r>
              <a:rPr sz="1100" spc="-5" dirty="0">
                <a:latin typeface="Times New Roman"/>
                <a:cs typeface="Times New Roman"/>
              </a:rPr>
              <a:t>balance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nearly </a:t>
            </a:r>
            <a:r>
              <a:rPr sz="1100" dirty="0">
                <a:latin typeface="Times New Roman"/>
                <a:cs typeface="Times New Roman"/>
              </a:rPr>
              <a:t>$0.5 million, which is </a:t>
            </a:r>
            <a:r>
              <a:rPr sz="1100" spc="-5" dirty="0">
                <a:latin typeface="Times New Roman"/>
                <a:cs typeface="Times New Roman"/>
              </a:rPr>
              <a:t>approximately $1.0 </a:t>
            </a:r>
            <a:r>
              <a:rPr sz="1100" dirty="0">
                <a:latin typeface="Times New Roman"/>
                <a:cs typeface="Times New Roman"/>
              </a:rPr>
              <a:t>million less than  the </a:t>
            </a:r>
            <a:r>
              <a:rPr sz="1100" spc="-5" dirty="0">
                <a:latin typeface="Times New Roman"/>
                <a:cs typeface="Times New Roman"/>
              </a:rPr>
              <a:t>prior year. The Town reported </a:t>
            </a:r>
            <a:r>
              <a:rPr sz="1100" dirty="0">
                <a:latin typeface="Times New Roman"/>
                <a:cs typeface="Times New Roman"/>
              </a:rPr>
              <a:t>a fund </a:t>
            </a:r>
            <a:r>
              <a:rPr sz="1100" spc="-5" dirty="0">
                <a:latin typeface="Times New Roman"/>
                <a:cs typeface="Times New Roman"/>
              </a:rPr>
              <a:t>balance increase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its general fund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community  preservation </a:t>
            </a:r>
            <a:r>
              <a:rPr sz="1100" dirty="0">
                <a:latin typeface="Times New Roman"/>
                <a:cs typeface="Times New Roman"/>
              </a:rPr>
              <a:t>major </a:t>
            </a:r>
            <a:r>
              <a:rPr sz="1100" spc="-5" dirty="0">
                <a:latin typeface="Times New Roman"/>
                <a:cs typeface="Times New Roman"/>
              </a:rPr>
              <a:t>funds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almost </a:t>
            </a:r>
            <a:r>
              <a:rPr sz="1100" dirty="0">
                <a:latin typeface="Times New Roman"/>
                <a:cs typeface="Times New Roman"/>
              </a:rPr>
              <a:t>$1.0 </a:t>
            </a:r>
            <a:r>
              <a:rPr sz="1100" spc="-5" dirty="0">
                <a:latin typeface="Times New Roman"/>
                <a:cs typeface="Times New Roman"/>
              </a:rPr>
              <a:t>million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almost </a:t>
            </a:r>
            <a:r>
              <a:rPr sz="1100" dirty="0">
                <a:latin typeface="Times New Roman"/>
                <a:cs typeface="Times New Roman"/>
              </a:rPr>
              <a:t>$0.3 </a:t>
            </a:r>
            <a:r>
              <a:rPr sz="1100" spc="-5" dirty="0">
                <a:latin typeface="Times New Roman"/>
                <a:cs typeface="Times New Roman"/>
              </a:rPr>
              <a:t>million.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School Capital Project 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decreased almost $2.5 </a:t>
            </a:r>
            <a:r>
              <a:rPr sz="1100" dirty="0">
                <a:latin typeface="Times New Roman"/>
                <a:cs typeface="Times New Roman"/>
              </a:rPr>
              <a:t>million </a:t>
            </a:r>
            <a:r>
              <a:rPr sz="1100" spc="-5" dirty="0">
                <a:latin typeface="Times New Roman"/>
                <a:cs typeface="Times New Roman"/>
              </a:rPr>
              <a:t>due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spending costs associated with the construction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new  Templeton </a:t>
            </a:r>
            <a:r>
              <a:rPr sz="1100" spc="-5" dirty="0">
                <a:latin typeface="Times New Roman"/>
                <a:cs typeface="Times New Roman"/>
              </a:rPr>
              <a:t>Center</a:t>
            </a:r>
            <a:r>
              <a:rPr sz="1100" dirty="0">
                <a:latin typeface="Times New Roman"/>
                <a:cs typeface="Times New Roman"/>
              </a:rPr>
              <a:t> School.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Wingdings"/>
              <a:buChar char=""/>
            </a:pPr>
            <a:endParaRPr sz="1050">
              <a:latin typeface="Times New Roman"/>
              <a:cs typeface="Times New Roman"/>
            </a:endParaRPr>
          </a:p>
          <a:p>
            <a:pPr marL="241300" marR="45720" indent="-228600">
              <a:lnSpc>
                <a:spcPct val="95800"/>
              </a:lnSpc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sz="1100" spc="-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ending </a:t>
            </a:r>
            <a:r>
              <a:rPr sz="1100" spc="-5" dirty="0">
                <a:latin typeface="Times New Roman"/>
                <a:cs typeface="Times New Roman"/>
              </a:rPr>
              <a:t>fund balance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Town’s governmental funds,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reports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deficit unassigned 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balance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year-end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approximately </a:t>
            </a:r>
            <a:r>
              <a:rPr sz="1100" dirty="0">
                <a:latin typeface="Times New Roman"/>
                <a:cs typeface="Times New Roman"/>
              </a:rPr>
              <a:t>$7.4 </a:t>
            </a:r>
            <a:r>
              <a:rPr sz="1100" spc="-5" dirty="0">
                <a:latin typeface="Times New Roman"/>
                <a:cs typeface="Times New Roman"/>
              </a:rPr>
              <a:t>million. </a:t>
            </a:r>
            <a:r>
              <a:rPr sz="1100" dirty="0">
                <a:latin typeface="Times New Roman"/>
                <a:cs typeface="Times New Roman"/>
              </a:rPr>
              <a:t>This is </a:t>
            </a:r>
            <a:r>
              <a:rPr sz="1100" spc="-5" dirty="0">
                <a:latin typeface="Times New Roman"/>
                <a:cs typeface="Times New Roman"/>
              </a:rPr>
              <a:t>mainly attributed </a:t>
            </a:r>
            <a:r>
              <a:rPr sz="1100" dirty="0">
                <a:latin typeface="Times New Roman"/>
                <a:cs typeface="Times New Roman"/>
              </a:rPr>
              <a:t>to a legal </a:t>
            </a:r>
            <a:r>
              <a:rPr sz="1100" spc="-5" dirty="0">
                <a:latin typeface="Times New Roman"/>
                <a:cs typeface="Times New Roman"/>
              </a:rPr>
              <a:t>deficit 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balance reported in the School Capital Project </a:t>
            </a:r>
            <a:r>
              <a:rPr sz="1100" dirty="0">
                <a:latin typeface="Times New Roman"/>
                <a:cs typeface="Times New Roman"/>
              </a:rPr>
              <a:t>Major Fund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almost </a:t>
            </a:r>
            <a:r>
              <a:rPr sz="1100" dirty="0">
                <a:latin typeface="Times New Roman"/>
                <a:cs typeface="Times New Roman"/>
              </a:rPr>
              <a:t>$7.1 million due to the  </a:t>
            </a:r>
            <a:r>
              <a:rPr sz="1100" spc="-5" dirty="0">
                <a:latin typeface="Times New Roman"/>
                <a:cs typeface="Times New Roman"/>
              </a:rPr>
              <a:t>aforementioned school construction project. Until the </a:t>
            </a:r>
            <a:r>
              <a:rPr sz="1100" dirty="0">
                <a:latin typeface="Times New Roman"/>
                <a:cs typeface="Times New Roman"/>
              </a:rPr>
              <a:t>project is permanently </a:t>
            </a:r>
            <a:r>
              <a:rPr sz="1100" spc="-5" dirty="0">
                <a:latin typeface="Times New Roman"/>
                <a:cs typeface="Times New Roman"/>
              </a:rPr>
              <a:t>financed spending from  short-term notes create </a:t>
            </a:r>
            <a:r>
              <a:rPr sz="1100" dirty="0">
                <a:latin typeface="Times New Roman"/>
                <a:cs typeface="Times New Roman"/>
              </a:rPr>
              <a:t>a deficit </a:t>
            </a:r>
            <a:r>
              <a:rPr sz="1100" spc="-5" dirty="0">
                <a:latin typeface="Times New Roman"/>
                <a:cs typeface="Times New Roman"/>
              </a:rPr>
              <a:t>under GAAP.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remaining balances are </a:t>
            </a:r>
            <a:r>
              <a:rPr sz="1100" dirty="0">
                <a:latin typeface="Times New Roman"/>
                <a:cs typeface="Times New Roman"/>
              </a:rPr>
              <a:t>earmarked for </a:t>
            </a:r>
            <a:r>
              <a:rPr sz="1100" spc="-5" dirty="0">
                <a:latin typeface="Times New Roman"/>
                <a:cs typeface="Times New Roman"/>
              </a:rPr>
              <a:t>specific  expenditures </a:t>
            </a:r>
            <a:r>
              <a:rPr sz="1100" dirty="0">
                <a:latin typeface="Times New Roman"/>
                <a:cs typeface="Times New Roman"/>
              </a:rPr>
              <a:t>or is in </a:t>
            </a:r>
            <a:r>
              <a:rPr sz="1100" spc="-5" dirty="0">
                <a:latin typeface="Times New Roman"/>
                <a:cs typeface="Times New Roman"/>
              </a:rPr>
              <a:t>nonspendable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form.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Wingdings"/>
              <a:buChar char=""/>
            </a:pPr>
            <a:endParaRPr sz="1100">
              <a:latin typeface="Times New Roman"/>
              <a:cs typeface="Times New Roman"/>
            </a:endParaRPr>
          </a:p>
          <a:p>
            <a:pPr marL="241300" marR="98425" indent="-229235">
              <a:lnSpc>
                <a:spcPct val="95900"/>
              </a:lnSpc>
              <a:spcBef>
                <a:spcPts val="5"/>
              </a:spcBef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sz="1100" spc="-5" dirty="0">
                <a:latin typeface="Times New Roman"/>
                <a:cs typeface="Times New Roman"/>
              </a:rPr>
              <a:t>At </a:t>
            </a:r>
            <a:r>
              <a:rPr sz="1100" dirty="0">
                <a:latin typeface="Times New Roman"/>
                <a:cs typeface="Times New Roman"/>
              </a:rPr>
              <a:t>the end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current fiscal year, the unassigned fund </a:t>
            </a:r>
            <a:r>
              <a:rPr sz="1100" dirty="0">
                <a:latin typeface="Times New Roman"/>
                <a:cs typeface="Times New Roman"/>
              </a:rPr>
              <a:t>balance </a:t>
            </a:r>
            <a:r>
              <a:rPr sz="1100" spc="-5" dirty="0">
                <a:latin typeface="Times New Roman"/>
                <a:cs typeface="Times New Roman"/>
              </a:rPr>
              <a:t>for the general fund was almost  </a:t>
            </a:r>
            <a:r>
              <a:rPr sz="1100" dirty="0">
                <a:latin typeface="Times New Roman"/>
                <a:cs typeface="Times New Roman"/>
              </a:rPr>
              <a:t>18%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total general fund expenditures and the total general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balance was almost 26% </a:t>
            </a:r>
            <a:r>
              <a:rPr sz="1100" dirty="0">
                <a:latin typeface="Times New Roman"/>
                <a:cs typeface="Times New Roman"/>
              </a:rPr>
              <a:t>of the  total </a:t>
            </a:r>
            <a:r>
              <a:rPr sz="1100" spc="-5" dirty="0">
                <a:latin typeface="Times New Roman"/>
                <a:cs typeface="Times New Roman"/>
              </a:rPr>
              <a:t>general </a:t>
            </a:r>
            <a:r>
              <a:rPr sz="1100" dirty="0">
                <a:latin typeface="Times New Roman"/>
                <a:cs typeface="Times New Roman"/>
              </a:rPr>
              <a:t>fund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expenditures.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Wingdings"/>
              <a:buChar char=""/>
            </a:pPr>
            <a:endParaRPr sz="1050">
              <a:latin typeface="Times New Roman"/>
              <a:cs typeface="Times New Roman"/>
            </a:endParaRPr>
          </a:p>
          <a:p>
            <a:pPr marL="241300" marR="102235" indent="-228600">
              <a:lnSpc>
                <a:spcPct val="95900"/>
              </a:lnSpc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total long-term </a:t>
            </a:r>
            <a:r>
              <a:rPr sz="1100" dirty="0">
                <a:latin typeface="Times New Roman"/>
                <a:cs typeface="Times New Roman"/>
              </a:rPr>
              <a:t>debt in its </a:t>
            </a:r>
            <a:r>
              <a:rPr sz="1100" spc="-5" dirty="0">
                <a:latin typeface="Times New Roman"/>
                <a:cs typeface="Times New Roman"/>
              </a:rPr>
              <a:t>governmental activities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business-type activities increased 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almost $11.2 </a:t>
            </a:r>
            <a:r>
              <a:rPr sz="1100" dirty="0">
                <a:latin typeface="Times New Roman"/>
                <a:cs typeface="Times New Roman"/>
              </a:rPr>
              <a:t>million in 2019. The </a:t>
            </a:r>
            <a:r>
              <a:rPr sz="1100" spc="-5" dirty="0">
                <a:latin typeface="Times New Roman"/>
                <a:cs typeface="Times New Roman"/>
              </a:rPr>
              <a:t>Town’s </a:t>
            </a:r>
            <a:r>
              <a:rPr sz="1100" dirty="0">
                <a:latin typeface="Times New Roman"/>
                <a:cs typeface="Times New Roman"/>
              </a:rPr>
              <a:t>total </a:t>
            </a:r>
            <a:r>
              <a:rPr sz="1100" spc="-5" dirty="0">
                <a:latin typeface="Times New Roman"/>
                <a:cs typeface="Times New Roman"/>
              </a:rPr>
              <a:t>long-term debt was almost $18.0 </a:t>
            </a:r>
            <a:r>
              <a:rPr sz="1100" dirty="0">
                <a:latin typeface="Times New Roman"/>
                <a:cs typeface="Times New Roman"/>
              </a:rPr>
              <a:t>million at June  30,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Overview </a:t>
            </a:r>
            <a:r>
              <a:rPr sz="11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the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Financial</a:t>
            </a:r>
            <a:r>
              <a:rPr sz="1100" b="1" u="heavy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Statements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6000"/>
              </a:lnSpc>
            </a:pP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discussion and analysis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intended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serve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an introduction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Town’s </a:t>
            </a:r>
            <a:r>
              <a:rPr sz="1100" dirty="0">
                <a:latin typeface="Times New Roman"/>
                <a:cs typeface="Times New Roman"/>
              </a:rPr>
              <a:t>basic </a:t>
            </a:r>
            <a:r>
              <a:rPr sz="1100" spc="-5" dirty="0">
                <a:latin typeface="Times New Roman"/>
                <a:cs typeface="Times New Roman"/>
              </a:rPr>
              <a:t>financial  statements. The Town’s basic financial statements </a:t>
            </a:r>
            <a:r>
              <a:rPr sz="1100" dirty="0">
                <a:latin typeface="Times New Roman"/>
                <a:cs typeface="Times New Roman"/>
              </a:rPr>
              <a:t>comprise </a:t>
            </a:r>
            <a:r>
              <a:rPr sz="1100" spc="-5" dirty="0">
                <a:latin typeface="Times New Roman"/>
                <a:cs typeface="Times New Roman"/>
              </a:rPr>
              <a:t>three components: </a:t>
            </a:r>
            <a:r>
              <a:rPr sz="1100" spc="-10" dirty="0">
                <a:latin typeface="Times New Roman"/>
                <a:cs typeface="Times New Roman"/>
              </a:rPr>
              <a:t>1) </a:t>
            </a:r>
            <a:r>
              <a:rPr sz="1100" spc="-5" dirty="0">
                <a:latin typeface="Times New Roman"/>
                <a:cs typeface="Times New Roman"/>
              </a:rPr>
              <a:t>government-wide  financial statements, </a:t>
            </a:r>
            <a:r>
              <a:rPr sz="1100" dirty="0">
                <a:latin typeface="Times New Roman"/>
                <a:cs typeface="Times New Roman"/>
              </a:rPr>
              <a:t>2) </a:t>
            </a:r>
            <a:r>
              <a:rPr sz="1100" spc="-5" dirty="0">
                <a:latin typeface="Times New Roman"/>
                <a:cs typeface="Times New Roman"/>
              </a:rPr>
              <a:t>fund financial statements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10" dirty="0">
                <a:latin typeface="Times New Roman"/>
                <a:cs typeface="Times New Roman"/>
              </a:rPr>
              <a:t>3) </a:t>
            </a:r>
            <a:r>
              <a:rPr sz="1100" spc="-5" dirty="0">
                <a:latin typeface="Times New Roman"/>
                <a:cs typeface="Times New Roman"/>
              </a:rPr>
              <a:t>notes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financial statements. This report also  </a:t>
            </a:r>
            <a:r>
              <a:rPr sz="1100" dirty="0">
                <a:latin typeface="Times New Roman"/>
                <a:cs typeface="Times New Roman"/>
              </a:rPr>
              <a:t>contains </a:t>
            </a:r>
            <a:r>
              <a:rPr sz="1100" spc="-5" dirty="0">
                <a:latin typeface="Times New Roman"/>
                <a:cs typeface="Times New Roman"/>
              </a:rPr>
              <a:t>other supplementary information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addition to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basic financial statements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themselves.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37795">
              <a:lnSpc>
                <a:spcPct val="95900"/>
              </a:lnSpc>
            </a:pPr>
            <a:r>
              <a:rPr sz="1100" b="1" spc="-5" dirty="0">
                <a:latin typeface="Times New Roman"/>
                <a:cs typeface="Times New Roman"/>
              </a:rPr>
              <a:t>Government-Wide Financial Statements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i="1" spc="-5" dirty="0">
                <a:latin typeface="Times New Roman"/>
                <a:cs typeface="Times New Roman"/>
              </a:rPr>
              <a:t>government-wide financial statements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designed </a:t>
            </a:r>
            <a:r>
              <a:rPr sz="1100" dirty="0">
                <a:latin typeface="Times New Roman"/>
                <a:cs typeface="Times New Roman"/>
              </a:rPr>
              <a:t>to  provide </a:t>
            </a:r>
            <a:r>
              <a:rPr sz="1100" spc="-5" dirty="0">
                <a:latin typeface="Times New Roman"/>
                <a:cs typeface="Times New Roman"/>
              </a:rPr>
              <a:t>readers with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broad </a:t>
            </a:r>
            <a:r>
              <a:rPr sz="1100" dirty="0">
                <a:latin typeface="Times New Roman"/>
                <a:cs typeface="Times New Roman"/>
              </a:rPr>
              <a:t>overview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Town’s finances, </a:t>
            </a:r>
            <a:r>
              <a:rPr sz="1100" dirty="0">
                <a:latin typeface="Times New Roman"/>
                <a:cs typeface="Times New Roman"/>
              </a:rPr>
              <a:t>in a </a:t>
            </a:r>
            <a:r>
              <a:rPr sz="1100" spc="-5" dirty="0">
                <a:latin typeface="Times New Roman"/>
                <a:cs typeface="Times New Roman"/>
              </a:rPr>
              <a:t>manner similar </a:t>
            </a:r>
            <a:r>
              <a:rPr sz="1100" dirty="0">
                <a:latin typeface="Times New Roman"/>
                <a:cs typeface="Times New Roman"/>
              </a:rPr>
              <a:t>to a </a:t>
            </a:r>
            <a:r>
              <a:rPr sz="1100" spc="-5" dirty="0">
                <a:latin typeface="Times New Roman"/>
                <a:cs typeface="Times New Roman"/>
              </a:rPr>
              <a:t>private-sector  </a:t>
            </a:r>
            <a:r>
              <a:rPr sz="1100" dirty="0">
                <a:latin typeface="Times New Roman"/>
                <a:cs typeface="Times New Roman"/>
              </a:rPr>
              <a:t>business.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9304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i="1" spc="-5" dirty="0">
                <a:latin typeface="Times New Roman"/>
                <a:cs typeface="Times New Roman"/>
              </a:rPr>
              <a:t>statement </a:t>
            </a:r>
            <a:r>
              <a:rPr sz="1100" i="1" spc="-10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net position </a:t>
            </a:r>
            <a:r>
              <a:rPr sz="1100" spc="-5" dirty="0">
                <a:latin typeface="Times New Roman"/>
                <a:cs typeface="Times New Roman"/>
              </a:rPr>
              <a:t>presents information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all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Town’s assets and deferred outflows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resources and its liabilities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deferred inflows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resources, 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difference between the</a:t>
            </a:r>
            <a:r>
              <a:rPr sz="1100" spc="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113">
    <p:push dir="u"/>
  </p:transition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559" y="568409"/>
            <a:ext cx="5972175" cy="421132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715" algn="just">
              <a:lnSpc>
                <a:spcPct val="95900"/>
              </a:lnSpc>
              <a:spcBef>
                <a:spcPts val="155"/>
              </a:spcBef>
            </a:pPr>
            <a:r>
              <a:rPr sz="1100" u="sng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Veterinary Science: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 2018-2019 marked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very special year for the school’s newesy vocational training  program, veterinary Science.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Students 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instructors were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moved in 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new training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center, taking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every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advantage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new 7,500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sq. ft. state-of-the-art facility could provide. After another successful  exploratory program,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22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 were accepted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program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are proud to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be Monty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Tech’s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2nd  class 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Veterinary Science students.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All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freshmen completed the OSHA 10-hour healthcare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training, and  spent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second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semester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engaged 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introductory animal science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lessons, as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well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as a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number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valuable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field trips 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support the new curriculum, with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trips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to: UMASS Amherst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study Equine Reproduction  Medicine,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Lilac Hedge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Farm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Jordan's Dairy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observe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agricultural production facilities in  Massachusetts. Sophomores worked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through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some very challenging curriculum, covering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units 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client  services, hospital management, anatomy, pathology and laboratory procedures. They visited Flying High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Farm 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Lunenburg to work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with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horses and complete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program’s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large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animal requirements, and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also  toured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Idexx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laboratories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1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North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Grafton,</a:t>
            </a:r>
            <a:r>
              <a:rPr sz="11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MA</a:t>
            </a:r>
            <a:r>
              <a:rPr sz="11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observe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all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aspects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1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clinical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pathology.</a:t>
            </a:r>
            <a:r>
              <a:rPr sz="1100" spc="1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All</a:t>
            </a:r>
            <a:r>
              <a:rPr sz="11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sophomores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gained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certification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Fear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Free Handling, 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industry recognized achievement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which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open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doors for  them throughout the area. (Total student enrollment:</a:t>
            </a:r>
            <a:r>
              <a:rPr sz="11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44)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</a:pPr>
            <a:r>
              <a:rPr sz="1100" u="sng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Welding/Metal Fabrication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: The 2018-2019 school year brought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equipment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- a 4 ft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Squaring Shear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-  to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school’s Welding/Metal Fabrication program.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Numerous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projects were completed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by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talented students, including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more than fifty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requests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individual projects from community members  residing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school’s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sending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All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freshmen students successfully completed the OSHA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10-hour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General Industry training, and instructors implemented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new online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curriculum for the Junior related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theory  class.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Seniors competed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Notch Mechanical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pipe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welding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competition,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eight upperclassmen (four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seniors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four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juniors) were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placed 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area shops,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working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learning from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trade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professionals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who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support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school’s co-op program. (Total student enrollment: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57)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100" b="1" i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Co-operative </a:t>
            </a:r>
            <a:r>
              <a:rPr sz="1100" b="1" i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Education and Student</a:t>
            </a:r>
            <a:r>
              <a:rPr sz="1100" b="1" i="1" u="heavy" spc="1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i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Placement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846819"/>
            <a:ext cx="5970905" cy="51562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 algn="just">
              <a:lnSpc>
                <a:spcPct val="95900"/>
              </a:lnSpc>
              <a:spcBef>
                <a:spcPts val="155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Cooperative Education Program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extension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student’s technical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education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 combines  classroom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instruction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on-the-job-training.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Co-op Program provides students with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opportunity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100" spc="20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further</a:t>
            </a:r>
            <a:r>
              <a:rPr sz="1100" spc="20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develop</a:t>
            </a:r>
            <a:r>
              <a:rPr sz="1100" spc="20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academic,</a:t>
            </a:r>
            <a:r>
              <a:rPr sz="1100" spc="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technical</a:t>
            </a:r>
            <a:r>
              <a:rPr sz="1100" spc="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100" spc="1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employability</a:t>
            </a:r>
            <a:r>
              <a:rPr sz="1100" spc="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skills</a:t>
            </a:r>
            <a:r>
              <a:rPr sz="1100" spc="1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100" spc="2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sz="1100" spc="20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industry</a:t>
            </a:r>
            <a:r>
              <a:rPr sz="1100" spc="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</a:t>
            </a:r>
            <a:r>
              <a:rPr sz="1100" spc="20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environment.</a:t>
            </a:r>
            <a:r>
              <a:rPr sz="1100" spc="2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All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14400" y="4929759"/>
            <a:ext cx="5969000" cy="36188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901700" y="9343670"/>
            <a:ext cx="5970905" cy="412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305"/>
              </a:lnSpc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</a:t>
            </a:r>
            <a:r>
              <a:rPr sz="11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sz="11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eligible</a:t>
            </a:r>
            <a:r>
              <a:rPr sz="11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1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participate</a:t>
            </a:r>
            <a:r>
              <a:rPr sz="11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Co-op</a:t>
            </a:r>
            <a:r>
              <a:rPr sz="11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Program,</a:t>
            </a:r>
            <a:r>
              <a:rPr sz="11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provided</a:t>
            </a:r>
            <a:r>
              <a:rPr sz="11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they</a:t>
            </a:r>
            <a:r>
              <a:rPr sz="11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satisfy</a:t>
            </a:r>
            <a:r>
              <a:rPr sz="11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state</a:t>
            </a:r>
            <a:r>
              <a:rPr sz="11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1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grade,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85"/>
              </a:spcBef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Page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230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820">
    <p:pull/>
  </p:transition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231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408432"/>
            <a:ext cx="5972175" cy="90220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260"/>
              </a:lnSpc>
              <a:spcBef>
                <a:spcPts val="195"/>
              </a:spcBef>
            </a:pPr>
            <a:r>
              <a:rPr sz="1100" spc="-5" dirty="0">
                <a:latin typeface="Times New Roman"/>
                <a:cs typeface="Times New Roman"/>
              </a:rPr>
              <a:t>attendance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performance requirements. </a:t>
            </a:r>
            <a:r>
              <a:rPr sz="1100" spc="-10" dirty="0">
                <a:latin typeface="Times New Roman"/>
                <a:cs typeface="Times New Roman"/>
              </a:rPr>
              <a:t>All </a:t>
            </a:r>
            <a:r>
              <a:rPr sz="1100" spc="5" dirty="0">
                <a:latin typeface="Times New Roman"/>
                <a:cs typeface="Times New Roman"/>
              </a:rPr>
              <a:t>Co-op </a:t>
            </a:r>
            <a:r>
              <a:rPr sz="1100" dirty="0">
                <a:latin typeface="Times New Roman"/>
                <a:cs typeface="Times New Roman"/>
              </a:rPr>
              <a:t>students </a:t>
            </a:r>
            <a:r>
              <a:rPr sz="1100" spc="-5" dirty="0">
                <a:latin typeface="Times New Roman"/>
                <a:cs typeface="Times New Roman"/>
              </a:rPr>
              <a:t>have completed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OSHA  recognized Career Safe online health </a:t>
            </a:r>
            <a:r>
              <a:rPr sz="1100" dirty="0">
                <a:latin typeface="Times New Roman"/>
                <a:cs typeface="Times New Roman"/>
              </a:rPr>
              <a:t>and safety</a:t>
            </a:r>
            <a:r>
              <a:rPr sz="1100" spc="-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course.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985" algn="just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Cooperative Education Program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beneficial for </a:t>
            </a:r>
            <a:r>
              <a:rPr sz="1100" dirty="0">
                <a:latin typeface="Times New Roman"/>
                <a:cs typeface="Times New Roman"/>
              </a:rPr>
              <a:t>both </a:t>
            </a:r>
            <a:r>
              <a:rPr sz="1100" spc="-5" dirty="0">
                <a:latin typeface="Times New Roman"/>
                <a:cs typeface="Times New Roman"/>
              </a:rPr>
              <a:t>student </a:t>
            </a:r>
            <a:r>
              <a:rPr sz="1100" spc="5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employer.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the student, </a:t>
            </a:r>
            <a:r>
              <a:rPr sz="1100" dirty="0">
                <a:latin typeface="Times New Roman"/>
                <a:cs typeface="Times New Roman"/>
              </a:rPr>
              <a:t>it is a  </a:t>
            </a:r>
            <a:r>
              <a:rPr sz="1100" spc="-5" dirty="0">
                <a:latin typeface="Times New Roman"/>
                <a:cs typeface="Times New Roman"/>
              </a:rPr>
              <a:t>chance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gain on-the job training that improves both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technical </a:t>
            </a:r>
            <a:r>
              <a:rPr sz="1100" spc="5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employability skills. Additionally,  </a:t>
            </a:r>
            <a:r>
              <a:rPr sz="1100" dirty="0">
                <a:latin typeface="Times New Roman"/>
                <a:cs typeface="Times New Roman"/>
              </a:rPr>
              <a:t>making industry </a:t>
            </a:r>
            <a:r>
              <a:rPr sz="1100" spc="-5" dirty="0">
                <a:latin typeface="Times New Roman"/>
                <a:cs typeface="Times New Roman"/>
              </a:rPr>
              <a:t>connections enhances post-graduate employment opportunities.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Co-op Program  allows students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earn while they </a:t>
            </a:r>
            <a:r>
              <a:rPr sz="1100" dirty="0">
                <a:latin typeface="Times New Roman"/>
                <a:cs typeface="Times New Roman"/>
              </a:rPr>
              <a:t>learn.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6000"/>
              </a:lnSpc>
              <a:tabLst>
                <a:tab pos="1957070" algn="l"/>
                <a:tab pos="2853690" algn="l"/>
                <a:tab pos="3420110" algn="l"/>
                <a:tab pos="5750560" algn="l"/>
              </a:tabLst>
            </a:pPr>
            <a:r>
              <a:rPr sz="1100" spc="-5" dirty="0">
                <a:latin typeface="Times New Roman"/>
                <a:cs typeface="Times New Roman"/>
              </a:rPr>
              <a:t>E</a:t>
            </a:r>
            <a:r>
              <a:rPr sz="1100" spc="5" dirty="0">
                <a:latin typeface="Times New Roman"/>
                <a:cs typeface="Times New Roman"/>
              </a:rPr>
              <a:t>m</a:t>
            </a:r>
            <a:r>
              <a:rPr sz="1100" dirty="0">
                <a:latin typeface="Times New Roman"/>
                <a:cs typeface="Times New Roman"/>
              </a:rPr>
              <a:t>p</a:t>
            </a:r>
            <a:r>
              <a:rPr sz="1100" spc="-10" dirty="0">
                <a:latin typeface="Times New Roman"/>
                <a:cs typeface="Times New Roman"/>
              </a:rPr>
              <a:t>l</a:t>
            </a:r>
            <a:r>
              <a:rPr sz="1100" dirty="0">
                <a:latin typeface="Times New Roman"/>
                <a:cs typeface="Times New Roman"/>
              </a:rPr>
              <a:t>oyer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</a:t>
            </a:r>
            <a:r>
              <a:rPr sz="1100" spc="-15" dirty="0">
                <a:latin typeface="Times New Roman"/>
                <a:cs typeface="Times New Roman"/>
              </a:rPr>
              <a:t>e</a:t>
            </a:r>
            <a:r>
              <a:rPr sz="1100" dirty="0">
                <a:latin typeface="Times New Roman"/>
                <a:cs typeface="Times New Roman"/>
              </a:rPr>
              <a:t>ne</a:t>
            </a:r>
            <a:r>
              <a:rPr sz="1100" spc="-10" dirty="0">
                <a:latin typeface="Times New Roman"/>
                <a:cs typeface="Times New Roman"/>
              </a:rPr>
              <a:t>f</a:t>
            </a:r>
            <a:r>
              <a:rPr sz="1100" spc="5" dirty="0">
                <a:latin typeface="Times New Roman"/>
                <a:cs typeface="Times New Roman"/>
              </a:rPr>
              <a:t>i</a:t>
            </a:r>
            <a:r>
              <a:rPr sz="1100" spc="-10" dirty="0">
                <a:latin typeface="Times New Roman"/>
                <a:cs typeface="Times New Roman"/>
              </a:rPr>
              <a:t>t</a:t>
            </a:r>
            <a:r>
              <a:rPr sz="1100" dirty="0">
                <a:latin typeface="Times New Roman"/>
                <a:cs typeface="Times New Roman"/>
              </a:rPr>
              <a:t>s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5" dirty="0">
                <a:latin typeface="Times New Roman"/>
                <a:cs typeface="Times New Roman"/>
              </a:rPr>
              <a:t>i</a:t>
            </a:r>
            <a:r>
              <a:rPr sz="1100" spc="-15" dirty="0">
                <a:latin typeface="Times New Roman"/>
                <a:cs typeface="Times New Roman"/>
              </a:rPr>
              <a:t>n</a:t>
            </a:r>
            <a:r>
              <a:rPr sz="1100" dirty="0">
                <a:latin typeface="Times New Roman"/>
                <a:cs typeface="Times New Roman"/>
              </a:rPr>
              <a:t>c</a:t>
            </a:r>
            <a:r>
              <a:rPr sz="1100" spc="5" dirty="0">
                <a:latin typeface="Times New Roman"/>
                <a:cs typeface="Times New Roman"/>
              </a:rPr>
              <a:t>l</a:t>
            </a:r>
            <a:r>
              <a:rPr sz="1100" spc="-15" dirty="0">
                <a:latin typeface="Times New Roman"/>
                <a:cs typeface="Times New Roman"/>
              </a:rPr>
              <a:t>u</a:t>
            </a:r>
            <a:r>
              <a:rPr sz="1100" dirty="0">
                <a:latin typeface="Times New Roman"/>
                <a:cs typeface="Times New Roman"/>
              </a:rPr>
              <a:t>de</a:t>
            </a:r>
            <a:r>
              <a:rPr sz="1100" spc="-8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</a:t>
            </a:r>
            <a:r>
              <a:rPr sz="1100" dirty="0">
                <a:latin typeface="Times New Roman"/>
                <a:cs typeface="Times New Roman"/>
              </a:rPr>
              <a:t>ddre</a:t>
            </a:r>
            <a:r>
              <a:rPr sz="1100" spc="-15" dirty="0">
                <a:latin typeface="Times New Roman"/>
                <a:cs typeface="Times New Roman"/>
              </a:rPr>
              <a:t>s</a:t>
            </a:r>
            <a:r>
              <a:rPr sz="1100" dirty="0">
                <a:latin typeface="Times New Roman"/>
                <a:cs typeface="Times New Roman"/>
              </a:rPr>
              <a:t>s</a:t>
            </a:r>
            <a:r>
              <a:rPr sz="1100" spc="5" dirty="0">
                <a:latin typeface="Times New Roman"/>
                <a:cs typeface="Times New Roman"/>
              </a:rPr>
              <a:t>i</a:t>
            </a:r>
            <a:r>
              <a:rPr sz="1100" spc="-15" dirty="0">
                <a:latin typeface="Times New Roman"/>
                <a:cs typeface="Times New Roman"/>
              </a:rPr>
              <a:t>n</a:t>
            </a:r>
            <a:r>
              <a:rPr sz="1100" dirty="0">
                <a:latin typeface="Times New Roman"/>
                <a:cs typeface="Times New Roman"/>
              </a:rPr>
              <a:t>g</a:t>
            </a:r>
            <a:r>
              <a:rPr sz="1100" spc="-9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</a:t>
            </a:r>
            <a:r>
              <a:rPr sz="1100" dirty="0">
                <a:latin typeface="Times New Roman"/>
                <a:cs typeface="Times New Roman"/>
              </a:rPr>
              <a:t>orkf</a:t>
            </a:r>
            <a:r>
              <a:rPr sz="1100" spc="-15" dirty="0">
                <a:latin typeface="Times New Roman"/>
                <a:cs typeface="Times New Roman"/>
              </a:rPr>
              <a:t>o</a:t>
            </a:r>
            <a:r>
              <a:rPr sz="1100" dirty="0">
                <a:latin typeface="Times New Roman"/>
                <a:cs typeface="Times New Roman"/>
              </a:rPr>
              <a:t>r</a:t>
            </a:r>
            <a:r>
              <a:rPr sz="1100" spc="-15" dirty="0">
                <a:latin typeface="Times New Roman"/>
                <a:cs typeface="Times New Roman"/>
              </a:rPr>
              <a:t>c</a:t>
            </a:r>
            <a:r>
              <a:rPr sz="1100" dirty="0">
                <a:latin typeface="Times New Roman"/>
                <a:cs typeface="Times New Roman"/>
              </a:rPr>
              <a:t>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needs</a:t>
            </a:r>
            <a:r>
              <a:rPr sz="1100" spc="-8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</a:t>
            </a:r>
            <a:r>
              <a:rPr sz="1100" dirty="0">
                <a:latin typeface="Times New Roman"/>
                <a:cs typeface="Times New Roman"/>
              </a:rPr>
              <a:t>n</a:t>
            </a:r>
            <a:r>
              <a:rPr sz="1100" spc="-9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9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</a:t>
            </a:r>
            <a:r>
              <a:rPr sz="1100" spc="-10" dirty="0">
                <a:latin typeface="Times New Roman"/>
                <a:cs typeface="Times New Roman"/>
              </a:rPr>
              <a:t>f</a:t>
            </a:r>
            <a:r>
              <a:rPr sz="1100" spc="5" dirty="0">
                <a:latin typeface="Times New Roman"/>
                <a:cs typeface="Times New Roman"/>
              </a:rPr>
              <a:t>i</a:t>
            </a:r>
            <a:r>
              <a:rPr sz="1100" dirty="0">
                <a:latin typeface="Times New Roman"/>
                <a:cs typeface="Times New Roman"/>
              </a:rPr>
              <a:t>c</a:t>
            </a:r>
            <a:r>
              <a:rPr sz="1100" spc="-10" dirty="0">
                <a:latin typeface="Times New Roman"/>
                <a:cs typeface="Times New Roman"/>
              </a:rPr>
              <a:t>i</a:t>
            </a:r>
            <a:r>
              <a:rPr sz="1100" dirty="0">
                <a:latin typeface="Times New Roman"/>
                <a:cs typeface="Times New Roman"/>
              </a:rPr>
              <a:t>ent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5" dirty="0">
                <a:latin typeface="Times New Roman"/>
                <a:cs typeface="Times New Roman"/>
              </a:rPr>
              <a:t>m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15" dirty="0">
                <a:latin typeface="Times New Roman"/>
                <a:cs typeface="Times New Roman"/>
              </a:rPr>
              <a:t>n</a:t>
            </a:r>
            <a:r>
              <a:rPr sz="1100" dirty="0">
                <a:latin typeface="Times New Roman"/>
                <a:cs typeface="Times New Roman"/>
              </a:rPr>
              <a:t>er.	</a:t>
            </a:r>
            <a:r>
              <a:rPr sz="1100" spc="-20" dirty="0">
                <a:latin typeface="Times New Roman"/>
                <a:cs typeface="Times New Roman"/>
              </a:rPr>
              <a:t>C</a:t>
            </a:r>
            <a:r>
              <a:rPr sz="1100" dirty="0">
                <a:latin typeface="Times New Roman"/>
                <a:cs typeface="Times New Roman"/>
              </a:rPr>
              <a:t>o-  op</a:t>
            </a:r>
            <a:r>
              <a:rPr sz="1100" spc="-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students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provide</a:t>
            </a:r>
            <a:r>
              <a:rPr sz="1100" spc="-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15" dirty="0">
                <a:latin typeface="Times New Roman"/>
                <a:cs typeface="Times New Roman"/>
              </a:rPr>
              <a:t>pool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30" dirty="0">
                <a:latin typeface="Times New Roman"/>
                <a:cs typeface="Times New Roman"/>
              </a:rPr>
              <a:t>of	</a:t>
            </a:r>
            <a:r>
              <a:rPr sz="1100" spc="-55" dirty="0">
                <a:latin typeface="Times New Roman"/>
                <a:cs typeface="Times New Roman"/>
              </a:rPr>
              <a:t>temporary	</a:t>
            </a:r>
            <a:r>
              <a:rPr sz="1100" spc="-40" dirty="0">
                <a:latin typeface="Times New Roman"/>
                <a:cs typeface="Times New Roman"/>
              </a:rPr>
              <a:t>and	</a:t>
            </a:r>
            <a:r>
              <a:rPr sz="1100" spc="-5" dirty="0">
                <a:latin typeface="Times New Roman"/>
                <a:cs typeface="Times New Roman"/>
              </a:rPr>
              <a:t>potential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full-time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employees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who</a:t>
            </a:r>
            <a:r>
              <a:rPr sz="1100" spc="-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already  trained, thus reducing employer training costs. </a:t>
            </a:r>
            <a:r>
              <a:rPr sz="1100" spc="5" dirty="0">
                <a:latin typeface="Times New Roman"/>
                <a:cs typeface="Times New Roman"/>
              </a:rPr>
              <a:t>Co-op </a:t>
            </a:r>
            <a:r>
              <a:rPr sz="1100" spc="-5" dirty="0">
                <a:latin typeface="Times New Roman"/>
                <a:cs typeface="Times New Roman"/>
              </a:rPr>
              <a:t>work hours </a:t>
            </a:r>
            <a:r>
              <a:rPr sz="1100" dirty="0">
                <a:latin typeface="Times New Roman"/>
                <a:cs typeface="Times New Roman"/>
              </a:rPr>
              <a:t>may be </a:t>
            </a:r>
            <a:r>
              <a:rPr sz="1100" spc="-5" dirty="0">
                <a:latin typeface="Times New Roman"/>
                <a:cs typeface="Times New Roman"/>
              </a:rPr>
              <a:t>tailored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suit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needs 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partnering employers. During the </a:t>
            </a:r>
            <a:r>
              <a:rPr sz="1100" dirty="0">
                <a:latin typeface="Times New Roman"/>
                <a:cs typeface="Times New Roman"/>
              </a:rPr>
              <a:t>2018-2019 </a:t>
            </a:r>
            <a:r>
              <a:rPr sz="1100" spc="-5" dirty="0">
                <a:latin typeface="Times New Roman"/>
                <a:cs typeface="Times New Roman"/>
              </a:rPr>
              <a:t>school year, approximately 22.4% </a:t>
            </a:r>
            <a:r>
              <a:rPr sz="1100" spc="-15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qualified students  (Juniors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Seniors)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earned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Co-op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placements,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working,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learning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applying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technical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skills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related 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area businesses.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Student Support</a:t>
            </a:r>
            <a:r>
              <a:rPr sz="1100" b="1" i="1" u="heavy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Services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During the 2018-2019 </a:t>
            </a:r>
            <a:r>
              <a:rPr sz="1100" spc="-5" dirty="0">
                <a:latin typeface="Times New Roman"/>
                <a:cs typeface="Times New Roman"/>
              </a:rPr>
              <a:t>school year, Montachusett Regional Vocational Technical </a:t>
            </a:r>
            <a:r>
              <a:rPr sz="1100" dirty="0">
                <a:latin typeface="Times New Roman"/>
                <a:cs typeface="Times New Roman"/>
              </a:rPr>
              <a:t>School </a:t>
            </a:r>
            <a:r>
              <a:rPr sz="1100" spc="-5" dirty="0">
                <a:latin typeface="Times New Roman"/>
                <a:cs typeface="Times New Roman"/>
              </a:rPr>
              <a:t>District provided  </a:t>
            </a:r>
            <a:r>
              <a:rPr sz="1100" dirty="0">
                <a:latin typeface="Times New Roman"/>
                <a:cs typeface="Times New Roman"/>
              </a:rPr>
              <a:t>special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services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approximately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three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hundred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measuring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progress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hundred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 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Individual Education Plans (IEPs) </a:t>
            </a:r>
            <a:r>
              <a:rPr sz="1100" dirty="0">
                <a:latin typeface="Times New Roman"/>
                <a:cs typeface="Times New Roman"/>
              </a:rPr>
              <a:t>and just </a:t>
            </a:r>
            <a:r>
              <a:rPr sz="1100" spc="-5" dirty="0">
                <a:latin typeface="Times New Roman"/>
                <a:cs typeface="Times New Roman"/>
              </a:rPr>
              <a:t>under </a:t>
            </a:r>
            <a:r>
              <a:rPr sz="1100" dirty="0">
                <a:latin typeface="Times New Roman"/>
                <a:cs typeface="Times New Roman"/>
              </a:rPr>
              <a:t>one </a:t>
            </a:r>
            <a:r>
              <a:rPr sz="1100" spc="-5" dirty="0">
                <a:latin typeface="Times New Roman"/>
                <a:cs typeface="Times New Roman"/>
              </a:rPr>
              <a:t>hundred students adhering to individualized  </a:t>
            </a:r>
            <a:r>
              <a:rPr sz="1100" dirty="0">
                <a:latin typeface="Times New Roman"/>
                <a:cs typeface="Times New Roman"/>
              </a:rPr>
              <a:t>Section 504 </a:t>
            </a:r>
            <a:r>
              <a:rPr sz="1100" spc="-5" dirty="0">
                <a:latin typeface="Times New Roman"/>
                <a:cs typeface="Times New Roman"/>
              </a:rPr>
              <a:t>plans. </a:t>
            </a:r>
            <a:r>
              <a:rPr sz="1100" dirty="0">
                <a:latin typeface="Times New Roman"/>
                <a:cs typeface="Times New Roman"/>
              </a:rPr>
              <a:t>While </a:t>
            </a:r>
            <a:r>
              <a:rPr sz="1100" spc="-5" dirty="0">
                <a:latin typeface="Times New Roman"/>
                <a:cs typeface="Times New Roman"/>
              </a:rPr>
              <a:t>the Student Support Services (SSS) Department encompasses special education,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department provides support </a:t>
            </a:r>
            <a:r>
              <a:rPr sz="1100" dirty="0">
                <a:latin typeface="Times New Roman"/>
                <a:cs typeface="Times New Roman"/>
              </a:rPr>
              <a:t>and is available to </a:t>
            </a:r>
            <a:r>
              <a:rPr sz="1100" spc="-5" dirty="0">
                <a:latin typeface="Times New Roman"/>
                <a:cs typeface="Times New Roman"/>
              </a:rPr>
              <a:t>all Monty </a:t>
            </a:r>
            <a:r>
              <a:rPr sz="1100" dirty="0">
                <a:latin typeface="Times New Roman"/>
                <a:cs typeface="Times New Roman"/>
              </a:rPr>
              <a:t>Tech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department includes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full-time </a:t>
            </a:r>
            <a:r>
              <a:rPr sz="1100" dirty="0">
                <a:latin typeface="Times New Roman"/>
                <a:cs typeface="Times New Roman"/>
              </a:rPr>
              <a:t>nursing </a:t>
            </a:r>
            <a:r>
              <a:rPr sz="1100" spc="-5" dirty="0">
                <a:latin typeface="Times New Roman"/>
                <a:cs typeface="Times New Roman"/>
              </a:rPr>
              <a:t>staff that administers medications, performs state-mandated 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screening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necessary,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information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special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education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team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for 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student’s IEP meeting. The department benefits from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full-time school social </a:t>
            </a:r>
            <a:r>
              <a:rPr sz="1100" dirty="0">
                <a:latin typeface="Times New Roman"/>
                <a:cs typeface="Times New Roman"/>
              </a:rPr>
              <a:t>worker </a:t>
            </a:r>
            <a:r>
              <a:rPr sz="1100" spc="-5" dirty="0">
                <a:latin typeface="Times New Roman"/>
                <a:cs typeface="Times New Roman"/>
              </a:rPr>
              <a:t>that participates in  departmental </a:t>
            </a:r>
            <a:r>
              <a:rPr sz="1100" dirty="0">
                <a:latin typeface="Times New Roman"/>
                <a:cs typeface="Times New Roman"/>
              </a:rPr>
              <a:t>meetings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assists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spc="-10" dirty="0">
                <a:latin typeface="Times New Roman"/>
                <a:cs typeface="Times New Roman"/>
              </a:rPr>
              <a:t>who </a:t>
            </a:r>
            <a:r>
              <a:rPr sz="1100" dirty="0">
                <a:latin typeface="Times New Roman"/>
                <a:cs typeface="Times New Roman"/>
              </a:rPr>
              <a:t>have </a:t>
            </a:r>
            <a:r>
              <a:rPr sz="1100" spc="-5" dirty="0">
                <a:latin typeface="Times New Roman"/>
                <a:cs typeface="Times New Roman"/>
              </a:rPr>
              <a:t>needs concerning finances, family issues,  homelessness, </a:t>
            </a:r>
            <a:r>
              <a:rPr sz="1100" dirty="0">
                <a:latin typeface="Times New Roman"/>
                <a:cs typeface="Times New Roman"/>
              </a:rPr>
              <a:t>maternity, </a:t>
            </a:r>
            <a:r>
              <a:rPr sz="1100" spc="-5" dirty="0">
                <a:latin typeface="Times New Roman"/>
                <a:cs typeface="Times New Roman"/>
              </a:rPr>
              <a:t>health </a:t>
            </a:r>
            <a:r>
              <a:rPr sz="1100" dirty="0">
                <a:latin typeface="Times New Roman"/>
                <a:cs typeface="Times New Roman"/>
              </a:rPr>
              <a:t>issues, and </a:t>
            </a:r>
            <a:r>
              <a:rPr sz="1100" spc="-5" dirty="0">
                <a:latin typeface="Times New Roman"/>
                <a:cs typeface="Times New Roman"/>
              </a:rPr>
              <a:t>proper food </a:t>
            </a:r>
            <a:r>
              <a:rPr sz="1100" dirty="0">
                <a:latin typeface="Times New Roman"/>
                <a:cs typeface="Times New Roman"/>
              </a:rPr>
              <a:t>and clothing. </a:t>
            </a:r>
            <a:r>
              <a:rPr sz="1100" spc="-5" dirty="0">
                <a:latin typeface="Times New Roman"/>
                <a:cs typeface="Times New Roman"/>
              </a:rPr>
              <a:t>The school </a:t>
            </a:r>
            <a:r>
              <a:rPr sz="1100" dirty="0">
                <a:latin typeface="Times New Roman"/>
                <a:cs typeface="Times New Roman"/>
              </a:rPr>
              <a:t>is also </a:t>
            </a:r>
            <a:r>
              <a:rPr sz="1100" spc="-5" dirty="0">
                <a:latin typeface="Times New Roman"/>
                <a:cs typeface="Times New Roman"/>
              </a:rPr>
              <a:t>fortunate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have  </a:t>
            </a:r>
            <a:r>
              <a:rPr sz="1100" dirty="0">
                <a:latin typeface="Times New Roman"/>
                <a:cs typeface="Times New Roman"/>
              </a:rPr>
              <a:t>on staff a </a:t>
            </a:r>
            <a:r>
              <a:rPr sz="1100" spc="-5" dirty="0">
                <a:latin typeface="Times New Roman"/>
                <a:cs typeface="Times New Roman"/>
              </a:rPr>
              <a:t>full-time psychologist, </a:t>
            </a:r>
            <a:r>
              <a:rPr sz="1100" dirty="0">
                <a:latin typeface="Times New Roman"/>
                <a:cs typeface="Times New Roman"/>
              </a:rPr>
              <a:t>whose </a:t>
            </a:r>
            <a:r>
              <a:rPr sz="1100" spc="-5" dirty="0">
                <a:latin typeface="Times New Roman"/>
                <a:cs typeface="Times New Roman"/>
              </a:rPr>
              <a:t>role it </a:t>
            </a:r>
            <a:r>
              <a:rPr sz="1100" dirty="0">
                <a:latin typeface="Times New Roman"/>
                <a:cs typeface="Times New Roman"/>
              </a:rPr>
              <a:t>is to </a:t>
            </a:r>
            <a:r>
              <a:rPr sz="1100" spc="-5" dirty="0">
                <a:latin typeface="Times New Roman"/>
                <a:cs typeface="Times New Roman"/>
              </a:rPr>
              <a:t>evaluate all students referred for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initial evaluation </a:t>
            </a:r>
            <a:r>
              <a:rPr sz="1100" spc="-10" dirty="0">
                <a:latin typeface="Times New Roman"/>
                <a:cs typeface="Times New Roman"/>
              </a:rPr>
              <a:t>or  </a:t>
            </a:r>
            <a:r>
              <a:rPr sz="1100" spc="-5" dirty="0">
                <a:latin typeface="Times New Roman"/>
                <a:cs typeface="Times New Roman"/>
              </a:rPr>
              <a:t>who require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three-year re-evaluation. In addition, </a:t>
            </a:r>
            <a:r>
              <a:rPr sz="1100" spc="-10" dirty="0">
                <a:latin typeface="Times New Roman"/>
                <a:cs typeface="Times New Roman"/>
              </a:rPr>
              <a:t>we </a:t>
            </a:r>
            <a:r>
              <a:rPr sz="1100" spc="-5" dirty="0">
                <a:latin typeface="Times New Roman"/>
                <a:cs typeface="Times New Roman"/>
              </a:rPr>
              <a:t>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full-time </a:t>
            </a:r>
            <a:r>
              <a:rPr sz="1100" dirty="0">
                <a:latin typeface="Times New Roman"/>
                <a:cs typeface="Times New Roman"/>
              </a:rPr>
              <a:t>speech language </a:t>
            </a:r>
            <a:r>
              <a:rPr sz="1100" spc="-5" dirty="0">
                <a:latin typeface="Times New Roman"/>
                <a:cs typeface="Times New Roman"/>
              </a:rPr>
              <a:t>pathologist, who 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available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assist students with disabilities, assess these students and consult with teachers. Our students 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have </a:t>
            </a:r>
            <a:r>
              <a:rPr sz="1100" dirty="0">
                <a:latin typeface="Times New Roman"/>
                <a:cs typeface="Times New Roman"/>
              </a:rPr>
              <a:t>access </a:t>
            </a:r>
            <a:r>
              <a:rPr sz="1100" spc="-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services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full-time adjustment counselor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part-time </a:t>
            </a:r>
            <a:r>
              <a:rPr sz="1100" dirty="0">
                <a:latin typeface="Times New Roman"/>
                <a:cs typeface="Times New Roman"/>
              </a:rPr>
              <a:t>school </a:t>
            </a:r>
            <a:r>
              <a:rPr sz="1100" spc="-5" dirty="0">
                <a:latin typeface="Times New Roman"/>
                <a:cs typeface="Times New Roman"/>
              </a:rPr>
              <a:t>psychologist. </a:t>
            </a:r>
            <a:r>
              <a:rPr sz="1100" dirty="0">
                <a:latin typeface="Times New Roman"/>
                <a:cs typeface="Times New Roman"/>
              </a:rPr>
              <a:t>All  of </a:t>
            </a:r>
            <a:r>
              <a:rPr sz="1100" spc="-5" dirty="0">
                <a:latin typeface="Times New Roman"/>
                <a:cs typeface="Times New Roman"/>
              </a:rPr>
              <a:t>these individuals are available for scheduled counseling sessions, </a:t>
            </a:r>
            <a:r>
              <a:rPr sz="1100" dirty="0">
                <a:latin typeface="Times New Roman"/>
                <a:cs typeface="Times New Roman"/>
              </a:rPr>
              <a:t>mental </a:t>
            </a:r>
            <a:r>
              <a:rPr sz="1100" spc="-5" dirty="0">
                <a:latin typeface="Times New Roman"/>
                <a:cs typeface="Times New Roman"/>
              </a:rPr>
              <a:t>health emergency </a:t>
            </a:r>
            <a:r>
              <a:rPr sz="1100" dirty="0">
                <a:latin typeface="Times New Roman"/>
                <a:cs typeface="Times New Roman"/>
              </a:rPr>
              <a:t>treatment,  </a:t>
            </a:r>
            <a:r>
              <a:rPr sz="1100" spc="-5" dirty="0">
                <a:latin typeface="Times New Roman"/>
                <a:cs typeface="Times New Roman"/>
              </a:rPr>
              <a:t>medical/mental health re-entry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transition support services,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well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crisis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intervention.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350" algn="just">
              <a:lnSpc>
                <a:spcPct val="959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school’s Director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Student Support Services </a:t>
            </a:r>
            <a:r>
              <a:rPr sz="1100" dirty="0">
                <a:latin typeface="Times New Roman"/>
                <a:cs typeface="Times New Roman"/>
              </a:rPr>
              <a:t>oversees </a:t>
            </a:r>
            <a:r>
              <a:rPr sz="1100" spc="-5" dirty="0">
                <a:latin typeface="Times New Roman"/>
                <a:cs typeface="Times New Roman"/>
              </a:rPr>
              <a:t>the District’s Special Education Program,  </a:t>
            </a:r>
            <a:r>
              <a:rPr sz="1100" dirty="0">
                <a:latin typeface="Times New Roman"/>
                <a:cs typeface="Times New Roman"/>
              </a:rPr>
              <a:t>which is </a:t>
            </a:r>
            <a:r>
              <a:rPr sz="1100" spc="-5" dirty="0">
                <a:latin typeface="Times New Roman"/>
                <a:cs typeface="Times New Roman"/>
              </a:rPr>
              <a:t>reviewed annually </a:t>
            </a:r>
            <a:r>
              <a:rPr sz="1100" dirty="0">
                <a:latin typeface="Times New Roman"/>
                <a:cs typeface="Times New Roman"/>
              </a:rPr>
              <a:t>in May, in </a:t>
            </a:r>
            <a:r>
              <a:rPr sz="1100" spc="-5" dirty="0">
                <a:latin typeface="Times New Roman"/>
                <a:cs typeface="Times New Roman"/>
              </a:rPr>
              <a:t>accordance </a:t>
            </a:r>
            <a:r>
              <a:rPr sz="1100" dirty="0">
                <a:latin typeface="Times New Roman"/>
                <a:cs typeface="Times New Roman"/>
              </a:rPr>
              <a:t>with regulatory </a:t>
            </a:r>
            <a:r>
              <a:rPr sz="1100" spc="-5" dirty="0">
                <a:latin typeface="Times New Roman"/>
                <a:cs typeface="Times New Roman"/>
              </a:rPr>
              <a:t>requirements. The comprehensive  </a:t>
            </a:r>
            <a:r>
              <a:rPr sz="1100" dirty="0">
                <a:latin typeface="Times New Roman"/>
                <a:cs typeface="Times New Roman"/>
              </a:rPr>
              <a:t>review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evaluation </a:t>
            </a:r>
            <a:r>
              <a:rPr sz="1100" spc="-5" dirty="0">
                <a:latin typeface="Times New Roman"/>
                <a:cs typeface="Times New Roman"/>
              </a:rPr>
              <a:t>are </a:t>
            </a:r>
            <a:r>
              <a:rPr sz="1100" dirty="0">
                <a:latin typeface="Times New Roman"/>
                <a:cs typeface="Times New Roman"/>
              </a:rPr>
              <a:t>done in </a:t>
            </a:r>
            <a:r>
              <a:rPr sz="1100" spc="-5" dirty="0">
                <a:latin typeface="Times New Roman"/>
                <a:cs typeface="Times New Roman"/>
              </a:rPr>
              <a:t>collaboration 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Parent Advisory Council,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 results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 evaluation are 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improve the special </a:t>
            </a:r>
            <a:r>
              <a:rPr sz="1100" dirty="0">
                <a:latin typeface="Times New Roman"/>
                <a:cs typeface="Times New Roman"/>
              </a:rPr>
              <a:t>education </a:t>
            </a:r>
            <a:r>
              <a:rPr sz="1100" spc="-5" dirty="0">
                <a:latin typeface="Times New Roman"/>
                <a:cs typeface="Times New Roman"/>
              </a:rPr>
              <a:t>procedures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programs in place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Montachusett  Regional Vocational Technical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Technology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 2018-2019 </a:t>
            </a:r>
            <a:r>
              <a:rPr sz="1100" spc="-5" dirty="0">
                <a:latin typeface="Times New Roman"/>
                <a:cs typeface="Times New Roman"/>
              </a:rPr>
              <a:t>school year marked the </a:t>
            </a:r>
            <a:r>
              <a:rPr sz="1100" dirty="0">
                <a:latin typeface="Times New Roman"/>
                <a:cs typeface="Times New Roman"/>
              </a:rPr>
              <a:t>end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first </a:t>
            </a:r>
            <a:r>
              <a:rPr sz="1100" spc="-5" dirty="0">
                <a:latin typeface="Times New Roman"/>
                <a:cs typeface="Times New Roman"/>
              </a:rPr>
              <a:t>3-year </a:t>
            </a:r>
            <a:r>
              <a:rPr sz="1100" dirty="0">
                <a:latin typeface="Times New Roman"/>
                <a:cs typeface="Times New Roman"/>
              </a:rPr>
              <a:t>lease </a:t>
            </a:r>
            <a:r>
              <a:rPr sz="1100" spc="-5" dirty="0">
                <a:latin typeface="Times New Roman"/>
                <a:cs typeface="Times New Roman"/>
              </a:rPr>
              <a:t>for the school’s popular 1:1  </a:t>
            </a:r>
            <a:r>
              <a:rPr sz="1100" dirty="0">
                <a:latin typeface="Times New Roman"/>
                <a:cs typeface="Times New Roman"/>
              </a:rPr>
              <a:t>Chromebook </a:t>
            </a:r>
            <a:r>
              <a:rPr sz="1100" spc="-5" dirty="0">
                <a:latin typeface="Times New Roman"/>
                <a:cs typeface="Times New Roman"/>
              </a:rPr>
              <a:t>initiative. Students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instructors have </a:t>
            </a:r>
            <a:r>
              <a:rPr sz="1100" dirty="0">
                <a:latin typeface="Times New Roman"/>
                <a:cs typeface="Times New Roman"/>
              </a:rPr>
              <a:t>expanded </a:t>
            </a:r>
            <a:r>
              <a:rPr sz="1100" spc="-5" dirty="0">
                <a:latin typeface="Times New Roman"/>
                <a:cs typeface="Times New Roman"/>
              </a:rPr>
              <a:t>access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instruction through the </a:t>
            </a:r>
            <a:r>
              <a:rPr sz="1100" dirty="0">
                <a:latin typeface="Times New Roman"/>
                <a:cs typeface="Times New Roman"/>
              </a:rPr>
              <a:t>use </a:t>
            </a:r>
            <a:r>
              <a:rPr sz="1100" spc="-15" dirty="0">
                <a:latin typeface="Times New Roman"/>
                <a:cs typeface="Times New Roman"/>
              </a:rPr>
              <a:t>of 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important </a:t>
            </a:r>
            <a:r>
              <a:rPr sz="1100" dirty="0">
                <a:latin typeface="Times New Roman"/>
                <a:cs typeface="Times New Roman"/>
              </a:rPr>
              <a:t>technology. </a:t>
            </a:r>
            <a:r>
              <a:rPr sz="1100" spc="-5" dirty="0">
                <a:latin typeface="Times New Roman"/>
                <a:cs typeface="Times New Roman"/>
              </a:rPr>
              <a:t>To support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effort,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District’s Technology Department spent countless  </a:t>
            </a:r>
            <a:r>
              <a:rPr sz="1100" dirty="0">
                <a:latin typeface="Times New Roman"/>
                <a:cs typeface="Times New Roman"/>
              </a:rPr>
              <a:t>hours </a:t>
            </a:r>
            <a:r>
              <a:rPr sz="1100" spc="-5" dirty="0">
                <a:latin typeface="Times New Roman"/>
                <a:cs typeface="Times New Roman"/>
              </a:rPr>
              <a:t>during the school year upgrading the network to </a:t>
            </a:r>
            <a:r>
              <a:rPr sz="1100" dirty="0">
                <a:latin typeface="Times New Roman"/>
                <a:cs typeface="Times New Roman"/>
              </a:rPr>
              <a:t>include </a:t>
            </a:r>
            <a:r>
              <a:rPr sz="1100" spc="-5" dirty="0">
                <a:latin typeface="Times New Roman"/>
                <a:cs typeface="Times New Roman"/>
              </a:rPr>
              <a:t>new switches, wireless </a:t>
            </a:r>
            <a:r>
              <a:rPr sz="1100" dirty="0">
                <a:latin typeface="Times New Roman"/>
                <a:cs typeface="Times New Roman"/>
              </a:rPr>
              <a:t>access </a:t>
            </a:r>
            <a:r>
              <a:rPr sz="1100" spc="-5" dirty="0">
                <a:latin typeface="Times New Roman"/>
                <a:cs typeface="Times New Roman"/>
              </a:rPr>
              <a:t>points, fiber  </a:t>
            </a:r>
            <a:r>
              <a:rPr sz="1100" dirty="0">
                <a:latin typeface="Times New Roman"/>
                <a:cs typeface="Times New Roman"/>
              </a:rPr>
              <a:t>lines, </a:t>
            </a:r>
            <a:r>
              <a:rPr sz="1100" spc="-5" dirty="0">
                <a:latin typeface="Times New Roman"/>
                <a:cs typeface="Times New Roman"/>
              </a:rPr>
              <a:t>and firewall.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Department personnel </a:t>
            </a:r>
            <a:r>
              <a:rPr sz="1100" dirty="0">
                <a:latin typeface="Times New Roman"/>
                <a:cs typeface="Times New Roman"/>
              </a:rPr>
              <a:t>upgraded the </a:t>
            </a:r>
            <a:r>
              <a:rPr sz="1100" spc="-5" dirty="0">
                <a:latin typeface="Times New Roman"/>
                <a:cs typeface="Times New Roman"/>
              </a:rPr>
              <a:t>learning experience for students, reconfiguring the </a:t>
            </a:r>
            <a:r>
              <a:rPr sz="1100" dirty="0">
                <a:latin typeface="Times New Roman"/>
                <a:cs typeface="Times New Roman"/>
              </a:rPr>
              <a:t>Engineering  Technology </a:t>
            </a:r>
            <a:r>
              <a:rPr sz="1100" spc="-5" dirty="0">
                <a:latin typeface="Times New Roman"/>
                <a:cs typeface="Times New Roman"/>
              </a:rPr>
              <a:t>shop </a:t>
            </a:r>
            <a:r>
              <a:rPr sz="1100" dirty="0">
                <a:latin typeface="Times New Roman"/>
                <a:cs typeface="Times New Roman"/>
              </a:rPr>
              <a:t>with </a:t>
            </a:r>
            <a:r>
              <a:rPr sz="1100" spc="-10" dirty="0">
                <a:latin typeface="Times New Roman"/>
                <a:cs typeface="Times New Roman"/>
              </a:rPr>
              <a:t>all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HP </a:t>
            </a:r>
            <a:r>
              <a:rPr sz="1100" dirty="0">
                <a:latin typeface="Times New Roman"/>
                <a:cs typeface="Times New Roman"/>
              </a:rPr>
              <a:t>Z stations and </a:t>
            </a:r>
            <a:r>
              <a:rPr sz="1100" spc="-5" dirty="0">
                <a:latin typeface="Times New Roman"/>
                <a:cs typeface="Times New Roman"/>
              </a:rPr>
              <a:t>eight </a:t>
            </a:r>
            <a:r>
              <a:rPr sz="1100" dirty="0">
                <a:latin typeface="Times New Roman"/>
                <a:cs typeface="Times New Roman"/>
              </a:rPr>
              <a:t>Z book </a:t>
            </a:r>
            <a:r>
              <a:rPr sz="1100" spc="-5" dirty="0">
                <a:latin typeface="Times New Roman"/>
                <a:cs typeface="Times New Roman"/>
              </a:rPr>
              <a:t>laptops,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installing ten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SMART  boards throughout </a:t>
            </a:r>
            <a:r>
              <a:rPr sz="1100" dirty="0">
                <a:latin typeface="Times New Roman"/>
                <a:cs typeface="Times New Roman"/>
              </a:rPr>
              <a:t>the school. </a:t>
            </a:r>
            <a:r>
              <a:rPr sz="1100" spc="-5" dirty="0">
                <a:latin typeface="Times New Roman"/>
                <a:cs typeface="Times New Roman"/>
              </a:rPr>
              <a:t>To complement the </a:t>
            </a:r>
            <a:r>
              <a:rPr sz="1100" dirty="0">
                <a:latin typeface="Times New Roman"/>
                <a:cs typeface="Times New Roman"/>
              </a:rPr>
              <a:t>Google </a:t>
            </a:r>
            <a:r>
              <a:rPr sz="1100" spc="-5" dirty="0">
                <a:latin typeface="Times New Roman"/>
                <a:cs typeface="Times New Roman"/>
              </a:rPr>
              <a:t>classroom experience, </a:t>
            </a:r>
            <a:r>
              <a:rPr sz="1100" dirty="0">
                <a:latin typeface="Times New Roman"/>
                <a:cs typeface="Times New Roman"/>
              </a:rPr>
              <a:t>the Monty Tech  Technology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Department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added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Schoology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list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resources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supports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instructors.</a:t>
            </a:r>
            <a:r>
              <a:rPr sz="1100" spc="19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  District’s Instructional Technologist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four academic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instructors</a:t>
            </a:r>
            <a:endParaRPr sz="1100">
              <a:latin typeface="Times New Roman"/>
              <a:cs typeface="Times New Roman"/>
            </a:endParaRPr>
          </a:p>
          <a:p>
            <a:pPr marL="12700" marR="6985" indent="-635" algn="just">
              <a:lnSpc>
                <a:spcPts val="1270"/>
              </a:lnSpc>
              <a:spcBef>
                <a:spcPts val="25"/>
              </a:spcBef>
            </a:pPr>
            <a:r>
              <a:rPr sz="1100" dirty="0">
                <a:latin typeface="Times New Roman"/>
                <a:cs typeface="Times New Roman"/>
              </a:rPr>
              <a:t>attended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annual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40" dirty="0">
                <a:latin typeface="Times New Roman"/>
                <a:cs typeface="Times New Roman"/>
              </a:rPr>
              <a:t>Schoology</a:t>
            </a:r>
            <a:r>
              <a:rPr sz="1100" spc="-85" dirty="0">
                <a:latin typeface="Times New Roman"/>
                <a:cs typeface="Times New Roman"/>
              </a:rPr>
              <a:t> </a:t>
            </a:r>
            <a:r>
              <a:rPr sz="1100" spc="-40" dirty="0">
                <a:latin typeface="Times New Roman"/>
                <a:cs typeface="Times New Roman"/>
              </a:rPr>
              <a:t>Conference,</a:t>
            </a:r>
            <a:r>
              <a:rPr sz="1100" spc="-9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goal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identifying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solutions,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technologies,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best  practices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will </a:t>
            </a:r>
            <a:r>
              <a:rPr sz="1100" dirty="0">
                <a:latin typeface="Times New Roman"/>
                <a:cs typeface="Times New Roman"/>
              </a:rPr>
              <a:t>enhance </a:t>
            </a:r>
            <a:r>
              <a:rPr sz="1100" spc="-5" dirty="0">
                <a:latin typeface="Times New Roman"/>
                <a:cs typeface="Times New Roman"/>
              </a:rPr>
              <a:t>the school’s technology-driven approach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education.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777">
    <p:pull/>
  </p:transition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232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762054" y="568409"/>
            <a:ext cx="6250940" cy="894905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51765" marR="145415" algn="just">
              <a:lnSpc>
                <a:spcPct val="96000"/>
              </a:lnSpc>
              <a:spcBef>
                <a:spcPts val="155"/>
              </a:spcBef>
            </a:pPr>
            <a:r>
              <a:rPr sz="1100" spc="-5" dirty="0">
                <a:latin typeface="Times New Roman"/>
                <a:cs typeface="Times New Roman"/>
              </a:rPr>
              <a:t>To support these </a:t>
            </a:r>
            <a:r>
              <a:rPr sz="1100" spc="-35" dirty="0">
                <a:latin typeface="Times New Roman"/>
                <a:cs typeface="Times New Roman"/>
              </a:rPr>
              <a:t>expanded </a:t>
            </a:r>
            <a:r>
              <a:rPr sz="1100" spc="-5" dirty="0">
                <a:latin typeface="Times New Roman"/>
                <a:cs typeface="Times New Roman"/>
              </a:rPr>
              <a:t>technology needs, </a:t>
            </a:r>
            <a:r>
              <a:rPr sz="1100" dirty="0">
                <a:latin typeface="Times New Roman"/>
                <a:cs typeface="Times New Roman"/>
              </a:rPr>
              <a:t>Monty Tech </a:t>
            </a:r>
            <a:r>
              <a:rPr sz="1100" spc="-5" dirty="0">
                <a:latin typeface="Times New Roman"/>
                <a:cs typeface="Times New Roman"/>
              </a:rPr>
              <a:t>successfully completed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number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necessary  infrastructure upgrades, using federal e-rate dollars </a:t>
            </a:r>
            <a:r>
              <a:rPr sz="1100" dirty="0">
                <a:latin typeface="Times New Roman"/>
                <a:cs typeface="Times New Roman"/>
              </a:rPr>
              <a:t>totaling $116,511. </a:t>
            </a:r>
            <a:r>
              <a:rPr sz="1100" spc="-5" dirty="0">
                <a:latin typeface="Times New Roman"/>
                <a:cs typeface="Times New Roman"/>
              </a:rPr>
              <a:t>The school’s external bandwidth  speeds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been</a:t>
            </a:r>
            <a:r>
              <a:rPr sz="1100" spc="-1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increased</a:t>
            </a:r>
            <a:r>
              <a:rPr sz="1100" spc="-114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</a:t>
            </a:r>
            <a:r>
              <a:rPr sz="1100" spc="-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2.5</a:t>
            </a:r>
            <a:r>
              <a:rPr sz="1100" spc="-8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GB</a:t>
            </a:r>
            <a:r>
              <a:rPr sz="1100" spc="-10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internal</a:t>
            </a:r>
            <a:r>
              <a:rPr sz="1100" spc="-8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bandwidth</a:t>
            </a:r>
            <a:r>
              <a:rPr sz="1100" spc="-10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10GB</a:t>
            </a:r>
            <a:r>
              <a:rPr sz="1100" spc="-1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9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better</a:t>
            </a:r>
            <a:r>
              <a:rPr sz="1100" spc="-8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ensure</a:t>
            </a:r>
            <a:r>
              <a:rPr sz="1100" spc="-1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continued</a:t>
            </a:r>
            <a:r>
              <a:rPr sz="1100" spc="-10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connectivity  </a:t>
            </a:r>
            <a:r>
              <a:rPr sz="1100" spc="5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speeds appropriate </a:t>
            </a:r>
            <a:r>
              <a:rPr sz="1100" spc="-10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high–use learning</a:t>
            </a:r>
            <a:r>
              <a:rPr sz="1100" spc="-8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community.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51765" algn="just">
              <a:lnSpc>
                <a:spcPct val="100000"/>
              </a:lnSpc>
            </a:pP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Marine Corps</a:t>
            </a:r>
            <a:r>
              <a:rPr sz="11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JROTC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51765" marR="144780" algn="just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Monty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Marine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Corps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Junior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Reserve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Officer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Training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Corps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(MCJROTC)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productive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2018-  </a:t>
            </a:r>
            <a:r>
              <a:rPr sz="1100" dirty="0">
                <a:latin typeface="Times New Roman"/>
                <a:cs typeface="Times New Roman"/>
              </a:rPr>
              <a:t>2019 </a:t>
            </a:r>
            <a:r>
              <a:rPr sz="1100" spc="-5" dirty="0">
                <a:latin typeface="Times New Roman"/>
                <a:cs typeface="Times New Roman"/>
              </a:rPr>
              <a:t>school year.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Cadet Corps stood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formal Inspector General inspection and achieved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“Mission  </a:t>
            </a:r>
            <a:r>
              <a:rPr sz="1100" dirty="0">
                <a:latin typeface="Times New Roman"/>
                <a:cs typeface="Times New Roman"/>
              </a:rPr>
              <a:t>Ready”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grade,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outstanding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performance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throughout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Tech’s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Marine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Corps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Junior  Reserve Officers’ Training </a:t>
            </a:r>
            <a:r>
              <a:rPr sz="1100" dirty="0">
                <a:latin typeface="Times New Roman"/>
                <a:cs typeface="Times New Roman"/>
              </a:rPr>
              <a:t>Corps </a:t>
            </a:r>
            <a:r>
              <a:rPr sz="1100" spc="-5" dirty="0">
                <a:latin typeface="Times New Roman"/>
                <a:cs typeface="Times New Roman"/>
              </a:rPr>
              <a:t>program was designated </a:t>
            </a:r>
            <a:r>
              <a:rPr sz="1100" dirty="0">
                <a:latin typeface="Times New Roman"/>
                <a:cs typeface="Times New Roman"/>
              </a:rPr>
              <a:t>as a Marine </a:t>
            </a:r>
            <a:r>
              <a:rPr sz="1100" spc="-5" dirty="0">
                <a:latin typeface="Times New Roman"/>
                <a:cs typeface="Times New Roman"/>
              </a:rPr>
              <a:t>Corps Honor School. </a:t>
            </a:r>
            <a:r>
              <a:rPr sz="1100" dirty="0">
                <a:latin typeface="Times New Roman"/>
                <a:cs typeface="Times New Roman"/>
              </a:rPr>
              <a:t>Selection </a:t>
            </a:r>
            <a:r>
              <a:rPr sz="1100" spc="-10" dirty="0">
                <a:latin typeface="Times New Roman"/>
                <a:cs typeface="Times New Roman"/>
              </a:rPr>
              <a:t>for 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Marine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Corps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Honor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school’s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Marine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Corps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JROTC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top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15%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68 </a:t>
            </a:r>
            <a:r>
              <a:rPr sz="1100" spc="-5" dirty="0">
                <a:latin typeface="Times New Roman"/>
                <a:cs typeface="Times New Roman"/>
              </a:rPr>
              <a:t>other programs </a:t>
            </a:r>
            <a:r>
              <a:rPr sz="1100" dirty="0">
                <a:latin typeface="Times New Roman"/>
                <a:cs typeface="Times New Roman"/>
              </a:rPr>
              <a:t>in Region 1. Region 1 </a:t>
            </a:r>
            <a:r>
              <a:rPr sz="1100" spc="-5" dirty="0">
                <a:latin typeface="Times New Roman"/>
                <a:cs typeface="Times New Roman"/>
              </a:rPr>
              <a:t>includes </a:t>
            </a:r>
            <a:r>
              <a:rPr sz="1100" dirty="0">
                <a:latin typeface="Times New Roman"/>
                <a:cs typeface="Times New Roman"/>
              </a:rPr>
              <a:t>schools </a:t>
            </a:r>
            <a:r>
              <a:rPr sz="1100" spc="-5" dirty="0">
                <a:latin typeface="Times New Roman"/>
                <a:cs typeface="Times New Roman"/>
              </a:rPr>
              <a:t>from the mid-Atlantic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Northeast U.S.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selection is based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several criteria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including:</a:t>
            </a:r>
            <a:endParaRPr sz="1100">
              <a:latin typeface="Times New Roman"/>
              <a:cs typeface="Times New Roman"/>
            </a:endParaRPr>
          </a:p>
          <a:p>
            <a:pPr marL="609600" indent="-229235">
              <a:lnSpc>
                <a:spcPts val="1295"/>
              </a:lnSpc>
              <a:spcBef>
                <a:spcPts val="555"/>
              </a:spcBef>
              <a:buFont typeface="Arial"/>
              <a:buChar char="•"/>
              <a:tabLst>
                <a:tab pos="609600" algn="l"/>
                <a:tab pos="610235" algn="l"/>
              </a:tabLst>
            </a:pPr>
            <a:r>
              <a:rPr sz="1100" i="1" spc="-5" dirty="0">
                <a:latin typeface="Times New Roman"/>
                <a:cs typeface="Times New Roman"/>
              </a:rPr>
              <a:t>Inspector General's </a:t>
            </a:r>
            <a:r>
              <a:rPr sz="1100" i="1" dirty="0">
                <a:latin typeface="Times New Roman"/>
                <a:cs typeface="Times New Roman"/>
              </a:rPr>
              <a:t>inspection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results</a:t>
            </a:r>
            <a:endParaRPr sz="1100">
              <a:latin typeface="Times New Roman"/>
              <a:cs typeface="Times New Roman"/>
            </a:endParaRPr>
          </a:p>
          <a:p>
            <a:pPr marL="609600" indent="-229235">
              <a:lnSpc>
                <a:spcPts val="1270"/>
              </a:lnSpc>
              <a:buFont typeface="Arial"/>
              <a:buChar char="•"/>
              <a:tabLst>
                <a:tab pos="609600" algn="l"/>
                <a:tab pos="610235" algn="l"/>
              </a:tabLst>
            </a:pPr>
            <a:r>
              <a:rPr sz="1100" i="1" spc="-5" dirty="0">
                <a:latin typeface="Times New Roman"/>
                <a:cs typeface="Times New Roman"/>
              </a:rPr>
              <a:t>Number </a:t>
            </a:r>
            <a:r>
              <a:rPr sz="1100" i="1" dirty="0">
                <a:latin typeface="Times New Roman"/>
                <a:cs typeface="Times New Roman"/>
              </a:rPr>
              <a:t>of cadets in the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program</a:t>
            </a:r>
            <a:endParaRPr sz="1100">
              <a:latin typeface="Times New Roman"/>
              <a:cs typeface="Times New Roman"/>
            </a:endParaRPr>
          </a:p>
          <a:p>
            <a:pPr marL="609600" indent="-229235">
              <a:lnSpc>
                <a:spcPts val="1265"/>
              </a:lnSpc>
              <a:buFont typeface="Arial"/>
              <a:buChar char="•"/>
              <a:tabLst>
                <a:tab pos="609600" algn="l"/>
                <a:tab pos="610235" algn="l"/>
              </a:tabLst>
            </a:pPr>
            <a:r>
              <a:rPr sz="1100" i="1" spc="-5" dirty="0">
                <a:latin typeface="Times New Roman"/>
                <a:cs typeface="Times New Roman"/>
              </a:rPr>
              <a:t>Number </a:t>
            </a:r>
            <a:r>
              <a:rPr sz="1100" i="1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community service hours conducted</a:t>
            </a:r>
            <a:endParaRPr sz="1100">
              <a:latin typeface="Times New Roman"/>
              <a:cs typeface="Times New Roman"/>
            </a:endParaRPr>
          </a:p>
          <a:p>
            <a:pPr marL="609600" indent="-229235">
              <a:lnSpc>
                <a:spcPts val="1265"/>
              </a:lnSpc>
              <a:buFont typeface="Arial"/>
              <a:buChar char="•"/>
              <a:tabLst>
                <a:tab pos="609600" algn="l"/>
                <a:tab pos="610235" algn="l"/>
              </a:tabLst>
            </a:pPr>
            <a:r>
              <a:rPr sz="1100" i="1" spc="-5" dirty="0">
                <a:latin typeface="Times New Roman"/>
                <a:cs typeface="Times New Roman"/>
              </a:rPr>
              <a:t>Number </a:t>
            </a:r>
            <a:r>
              <a:rPr sz="1100" i="1" dirty="0">
                <a:latin typeface="Times New Roman"/>
                <a:cs typeface="Times New Roman"/>
              </a:rPr>
              <a:t>of public </a:t>
            </a:r>
            <a:r>
              <a:rPr sz="1100" i="1" spc="-5" dirty="0">
                <a:latin typeface="Times New Roman"/>
                <a:cs typeface="Times New Roman"/>
              </a:rPr>
              <a:t>affairs events attended </a:t>
            </a:r>
            <a:r>
              <a:rPr sz="1100" i="1" dirty="0">
                <a:latin typeface="Times New Roman"/>
                <a:cs typeface="Times New Roman"/>
              </a:rPr>
              <a:t>by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cadets</a:t>
            </a:r>
            <a:endParaRPr sz="1100">
              <a:latin typeface="Times New Roman"/>
              <a:cs typeface="Times New Roman"/>
            </a:endParaRPr>
          </a:p>
          <a:p>
            <a:pPr marL="609600" indent="-229235">
              <a:lnSpc>
                <a:spcPts val="1270"/>
              </a:lnSpc>
              <a:buFont typeface="Arial"/>
              <a:buChar char="•"/>
              <a:tabLst>
                <a:tab pos="609600" algn="l"/>
                <a:tab pos="610235" algn="l"/>
              </a:tabLst>
            </a:pPr>
            <a:r>
              <a:rPr sz="1100" i="1" spc="-5" dirty="0">
                <a:latin typeface="Times New Roman"/>
                <a:cs typeface="Times New Roman"/>
              </a:rPr>
              <a:t>Number </a:t>
            </a:r>
            <a:r>
              <a:rPr sz="1100" i="1" dirty="0">
                <a:latin typeface="Times New Roman"/>
                <a:cs typeface="Times New Roman"/>
              </a:rPr>
              <a:t>of academic </a:t>
            </a:r>
            <a:r>
              <a:rPr sz="1100" i="1" spc="-5" dirty="0">
                <a:latin typeface="Times New Roman"/>
                <a:cs typeface="Times New Roman"/>
              </a:rPr>
              <a:t>awards presented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cadets</a:t>
            </a:r>
            <a:endParaRPr sz="1100">
              <a:latin typeface="Times New Roman"/>
              <a:cs typeface="Times New Roman"/>
            </a:endParaRPr>
          </a:p>
          <a:p>
            <a:pPr marL="609600" marR="144780" indent="-229235">
              <a:lnSpc>
                <a:spcPts val="1260"/>
              </a:lnSpc>
              <a:spcBef>
                <a:spcPts val="70"/>
              </a:spcBef>
              <a:buFont typeface="Arial"/>
              <a:buChar char="•"/>
              <a:tabLst>
                <a:tab pos="609600" algn="l"/>
                <a:tab pos="610235" algn="l"/>
              </a:tabLst>
            </a:pPr>
            <a:r>
              <a:rPr sz="1100" i="1" spc="-5" dirty="0">
                <a:latin typeface="Times New Roman"/>
                <a:cs typeface="Times New Roman"/>
              </a:rPr>
              <a:t>Participation</a:t>
            </a:r>
            <a:r>
              <a:rPr sz="1100" i="1" spc="-5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in</a:t>
            </a:r>
            <a:r>
              <a:rPr sz="1100" i="1" spc="-5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drill</a:t>
            </a:r>
            <a:r>
              <a:rPr sz="1100" i="1" spc="-5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team</a:t>
            </a:r>
            <a:r>
              <a:rPr sz="1100" i="1" spc="-5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competitions,</a:t>
            </a:r>
            <a:r>
              <a:rPr sz="1100" i="1" spc="-50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marksmanship</a:t>
            </a:r>
            <a:r>
              <a:rPr sz="1100" i="1" spc="-60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competitions,</a:t>
            </a:r>
            <a:r>
              <a:rPr sz="1100" i="1" spc="-5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physical</a:t>
            </a:r>
            <a:r>
              <a:rPr sz="1100" i="1" spc="-4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fitness</a:t>
            </a:r>
            <a:r>
              <a:rPr sz="1100" i="1" spc="-40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competitions,  </a:t>
            </a:r>
            <a:r>
              <a:rPr sz="1100" i="1" dirty="0">
                <a:latin typeface="Times New Roman"/>
                <a:cs typeface="Times New Roman"/>
              </a:rPr>
              <a:t>and </a:t>
            </a:r>
            <a:r>
              <a:rPr sz="1100" i="1" spc="-5" dirty="0">
                <a:latin typeface="Times New Roman"/>
                <a:cs typeface="Times New Roman"/>
              </a:rPr>
              <a:t>field trips that support </a:t>
            </a:r>
            <a:r>
              <a:rPr sz="1100" i="1" dirty="0">
                <a:latin typeface="Times New Roman"/>
                <a:cs typeface="Times New Roman"/>
              </a:rPr>
              <a:t>the </a:t>
            </a:r>
            <a:r>
              <a:rPr sz="1100" i="1" spc="-5" dirty="0">
                <a:latin typeface="Times New Roman"/>
                <a:cs typeface="Times New Roman"/>
              </a:rPr>
              <a:t>growth </a:t>
            </a:r>
            <a:r>
              <a:rPr sz="1100" i="1" dirty="0">
                <a:latin typeface="Times New Roman"/>
                <a:cs typeface="Times New Roman"/>
              </a:rPr>
              <a:t>and </a:t>
            </a:r>
            <a:r>
              <a:rPr sz="1100" i="1" spc="-5" dirty="0">
                <a:latin typeface="Times New Roman"/>
                <a:cs typeface="Times New Roman"/>
              </a:rPr>
              <a:t>development </a:t>
            </a:r>
            <a:r>
              <a:rPr sz="1100" i="1" dirty="0">
                <a:latin typeface="Times New Roman"/>
                <a:cs typeface="Times New Roman"/>
              </a:rPr>
              <a:t>of the</a:t>
            </a:r>
            <a:r>
              <a:rPr sz="1100" i="1" spc="10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cadet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52400" marR="144780" algn="just">
              <a:lnSpc>
                <a:spcPct val="96000"/>
              </a:lnSpc>
            </a:pPr>
            <a:r>
              <a:rPr sz="1100" spc="-5" dirty="0">
                <a:latin typeface="Times New Roman"/>
                <a:cs typeface="Times New Roman"/>
              </a:rPr>
              <a:t>Because </a:t>
            </a:r>
            <a:r>
              <a:rPr sz="1100" dirty="0">
                <a:latin typeface="Times New Roman"/>
                <a:cs typeface="Times New Roman"/>
              </a:rPr>
              <a:t>of this </a:t>
            </a:r>
            <a:r>
              <a:rPr sz="1100" spc="-5" dirty="0">
                <a:latin typeface="Times New Roman"/>
                <a:cs typeface="Times New Roman"/>
              </a:rPr>
              <a:t>distinction, </a:t>
            </a:r>
            <a:r>
              <a:rPr sz="1100" dirty="0">
                <a:latin typeface="Times New Roman"/>
                <a:cs typeface="Times New Roman"/>
              </a:rPr>
              <a:t>Monty Tech </a:t>
            </a:r>
            <a:r>
              <a:rPr sz="1100" spc="-5" dirty="0">
                <a:latin typeface="Times New Roman"/>
                <a:cs typeface="Times New Roman"/>
              </a:rPr>
              <a:t>MJROTC instructors are allowed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nominate </a:t>
            </a:r>
            <a:r>
              <a:rPr sz="1100" dirty="0">
                <a:latin typeface="Times New Roman"/>
                <a:cs typeface="Times New Roman"/>
              </a:rPr>
              <a:t>up to </a:t>
            </a:r>
            <a:r>
              <a:rPr sz="1100" spc="-5" dirty="0">
                <a:latin typeface="Times New Roman"/>
                <a:cs typeface="Times New Roman"/>
              </a:rPr>
              <a:t>six cadets </a:t>
            </a:r>
            <a:r>
              <a:rPr sz="1100" dirty="0">
                <a:latin typeface="Times New Roman"/>
                <a:cs typeface="Times New Roman"/>
              </a:rPr>
              <a:t>to  each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three </a:t>
            </a:r>
            <a:r>
              <a:rPr sz="1100" spc="-5" dirty="0">
                <a:latin typeface="Times New Roman"/>
                <a:cs typeface="Times New Roman"/>
              </a:rPr>
              <a:t>service academies </a:t>
            </a:r>
            <a:r>
              <a:rPr sz="1100" dirty="0">
                <a:latin typeface="Times New Roman"/>
                <a:cs typeface="Times New Roman"/>
              </a:rPr>
              <a:t>— </a:t>
            </a:r>
            <a:r>
              <a:rPr sz="1100" spc="-5" dirty="0">
                <a:latin typeface="Times New Roman"/>
                <a:cs typeface="Times New Roman"/>
              </a:rPr>
              <a:t>U.S. Naval Academy, U.S. Military Academy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U.S. Air Force  Academy. This </a:t>
            </a:r>
            <a:r>
              <a:rPr sz="1100" dirty="0">
                <a:latin typeface="Times New Roman"/>
                <a:cs typeface="Times New Roman"/>
              </a:rPr>
              <a:t>is the </a:t>
            </a:r>
            <a:r>
              <a:rPr sz="1100" spc="-5" dirty="0">
                <a:latin typeface="Times New Roman"/>
                <a:cs typeface="Times New Roman"/>
              </a:rPr>
              <a:t>8</a:t>
            </a:r>
            <a:r>
              <a:rPr sz="1050" spc="-7" baseline="31746" dirty="0">
                <a:latin typeface="Times New Roman"/>
                <a:cs typeface="Times New Roman"/>
              </a:rPr>
              <a:t>th </a:t>
            </a:r>
            <a:r>
              <a:rPr sz="1100" dirty="0">
                <a:latin typeface="Times New Roman"/>
                <a:cs typeface="Times New Roman"/>
              </a:rPr>
              <a:t>time the </a:t>
            </a:r>
            <a:r>
              <a:rPr sz="1100" spc="-5" dirty="0">
                <a:latin typeface="Times New Roman"/>
                <a:cs typeface="Times New Roman"/>
              </a:rPr>
              <a:t>program </a:t>
            </a:r>
            <a:r>
              <a:rPr sz="1100" dirty="0">
                <a:latin typeface="Times New Roman"/>
                <a:cs typeface="Times New Roman"/>
              </a:rPr>
              <a:t>has earned this </a:t>
            </a:r>
            <a:r>
              <a:rPr sz="1100" spc="-5" dirty="0">
                <a:latin typeface="Times New Roman"/>
                <a:cs typeface="Times New Roman"/>
              </a:rPr>
              <a:t>distinction </a:t>
            </a:r>
            <a:r>
              <a:rPr sz="1100" dirty="0">
                <a:latin typeface="Times New Roman"/>
                <a:cs typeface="Times New Roman"/>
              </a:rPr>
              <a:t>since</a:t>
            </a:r>
            <a:r>
              <a:rPr sz="1100" spc="-10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2007.</a:t>
            </a:r>
            <a:endParaRPr sz="1100">
              <a:latin typeface="Times New Roman"/>
              <a:cs typeface="Times New Roman"/>
            </a:endParaRPr>
          </a:p>
          <a:p>
            <a:pPr marL="152400" marR="144780" algn="just">
              <a:lnSpc>
                <a:spcPts val="1270"/>
              </a:lnSpc>
              <a:spcBef>
                <a:spcPts val="40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JROTC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Cadet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Corps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honored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again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host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Wreaths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Across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America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Convoy  </a:t>
            </a:r>
            <a:r>
              <a:rPr sz="1100" dirty="0">
                <a:latin typeface="Times New Roman"/>
                <a:cs typeface="Times New Roman"/>
              </a:rPr>
              <a:t>with a </a:t>
            </a:r>
            <a:r>
              <a:rPr sz="1100" spc="-5" dirty="0">
                <a:latin typeface="Times New Roman"/>
                <a:cs typeface="Times New Roman"/>
              </a:rPr>
              <a:t>remembrance ceremony </a:t>
            </a:r>
            <a:r>
              <a:rPr sz="1100" dirty="0">
                <a:latin typeface="Times New Roman"/>
                <a:cs typeface="Times New Roman"/>
              </a:rPr>
              <a:t>as it </a:t>
            </a:r>
            <a:r>
              <a:rPr sz="1100" spc="-5" dirty="0">
                <a:latin typeface="Times New Roman"/>
                <a:cs typeface="Times New Roman"/>
              </a:rPr>
              <a:t>made </a:t>
            </a:r>
            <a:r>
              <a:rPr sz="1100" dirty="0">
                <a:latin typeface="Times New Roman"/>
                <a:cs typeface="Times New Roman"/>
              </a:rPr>
              <a:t>its </a:t>
            </a:r>
            <a:r>
              <a:rPr sz="1100" spc="-5" dirty="0">
                <a:latin typeface="Times New Roman"/>
                <a:cs typeface="Times New Roman"/>
              </a:rPr>
              <a:t>way down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Arlington National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Cemetery.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52400" marR="144780" algn="just">
              <a:lnSpc>
                <a:spcPct val="94600"/>
              </a:lnSpc>
            </a:pPr>
            <a:r>
              <a:rPr sz="1100" dirty="0">
                <a:latin typeface="Times New Roman"/>
                <a:cs typeface="Times New Roman"/>
              </a:rPr>
              <a:t>The Cyber </a:t>
            </a:r>
            <a:r>
              <a:rPr sz="1100" spc="-5" dirty="0">
                <a:latin typeface="Times New Roman"/>
                <a:cs typeface="Times New Roman"/>
              </a:rPr>
              <a:t>Security Team received national recognition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securing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place </a:t>
            </a:r>
            <a:r>
              <a:rPr sz="1100" dirty="0">
                <a:latin typeface="Times New Roman"/>
                <a:cs typeface="Times New Roman"/>
              </a:rPr>
              <a:t>to compete in </a:t>
            </a:r>
            <a:r>
              <a:rPr sz="1100" spc="-5" dirty="0">
                <a:latin typeface="Times New Roman"/>
                <a:cs typeface="Times New Roman"/>
              </a:rPr>
              <a:t>the Air Force  Association’s National Cyber Security Competition held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Baltimore, MD, </a:t>
            </a:r>
            <a:r>
              <a:rPr sz="1100" dirty="0">
                <a:latin typeface="Times New Roman"/>
                <a:cs typeface="Times New Roman"/>
              </a:rPr>
              <a:t>for the ninth </a:t>
            </a:r>
            <a:r>
              <a:rPr sz="1100" spc="-5" dirty="0">
                <a:latin typeface="Times New Roman"/>
                <a:cs typeface="Times New Roman"/>
              </a:rPr>
              <a:t>consecutive year.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competition </a:t>
            </a:r>
            <a:r>
              <a:rPr sz="1100" dirty="0">
                <a:latin typeface="Times New Roman"/>
                <a:cs typeface="Times New Roman"/>
              </a:rPr>
              <a:t>field </a:t>
            </a:r>
            <a:r>
              <a:rPr sz="1100" spc="-5" dirty="0">
                <a:latin typeface="Times New Roman"/>
                <a:cs typeface="Times New Roman"/>
              </a:rPr>
              <a:t>began with over </a:t>
            </a:r>
            <a:r>
              <a:rPr sz="1100" dirty="0">
                <a:latin typeface="Times New Roman"/>
                <a:cs typeface="Times New Roman"/>
              </a:rPr>
              <a:t>1900 </a:t>
            </a:r>
            <a:r>
              <a:rPr sz="1100" spc="-5" dirty="0">
                <a:latin typeface="Times New Roman"/>
                <a:cs typeface="Times New Roman"/>
              </a:rPr>
              <a:t>hundred </a:t>
            </a:r>
            <a:r>
              <a:rPr sz="1100" dirty="0">
                <a:latin typeface="Times New Roman"/>
                <a:cs typeface="Times New Roman"/>
              </a:rPr>
              <a:t>teams </a:t>
            </a:r>
            <a:r>
              <a:rPr sz="1100" spc="-5" dirty="0">
                <a:latin typeface="Times New Roman"/>
                <a:cs typeface="Times New Roman"/>
              </a:rPr>
              <a:t>battling for </a:t>
            </a:r>
            <a:r>
              <a:rPr sz="1100" dirty="0">
                <a:latin typeface="Times New Roman"/>
                <a:cs typeface="Times New Roman"/>
              </a:rPr>
              <a:t>just 13 </a:t>
            </a:r>
            <a:r>
              <a:rPr sz="1100" spc="-5" dirty="0">
                <a:latin typeface="Times New Roman"/>
                <a:cs typeface="Times New Roman"/>
              </a:rPr>
              <a:t>seats, </a:t>
            </a:r>
            <a:r>
              <a:rPr sz="1100" dirty="0">
                <a:latin typeface="Times New Roman"/>
                <a:cs typeface="Times New Roman"/>
              </a:rPr>
              <a:t>and Monty </a:t>
            </a:r>
            <a:r>
              <a:rPr sz="1100" spc="-5" dirty="0">
                <a:latin typeface="Times New Roman"/>
                <a:cs typeface="Times New Roman"/>
              </a:rPr>
              <a:t>Tech  </a:t>
            </a:r>
            <a:r>
              <a:rPr sz="1100" dirty="0">
                <a:latin typeface="Times New Roman"/>
                <a:cs typeface="Times New Roman"/>
              </a:rPr>
              <a:t>placed </a:t>
            </a:r>
            <a:r>
              <a:rPr sz="1100" spc="-5" dirty="0">
                <a:latin typeface="Times New Roman"/>
                <a:cs typeface="Times New Roman"/>
              </a:rPr>
              <a:t>5</a:t>
            </a:r>
            <a:r>
              <a:rPr sz="1050" spc="-7" baseline="31746" dirty="0">
                <a:latin typeface="Times New Roman"/>
                <a:cs typeface="Times New Roman"/>
              </a:rPr>
              <a:t>th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highly </a:t>
            </a:r>
            <a:r>
              <a:rPr sz="1100" spc="-5" dirty="0">
                <a:latin typeface="Times New Roman"/>
                <a:cs typeface="Times New Roman"/>
              </a:rPr>
              <a:t>competitive </a:t>
            </a:r>
            <a:r>
              <a:rPr sz="1100" dirty="0">
                <a:latin typeface="Times New Roman"/>
                <a:cs typeface="Times New Roman"/>
              </a:rPr>
              <a:t>field in the </a:t>
            </a:r>
            <a:r>
              <a:rPr sz="1100" spc="-5" dirty="0">
                <a:latin typeface="Times New Roman"/>
                <a:cs typeface="Times New Roman"/>
              </a:rPr>
              <a:t>all service</a:t>
            </a:r>
            <a:r>
              <a:rPr sz="1100" spc="-1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division.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51765" marR="143510" algn="just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2018-2019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Corps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5" dirty="0">
                <a:latin typeface="Times New Roman"/>
                <a:cs typeface="Times New Roman"/>
              </a:rPr>
              <a:t>of</a:t>
            </a:r>
            <a:r>
              <a:rPr sz="1100" spc="1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Cadets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completed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9,600</a:t>
            </a:r>
            <a:r>
              <a:rPr sz="1100" spc="-85" dirty="0">
                <a:latin typeface="Times New Roman"/>
                <a:cs typeface="Times New Roman"/>
              </a:rPr>
              <a:t> </a:t>
            </a:r>
            <a:r>
              <a:rPr sz="1100" spc="-15" dirty="0">
                <a:latin typeface="Times New Roman"/>
                <a:cs typeface="Times New Roman"/>
              </a:rPr>
              <a:t>hours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community</a:t>
            </a:r>
            <a:r>
              <a:rPr sz="1100" spc="-9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service,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conducting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5" dirty="0">
                <a:latin typeface="Times New Roman"/>
                <a:cs typeface="Times New Roman"/>
              </a:rPr>
              <a:t>major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food  </a:t>
            </a:r>
            <a:r>
              <a:rPr sz="1100" spc="-5" dirty="0">
                <a:latin typeface="Times New Roman"/>
                <a:cs typeface="Times New Roman"/>
              </a:rPr>
              <a:t>drive with United Way, completing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10" dirty="0">
                <a:latin typeface="Times New Roman"/>
                <a:cs typeface="Times New Roman"/>
              </a:rPr>
              <a:t>10 </a:t>
            </a:r>
            <a:r>
              <a:rPr sz="1100" spc="-5" dirty="0">
                <a:latin typeface="Times New Roman"/>
                <a:cs typeface="Times New Roman"/>
              </a:rPr>
              <a:t>mile March </a:t>
            </a:r>
            <a:r>
              <a:rPr sz="1100" dirty="0">
                <a:latin typeface="Times New Roman"/>
                <a:cs typeface="Times New Roman"/>
              </a:rPr>
              <a:t>A Thon </a:t>
            </a:r>
            <a:r>
              <a:rPr sz="1100" spc="-5" dirty="0">
                <a:latin typeface="Times New Roman"/>
                <a:cs typeface="Times New Roman"/>
              </a:rPr>
              <a:t>that raised $21,000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support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NEADS, 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spending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weekends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working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local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Salvation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Army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helping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raise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5" dirty="0">
                <a:latin typeface="Times New Roman"/>
                <a:cs typeface="Times New Roman"/>
              </a:rPr>
              <a:t>over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$21,000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needy  families. </a:t>
            </a:r>
            <a:r>
              <a:rPr sz="1100" dirty="0">
                <a:latin typeface="Times New Roman"/>
                <a:cs typeface="Times New Roman"/>
              </a:rPr>
              <a:t>The Monty </a:t>
            </a:r>
            <a:r>
              <a:rPr sz="1100" spc="-5" dirty="0">
                <a:latin typeface="Times New Roman"/>
                <a:cs typeface="Times New Roman"/>
              </a:rPr>
              <a:t>Tech </a:t>
            </a:r>
            <a:r>
              <a:rPr sz="1100" dirty="0">
                <a:latin typeface="Times New Roman"/>
                <a:cs typeface="Times New Roman"/>
              </a:rPr>
              <a:t>Cadet </a:t>
            </a:r>
            <a:r>
              <a:rPr sz="1100" spc="-5" dirty="0">
                <a:latin typeface="Times New Roman"/>
                <a:cs typeface="Times New Roman"/>
              </a:rPr>
              <a:t>Corps </a:t>
            </a:r>
            <a:r>
              <a:rPr sz="1100" dirty="0">
                <a:latin typeface="Times New Roman"/>
                <a:cs typeface="Times New Roman"/>
              </a:rPr>
              <a:t>provided 31 </a:t>
            </a:r>
            <a:r>
              <a:rPr sz="1100" spc="-5" dirty="0">
                <a:latin typeface="Times New Roman"/>
                <a:cs typeface="Times New Roman"/>
              </a:rPr>
              <a:t>Color Guards for </a:t>
            </a:r>
            <a:r>
              <a:rPr sz="1100" dirty="0">
                <a:latin typeface="Times New Roman"/>
                <a:cs typeface="Times New Roman"/>
              </a:rPr>
              <a:t>local </a:t>
            </a:r>
            <a:r>
              <a:rPr sz="1100" spc="-5" dirty="0">
                <a:latin typeface="Times New Roman"/>
                <a:cs typeface="Times New Roman"/>
              </a:rPr>
              <a:t>civic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veteran ceremonies,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supported </a:t>
            </a:r>
            <a:r>
              <a:rPr sz="1100" dirty="0">
                <a:latin typeface="Times New Roman"/>
                <a:cs typeface="Times New Roman"/>
              </a:rPr>
              <a:t>19 </a:t>
            </a:r>
            <a:r>
              <a:rPr sz="1100" spc="-5" dirty="0">
                <a:latin typeface="Times New Roman"/>
                <a:cs typeface="Times New Roman"/>
              </a:rPr>
              <a:t>community service projects throughout </a:t>
            </a:r>
            <a:r>
              <a:rPr sz="1100" spc="-10" dirty="0">
                <a:latin typeface="Times New Roman"/>
                <a:cs typeface="Times New Roman"/>
              </a:rPr>
              <a:t>North </a:t>
            </a:r>
            <a:r>
              <a:rPr sz="1100" spc="-5" dirty="0">
                <a:latin typeface="Times New Roman"/>
                <a:cs typeface="Times New Roman"/>
              </a:rPr>
              <a:t>Central Massachusetts. Through civic  engagement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veteran affiliation,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Cadets received more than </a:t>
            </a:r>
            <a:r>
              <a:rPr sz="1100" dirty="0">
                <a:latin typeface="Times New Roman"/>
                <a:cs typeface="Times New Roman"/>
              </a:rPr>
              <a:t>$180,000 </a:t>
            </a:r>
            <a:r>
              <a:rPr sz="1100" spc="-5" dirty="0">
                <a:latin typeface="Times New Roman"/>
                <a:cs typeface="Times New Roman"/>
              </a:rPr>
              <a:t>dollars in</a:t>
            </a:r>
            <a:r>
              <a:rPr sz="1100" spc="8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scholarships.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51765" algn="just">
              <a:lnSpc>
                <a:spcPct val="100000"/>
              </a:lnSpc>
            </a:pP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Student</a:t>
            </a:r>
            <a:r>
              <a:rPr sz="11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Athletics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51765" marR="144780" algn="just">
              <a:lnSpc>
                <a:spcPct val="957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Monty </a:t>
            </a:r>
            <a:r>
              <a:rPr sz="1100" spc="-5" dirty="0">
                <a:latin typeface="Times New Roman"/>
                <a:cs typeface="Times New Roman"/>
              </a:rPr>
              <a:t>Tech athletic program was proud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provide meaningful extracurricular activities </a:t>
            </a:r>
            <a:r>
              <a:rPr sz="1100" dirty="0">
                <a:latin typeface="Times New Roman"/>
                <a:cs typeface="Times New Roman"/>
              </a:rPr>
              <a:t>to more </a:t>
            </a:r>
            <a:r>
              <a:rPr sz="1100" spc="-5" dirty="0">
                <a:latin typeface="Times New Roman"/>
                <a:cs typeface="Times New Roman"/>
              </a:rPr>
              <a:t>than  </a:t>
            </a:r>
            <a:r>
              <a:rPr sz="1100" dirty="0">
                <a:latin typeface="Times New Roman"/>
                <a:cs typeface="Times New Roman"/>
              </a:rPr>
              <a:t>500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during </a:t>
            </a:r>
            <a:r>
              <a:rPr sz="1100" spc="-5" dirty="0">
                <a:latin typeface="Times New Roman"/>
                <a:cs typeface="Times New Roman"/>
              </a:rPr>
              <a:t>the 2018 </a:t>
            </a:r>
            <a:r>
              <a:rPr sz="1100" dirty="0">
                <a:latin typeface="Times New Roman"/>
                <a:cs typeface="Times New Roman"/>
              </a:rPr>
              <a:t>– 2019 </a:t>
            </a:r>
            <a:r>
              <a:rPr sz="1100" spc="-5" dirty="0">
                <a:latin typeface="Times New Roman"/>
                <a:cs typeface="Times New Roman"/>
              </a:rPr>
              <a:t>school year, participating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our freshmen, </a:t>
            </a:r>
            <a:r>
              <a:rPr sz="1100" dirty="0">
                <a:latin typeface="Times New Roman"/>
                <a:cs typeface="Times New Roman"/>
              </a:rPr>
              <a:t>junior </a:t>
            </a:r>
            <a:r>
              <a:rPr sz="1100" spc="-5" dirty="0">
                <a:latin typeface="Times New Roman"/>
                <a:cs typeface="Times New Roman"/>
              </a:rPr>
              <a:t>varsity,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varsity  </a:t>
            </a:r>
            <a:r>
              <a:rPr sz="1100" dirty="0">
                <a:latin typeface="Times New Roman"/>
                <a:cs typeface="Times New Roman"/>
              </a:rPr>
              <a:t>teams. </a:t>
            </a:r>
            <a:r>
              <a:rPr sz="1100" spc="-5" dirty="0">
                <a:latin typeface="Times New Roman"/>
                <a:cs typeface="Times New Roman"/>
              </a:rPr>
              <a:t>Fourteen teams competed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fall 2018, thirteen </a:t>
            </a:r>
            <a:r>
              <a:rPr sz="1100" dirty="0">
                <a:latin typeface="Times New Roman"/>
                <a:cs typeface="Times New Roman"/>
              </a:rPr>
              <a:t>during </a:t>
            </a:r>
            <a:r>
              <a:rPr sz="1100" spc="-5" dirty="0">
                <a:latin typeface="Times New Roman"/>
                <a:cs typeface="Times New Roman"/>
              </a:rPr>
              <a:t>the winter </a:t>
            </a:r>
            <a:r>
              <a:rPr sz="1100" dirty="0">
                <a:latin typeface="Times New Roman"/>
                <a:cs typeface="Times New Roman"/>
              </a:rPr>
              <a:t>season and 11 </a:t>
            </a:r>
            <a:r>
              <a:rPr sz="1100" spc="-5" dirty="0">
                <a:latin typeface="Times New Roman"/>
                <a:cs typeface="Times New Roman"/>
              </a:rPr>
              <a:t>representing the  school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spring 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51765" marR="144780" algn="just">
              <a:lnSpc>
                <a:spcPct val="95800"/>
              </a:lnSpc>
              <a:tabLst>
                <a:tab pos="4266565" algn="l"/>
              </a:tabLst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varsity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football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team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showed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some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improvement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season,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ending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record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3-8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eye  </a:t>
            </a:r>
            <a:r>
              <a:rPr sz="1100" dirty="0">
                <a:latin typeface="Times New Roman"/>
                <a:cs typeface="Times New Roman"/>
              </a:rPr>
              <a:t>toward </a:t>
            </a:r>
            <a:r>
              <a:rPr sz="1100" spc="-5" dirty="0">
                <a:latin typeface="Times New Roman"/>
                <a:cs typeface="Times New Roman"/>
              </a:rPr>
              <a:t>the future. The Varsity </a:t>
            </a:r>
            <a:r>
              <a:rPr sz="1100" dirty="0">
                <a:latin typeface="Times New Roman"/>
                <a:cs typeface="Times New Roman"/>
              </a:rPr>
              <a:t>Boys </a:t>
            </a:r>
            <a:r>
              <a:rPr sz="1100" spc="-5" dirty="0">
                <a:latin typeface="Times New Roman"/>
                <a:cs typeface="Times New Roman"/>
              </a:rPr>
              <a:t>Soccer </a:t>
            </a:r>
            <a:r>
              <a:rPr sz="1100" dirty="0">
                <a:latin typeface="Times New Roman"/>
                <a:cs typeface="Times New Roman"/>
              </a:rPr>
              <a:t>team </a:t>
            </a:r>
            <a:r>
              <a:rPr sz="1100" spc="-5" dirty="0">
                <a:latin typeface="Times New Roman"/>
                <a:cs typeface="Times New Roman"/>
              </a:rPr>
              <a:t>finished the regular season with </a:t>
            </a:r>
            <a:r>
              <a:rPr sz="1100" dirty="0">
                <a:latin typeface="Times New Roman"/>
                <a:cs typeface="Times New Roman"/>
              </a:rPr>
              <a:t>an 11 – 5 – 2 record,</a:t>
            </a:r>
            <a:r>
              <a:rPr sz="1100" spc="-2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led 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Rubelsi </a:t>
            </a:r>
            <a:r>
              <a:rPr sz="1100" dirty="0">
                <a:latin typeface="Times New Roman"/>
                <a:cs typeface="Times New Roman"/>
              </a:rPr>
              <a:t>Moran </a:t>
            </a:r>
            <a:r>
              <a:rPr sz="1100" spc="-5" dirty="0">
                <a:latin typeface="Times New Roman"/>
                <a:cs typeface="Times New Roman"/>
              </a:rPr>
              <a:t>who </a:t>
            </a:r>
            <a:r>
              <a:rPr sz="1100" dirty="0">
                <a:latin typeface="Times New Roman"/>
                <a:cs typeface="Times New Roman"/>
              </a:rPr>
              <a:t>had 22 </a:t>
            </a:r>
            <a:r>
              <a:rPr sz="1100" spc="-5" dirty="0">
                <a:latin typeface="Times New Roman"/>
                <a:cs typeface="Times New Roman"/>
              </a:rPr>
              <a:t>goals and </a:t>
            </a:r>
            <a:r>
              <a:rPr sz="1100" dirty="0">
                <a:latin typeface="Times New Roman"/>
                <a:cs typeface="Times New Roman"/>
              </a:rPr>
              <a:t>8 </a:t>
            </a:r>
            <a:r>
              <a:rPr sz="1100" spc="-5" dirty="0">
                <a:latin typeface="Times New Roman"/>
                <a:cs typeface="Times New Roman"/>
              </a:rPr>
              <a:t>assists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season. The young </a:t>
            </a:r>
            <a:r>
              <a:rPr sz="1100" dirty="0">
                <a:latin typeface="Times New Roman"/>
                <a:cs typeface="Times New Roman"/>
              </a:rPr>
              <a:t>JV Boys </a:t>
            </a:r>
            <a:r>
              <a:rPr sz="1100" spc="-5" dirty="0">
                <a:latin typeface="Times New Roman"/>
                <a:cs typeface="Times New Roman"/>
              </a:rPr>
              <a:t>team was </a:t>
            </a:r>
            <a:r>
              <a:rPr sz="1100" dirty="0">
                <a:latin typeface="Times New Roman"/>
                <a:cs typeface="Times New Roman"/>
              </a:rPr>
              <a:t>4 – 5 – </a:t>
            </a:r>
            <a:r>
              <a:rPr sz="1100" spc="-15" dirty="0">
                <a:latin typeface="Times New Roman"/>
                <a:cs typeface="Times New Roman"/>
              </a:rPr>
              <a:t>2,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looks </a:t>
            </a:r>
            <a:r>
              <a:rPr sz="1100" dirty="0">
                <a:latin typeface="Times New Roman"/>
                <a:cs typeface="Times New Roman"/>
              </a:rPr>
              <a:t>to have a </a:t>
            </a:r>
            <a:r>
              <a:rPr sz="1100" spc="-5" dirty="0">
                <a:latin typeface="Times New Roman"/>
                <a:cs typeface="Times New Roman"/>
              </a:rPr>
              <a:t>promising future. </a:t>
            </a:r>
            <a:r>
              <a:rPr sz="1100" dirty="0">
                <a:latin typeface="Times New Roman"/>
                <a:cs typeface="Times New Roman"/>
              </a:rPr>
              <a:t>The Varsity </a:t>
            </a:r>
            <a:r>
              <a:rPr sz="1100" spc="-5" dirty="0">
                <a:latin typeface="Times New Roman"/>
                <a:cs typeface="Times New Roman"/>
              </a:rPr>
              <a:t>Girls Soccer </a:t>
            </a:r>
            <a:r>
              <a:rPr sz="1100" dirty="0">
                <a:latin typeface="Times New Roman"/>
                <a:cs typeface="Times New Roman"/>
              </a:rPr>
              <a:t>team </a:t>
            </a:r>
            <a:r>
              <a:rPr sz="1100" spc="-5" dirty="0">
                <a:latin typeface="Times New Roman"/>
                <a:cs typeface="Times New Roman"/>
              </a:rPr>
              <a:t>finished </a:t>
            </a:r>
            <a:r>
              <a:rPr sz="1100" dirty="0">
                <a:latin typeface="Times New Roman"/>
                <a:cs typeface="Times New Roman"/>
              </a:rPr>
              <a:t>at 7 – 9 – 2 missing the  </a:t>
            </a:r>
            <a:r>
              <a:rPr sz="1100" spc="-5" dirty="0">
                <a:latin typeface="Times New Roman"/>
                <a:cs typeface="Times New Roman"/>
              </a:rPr>
              <a:t>playoffs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only one </a:t>
            </a:r>
            <a:r>
              <a:rPr sz="1100" dirty="0">
                <a:latin typeface="Times New Roman"/>
                <a:cs typeface="Times New Roman"/>
              </a:rPr>
              <a:t>win.  The JV </a:t>
            </a:r>
            <a:r>
              <a:rPr sz="1100" spc="-5" dirty="0">
                <a:latin typeface="Times New Roman"/>
                <a:cs typeface="Times New Roman"/>
              </a:rPr>
              <a:t>Girls Soccer </a:t>
            </a:r>
            <a:r>
              <a:rPr sz="1100" dirty="0">
                <a:latin typeface="Times New Roman"/>
                <a:cs typeface="Times New Roman"/>
              </a:rPr>
              <a:t>team </a:t>
            </a:r>
            <a:r>
              <a:rPr sz="1100" spc="-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9 – 4</a:t>
            </a:r>
            <a:r>
              <a:rPr sz="1100" spc="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	and </a:t>
            </a:r>
            <a:r>
              <a:rPr sz="1100" spc="-5" dirty="0">
                <a:latin typeface="Times New Roman"/>
                <a:cs typeface="Times New Roman"/>
              </a:rPr>
              <a:t>will help the varsity in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future years.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Varsity Field </a:t>
            </a:r>
            <a:r>
              <a:rPr sz="1100" dirty="0">
                <a:latin typeface="Times New Roman"/>
                <a:cs typeface="Times New Roman"/>
              </a:rPr>
              <a:t>Hockey team </a:t>
            </a:r>
            <a:r>
              <a:rPr sz="1100" spc="-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8 – 10, </a:t>
            </a:r>
            <a:r>
              <a:rPr sz="1100" spc="-5" dirty="0">
                <a:latin typeface="Times New Roman"/>
                <a:cs typeface="Times New Roman"/>
              </a:rPr>
              <a:t>while </a:t>
            </a:r>
            <a:r>
              <a:rPr sz="1100" dirty="0">
                <a:latin typeface="Times New Roman"/>
                <a:cs typeface="Times New Roman"/>
              </a:rPr>
              <a:t>the JV </a:t>
            </a:r>
            <a:r>
              <a:rPr sz="1100" spc="-5" dirty="0">
                <a:latin typeface="Times New Roman"/>
                <a:cs typeface="Times New Roman"/>
              </a:rPr>
              <a:t>Field Hockey </a:t>
            </a:r>
            <a:r>
              <a:rPr sz="1100" dirty="0">
                <a:latin typeface="Times New Roman"/>
                <a:cs typeface="Times New Roman"/>
              </a:rPr>
              <a:t>team </a:t>
            </a:r>
            <a:r>
              <a:rPr sz="1100" spc="-5" dirty="0">
                <a:latin typeface="Times New Roman"/>
                <a:cs typeface="Times New Roman"/>
              </a:rPr>
              <a:t>finished with </a:t>
            </a:r>
            <a:r>
              <a:rPr sz="1100" dirty="0">
                <a:latin typeface="Times New Roman"/>
                <a:cs typeface="Times New Roman"/>
              </a:rPr>
              <a:t>a  4 – 4 – 1 </a:t>
            </a:r>
            <a:r>
              <a:rPr sz="1100" spc="-5" dirty="0">
                <a:latin typeface="Times New Roman"/>
                <a:cs typeface="Times New Roman"/>
              </a:rPr>
              <a:t>record, with all freshmen and sophomores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roster. The Varsity </a:t>
            </a:r>
            <a:r>
              <a:rPr sz="1100" dirty="0">
                <a:latin typeface="Times New Roman"/>
                <a:cs typeface="Times New Roman"/>
              </a:rPr>
              <a:t>Golf </a:t>
            </a:r>
            <a:r>
              <a:rPr sz="1100" spc="-5" dirty="0">
                <a:latin typeface="Times New Roman"/>
                <a:cs typeface="Times New Roman"/>
              </a:rPr>
              <a:t>team </a:t>
            </a:r>
            <a:r>
              <a:rPr sz="1100" dirty="0">
                <a:latin typeface="Times New Roman"/>
                <a:cs typeface="Times New Roman"/>
              </a:rPr>
              <a:t>struggled a bit,  but </a:t>
            </a:r>
            <a:r>
              <a:rPr sz="1100" spc="-5" dirty="0">
                <a:latin typeface="Times New Roman"/>
                <a:cs typeface="Times New Roman"/>
              </a:rPr>
              <a:t>finished with </a:t>
            </a:r>
            <a:r>
              <a:rPr sz="1100" dirty="0">
                <a:latin typeface="Times New Roman"/>
                <a:cs typeface="Times New Roman"/>
              </a:rPr>
              <a:t>a 4 – 8 - 1 record. The JV </a:t>
            </a:r>
            <a:r>
              <a:rPr sz="1100" spc="-5" dirty="0">
                <a:latin typeface="Times New Roman"/>
                <a:cs typeface="Times New Roman"/>
              </a:rPr>
              <a:t>golf players continued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work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their game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18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participated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671">
    <p:pull/>
  </p:transition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233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00020" y="395732"/>
            <a:ext cx="6174105" cy="870839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14300" marR="106680" algn="just">
              <a:lnSpc>
                <a:spcPct val="959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some </a:t>
            </a:r>
            <a:r>
              <a:rPr sz="1100" dirty="0">
                <a:latin typeface="Times New Roman"/>
                <a:cs typeface="Times New Roman"/>
              </a:rPr>
              <a:t>JV </a:t>
            </a:r>
            <a:r>
              <a:rPr sz="1100" spc="-5" dirty="0">
                <a:latin typeface="Times New Roman"/>
                <a:cs typeface="Times New Roman"/>
              </a:rPr>
              <a:t>tournaments and </a:t>
            </a:r>
            <a:r>
              <a:rPr sz="1100" dirty="0">
                <a:latin typeface="Times New Roman"/>
                <a:cs typeface="Times New Roman"/>
              </a:rPr>
              <a:t>some </a:t>
            </a:r>
            <a:r>
              <a:rPr sz="1100" spc="-5" dirty="0">
                <a:latin typeface="Times New Roman"/>
                <a:cs typeface="Times New Roman"/>
              </a:rPr>
              <a:t>official matches. </a:t>
            </a:r>
            <a:r>
              <a:rPr sz="1100" dirty="0">
                <a:latin typeface="Times New Roman"/>
                <a:cs typeface="Times New Roman"/>
              </a:rPr>
              <a:t>The Varsity </a:t>
            </a:r>
            <a:r>
              <a:rPr sz="1100" spc="-5" dirty="0">
                <a:latin typeface="Times New Roman"/>
                <a:cs typeface="Times New Roman"/>
              </a:rPr>
              <a:t>Girls Volleyball </a:t>
            </a:r>
            <a:r>
              <a:rPr sz="1100" dirty="0">
                <a:latin typeface="Times New Roman"/>
                <a:cs typeface="Times New Roman"/>
              </a:rPr>
              <a:t>team </a:t>
            </a:r>
            <a:r>
              <a:rPr sz="1100" spc="-5" dirty="0">
                <a:latin typeface="Times New Roman"/>
                <a:cs typeface="Times New Roman"/>
              </a:rPr>
              <a:t>finished </a:t>
            </a:r>
            <a:r>
              <a:rPr sz="1100" dirty="0">
                <a:latin typeface="Times New Roman"/>
                <a:cs typeface="Times New Roman"/>
              </a:rPr>
              <a:t>at 4 – </a:t>
            </a:r>
            <a:r>
              <a:rPr sz="1100" spc="-10" dirty="0">
                <a:latin typeface="Times New Roman"/>
                <a:cs typeface="Times New Roman"/>
              </a:rPr>
              <a:t>16,  </a:t>
            </a:r>
            <a:r>
              <a:rPr sz="1100" dirty="0">
                <a:latin typeface="Times New Roman"/>
                <a:cs typeface="Times New Roman"/>
              </a:rPr>
              <a:t>while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JV </a:t>
            </a:r>
            <a:r>
              <a:rPr sz="1100" spc="-5" dirty="0">
                <a:latin typeface="Times New Roman"/>
                <a:cs typeface="Times New Roman"/>
              </a:rPr>
              <a:t>Girls were </a:t>
            </a:r>
            <a:r>
              <a:rPr sz="1100" dirty="0">
                <a:latin typeface="Times New Roman"/>
                <a:cs typeface="Times New Roman"/>
              </a:rPr>
              <a:t>8 – 7. </a:t>
            </a:r>
            <a:r>
              <a:rPr sz="1100" spc="-5" dirty="0">
                <a:latin typeface="Times New Roman"/>
                <a:cs typeface="Times New Roman"/>
              </a:rPr>
              <a:t>The Varsity </a:t>
            </a:r>
            <a:r>
              <a:rPr sz="1100" dirty="0">
                <a:latin typeface="Times New Roman"/>
                <a:cs typeface="Times New Roman"/>
              </a:rPr>
              <a:t>Boys </a:t>
            </a:r>
            <a:r>
              <a:rPr sz="1100" spc="-5" dirty="0">
                <a:latin typeface="Times New Roman"/>
                <a:cs typeface="Times New Roman"/>
              </a:rPr>
              <a:t>Cross Country team was </a:t>
            </a:r>
            <a:r>
              <a:rPr sz="1100" dirty="0">
                <a:latin typeface="Times New Roman"/>
                <a:cs typeface="Times New Roman"/>
              </a:rPr>
              <a:t>8 – 1, </a:t>
            </a:r>
            <a:r>
              <a:rPr sz="1100" spc="-5" dirty="0">
                <a:latin typeface="Times New Roman"/>
                <a:cs typeface="Times New Roman"/>
              </a:rPr>
              <a:t>finishing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impressive  2</a:t>
            </a:r>
            <a:r>
              <a:rPr sz="1050" spc="-7" baseline="31746" dirty="0">
                <a:latin typeface="Times New Roman"/>
                <a:cs typeface="Times New Roman"/>
              </a:rPr>
              <a:t>nd </a:t>
            </a:r>
            <a:r>
              <a:rPr sz="1100" dirty="0">
                <a:latin typeface="Times New Roman"/>
                <a:cs typeface="Times New Roman"/>
              </a:rPr>
              <a:t>place in the </a:t>
            </a:r>
            <a:r>
              <a:rPr sz="1100" spc="-5" dirty="0">
                <a:latin typeface="Times New Roman"/>
                <a:cs typeface="Times New Roman"/>
              </a:rPr>
              <a:t>Colonial Athletic League. Unfortunately, the Girls Cross country </a:t>
            </a:r>
            <a:r>
              <a:rPr sz="1100" dirty="0">
                <a:latin typeface="Times New Roman"/>
                <a:cs typeface="Times New Roman"/>
              </a:rPr>
              <a:t>program </a:t>
            </a:r>
            <a:r>
              <a:rPr sz="1100" spc="-5" dirty="0">
                <a:latin typeface="Times New Roman"/>
                <a:cs typeface="Times New Roman"/>
              </a:rPr>
              <a:t>could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recruit  </a:t>
            </a:r>
            <a:r>
              <a:rPr sz="1100" dirty="0">
                <a:latin typeface="Times New Roman"/>
                <a:cs typeface="Times New Roman"/>
              </a:rPr>
              <a:t>enough girls to </a:t>
            </a:r>
            <a:r>
              <a:rPr sz="1100" spc="-5" dirty="0">
                <a:latin typeface="Times New Roman"/>
                <a:cs typeface="Times New Roman"/>
              </a:rPr>
              <a:t>compete as </a:t>
            </a:r>
            <a:r>
              <a:rPr sz="1100" dirty="0">
                <a:latin typeface="Times New Roman"/>
                <a:cs typeface="Times New Roman"/>
              </a:rPr>
              <a:t>a team, but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two </a:t>
            </a:r>
            <a:r>
              <a:rPr sz="1100" spc="-5" dirty="0">
                <a:latin typeface="Times New Roman"/>
                <a:cs typeface="Times New Roman"/>
              </a:rPr>
              <a:t>female seniors competed 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boys throughout the  season.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14300" marR="106680" algn="just">
              <a:lnSpc>
                <a:spcPct val="959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Boys </a:t>
            </a:r>
            <a:r>
              <a:rPr sz="1100" spc="-5" dirty="0">
                <a:latin typeface="Times New Roman"/>
                <a:cs typeface="Times New Roman"/>
              </a:rPr>
              <a:t>Varsity Basketball team finished with </a:t>
            </a:r>
            <a:r>
              <a:rPr sz="1100" dirty="0">
                <a:latin typeface="Times New Roman"/>
                <a:cs typeface="Times New Roman"/>
              </a:rPr>
              <a:t>a 5 – 15 </a:t>
            </a:r>
            <a:r>
              <a:rPr sz="1100" spc="-5" dirty="0">
                <a:latin typeface="Times New Roman"/>
                <a:cs typeface="Times New Roman"/>
              </a:rPr>
              <a:t>record; </a:t>
            </a:r>
            <a:r>
              <a:rPr sz="1100" dirty="0">
                <a:latin typeface="Times New Roman"/>
                <a:cs typeface="Times New Roman"/>
              </a:rPr>
              <a:t>the JV </a:t>
            </a:r>
            <a:r>
              <a:rPr sz="1100" spc="-5" dirty="0">
                <a:latin typeface="Times New Roman"/>
                <a:cs typeface="Times New Roman"/>
              </a:rPr>
              <a:t>team finished with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record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7 –  11 and </a:t>
            </a:r>
            <a:r>
              <a:rPr sz="1100" spc="-5" dirty="0">
                <a:latin typeface="Times New Roman"/>
                <a:cs typeface="Times New Roman"/>
              </a:rPr>
              <a:t>looks forward </a:t>
            </a:r>
            <a:r>
              <a:rPr sz="1100" dirty="0">
                <a:latin typeface="Times New Roman"/>
                <a:cs typeface="Times New Roman"/>
              </a:rPr>
              <a:t>to sending </a:t>
            </a:r>
            <a:r>
              <a:rPr sz="1100" spc="-5" dirty="0">
                <a:latin typeface="Times New Roman"/>
                <a:cs typeface="Times New Roman"/>
              </a:rPr>
              <a:t>some </a:t>
            </a:r>
            <a:r>
              <a:rPr sz="1100" dirty="0">
                <a:latin typeface="Times New Roman"/>
                <a:cs typeface="Times New Roman"/>
              </a:rPr>
              <a:t>talented </a:t>
            </a:r>
            <a:r>
              <a:rPr sz="1100" spc="-5" dirty="0">
                <a:latin typeface="Times New Roman"/>
                <a:cs typeface="Times New Roman"/>
              </a:rPr>
              <a:t>players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Varsity </a:t>
            </a:r>
            <a:r>
              <a:rPr sz="1100" dirty="0">
                <a:latin typeface="Times New Roman"/>
                <a:cs typeface="Times New Roman"/>
              </a:rPr>
              <a:t>team </a:t>
            </a:r>
            <a:r>
              <a:rPr sz="1100" spc="-5" dirty="0">
                <a:latin typeface="Times New Roman"/>
                <a:cs typeface="Times New Roman"/>
              </a:rPr>
              <a:t>next </a:t>
            </a:r>
            <a:r>
              <a:rPr sz="1100" dirty="0">
                <a:latin typeface="Times New Roman"/>
                <a:cs typeface="Times New Roman"/>
              </a:rPr>
              <a:t>year. The </a:t>
            </a:r>
            <a:r>
              <a:rPr sz="1100" spc="-5" dirty="0">
                <a:latin typeface="Times New Roman"/>
                <a:cs typeface="Times New Roman"/>
              </a:rPr>
              <a:t>Varsity Girls  Basketball </a:t>
            </a:r>
            <a:r>
              <a:rPr sz="1100" dirty="0">
                <a:latin typeface="Times New Roman"/>
                <a:cs typeface="Times New Roman"/>
              </a:rPr>
              <a:t>team had the </a:t>
            </a:r>
            <a:r>
              <a:rPr sz="1100" spc="-5" dirty="0">
                <a:latin typeface="Times New Roman"/>
                <a:cs typeface="Times New Roman"/>
              </a:rPr>
              <a:t>best </a:t>
            </a:r>
            <a:r>
              <a:rPr sz="1100" dirty="0">
                <a:latin typeface="Times New Roman"/>
                <a:cs typeface="Times New Roman"/>
              </a:rPr>
              <a:t>campaign in </a:t>
            </a:r>
            <a:r>
              <a:rPr sz="1100" spc="-5" dirty="0">
                <a:latin typeface="Times New Roman"/>
                <a:cs typeface="Times New Roman"/>
              </a:rPr>
              <a:t>school history, finishing with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impressive </a:t>
            </a:r>
            <a:r>
              <a:rPr sz="1100" dirty="0">
                <a:latin typeface="Times New Roman"/>
                <a:cs typeface="Times New Roman"/>
              </a:rPr>
              <a:t>17 – 3 record </a:t>
            </a:r>
            <a:r>
              <a:rPr sz="1100" spc="-5" dirty="0">
                <a:latin typeface="Times New Roman"/>
                <a:cs typeface="Times New Roman"/>
              </a:rPr>
              <a:t>and  winning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Colonial Athletic League Championship. </a:t>
            </a:r>
            <a:r>
              <a:rPr sz="1100" dirty="0">
                <a:latin typeface="Times New Roman"/>
                <a:cs typeface="Times New Roman"/>
              </a:rPr>
              <a:t>They continued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season, </a:t>
            </a:r>
            <a:r>
              <a:rPr sz="1100" spc="-5" dirty="0">
                <a:latin typeface="Times New Roman"/>
                <a:cs typeface="Times New Roman"/>
              </a:rPr>
              <a:t>winning the State  Vocational Tournament, beating </a:t>
            </a:r>
            <a:r>
              <a:rPr sz="1100" dirty="0">
                <a:latin typeface="Times New Roman"/>
                <a:cs typeface="Times New Roman"/>
              </a:rPr>
              <a:t>Bay </a:t>
            </a:r>
            <a:r>
              <a:rPr sz="1100" spc="-5" dirty="0">
                <a:latin typeface="Times New Roman"/>
                <a:cs typeface="Times New Roman"/>
              </a:rPr>
              <a:t>Path, </a:t>
            </a:r>
            <a:r>
              <a:rPr sz="1100" dirty="0">
                <a:latin typeface="Times New Roman"/>
                <a:cs typeface="Times New Roman"/>
              </a:rPr>
              <a:t>65 – </a:t>
            </a:r>
            <a:r>
              <a:rPr sz="1100" spc="-10" dirty="0">
                <a:latin typeface="Times New Roman"/>
                <a:cs typeface="Times New Roman"/>
              </a:rPr>
              <a:t>37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Blackstone Valley </a:t>
            </a:r>
            <a:r>
              <a:rPr sz="1100" dirty="0">
                <a:latin typeface="Times New Roman"/>
                <a:cs typeface="Times New Roman"/>
              </a:rPr>
              <a:t>Tech 51 – 40 in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Championship </a:t>
            </a:r>
            <a:r>
              <a:rPr sz="1100" spc="-5" dirty="0">
                <a:latin typeface="Times New Roman"/>
                <a:cs typeface="Times New Roman"/>
              </a:rPr>
              <a:t>game. They won </a:t>
            </a:r>
            <a:r>
              <a:rPr sz="1100" dirty="0">
                <a:latin typeface="Times New Roman"/>
                <a:cs typeface="Times New Roman"/>
              </a:rPr>
              <a:t>three </a:t>
            </a:r>
            <a:r>
              <a:rPr sz="1100" spc="-5" dirty="0">
                <a:latin typeface="Times New Roman"/>
                <a:cs typeface="Times New Roman"/>
              </a:rPr>
              <a:t>straight games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Central Mass Division IV tournament over  </a:t>
            </a:r>
            <a:r>
              <a:rPr sz="1100" dirty="0">
                <a:latin typeface="Times New Roman"/>
                <a:cs typeface="Times New Roman"/>
              </a:rPr>
              <a:t>Quaboag, 64 – </a:t>
            </a:r>
            <a:r>
              <a:rPr sz="1100" spc="-5" dirty="0">
                <a:latin typeface="Times New Roman"/>
                <a:cs typeface="Times New Roman"/>
              </a:rPr>
              <a:t>59, Douglas, </a:t>
            </a:r>
            <a:r>
              <a:rPr sz="1100" dirty="0">
                <a:latin typeface="Times New Roman"/>
                <a:cs typeface="Times New Roman"/>
              </a:rPr>
              <a:t>62 – 35 and </a:t>
            </a:r>
            <a:r>
              <a:rPr sz="1100" spc="-5" dirty="0">
                <a:latin typeface="Times New Roman"/>
                <a:cs typeface="Times New Roman"/>
              </a:rPr>
              <a:t>Blackstone </a:t>
            </a:r>
            <a:r>
              <a:rPr sz="1100" dirty="0">
                <a:latin typeface="Times New Roman"/>
                <a:cs typeface="Times New Roman"/>
              </a:rPr>
              <a:t>Valley </a:t>
            </a:r>
            <a:r>
              <a:rPr sz="1100" spc="-5" dirty="0">
                <a:latin typeface="Times New Roman"/>
                <a:cs typeface="Times New Roman"/>
              </a:rPr>
              <a:t>Tech </a:t>
            </a:r>
            <a:r>
              <a:rPr sz="1100" dirty="0">
                <a:latin typeface="Times New Roman"/>
                <a:cs typeface="Times New Roman"/>
              </a:rPr>
              <a:t>61 – 44, </a:t>
            </a:r>
            <a:r>
              <a:rPr sz="1100" spc="-5" dirty="0">
                <a:latin typeface="Times New Roman"/>
                <a:cs typeface="Times New Roman"/>
              </a:rPr>
              <a:t>and defeated Maynard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Finals, </a:t>
            </a:r>
            <a:r>
              <a:rPr sz="1100" spc="-5" dirty="0">
                <a:latin typeface="Times New Roman"/>
                <a:cs typeface="Times New Roman"/>
              </a:rPr>
              <a:t>winning the first District Championship for girls basketball </a:t>
            </a:r>
            <a:r>
              <a:rPr sz="1100" dirty="0">
                <a:latin typeface="Times New Roman"/>
                <a:cs typeface="Times New Roman"/>
              </a:rPr>
              <a:t>56-49. They moved on to the </a:t>
            </a:r>
            <a:r>
              <a:rPr sz="1100" spc="-5" dirty="0">
                <a:latin typeface="Times New Roman"/>
                <a:cs typeface="Times New Roman"/>
              </a:rPr>
              <a:t>State  Tournament where they played Hopkins Academy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Semi-Finals, </a:t>
            </a:r>
            <a:r>
              <a:rPr sz="1100" dirty="0">
                <a:latin typeface="Times New Roman"/>
                <a:cs typeface="Times New Roman"/>
              </a:rPr>
              <a:t>losing 55 – 48. </a:t>
            </a:r>
            <a:r>
              <a:rPr sz="1100" spc="-5" dirty="0">
                <a:latin typeface="Times New Roman"/>
                <a:cs typeface="Times New Roman"/>
              </a:rPr>
              <a:t>Two seniors, </a:t>
            </a:r>
            <a:r>
              <a:rPr sz="1100" spc="-10" dirty="0">
                <a:latin typeface="Times New Roman"/>
                <a:cs typeface="Times New Roman"/>
              </a:rPr>
              <a:t>Erica  </a:t>
            </a:r>
            <a:r>
              <a:rPr sz="1100" dirty="0">
                <a:latin typeface="Times New Roman"/>
                <a:cs typeface="Times New Roman"/>
              </a:rPr>
              <a:t>Regan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Emily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Thomas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reached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1000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points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career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early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February.</a:t>
            </a:r>
            <a:r>
              <a:rPr sz="1100" spc="2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Emily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now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holds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school record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points. </a:t>
            </a:r>
            <a:r>
              <a:rPr sz="1100" dirty="0">
                <a:latin typeface="Times New Roman"/>
                <a:cs typeface="Times New Roman"/>
              </a:rPr>
              <a:t>The JV Girls </a:t>
            </a:r>
            <a:r>
              <a:rPr sz="1100" spc="-5" dirty="0">
                <a:latin typeface="Times New Roman"/>
                <a:cs typeface="Times New Roman"/>
              </a:rPr>
              <a:t>also enjoyed </a:t>
            </a:r>
            <a:r>
              <a:rPr sz="1100" dirty="0">
                <a:latin typeface="Times New Roman"/>
                <a:cs typeface="Times New Roman"/>
              </a:rPr>
              <a:t>a strong season, finishing 15 – 3, and hope sto </a:t>
            </a:r>
            <a:r>
              <a:rPr sz="1100" spc="-5" dirty="0">
                <a:latin typeface="Times New Roman"/>
                <a:cs typeface="Times New Roman"/>
              </a:rPr>
              <a:t>see  </a:t>
            </a:r>
            <a:r>
              <a:rPr sz="1100" dirty="0">
                <a:latin typeface="Times New Roman"/>
                <a:cs typeface="Times New Roman"/>
              </a:rPr>
              <a:t>some strong </a:t>
            </a:r>
            <a:r>
              <a:rPr sz="1100" spc="-5" dirty="0">
                <a:latin typeface="Times New Roman"/>
                <a:cs typeface="Times New Roman"/>
              </a:rPr>
              <a:t>players advance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Varsity </a:t>
            </a:r>
            <a:r>
              <a:rPr sz="1100" spc="-5" dirty="0">
                <a:latin typeface="Times New Roman"/>
                <a:cs typeface="Times New Roman"/>
              </a:rPr>
              <a:t>level next year.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Wrestling </a:t>
            </a:r>
            <a:r>
              <a:rPr sz="1100" dirty="0">
                <a:latin typeface="Times New Roman"/>
                <a:cs typeface="Times New Roman"/>
              </a:rPr>
              <a:t>team competed in a </a:t>
            </a:r>
            <a:r>
              <a:rPr sz="1100" spc="-5" dirty="0">
                <a:latin typeface="Times New Roman"/>
                <a:cs typeface="Times New Roman"/>
              </a:rPr>
              <a:t>number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tournaments, where standout athlete Isiac </a:t>
            </a:r>
            <a:r>
              <a:rPr sz="1100" dirty="0">
                <a:latin typeface="Times New Roman"/>
                <a:cs typeface="Times New Roman"/>
              </a:rPr>
              <a:t>Paulino </a:t>
            </a:r>
            <a:r>
              <a:rPr sz="1100" spc="-5" dirty="0">
                <a:latin typeface="Times New Roman"/>
                <a:cs typeface="Times New Roman"/>
              </a:rPr>
              <a:t>won </a:t>
            </a:r>
            <a:r>
              <a:rPr sz="1100" dirty="0">
                <a:latin typeface="Times New Roman"/>
                <a:cs typeface="Times New Roman"/>
              </a:rPr>
              <a:t>40 </a:t>
            </a:r>
            <a:r>
              <a:rPr sz="1100" spc="-5" dirty="0">
                <a:latin typeface="Times New Roman"/>
                <a:cs typeface="Times New Roman"/>
              </a:rPr>
              <a:t>matches; </a:t>
            </a:r>
            <a:r>
              <a:rPr sz="1100" dirty="0">
                <a:latin typeface="Times New Roman"/>
                <a:cs typeface="Times New Roman"/>
              </a:rPr>
              <a:t>as a </a:t>
            </a:r>
            <a:r>
              <a:rPr sz="1100" spc="-5" dirty="0">
                <a:latin typeface="Times New Roman"/>
                <a:cs typeface="Times New Roman"/>
              </a:rPr>
              <a:t>freshman </a:t>
            </a:r>
            <a:r>
              <a:rPr sz="1100" dirty="0">
                <a:latin typeface="Times New Roman"/>
                <a:cs typeface="Times New Roman"/>
              </a:rPr>
              <a:t>he is </a:t>
            </a:r>
            <a:r>
              <a:rPr sz="1100" spc="-5" dirty="0">
                <a:latin typeface="Times New Roman"/>
                <a:cs typeface="Times New Roman"/>
              </a:rPr>
              <a:t>well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his </a:t>
            </a:r>
            <a:r>
              <a:rPr sz="1100" spc="-10" dirty="0">
                <a:latin typeface="Times New Roman"/>
                <a:cs typeface="Times New Roman"/>
              </a:rPr>
              <a:t>way </a:t>
            </a:r>
            <a:r>
              <a:rPr sz="1100" dirty="0">
                <a:latin typeface="Times New Roman"/>
                <a:cs typeface="Times New Roman"/>
              </a:rPr>
              <a:t>to  100 </a:t>
            </a:r>
            <a:r>
              <a:rPr sz="1100" spc="-5" dirty="0">
                <a:latin typeface="Times New Roman"/>
                <a:cs typeface="Times New Roman"/>
              </a:rPr>
              <a:t>career </a:t>
            </a:r>
            <a:r>
              <a:rPr sz="1100" dirty="0">
                <a:latin typeface="Times New Roman"/>
                <a:cs typeface="Times New Roman"/>
              </a:rPr>
              <a:t>wins.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Boys Indoor </a:t>
            </a:r>
            <a:r>
              <a:rPr sz="1100" spc="-5" dirty="0">
                <a:latin typeface="Times New Roman"/>
                <a:cs typeface="Times New Roman"/>
              </a:rPr>
              <a:t>Track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Field team was </a:t>
            </a:r>
            <a:r>
              <a:rPr sz="1100" dirty="0">
                <a:latin typeface="Times New Roman"/>
                <a:cs typeface="Times New Roman"/>
              </a:rPr>
              <a:t>3 – 5 </a:t>
            </a:r>
            <a:r>
              <a:rPr sz="1100" spc="-5" dirty="0">
                <a:latin typeface="Times New Roman"/>
                <a:cs typeface="Times New Roman"/>
              </a:rPr>
              <a:t>and the Girls team </a:t>
            </a:r>
            <a:r>
              <a:rPr sz="1100" dirty="0">
                <a:latin typeface="Times New Roman"/>
                <a:cs typeface="Times New Roman"/>
              </a:rPr>
              <a:t>0 </a:t>
            </a:r>
            <a:r>
              <a:rPr sz="1100" spc="-5" dirty="0">
                <a:latin typeface="Times New Roman"/>
                <a:cs typeface="Times New Roman"/>
              </a:rPr>
              <a:t>-8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they </a:t>
            </a:r>
            <a:r>
              <a:rPr sz="1100" dirty="0">
                <a:latin typeface="Times New Roman"/>
                <a:cs typeface="Times New Roman"/>
              </a:rPr>
              <a:t>look to  improve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spring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season.</a:t>
            </a:r>
            <a:r>
              <a:rPr sz="1100" spc="2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Varsity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Boys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Hockey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team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Girls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Hockey  team continues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improve </a:t>
            </a:r>
            <a:r>
              <a:rPr sz="1100" dirty="0">
                <a:latin typeface="Times New Roman"/>
                <a:cs typeface="Times New Roman"/>
              </a:rPr>
              <a:t>each </a:t>
            </a:r>
            <a:r>
              <a:rPr sz="1100" spc="-5" dirty="0">
                <a:latin typeface="Times New Roman"/>
                <a:cs typeface="Times New Roman"/>
              </a:rPr>
              <a:t>year, graduating only </a:t>
            </a:r>
            <a:r>
              <a:rPr sz="1100" dirty="0">
                <a:latin typeface="Times New Roman"/>
                <a:cs typeface="Times New Roman"/>
              </a:rPr>
              <a:t>2 </a:t>
            </a:r>
            <a:r>
              <a:rPr sz="1100" spc="-5" dirty="0">
                <a:latin typeface="Times New Roman"/>
                <a:cs typeface="Times New Roman"/>
              </a:rPr>
              <a:t>players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expecting at least </a:t>
            </a:r>
            <a:r>
              <a:rPr sz="1100" dirty="0">
                <a:latin typeface="Times New Roman"/>
                <a:cs typeface="Times New Roman"/>
              </a:rPr>
              <a:t>five to</a:t>
            </a:r>
            <a:r>
              <a:rPr sz="1100" spc="9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return.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14300" marR="104775" algn="just">
              <a:lnSpc>
                <a:spcPct val="96000"/>
              </a:lnSpc>
            </a:pPr>
            <a:r>
              <a:rPr sz="1100" spc="-5" dirty="0">
                <a:latin typeface="Times New Roman"/>
                <a:cs typeface="Times New Roman"/>
              </a:rPr>
              <a:t>Due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poor field conditions the baseball </a:t>
            </a:r>
            <a:r>
              <a:rPr sz="1100" dirty="0">
                <a:latin typeface="Times New Roman"/>
                <a:cs typeface="Times New Roman"/>
              </a:rPr>
              <a:t>teams have </a:t>
            </a:r>
            <a:r>
              <a:rPr sz="1100" spc="-5" dirty="0">
                <a:latin typeface="Times New Roman"/>
                <a:cs typeface="Times New Roman"/>
              </a:rPr>
              <a:t>been unable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play their home </a:t>
            </a:r>
            <a:r>
              <a:rPr sz="1100" dirty="0">
                <a:latin typeface="Times New Roman"/>
                <a:cs typeface="Times New Roman"/>
              </a:rPr>
              <a:t>games at </a:t>
            </a:r>
            <a:r>
              <a:rPr sz="1100" spc="-5" dirty="0">
                <a:latin typeface="Times New Roman"/>
                <a:cs typeface="Times New Roman"/>
              </a:rPr>
              <a:t>Monty Tech,  </a:t>
            </a:r>
            <a:r>
              <a:rPr sz="1100" dirty="0">
                <a:latin typeface="Times New Roman"/>
                <a:cs typeface="Times New Roman"/>
              </a:rPr>
              <a:t>but </a:t>
            </a:r>
            <a:r>
              <a:rPr sz="1100" spc="-5" dirty="0">
                <a:latin typeface="Times New Roman"/>
                <a:cs typeface="Times New Roman"/>
              </a:rPr>
              <a:t>have continued to represent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District well.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Varsity Baseball </a:t>
            </a:r>
            <a:r>
              <a:rPr sz="1100" dirty="0">
                <a:latin typeface="Times New Roman"/>
                <a:cs typeface="Times New Roman"/>
              </a:rPr>
              <a:t>team </a:t>
            </a:r>
            <a:r>
              <a:rPr sz="1100" spc="-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9 – 11, qualifying for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post </a:t>
            </a:r>
            <a:r>
              <a:rPr sz="1100" spc="-5" dirty="0">
                <a:latin typeface="Times New Roman"/>
                <a:cs typeface="Times New Roman"/>
              </a:rPr>
              <a:t>season tournament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winning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CAL Small School division. </a:t>
            </a:r>
            <a:r>
              <a:rPr sz="1100" dirty="0">
                <a:latin typeface="Times New Roman"/>
                <a:cs typeface="Times New Roman"/>
              </a:rPr>
              <a:t>They lost to </a:t>
            </a:r>
            <a:r>
              <a:rPr sz="1100" spc="-5" dirty="0">
                <a:latin typeface="Times New Roman"/>
                <a:cs typeface="Times New Roman"/>
              </a:rPr>
              <a:t>Uxbridge </a:t>
            </a:r>
            <a:r>
              <a:rPr sz="1100" dirty="0">
                <a:latin typeface="Times New Roman"/>
                <a:cs typeface="Times New Roman"/>
              </a:rPr>
              <a:t>3 </a:t>
            </a:r>
            <a:r>
              <a:rPr sz="1100" spc="-10" dirty="0">
                <a:latin typeface="Times New Roman"/>
                <a:cs typeface="Times New Roman"/>
              </a:rPr>
              <a:t>-0 </a:t>
            </a:r>
            <a:r>
              <a:rPr sz="1100" dirty="0">
                <a:latin typeface="Times New Roman"/>
                <a:cs typeface="Times New Roman"/>
              </a:rPr>
              <a:t>in a </a:t>
            </a:r>
            <a:r>
              <a:rPr sz="1100" spc="-5" dirty="0">
                <a:latin typeface="Times New Roman"/>
                <a:cs typeface="Times New Roman"/>
              </a:rPr>
              <a:t>hard  fought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game.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JV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team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finished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season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record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7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Freshmen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record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  <a:p>
            <a:pPr marL="113664" marR="106045" algn="just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– 5. The </a:t>
            </a:r>
            <a:r>
              <a:rPr sz="1100" spc="-5" dirty="0">
                <a:latin typeface="Times New Roman"/>
                <a:cs typeface="Times New Roman"/>
              </a:rPr>
              <a:t>Varsity Softball team continues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excel, finishing 2</a:t>
            </a:r>
            <a:r>
              <a:rPr sz="1050" spc="-7" baseline="31746" dirty="0">
                <a:latin typeface="Times New Roman"/>
                <a:cs typeface="Times New Roman"/>
              </a:rPr>
              <a:t>nd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Colonial Athletic League with </a:t>
            </a:r>
            <a:r>
              <a:rPr sz="1100" dirty="0">
                <a:latin typeface="Times New Roman"/>
                <a:cs typeface="Times New Roman"/>
              </a:rPr>
              <a:t>a  </a:t>
            </a:r>
            <a:r>
              <a:rPr sz="1100" spc="-5" dirty="0">
                <a:latin typeface="Times New Roman"/>
                <a:cs typeface="Times New Roman"/>
              </a:rPr>
              <a:t>record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14 – 6 in the regular season, and </a:t>
            </a:r>
            <a:r>
              <a:rPr sz="1100" spc="-5" dirty="0">
                <a:latin typeface="Times New Roman"/>
                <a:cs typeface="Times New Roman"/>
              </a:rPr>
              <a:t>winning the first </a:t>
            </a:r>
            <a:r>
              <a:rPr sz="1100" dirty="0">
                <a:latin typeface="Times New Roman"/>
                <a:cs typeface="Times New Roman"/>
              </a:rPr>
              <a:t>two </a:t>
            </a:r>
            <a:r>
              <a:rPr sz="1100" spc="-5" dirty="0">
                <a:latin typeface="Times New Roman"/>
                <a:cs typeface="Times New Roman"/>
              </a:rPr>
              <a:t>games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Districts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advance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 District Semi-Finals. The talented team beat AMSA, </a:t>
            </a:r>
            <a:r>
              <a:rPr sz="1100" dirty="0">
                <a:latin typeface="Times New Roman"/>
                <a:cs typeface="Times New Roman"/>
              </a:rPr>
              <a:t>12 – 6 and </a:t>
            </a:r>
            <a:r>
              <a:rPr sz="1100" spc="-5" dirty="0">
                <a:latin typeface="Times New Roman"/>
                <a:cs typeface="Times New Roman"/>
              </a:rPr>
              <a:t>Narragansett </a:t>
            </a:r>
            <a:r>
              <a:rPr sz="1100" dirty="0">
                <a:latin typeface="Times New Roman"/>
                <a:cs typeface="Times New Roman"/>
              </a:rPr>
              <a:t>10 – 6 </a:t>
            </a:r>
            <a:r>
              <a:rPr sz="1100" spc="-5" dirty="0">
                <a:latin typeface="Times New Roman"/>
                <a:cs typeface="Times New Roman"/>
              </a:rPr>
              <a:t>before losing to  Millbury </a:t>
            </a:r>
            <a:r>
              <a:rPr sz="1100" dirty="0">
                <a:latin typeface="Times New Roman"/>
                <a:cs typeface="Times New Roman"/>
              </a:rPr>
              <a:t>12 - 2. The JV </a:t>
            </a:r>
            <a:r>
              <a:rPr sz="1100" spc="-5" dirty="0">
                <a:latin typeface="Times New Roman"/>
                <a:cs typeface="Times New Roman"/>
              </a:rPr>
              <a:t>Girls Softball team was also impressive, finishing </a:t>
            </a:r>
            <a:r>
              <a:rPr sz="1100" dirty="0">
                <a:latin typeface="Times New Roman"/>
                <a:cs typeface="Times New Roman"/>
              </a:rPr>
              <a:t>9 – 4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season,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should  </a:t>
            </a:r>
            <a:r>
              <a:rPr sz="1100" dirty="0">
                <a:latin typeface="Times New Roman"/>
                <a:cs typeface="Times New Roman"/>
              </a:rPr>
              <a:t>provide </a:t>
            </a:r>
            <a:r>
              <a:rPr sz="1100" spc="-5" dirty="0">
                <a:latin typeface="Times New Roman"/>
                <a:cs typeface="Times New Roman"/>
              </a:rPr>
              <a:t>some </a:t>
            </a:r>
            <a:r>
              <a:rPr sz="1100" dirty="0">
                <a:latin typeface="Times New Roman"/>
                <a:cs typeface="Times New Roman"/>
              </a:rPr>
              <a:t>talented </a:t>
            </a:r>
            <a:r>
              <a:rPr sz="1100" spc="-5" dirty="0">
                <a:latin typeface="Times New Roman"/>
                <a:cs typeface="Times New Roman"/>
              </a:rPr>
              <a:t>players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future teams. </a:t>
            </a:r>
            <a:r>
              <a:rPr sz="1100" dirty="0">
                <a:latin typeface="Times New Roman"/>
                <a:cs typeface="Times New Roman"/>
              </a:rPr>
              <a:t>Boys </a:t>
            </a:r>
            <a:r>
              <a:rPr sz="1100" spc="-5" dirty="0">
                <a:latin typeface="Times New Roman"/>
                <a:cs typeface="Times New Roman"/>
              </a:rPr>
              <a:t>Varsity Lacrosse finished </a:t>
            </a:r>
            <a:r>
              <a:rPr sz="1100" spc="-10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a 5 – 13 </a:t>
            </a:r>
            <a:r>
              <a:rPr sz="1100" spc="-5" dirty="0">
                <a:latin typeface="Times New Roman"/>
                <a:cs typeface="Times New Roman"/>
              </a:rPr>
              <a:t>record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JV played </a:t>
            </a:r>
            <a:r>
              <a:rPr sz="1100" spc="-5" dirty="0">
                <a:latin typeface="Times New Roman"/>
                <a:cs typeface="Times New Roman"/>
              </a:rPr>
              <a:t>hard throughout </a:t>
            </a:r>
            <a:r>
              <a:rPr sz="1100" dirty="0">
                <a:latin typeface="Times New Roman"/>
                <a:cs typeface="Times New Roman"/>
              </a:rPr>
              <a:t>the season. </a:t>
            </a:r>
            <a:r>
              <a:rPr sz="1100" spc="-5" dirty="0">
                <a:latin typeface="Times New Roman"/>
                <a:cs typeface="Times New Roman"/>
              </a:rPr>
              <a:t>The Varsity Girls Lacrosse </a:t>
            </a:r>
            <a:r>
              <a:rPr sz="1100" dirty="0">
                <a:latin typeface="Times New Roman"/>
                <a:cs typeface="Times New Roman"/>
              </a:rPr>
              <a:t>team </a:t>
            </a:r>
            <a:r>
              <a:rPr sz="1100" spc="-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7 – </a:t>
            </a:r>
            <a:r>
              <a:rPr sz="1100" spc="-5" dirty="0">
                <a:latin typeface="Times New Roman"/>
                <a:cs typeface="Times New Roman"/>
              </a:rPr>
              <a:t>12,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improvement over  </a:t>
            </a:r>
            <a:r>
              <a:rPr sz="1100" dirty="0">
                <a:latin typeface="Times New Roman"/>
                <a:cs typeface="Times New Roman"/>
              </a:rPr>
              <a:t>last </a:t>
            </a:r>
            <a:r>
              <a:rPr sz="1100" spc="-5" dirty="0">
                <a:latin typeface="Times New Roman"/>
                <a:cs typeface="Times New Roman"/>
              </a:rPr>
              <a:t>year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finished 3</a:t>
            </a:r>
            <a:r>
              <a:rPr sz="1050" spc="-7" baseline="31746" dirty="0">
                <a:latin typeface="Times New Roman"/>
                <a:cs typeface="Times New Roman"/>
              </a:rPr>
              <a:t>rd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Colonial Athletic league, while the </a:t>
            </a:r>
            <a:r>
              <a:rPr sz="1100" dirty="0">
                <a:latin typeface="Times New Roman"/>
                <a:cs typeface="Times New Roman"/>
              </a:rPr>
              <a:t>JV </a:t>
            </a:r>
            <a:r>
              <a:rPr sz="1100" spc="-5" dirty="0">
                <a:latin typeface="Times New Roman"/>
                <a:cs typeface="Times New Roman"/>
              </a:rPr>
              <a:t>team finished with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outstanding  record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-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3.</a:t>
            </a:r>
            <a:r>
              <a:rPr sz="1100" spc="1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Boys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Girls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Track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&amp;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Field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teams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both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saw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increase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participation,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finished  </a:t>
            </a:r>
            <a:r>
              <a:rPr sz="1100" dirty="0">
                <a:latin typeface="Times New Roman"/>
                <a:cs typeface="Times New Roman"/>
              </a:rPr>
              <a:t>strong </a:t>
            </a:r>
            <a:r>
              <a:rPr sz="1100" spc="-5" dirty="0">
                <a:latin typeface="Times New Roman"/>
                <a:cs typeface="Times New Roman"/>
              </a:rPr>
              <a:t>with records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4 – 5 (boys)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4 – 9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(girls).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13664" marR="106680" algn="just">
              <a:lnSpc>
                <a:spcPts val="126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Congratulations to the </a:t>
            </a:r>
            <a:r>
              <a:rPr sz="1100" spc="-5" dirty="0">
                <a:latin typeface="Times New Roman"/>
                <a:cs typeface="Times New Roman"/>
              </a:rPr>
              <a:t>Outstanding Male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Female athletes for </a:t>
            </a:r>
            <a:r>
              <a:rPr sz="1100" dirty="0">
                <a:latin typeface="Times New Roman"/>
                <a:cs typeface="Times New Roman"/>
              </a:rPr>
              <a:t>2018-2019, </a:t>
            </a:r>
            <a:r>
              <a:rPr sz="1100" spc="-5" dirty="0">
                <a:latin typeface="Times New Roman"/>
                <a:cs typeface="Times New Roman"/>
              </a:rPr>
              <a:t>Connor </a:t>
            </a:r>
            <a:r>
              <a:rPr sz="1100" dirty="0">
                <a:latin typeface="Times New Roman"/>
                <a:cs typeface="Times New Roman"/>
              </a:rPr>
              <a:t>Dandy </a:t>
            </a:r>
            <a:r>
              <a:rPr sz="1100" spc="-5" dirty="0">
                <a:latin typeface="Times New Roman"/>
                <a:cs typeface="Times New Roman"/>
              </a:rPr>
              <a:t>and Cassie  Skinner.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14300" algn="just">
              <a:lnSpc>
                <a:spcPct val="100000"/>
              </a:lnSpc>
            </a:pP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Monty </a:t>
            </a:r>
            <a:r>
              <a:rPr sz="11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Tech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School </a:t>
            </a:r>
            <a:r>
              <a:rPr sz="11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Continuing</a:t>
            </a:r>
            <a:r>
              <a:rPr sz="1100" b="1" i="1" u="heavy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Education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14300" marR="106680" algn="just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 Monty </a:t>
            </a:r>
            <a:r>
              <a:rPr sz="1100" spc="-5" dirty="0">
                <a:latin typeface="Times New Roman"/>
                <a:cs typeface="Times New Roman"/>
              </a:rPr>
              <a:t>Tech School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Continuing Education continues </a:t>
            </a:r>
            <a:r>
              <a:rPr sz="1100" dirty="0">
                <a:latin typeface="Times New Roman"/>
                <a:cs typeface="Times New Roman"/>
              </a:rPr>
              <a:t>to update and add </a:t>
            </a:r>
            <a:r>
              <a:rPr sz="1100" spc="-5" dirty="0">
                <a:latin typeface="Times New Roman"/>
                <a:cs typeface="Times New Roman"/>
              </a:rPr>
              <a:t>courses that </a:t>
            </a:r>
            <a:r>
              <a:rPr sz="1100" dirty="0">
                <a:latin typeface="Times New Roman"/>
                <a:cs typeface="Times New Roman"/>
              </a:rPr>
              <a:t>emphasize a  </a:t>
            </a:r>
            <a:r>
              <a:rPr sz="1100" spc="-5" dirty="0">
                <a:latin typeface="Times New Roman"/>
                <a:cs typeface="Times New Roman"/>
              </a:rPr>
              <a:t>commitment to excellence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offering affordable, quality,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enjoyable educational experiences. For the  </a:t>
            </a:r>
            <a:r>
              <a:rPr sz="1100" dirty="0">
                <a:latin typeface="Times New Roman"/>
                <a:cs typeface="Times New Roman"/>
              </a:rPr>
              <a:t>Fall of 2018, Monty </a:t>
            </a:r>
            <a:r>
              <a:rPr sz="1100" spc="-5" dirty="0">
                <a:latin typeface="Times New Roman"/>
                <a:cs typeface="Times New Roman"/>
              </a:rPr>
              <a:t>Tech offered </a:t>
            </a:r>
            <a:r>
              <a:rPr sz="1100" dirty="0">
                <a:latin typeface="Times New Roman"/>
                <a:cs typeface="Times New Roman"/>
              </a:rPr>
              <a:t>130 </a:t>
            </a:r>
            <a:r>
              <a:rPr sz="1100" spc="-5" dirty="0">
                <a:latin typeface="Times New Roman"/>
                <a:cs typeface="Times New Roman"/>
              </a:rPr>
              <a:t>classes with 980 registrations </a:t>
            </a:r>
            <a:r>
              <a:rPr sz="1100" dirty="0">
                <a:latin typeface="Times New Roman"/>
                <a:cs typeface="Times New Roman"/>
              </a:rPr>
              <a:t>and during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Spring 2019 </a:t>
            </a:r>
            <a:r>
              <a:rPr sz="1100" spc="-5" dirty="0">
                <a:latin typeface="Times New Roman"/>
                <a:cs typeface="Times New Roman"/>
              </a:rPr>
              <a:t>semester;  </a:t>
            </a:r>
            <a:r>
              <a:rPr sz="1100" dirty="0">
                <a:latin typeface="Times New Roman"/>
                <a:cs typeface="Times New Roman"/>
              </a:rPr>
              <a:t>there </a:t>
            </a:r>
            <a:r>
              <a:rPr sz="1100" spc="-5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102 </a:t>
            </a:r>
            <a:r>
              <a:rPr sz="1100" spc="-5" dirty="0">
                <a:latin typeface="Times New Roman"/>
                <a:cs typeface="Times New Roman"/>
              </a:rPr>
              <a:t>post-graduate and continuing studies courses, with </a:t>
            </a:r>
            <a:r>
              <a:rPr sz="1100" dirty="0">
                <a:latin typeface="Times New Roman"/>
                <a:cs typeface="Times New Roman"/>
              </a:rPr>
              <a:t>793</a:t>
            </a:r>
            <a:r>
              <a:rPr sz="1100" spc="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registrations.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14300" marR="105410" algn="just">
              <a:lnSpc>
                <a:spcPct val="959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program is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track </a:t>
            </a:r>
            <a:r>
              <a:rPr sz="1100" dirty="0">
                <a:latin typeface="Times New Roman"/>
                <a:cs typeface="Times New Roman"/>
              </a:rPr>
              <a:t>to support </a:t>
            </a:r>
            <a:r>
              <a:rPr sz="1100" spc="-5" dirty="0">
                <a:latin typeface="Times New Roman"/>
                <a:cs typeface="Times New Roman"/>
              </a:rPr>
              <a:t>the North Central Massachusetts workforce readiness pipeline with </a:t>
            </a:r>
            <a:r>
              <a:rPr sz="1100" dirty="0">
                <a:latin typeface="Times New Roman"/>
                <a:cs typeface="Times New Roman"/>
              </a:rPr>
              <a:t>an  </a:t>
            </a:r>
            <a:r>
              <a:rPr sz="1100" spc="-5" dirty="0">
                <a:latin typeface="Times New Roman"/>
                <a:cs typeface="Times New Roman"/>
              </a:rPr>
              <a:t>increase in career and licensure courses.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earn </a:t>
            </a:r>
            <a:r>
              <a:rPr sz="1100" spc="-5" dirty="0">
                <a:latin typeface="Times New Roman"/>
                <a:cs typeface="Times New Roman"/>
              </a:rPr>
              <a:t>industry-recognized credentials,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participate 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externships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support the </a:t>
            </a:r>
            <a:r>
              <a:rPr sz="1100" dirty="0">
                <a:latin typeface="Times New Roman"/>
                <a:cs typeface="Times New Roman"/>
              </a:rPr>
              <a:t>hands-on </a:t>
            </a:r>
            <a:r>
              <a:rPr sz="1100" spc="-5" dirty="0">
                <a:latin typeface="Times New Roman"/>
                <a:cs typeface="Times New Roman"/>
              </a:rPr>
              <a:t>learning component. </a:t>
            </a:r>
            <a:r>
              <a:rPr sz="1100" dirty="0">
                <a:latin typeface="Times New Roman"/>
                <a:cs typeface="Times New Roman"/>
              </a:rPr>
              <a:t>We </a:t>
            </a:r>
            <a:r>
              <a:rPr sz="1100" spc="-5" dirty="0">
                <a:latin typeface="Times New Roman"/>
                <a:cs typeface="Times New Roman"/>
              </a:rPr>
              <a:t>continue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increase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small business  partnerships,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quality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personal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enrichment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classes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sewing,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knitting,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acrylic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painting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glass </a:t>
            </a:r>
            <a:r>
              <a:rPr sz="1100" dirty="0">
                <a:latin typeface="Times New Roman"/>
                <a:cs typeface="Times New Roman"/>
              </a:rPr>
              <a:t>fusing, to </a:t>
            </a:r>
            <a:r>
              <a:rPr sz="1100" spc="-5" dirty="0">
                <a:latin typeface="Times New Roman"/>
                <a:cs typeface="Times New Roman"/>
              </a:rPr>
              <a:t>name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few. </a:t>
            </a:r>
            <a:r>
              <a:rPr sz="1100" dirty="0">
                <a:latin typeface="Times New Roman"/>
                <a:cs typeface="Times New Roman"/>
              </a:rPr>
              <a:t>Catalog </a:t>
            </a:r>
            <a:r>
              <a:rPr sz="1100" spc="-5" dirty="0">
                <a:latin typeface="Times New Roman"/>
                <a:cs typeface="Times New Roman"/>
              </a:rPr>
              <a:t>distribution </a:t>
            </a:r>
            <a:r>
              <a:rPr sz="1100" dirty="0">
                <a:latin typeface="Times New Roman"/>
                <a:cs typeface="Times New Roman"/>
              </a:rPr>
              <a:t>has </a:t>
            </a:r>
            <a:r>
              <a:rPr sz="1100" spc="-5" dirty="0">
                <a:latin typeface="Times New Roman"/>
                <a:cs typeface="Times New Roman"/>
              </a:rPr>
              <a:t>more than </a:t>
            </a:r>
            <a:r>
              <a:rPr sz="1100" dirty="0">
                <a:latin typeface="Times New Roman"/>
                <a:cs typeface="Times New Roman"/>
              </a:rPr>
              <a:t>doubled, </a:t>
            </a:r>
            <a:r>
              <a:rPr sz="1100" spc="-5" dirty="0">
                <a:latin typeface="Times New Roman"/>
                <a:cs typeface="Times New Roman"/>
              </a:rPr>
              <a:t>from </a:t>
            </a:r>
            <a:r>
              <a:rPr sz="1100" dirty="0">
                <a:latin typeface="Times New Roman"/>
                <a:cs typeface="Times New Roman"/>
              </a:rPr>
              <a:t>80,000 </a:t>
            </a:r>
            <a:r>
              <a:rPr sz="1100" spc="-5" dirty="0">
                <a:latin typeface="Times New Roman"/>
                <a:cs typeface="Times New Roman"/>
              </a:rPr>
              <a:t>to 170,000  </a:t>
            </a:r>
            <a:r>
              <a:rPr sz="1100" dirty="0">
                <a:latin typeface="Times New Roman"/>
                <a:cs typeface="Times New Roman"/>
              </a:rPr>
              <a:t>copies, and the </a:t>
            </a:r>
            <a:r>
              <a:rPr sz="1100" spc="-5" dirty="0">
                <a:latin typeface="Times New Roman"/>
                <a:cs typeface="Times New Roman"/>
              </a:rPr>
              <a:t>relatively </a:t>
            </a:r>
            <a:r>
              <a:rPr sz="1100" dirty="0">
                <a:latin typeface="Times New Roman"/>
                <a:cs typeface="Times New Roman"/>
              </a:rPr>
              <a:t>new online </a:t>
            </a:r>
            <a:r>
              <a:rPr sz="1100" spc="-5" dirty="0">
                <a:latin typeface="Times New Roman"/>
                <a:cs typeface="Times New Roman"/>
              </a:rPr>
              <a:t>registration feature continues to </a:t>
            </a:r>
            <a:r>
              <a:rPr sz="1100" dirty="0">
                <a:latin typeface="Times New Roman"/>
                <a:cs typeface="Times New Roman"/>
              </a:rPr>
              <a:t>add </a:t>
            </a:r>
            <a:r>
              <a:rPr sz="1100" spc="-5" dirty="0">
                <a:latin typeface="Times New Roman"/>
                <a:cs typeface="Times New Roman"/>
              </a:rPr>
              <a:t>value </a:t>
            </a:r>
            <a:r>
              <a:rPr sz="1100" dirty="0">
                <a:latin typeface="Times New Roman"/>
                <a:cs typeface="Times New Roman"/>
              </a:rPr>
              <a:t>to our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instructors.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720">
    <p:pull/>
  </p:transition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234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408432"/>
            <a:ext cx="5972810" cy="902716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 algn="just">
              <a:lnSpc>
                <a:spcPct val="95900"/>
              </a:lnSpc>
              <a:spcBef>
                <a:spcPts val="155"/>
              </a:spcBef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Spring 2019, </a:t>
            </a:r>
            <a:r>
              <a:rPr sz="1100" spc="-5" dirty="0">
                <a:latin typeface="Times New Roman"/>
                <a:cs typeface="Times New Roman"/>
              </a:rPr>
              <a:t>we offered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all-new Oil Burner Technician certification prep </a:t>
            </a:r>
            <a:r>
              <a:rPr sz="1100" dirty="0">
                <a:latin typeface="Times New Roman"/>
                <a:cs typeface="Times New Roman"/>
              </a:rPr>
              <a:t>course. </a:t>
            </a:r>
            <a:r>
              <a:rPr sz="1100" spc="-5" dirty="0">
                <a:latin typeface="Times New Roman"/>
                <a:cs typeface="Times New Roman"/>
              </a:rPr>
              <a:t>Students </a:t>
            </a:r>
            <a:r>
              <a:rPr sz="1100" dirty="0">
                <a:latin typeface="Times New Roman"/>
                <a:cs typeface="Times New Roman"/>
              </a:rPr>
              <a:t>in the  newly </a:t>
            </a:r>
            <a:r>
              <a:rPr sz="1100" spc="-5" dirty="0">
                <a:latin typeface="Times New Roman"/>
                <a:cs typeface="Times New Roman"/>
              </a:rPr>
              <a:t>established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120- </a:t>
            </a:r>
            <a:r>
              <a:rPr sz="1100" dirty="0">
                <a:latin typeface="Times New Roman"/>
                <a:cs typeface="Times New Roman"/>
              </a:rPr>
              <a:t>hour </a:t>
            </a:r>
            <a:r>
              <a:rPr sz="1100" spc="-5" dirty="0">
                <a:latin typeface="Times New Roman"/>
                <a:cs typeface="Times New Roman"/>
              </a:rPr>
              <a:t>program trained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new </a:t>
            </a:r>
            <a:r>
              <a:rPr sz="1100" dirty="0">
                <a:latin typeface="Times New Roman"/>
                <a:cs typeface="Times New Roman"/>
              </a:rPr>
              <a:t>boilers </a:t>
            </a:r>
            <a:r>
              <a:rPr sz="1100" spc="-5" dirty="0">
                <a:latin typeface="Times New Roman"/>
                <a:cs typeface="Times New Roman"/>
              </a:rPr>
              <a:t>and burners, </a:t>
            </a:r>
            <a:r>
              <a:rPr sz="1100" dirty="0">
                <a:latin typeface="Times New Roman"/>
                <a:cs typeface="Times New Roman"/>
              </a:rPr>
              <a:t>and upon </a:t>
            </a:r>
            <a:r>
              <a:rPr sz="1100" spc="-5" dirty="0">
                <a:latin typeface="Times New Roman"/>
                <a:cs typeface="Times New Roman"/>
              </a:rPr>
              <a:t>completion earned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opportunity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sit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oil burner technician state licensing exam. This </a:t>
            </a:r>
            <a:r>
              <a:rPr sz="1100" dirty="0">
                <a:latin typeface="Times New Roman"/>
                <a:cs typeface="Times New Roman"/>
              </a:rPr>
              <a:t>course </a:t>
            </a:r>
            <a:r>
              <a:rPr sz="1100" spc="-5" dirty="0">
                <a:latin typeface="Times New Roman"/>
                <a:cs typeface="Times New Roman"/>
              </a:rPr>
              <a:t>provides our  </a:t>
            </a:r>
            <a:r>
              <a:rPr sz="1100" dirty="0">
                <a:latin typeface="Times New Roman"/>
                <a:cs typeface="Times New Roman"/>
              </a:rPr>
              <a:t>community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members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with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quality,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affordable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entry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into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viable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career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pathway.</a:t>
            </a:r>
            <a:r>
              <a:rPr sz="1100" spc="17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have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also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added 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EPA </a:t>
            </a:r>
            <a:r>
              <a:rPr sz="1100" dirty="0">
                <a:latin typeface="Times New Roman"/>
                <a:cs typeface="Times New Roman"/>
              </a:rPr>
              <a:t>608 </a:t>
            </a:r>
            <a:r>
              <a:rPr sz="1100" spc="-5" dirty="0">
                <a:latin typeface="Times New Roman"/>
                <a:cs typeface="Times New Roman"/>
              </a:rPr>
              <a:t>certification course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benefit students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HVAC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industry.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270"/>
              </a:lnSpc>
            </a:pPr>
            <a:r>
              <a:rPr sz="1100" spc="-5" dirty="0">
                <a:latin typeface="Times New Roman"/>
                <a:cs typeface="Times New Roman"/>
              </a:rPr>
              <a:t>Our medical course offerings </a:t>
            </a:r>
            <a:r>
              <a:rPr sz="1100" dirty="0">
                <a:latin typeface="Times New Roman"/>
                <a:cs typeface="Times New Roman"/>
              </a:rPr>
              <a:t>now </a:t>
            </a:r>
            <a:r>
              <a:rPr sz="1100" spc="-5" dirty="0">
                <a:latin typeface="Times New Roman"/>
                <a:cs typeface="Times New Roman"/>
              </a:rPr>
              <a:t>include Pharmacy Technician, Certified Medical Billing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Coding,  EKG, </a:t>
            </a:r>
            <a:r>
              <a:rPr sz="1100" dirty="0">
                <a:latin typeface="Times New Roman"/>
                <a:cs typeface="Times New Roman"/>
              </a:rPr>
              <a:t>Phlebotomy, </a:t>
            </a:r>
            <a:r>
              <a:rPr sz="1100" spc="-5" dirty="0">
                <a:latin typeface="Times New Roman"/>
                <a:cs typeface="Times New Roman"/>
              </a:rPr>
              <a:t>Certified Nurse Aide, Patient Care </a:t>
            </a:r>
            <a:r>
              <a:rPr sz="1100" dirty="0">
                <a:latin typeface="Times New Roman"/>
                <a:cs typeface="Times New Roman"/>
              </a:rPr>
              <a:t>Tech, </a:t>
            </a:r>
            <a:r>
              <a:rPr sz="1100" spc="-5" dirty="0">
                <a:latin typeface="Times New Roman"/>
                <a:cs typeface="Times New Roman"/>
              </a:rPr>
              <a:t>and Medical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Terminology.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985" indent="-635" algn="just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continued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success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sustainability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5" dirty="0">
                <a:latin typeface="Times New Roman"/>
                <a:cs typeface="Times New Roman"/>
              </a:rPr>
              <a:t>of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5" dirty="0">
                <a:latin typeface="Times New Roman"/>
                <a:cs typeface="Times New Roman"/>
              </a:rPr>
              <a:t>an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adult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education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based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hiring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quality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instructors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meeting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needs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community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supporting workforce development. Our goals </a:t>
            </a:r>
            <a:r>
              <a:rPr sz="1100" dirty="0">
                <a:latin typeface="Times New Roman"/>
                <a:cs typeface="Times New Roman"/>
              </a:rPr>
              <a:t>in the coming  year </a:t>
            </a:r>
            <a:r>
              <a:rPr sz="1100" spc="-5" dirty="0">
                <a:latin typeface="Times New Roman"/>
                <a:cs typeface="Times New Roman"/>
              </a:rPr>
              <a:t>include identifying additional </a:t>
            </a:r>
            <a:r>
              <a:rPr sz="1100" dirty="0">
                <a:latin typeface="Times New Roman"/>
                <a:cs typeface="Times New Roman"/>
              </a:rPr>
              <a:t>training </a:t>
            </a:r>
            <a:r>
              <a:rPr sz="1100" spc="-5" dirty="0">
                <a:latin typeface="Times New Roman"/>
                <a:cs typeface="Times New Roman"/>
              </a:rPr>
              <a:t>opportunities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meet the needs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regional workforce,  </a:t>
            </a:r>
            <a:r>
              <a:rPr sz="1100" dirty="0">
                <a:latin typeface="Times New Roman"/>
                <a:cs typeface="Times New Roman"/>
              </a:rPr>
              <a:t>provide </a:t>
            </a:r>
            <a:r>
              <a:rPr sz="1100" spc="-5" dirty="0">
                <a:latin typeface="Times New Roman"/>
                <a:cs typeface="Times New Roman"/>
              </a:rPr>
              <a:t>affordable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meaningful training opportunities to our nontraditional student population, </a:t>
            </a:r>
            <a:r>
              <a:rPr sz="1100" dirty="0">
                <a:latin typeface="Times New Roman"/>
                <a:cs typeface="Times New Roman"/>
              </a:rPr>
              <a:t>and  expanding </a:t>
            </a:r>
            <a:r>
              <a:rPr sz="1100" spc="-5" dirty="0">
                <a:latin typeface="Times New Roman"/>
                <a:cs typeface="Times New Roman"/>
              </a:rPr>
              <a:t>programming </a:t>
            </a:r>
            <a:r>
              <a:rPr sz="1100" dirty="0">
                <a:latin typeface="Times New Roman"/>
                <a:cs typeface="Times New Roman"/>
              </a:rPr>
              <a:t>to include </a:t>
            </a:r>
            <a:r>
              <a:rPr sz="1100" spc="-5" dirty="0">
                <a:latin typeface="Times New Roman"/>
                <a:cs typeface="Times New Roman"/>
              </a:rPr>
              <a:t>off-site, daytime training opportunities across the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region.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Practical Nursing</a:t>
            </a:r>
            <a:r>
              <a:rPr sz="1100" b="1" i="1" u="heavy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Program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6350" algn="just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Monty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Practical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Nursing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designed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prepare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graduates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practice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safely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ethically  </a:t>
            </a:r>
            <a:r>
              <a:rPr sz="1100" dirty="0">
                <a:latin typeface="Times New Roman"/>
                <a:cs typeface="Times New Roman"/>
              </a:rPr>
              <a:t>in a </a:t>
            </a:r>
            <a:r>
              <a:rPr sz="1100" spc="-5" dirty="0">
                <a:latin typeface="Times New Roman"/>
                <a:cs typeface="Times New Roman"/>
              </a:rPr>
              <a:t>caring manner for patients who are experiencing </a:t>
            </a:r>
            <a:r>
              <a:rPr sz="1100" dirty="0">
                <a:latin typeface="Times New Roman"/>
                <a:cs typeface="Times New Roman"/>
              </a:rPr>
              <a:t>common </a:t>
            </a:r>
            <a:r>
              <a:rPr sz="1100" spc="-5" dirty="0">
                <a:latin typeface="Times New Roman"/>
                <a:cs typeface="Times New Roman"/>
              </a:rPr>
              <a:t>variations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health </a:t>
            </a:r>
            <a:r>
              <a:rPr sz="1100" dirty="0">
                <a:latin typeface="Times New Roman"/>
                <a:cs typeface="Times New Roman"/>
              </a:rPr>
              <a:t>status in </a:t>
            </a:r>
            <a:r>
              <a:rPr sz="1100" spc="-5" dirty="0">
                <a:latin typeface="Times New Roman"/>
                <a:cs typeface="Times New Roman"/>
              </a:rPr>
              <a:t>diverse health  </a:t>
            </a:r>
            <a:r>
              <a:rPr sz="1100" dirty="0">
                <a:latin typeface="Times New Roman"/>
                <a:cs typeface="Times New Roman"/>
              </a:rPr>
              <a:t>care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settings.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</a:pPr>
            <a:r>
              <a:rPr sz="1100" spc="-5" dirty="0">
                <a:latin typeface="Times New Roman"/>
                <a:cs typeface="Times New Roman"/>
              </a:rPr>
              <a:t>On </a:t>
            </a:r>
            <a:r>
              <a:rPr sz="1100" dirty="0">
                <a:latin typeface="Times New Roman"/>
                <a:cs typeface="Times New Roman"/>
              </a:rPr>
              <a:t>June 27, 2019 a </a:t>
            </a:r>
            <a:r>
              <a:rPr sz="1100" spc="-5" dirty="0">
                <a:latin typeface="Times New Roman"/>
                <a:cs typeface="Times New Roman"/>
              </a:rPr>
              <a:t>graduating class </a:t>
            </a:r>
            <a:r>
              <a:rPr sz="1100" dirty="0">
                <a:latin typeface="Times New Roman"/>
                <a:cs typeface="Times New Roman"/>
              </a:rPr>
              <a:t>of 28 </a:t>
            </a:r>
            <a:r>
              <a:rPr sz="1100" spc="-5" dirty="0">
                <a:latin typeface="Times New Roman"/>
                <a:cs typeface="Times New Roman"/>
              </a:rPr>
              <a:t>students completed the Practical Nursing Program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entered  </a:t>
            </a:r>
            <a:r>
              <a:rPr sz="1100" dirty="0">
                <a:latin typeface="Times New Roman"/>
                <a:cs typeface="Times New Roman"/>
              </a:rPr>
              <a:t>the nursing </a:t>
            </a:r>
            <a:r>
              <a:rPr sz="1100" spc="-5" dirty="0">
                <a:latin typeface="Times New Roman"/>
                <a:cs typeface="Times New Roman"/>
              </a:rPr>
              <a:t>profession. The class achieved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pass rate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96%, with </a:t>
            </a:r>
            <a:r>
              <a:rPr sz="1100" dirty="0">
                <a:latin typeface="Times New Roman"/>
                <a:cs typeface="Times New Roman"/>
              </a:rPr>
              <a:t>27 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28 </a:t>
            </a:r>
            <a:r>
              <a:rPr sz="1100" spc="-5" dirty="0">
                <a:latin typeface="Times New Roman"/>
                <a:cs typeface="Times New Roman"/>
              </a:rPr>
              <a:t>graduates passing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NCLEX-PN </a:t>
            </a:r>
            <a:r>
              <a:rPr sz="1100" dirty="0">
                <a:latin typeface="Times New Roman"/>
                <a:cs typeface="Times New Roman"/>
              </a:rPr>
              <a:t>exam </a:t>
            </a:r>
            <a:r>
              <a:rPr sz="1100" spc="-5" dirty="0">
                <a:latin typeface="Times New Roman"/>
                <a:cs typeface="Times New Roman"/>
              </a:rPr>
              <a:t>(National Council Licensure Examination for Practical Nurses). One graduate will  pursue the examination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coming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months.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All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2019 </a:t>
            </a:r>
            <a:r>
              <a:rPr sz="1100" spc="-5" dirty="0">
                <a:latin typeface="Times New Roman"/>
                <a:cs typeface="Times New Roman"/>
              </a:rPr>
              <a:t>graduates are currently </a:t>
            </a:r>
            <a:r>
              <a:rPr sz="1100" dirty="0">
                <a:latin typeface="Times New Roman"/>
                <a:cs typeface="Times New Roman"/>
              </a:rPr>
              <a:t>employed in </a:t>
            </a:r>
            <a:r>
              <a:rPr sz="1100" spc="-5" dirty="0">
                <a:latin typeface="Times New Roman"/>
                <a:cs typeface="Times New Roman"/>
              </a:rPr>
              <a:t>the health care profession throughout Massachusetts,  </a:t>
            </a:r>
            <a:r>
              <a:rPr sz="1100" dirty="0">
                <a:latin typeface="Times New Roman"/>
                <a:cs typeface="Times New Roman"/>
              </a:rPr>
              <a:t>and many </a:t>
            </a:r>
            <a:r>
              <a:rPr sz="1100" spc="-5" dirty="0">
                <a:latin typeface="Times New Roman"/>
                <a:cs typeface="Times New Roman"/>
              </a:rPr>
              <a:t>are working within the eighteen cities and towns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Monty </a:t>
            </a:r>
            <a:r>
              <a:rPr sz="1100" spc="-5" dirty="0">
                <a:latin typeface="Times New Roman"/>
                <a:cs typeface="Times New Roman"/>
              </a:rPr>
              <a:t>Tech school district as </a:t>
            </a:r>
            <a:r>
              <a:rPr sz="1100" dirty="0">
                <a:latin typeface="Times New Roman"/>
                <a:cs typeface="Times New Roman"/>
              </a:rPr>
              <a:t>Licensed  </a:t>
            </a:r>
            <a:r>
              <a:rPr sz="1100" spc="-5" dirty="0">
                <a:latin typeface="Times New Roman"/>
                <a:cs typeface="Times New Roman"/>
              </a:rPr>
              <a:t>Practical Nurses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various health care settings, </a:t>
            </a:r>
            <a:r>
              <a:rPr sz="1100" dirty="0">
                <a:latin typeface="Times New Roman"/>
                <a:cs typeface="Times New Roman"/>
              </a:rPr>
              <a:t>such as </a:t>
            </a:r>
            <a:r>
              <a:rPr sz="1100" spc="-5" dirty="0">
                <a:latin typeface="Times New Roman"/>
                <a:cs typeface="Times New Roman"/>
              </a:rPr>
              <a:t>long-term care, sub-acute care, </a:t>
            </a:r>
            <a:r>
              <a:rPr sz="1100" dirty="0">
                <a:latin typeface="Times New Roman"/>
                <a:cs typeface="Times New Roman"/>
              </a:rPr>
              <a:t>mental </a:t>
            </a:r>
            <a:r>
              <a:rPr sz="1100" spc="-5" dirty="0">
                <a:latin typeface="Times New Roman"/>
                <a:cs typeface="Times New Roman"/>
              </a:rPr>
              <a:t>health/  substance abuse </a:t>
            </a:r>
            <a:r>
              <a:rPr sz="1100" dirty="0">
                <a:latin typeface="Times New Roman"/>
                <a:cs typeface="Times New Roman"/>
              </a:rPr>
              <a:t>facilities, </a:t>
            </a:r>
            <a:r>
              <a:rPr sz="1100" spc="-5" dirty="0">
                <a:latin typeface="Times New Roman"/>
                <a:cs typeface="Times New Roman"/>
              </a:rPr>
              <a:t>physician's offices and correctional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medicine.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6350" algn="just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Tech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Practical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Nursing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continues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strengthen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“LPN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BSN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(Bachelor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Science 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Nursing) Bridge” relationship with Fitchburg State University. Several </a:t>
            </a:r>
            <a:r>
              <a:rPr sz="1100" dirty="0">
                <a:latin typeface="Times New Roman"/>
                <a:cs typeface="Times New Roman"/>
              </a:rPr>
              <a:t>2019 </a:t>
            </a:r>
            <a:r>
              <a:rPr sz="1100" spc="-5" dirty="0">
                <a:latin typeface="Times New Roman"/>
                <a:cs typeface="Times New Roman"/>
              </a:rPr>
              <a:t>graduates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pursuing  seats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LPN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BSN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FSU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will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continuing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their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education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Bachelors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Nursing.  </a:t>
            </a:r>
            <a:r>
              <a:rPr sz="1100" dirty="0">
                <a:latin typeface="Times New Roman"/>
                <a:cs typeface="Times New Roman"/>
              </a:rPr>
              <a:t>Many </a:t>
            </a:r>
            <a:r>
              <a:rPr sz="1100" spc="-5" dirty="0">
                <a:latin typeface="Times New Roman"/>
                <a:cs typeface="Times New Roman"/>
              </a:rPr>
              <a:t>class applicants cited their attraction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Monty </a:t>
            </a:r>
            <a:r>
              <a:rPr sz="1100" dirty="0">
                <a:latin typeface="Times New Roman"/>
                <a:cs typeface="Times New Roman"/>
              </a:rPr>
              <a:t>Tech as </a:t>
            </a:r>
            <a:r>
              <a:rPr sz="1100" spc="-5" dirty="0">
                <a:latin typeface="Times New Roman"/>
                <a:cs typeface="Times New Roman"/>
              </a:rPr>
              <a:t>the opportunity to complete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ten-month  accelerated program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then bridge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Fitchburg State University. 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5-year history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Bridge  </a:t>
            </a:r>
            <a:r>
              <a:rPr sz="1100" dirty="0">
                <a:latin typeface="Times New Roman"/>
                <a:cs typeface="Times New Roman"/>
              </a:rPr>
              <a:t>Program, </a:t>
            </a:r>
            <a:r>
              <a:rPr sz="1100" spc="-5" dirty="0">
                <a:latin typeface="Times New Roman"/>
                <a:cs typeface="Times New Roman"/>
              </a:rPr>
              <a:t>all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Monty </a:t>
            </a:r>
            <a:r>
              <a:rPr sz="1100" spc="-5" dirty="0">
                <a:latin typeface="Times New Roman"/>
                <a:cs typeface="Times New Roman"/>
              </a:rPr>
              <a:t>Tech’s Practical Nursing graduates reaching graduation at FSU </a:t>
            </a:r>
            <a:r>
              <a:rPr sz="1100" dirty="0">
                <a:latin typeface="Times New Roman"/>
                <a:cs typeface="Times New Roman"/>
              </a:rPr>
              <a:t>have passed their  </a:t>
            </a:r>
            <a:r>
              <a:rPr sz="1100" spc="-5" dirty="0">
                <a:latin typeface="Times New Roman"/>
                <a:cs typeface="Times New Roman"/>
              </a:rPr>
              <a:t>RNNCLEX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5800"/>
              </a:lnSpc>
            </a:pPr>
            <a:r>
              <a:rPr sz="1100" spc="-5" dirty="0">
                <a:latin typeface="Times New Roman"/>
                <a:cs typeface="Times New Roman"/>
              </a:rPr>
              <a:t>Monty Tech Practical Nursing students are </a:t>
            </a:r>
            <a:r>
              <a:rPr sz="1100" dirty="0">
                <a:latin typeface="Times New Roman"/>
                <a:cs typeface="Times New Roman"/>
              </a:rPr>
              <a:t>now </a:t>
            </a:r>
            <a:r>
              <a:rPr sz="1100" spc="-5" dirty="0">
                <a:latin typeface="Times New Roman"/>
                <a:cs typeface="Times New Roman"/>
              </a:rPr>
              <a:t>completing patient scenarios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Sim </a:t>
            </a:r>
            <a:r>
              <a:rPr sz="1100" dirty="0">
                <a:latin typeface="Times New Roman"/>
                <a:cs typeface="Times New Roman"/>
              </a:rPr>
              <a:t>Lab on a </a:t>
            </a:r>
            <a:r>
              <a:rPr sz="1100" spc="-5" dirty="0">
                <a:latin typeface="Times New Roman"/>
                <a:cs typeface="Times New Roman"/>
              </a:rPr>
              <a:t>weekly  basis in Terms </a:t>
            </a:r>
            <a:r>
              <a:rPr sz="1100" dirty="0">
                <a:latin typeface="Times New Roman"/>
                <a:cs typeface="Times New Roman"/>
              </a:rPr>
              <a:t>2, 3,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4. The </a:t>
            </a:r>
            <a:r>
              <a:rPr sz="1100" spc="-5" dirty="0">
                <a:latin typeface="Times New Roman"/>
                <a:cs typeface="Times New Roman"/>
              </a:rPr>
              <a:t>Faculty </a:t>
            </a:r>
            <a:r>
              <a:rPr sz="1100" spc="-10" dirty="0">
                <a:latin typeface="Times New Roman"/>
                <a:cs typeface="Times New Roman"/>
              </a:rPr>
              <a:t>Sim </a:t>
            </a:r>
            <a:r>
              <a:rPr sz="1100" spc="-5" dirty="0">
                <a:latin typeface="Times New Roman"/>
                <a:cs typeface="Times New Roman"/>
              </a:rPr>
              <a:t>team has implemented National League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Nursing (NLN)  patient scenarios and authored several others consistent with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curriculum frameworks,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have also  </a:t>
            </a:r>
            <a:r>
              <a:rPr sz="1100" dirty="0">
                <a:latin typeface="Times New Roman"/>
                <a:cs typeface="Times New Roman"/>
              </a:rPr>
              <a:t>utilized </a:t>
            </a:r>
            <a:r>
              <a:rPr sz="1100" spc="-5" dirty="0">
                <a:latin typeface="Times New Roman"/>
                <a:cs typeface="Times New Roman"/>
              </a:rPr>
              <a:t>the Sim </a:t>
            </a:r>
            <a:r>
              <a:rPr sz="1100" dirty="0">
                <a:latin typeface="Times New Roman"/>
                <a:cs typeface="Times New Roman"/>
              </a:rPr>
              <a:t>lab </a:t>
            </a:r>
            <a:r>
              <a:rPr sz="1100" spc="-5" dirty="0">
                <a:latin typeface="Times New Roman"/>
                <a:cs typeface="Times New Roman"/>
              </a:rPr>
              <a:t>setting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instruct students in </a:t>
            </a:r>
            <a:r>
              <a:rPr sz="1100" dirty="0">
                <a:latin typeface="Times New Roman"/>
                <a:cs typeface="Times New Roman"/>
              </a:rPr>
              <a:t>developing </a:t>
            </a:r>
            <a:r>
              <a:rPr sz="1100" spc="-5" dirty="0">
                <a:latin typeface="Times New Roman"/>
                <a:cs typeface="Times New Roman"/>
              </a:rPr>
              <a:t>nursing skills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they may </a:t>
            </a:r>
            <a:r>
              <a:rPr sz="1100" dirty="0">
                <a:latin typeface="Times New Roman"/>
                <a:cs typeface="Times New Roman"/>
              </a:rPr>
              <a:t>not be  </a:t>
            </a:r>
            <a:r>
              <a:rPr sz="1100" spc="-5" dirty="0">
                <a:latin typeface="Times New Roman"/>
                <a:cs typeface="Times New Roman"/>
              </a:rPr>
              <a:t>experiencing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clinical </a:t>
            </a:r>
            <a:r>
              <a:rPr sz="1100" dirty="0">
                <a:latin typeface="Times New Roman"/>
                <a:cs typeface="Times New Roman"/>
              </a:rPr>
              <a:t>setting. </a:t>
            </a:r>
            <a:r>
              <a:rPr sz="1100" spc="-5" dirty="0">
                <a:latin typeface="Times New Roman"/>
                <a:cs typeface="Times New Roman"/>
              </a:rPr>
              <a:t>Instructors have successfully developed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implemented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library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scenarios reflecting INASCAL </a:t>
            </a:r>
            <a:r>
              <a:rPr sz="1100" dirty="0">
                <a:latin typeface="Times New Roman"/>
                <a:cs typeface="Times New Roman"/>
              </a:rPr>
              <a:t>Standards </a:t>
            </a:r>
            <a:r>
              <a:rPr sz="1100" spc="-5" dirty="0">
                <a:latin typeface="Times New Roman"/>
                <a:cs typeface="Times New Roman"/>
              </a:rPr>
              <a:t>(International Association for Clinical Simulation and</a:t>
            </a:r>
            <a:r>
              <a:rPr sz="1100" spc="-18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Learning).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5700"/>
              </a:lnSpc>
            </a:pPr>
            <a:r>
              <a:rPr sz="1100" spc="-5" dirty="0">
                <a:latin typeface="Times New Roman"/>
                <a:cs typeface="Times New Roman"/>
              </a:rPr>
              <a:t>In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Maternity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Sim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Lab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Boot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Camp,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utilize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new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simulation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models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imitate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birthing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process,  from obstetric office visits </a:t>
            </a:r>
            <a:r>
              <a:rPr sz="1100" dirty="0">
                <a:latin typeface="Times New Roman"/>
                <a:cs typeface="Times New Roman"/>
              </a:rPr>
              <a:t>through labor </a:t>
            </a:r>
            <a:r>
              <a:rPr sz="1100" spc="-5" dirty="0">
                <a:latin typeface="Times New Roman"/>
                <a:cs typeface="Times New Roman"/>
              </a:rPr>
              <a:t>and common post-partum complications. Well newborn care is  </a:t>
            </a:r>
            <a:r>
              <a:rPr sz="1100" dirty="0">
                <a:latin typeface="Times New Roman"/>
                <a:cs typeface="Times New Roman"/>
              </a:rPr>
              <a:t>also taught. </a:t>
            </a:r>
            <a:r>
              <a:rPr sz="1100" spc="-5" dirty="0">
                <a:latin typeface="Times New Roman"/>
                <a:cs typeface="Times New Roman"/>
              </a:rPr>
              <a:t>Student feedback </a:t>
            </a:r>
            <a:r>
              <a:rPr sz="1100" dirty="0">
                <a:latin typeface="Times New Roman"/>
                <a:cs typeface="Times New Roman"/>
              </a:rPr>
              <a:t>has </a:t>
            </a:r>
            <a:r>
              <a:rPr sz="1100" spc="-5" dirty="0">
                <a:latin typeface="Times New Roman"/>
                <a:cs typeface="Times New Roman"/>
              </a:rPr>
              <a:t>been positive regarding these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maternity scenarios, </a:t>
            </a:r>
            <a:r>
              <a:rPr sz="1100" dirty="0">
                <a:latin typeface="Times New Roman"/>
                <a:cs typeface="Times New Roman"/>
              </a:rPr>
              <a:t>stating </a:t>
            </a:r>
            <a:r>
              <a:rPr sz="1100" spc="-5" dirty="0">
                <a:latin typeface="Times New Roman"/>
                <a:cs typeface="Times New Roman"/>
              </a:rPr>
              <a:t>it better  prepares them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an unexpected outcome </a:t>
            </a:r>
            <a:r>
              <a:rPr sz="1100" dirty="0">
                <a:latin typeface="Times New Roman"/>
                <a:cs typeface="Times New Roman"/>
              </a:rPr>
              <a:t>during a </a:t>
            </a:r>
            <a:r>
              <a:rPr sz="1100" spc="-5" dirty="0">
                <a:latin typeface="Times New Roman"/>
                <a:cs typeface="Times New Roman"/>
              </a:rPr>
              <a:t>delivery. </a:t>
            </a:r>
            <a:r>
              <a:rPr sz="1100" dirty="0">
                <a:latin typeface="Times New Roman"/>
                <a:cs typeface="Times New Roman"/>
              </a:rPr>
              <a:t>This expanded </a:t>
            </a:r>
            <a:r>
              <a:rPr sz="1100" spc="-5" dirty="0">
                <a:latin typeface="Times New Roman"/>
                <a:cs typeface="Times New Roman"/>
              </a:rPr>
              <a:t>content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better prepares  students for NACE (Nursing Acceleration Challenge Exam) success </a:t>
            </a:r>
            <a:r>
              <a:rPr sz="1100" spc="-10" dirty="0">
                <a:latin typeface="Times New Roman"/>
                <a:cs typeface="Times New Roman"/>
              </a:rPr>
              <a:t>at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FSU.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6985" algn="just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Substance </a:t>
            </a:r>
            <a:r>
              <a:rPr sz="1100" spc="-5" dirty="0">
                <a:latin typeface="Times New Roman"/>
                <a:cs typeface="Times New Roman"/>
              </a:rPr>
              <a:t>abuse </a:t>
            </a:r>
            <a:r>
              <a:rPr sz="1100" dirty="0">
                <a:latin typeface="Times New Roman"/>
                <a:cs typeface="Times New Roman"/>
              </a:rPr>
              <a:t>and the </a:t>
            </a:r>
            <a:r>
              <a:rPr sz="1100" spc="-5" dirty="0">
                <a:latin typeface="Times New Roman"/>
                <a:cs typeface="Times New Roman"/>
              </a:rPr>
              <a:t>mental </a:t>
            </a:r>
            <a:r>
              <a:rPr sz="1100" dirty="0">
                <a:latin typeface="Times New Roman"/>
                <a:cs typeface="Times New Roman"/>
              </a:rPr>
              <a:t>health </a:t>
            </a:r>
            <a:r>
              <a:rPr sz="1100" spc="-5" dirty="0">
                <a:latin typeface="Times New Roman"/>
                <a:cs typeface="Times New Roman"/>
              </a:rPr>
              <a:t>setting </a:t>
            </a:r>
            <a:r>
              <a:rPr sz="1100" dirty="0">
                <a:latin typeface="Times New Roman"/>
                <a:cs typeface="Times New Roman"/>
              </a:rPr>
              <a:t>job </a:t>
            </a:r>
            <a:r>
              <a:rPr sz="1100" spc="-5" dirty="0">
                <a:latin typeface="Times New Roman"/>
                <a:cs typeface="Times New Roman"/>
              </a:rPr>
              <a:t>opportunities </a:t>
            </a:r>
            <a:r>
              <a:rPr sz="1100" dirty="0">
                <a:latin typeface="Times New Roman"/>
                <a:cs typeface="Times New Roman"/>
              </a:rPr>
              <a:t>have </a:t>
            </a:r>
            <a:r>
              <a:rPr sz="1100" spc="-5" dirty="0">
                <a:latin typeface="Times New Roman"/>
                <a:cs typeface="Times New Roman"/>
              </a:rPr>
              <a:t>increased </a:t>
            </a:r>
            <a:r>
              <a:rPr sz="1100" dirty="0">
                <a:latin typeface="Times New Roman"/>
                <a:cs typeface="Times New Roman"/>
              </a:rPr>
              <a:t>with more funding </a:t>
            </a:r>
            <a:r>
              <a:rPr sz="1100" spc="-5" dirty="0">
                <a:latin typeface="Times New Roman"/>
                <a:cs typeface="Times New Roman"/>
              </a:rPr>
              <a:t>being  </a:t>
            </a:r>
            <a:r>
              <a:rPr sz="1100" dirty="0">
                <a:latin typeface="Times New Roman"/>
                <a:cs typeface="Times New Roman"/>
              </a:rPr>
              <a:t>provided to </a:t>
            </a:r>
            <a:r>
              <a:rPr sz="1100" spc="-5" dirty="0">
                <a:latin typeface="Times New Roman"/>
                <a:cs typeface="Times New Roman"/>
              </a:rPr>
              <a:t>combat the opiate crisis. Having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clinical rotation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AdCare Hospital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Worcester, and  performing </a:t>
            </a:r>
            <a:r>
              <a:rPr sz="1100" dirty="0">
                <a:latin typeface="Times New Roman"/>
                <a:cs typeface="Times New Roman"/>
              </a:rPr>
              <a:t>simulation </a:t>
            </a:r>
            <a:r>
              <a:rPr sz="1100" spc="-5" dirty="0">
                <a:latin typeface="Times New Roman"/>
                <a:cs typeface="Times New Roman"/>
              </a:rPr>
              <a:t>scenarios </a:t>
            </a:r>
            <a:r>
              <a:rPr sz="1100" dirty="0">
                <a:latin typeface="Times New Roman"/>
                <a:cs typeface="Times New Roman"/>
              </a:rPr>
              <a:t>involving </a:t>
            </a:r>
            <a:r>
              <a:rPr sz="1100" spc="-5" dirty="0">
                <a:latin typeface="Times New Roman"/>
                <a:cs typeface="Times New Roman"/>
              </a:rPr>
              <a:t>substance </a:t>
            </a:r>
            <a:r>
              <a:rPr sz="1100" dirty="0">
                <a:latin typeface="Times New Roman"/>
                <a:cs typeface="Times New Roman"/>
              </a:rPr>
              <a:t>abuse </a:t>
            </a:r>
            <a:r>
              <a:rPr sz="1100" spc="-5" dirty="0">
                <a:latin typeface="Times New Roman"/>
                <a:cs typeface="Times New Roman"/>
              </a:rPr>
              <a:t>clients, has better prepared our graduates to  work </a:t>
            </a:r>
            <a:r>
              <a:rPr sz="1100" dirty="0">
                <a:latin typeface="Times New Roman"/>
                <a:cs typeface="Times New Roman"/>
              </a:rPr>
              <a:t>in a </a:t>
            </a:r>
            <a:r>
              <a:rPr sz="1100" spc="-5" dirty="0">
                <a:latin typeface="Times New Roman"/>
                <a:cs typeface="Times New Roman"/>
              </a:rPr>
              <a:t>substance abuse clinical setting,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well.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676">
    <p:pull/>
  </p:transition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235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568409"/>
            <a:ext cx="5971540" cy="758825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 algn="just">
              <a:lnSpc>
                <a:spcPct val="960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We are </a:t>
            </a:r>
            <a:r>
              <a:rPr sz="1100" spc="-5" dirty="0">
                <a:latin typeface="Times New Roman"/>
                <a:cs typeface="Times New Roman"/>
              </a:rPr>
              <a:t>expecting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accreditation visit from the Massachusetts Board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Registration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Nursing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year.  Our goals include stabilization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faculty positions, </a:t>
            </a:r>
            <a:r>
              <a:rPr sz="1100" dirty="0">
                <a:latin typeface="Times New Roman"/>
                <a:cs typeface="Times New Roman"/>
              </a:rPr>
              <a:t>securing a </a:t>
            </a:r>
            <a:r>
              <a:rPr sz="1100" spc="-5" dirty="0">
                <a:latin typeface="Times New Roman"/>
                <a:cs typeface="Times New Roman"/>
              </a:rPr>
              <a:t>certified Simulation Instructor, </a:t>
            </a:r>
            <a:r>
              <a:rPr sz="1100" dirty="0">
                <a:latin typeface="Times New Roman"/>
                <a:cs typeface="Times New Roman"/>
              </a:rPr>
              <a:t>and  pursuance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ACEN (Accreditation Commission for Education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Nursing)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other accreditation status to  </a:t>
            </a:r>
            <a:r>
              <a:rPr sz="1100" dirty="0">
                <a:latin typeface="Times New Roman"/>
                <a:cs typeface="Times New Roman"/>
              </a:rPr>
              <a:t>more </a:t>
            </a:r>
            <a:r>
              <a:rPr sz="1100" spc="-5" dirty="0">
                <a:latin typeface="Times New Roman"/>
                <a:cs typeface="Times New Roman"/>
              </a:rPr>
              <a:t>accurately reflect </a:t>
            </a:r>
            <a:r>
              <a:rPr sz="1100" dirty="0">
                <a:latin typeface="Times New Roman"/>
                <a:cs typeface="Times New Roman"/>
              </a:rPr>
              <a:t>the changing </a:t>
            </a:r>
            <a:r>
              <a:rPr sz="1100" spc="-5" dirty="0">
                <a:latin typeface="Times New Roman"/>
                <a:cs typeface="Times New Roman"/>
              </a:rPr>
              <a:t>environment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nursing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education.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1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Looking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Ahead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Montachusett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Regional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Vocational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Technical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School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educational community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certainly  </a:t>
            </a:r>
            <a:r>
              <a:rPr sz="1100" dirty="0">
                <a:latin typeface="Times New Roman"/>
                <a:cs typeface="Times New Roman"/>
              </a:rPr>
              <a:t>proud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achievements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talented</a:t>
            </a:r>
            <a:r>
              <a:rPr sz="1100" spc="-8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students,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faculty,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5" dirty="0">
                <a:latin typeface="Times New Roman"/>
                <a:cs typeface="Times New Roman"/>
              </a:rPr>
              <a:t>and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staff,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continue</a:t>
            </a:r>
            <a:r>
              <a:rPr sz="1100" spc="-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have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5" dirty="0">
                <a:latin typeface="Times New Roman"/>
                <a:cs typeface="Times New Roman"/>
              </a:rPr>
              <a:t>an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eye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toward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future, </a:t>
            </a:r>
            <a:r>
              <a:rPr sz="1100" spc="-5" dirty="0">
                <a:latin typeface="Times New Roman"/>
                <a:cs typeface="Times New Roman"/>
              </a:rPr>
              <a:t>always committed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improving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vocational and academic programming, strengthening </a:t>
            </a:r>
            <a:r>
              <a:rPr sz="1100" dirty="0">
                <a:latin typeface="Times New Roman"/>
                <a:cs typeface="Times New Roman"/>
              </a:rPr>
              <a:t>key  </a:t>
            </a:r>
            <a:r>
              <a:rPr sz="1100" spc="-5" dirty="0">
                <a:latin typeface="Times New Roman"/>
                <a:cs typeface="Times New Roman"/>
              </a:rPr>
              <a:t>partnerships,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maintaining facilities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contribute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student success and achievement. </a:t>
            </a:r>
            <a:r>
              <a:rPr sz="1100" spc="-10" dirty="0">
                <a:latin typeface="Times New Roman"/>
                <a:cs typeface="Times New Roman"/>
              </a:rPr>
              <a:t>As we </a:t>
            </a:r>
            <a:r>
              <a:rPr sz="1100" spc="-5" dirty="0">
                <a:latin typeface="Times New Roman"/>
                <a:cs typeface="Times New Roman"/>
              </a:rPr>
              <a:t>look  </a:t>
            </a:r>
            <a:r>
              <a:rPr sz="1100" dirty="0">
                <a:latin typeface="Times New Roman"/>
                <a:cs typeface="Times New Roman"/>
              </a:rPr>
              <a:t>ahead, </a:t>
            </a:r>
            <a:r>
              <a:rPr sz="1100" spc="-5" dirty="0">
                <a:latin typeface="Times New Roman"/>
                <a:cs typeface="Times New Roman"/>
              </a:rPr>
              <a:t>there </a:t>
            </a:r>
            <a:r>
              <a:rPr sz="1100" dirty="0">
                <a:latin typeface="Times New Roman"/>
                <a:cs typeface="Times New Roman"/>
              </a:rPr>
              <a:t>are a number of </a:t>
            </a:r>
            <a:r>
              <a:rPr sz="1100" spc="-5" dirty="0">
                <a:latin typeface="Times New Roman"/>
                <a:cs typeface="Times New Roman"/>
              </a:rPr>
              <a:t>programs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initiatives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we expect will 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positive impact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our  school </a:t>
            </a:r>
            <a:r>
              <a:rPr sz="1100" spc="5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students for years to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algn="just">
              <a:lnSpc>
                <a:spcPts val="1290"/>
              </a:lnSpc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Expand</a:t>
            </a:r>
            <a:r>
              <a:rPr sz="1100" u="sng" spc="1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Health</a:t>
            </a:r>
            <a:r>
              <a:rPr sz="1100" u="sng" spc="11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Occupations</a:t>
            </a:r>
            <a:r>
              <a:rPr sz="1100" u="sng" spc="1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program</a:t>
            </a:r>
            <a:r>
              <a:rPr sz="1100" u="sng" spc="1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</a:t>
            </a:r>
            <a:r>
              <a:rPr sz="1100" u="sng" spc="10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include</a:t>
            </a:r>
            <a:r>
              <a:rPr sz="1100" u="sng" spc="10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vital</a:t>
            </a:r>
            <a:r>
              <a:rPr sz="1100" u="sng" spc="1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diagnostics:</a:t>
            </a:r>
            <a:r>
              <a:rPr sz="1100" spc="1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Monty</a:t>
            </a:r>
            <a:r>
              <a:rPr sz="1100" spc="114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</a:t>
            </a:r>
            <a:r>
              <a:rPr sz="1100" spc="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was</a:t>
            </a:r>
            <a:r>
              <a:rPr sz="1100" spc="1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awarded</a:t>
            </a:r>
            <a:r>
              <a:rPr sz="1100" spc="10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1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generous</a:t>
            </a:r>
            <a:endParaRPr sz="1100">
              <a:latin typeface="Times New Roman"/>
              <a:cs typeface="Times New Roman"/>
            </a:endParaRPr>
          </a:p>
          <a:p>
            <a:pPr marL="12700" marR="5715" algn="just">
              <a:lnSpc>
                <a:spcPct val="95800"/>
              </a:lnSpc>
              <a:spcBef>
                <a:spcPts val="25"/>
              </a:spcBef>
            </a:pPr>
            <a:r>
              <a:rPr sz="1100" dirty="0">
                <a:latin typeface="Times New Roman"/>
                <a:cs typeface="Times New Roman"/>
              </a:rPr>
              <a:t>$385,000 </a:t>
            </a:r>
            <a:r>
              <a:rPr sz="1100" spc="-5" dirty="0">
                <a:latin typeface="Times New Roman"/>
                <a:cs typeface="Times New Roman"/>
              </a:rPr>
              <a:t>Skills Capital Grant,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portion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which </a:t>
            </a:r>
            <a:r>
              <a:rPr sz="1100" dirty="0">
                <a:latin typeface="Times New Roman"/>
                <a:cs typeface="Times New Roman"/>
              </a:rPr>
              <a:t>will </a:t>
            </a:r>
            <a:r>
              <a:rPr sz="1100" spc="-5" dirty="0">
                <a:latin typeface="Times New Roman"/>
                <a:cs typeface="Times New Roman"/>
              </a:rPr>
              <a:t>benefit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staff and </a:t>
            </a:r>
            <a:r>
              <a:rPr sz="1100" dirty="0">
                <a:latin typeface="Times New Roman"/>
                <a:cs typeface="Times New Roman"/>
              </a:rPr>
              <a:t>students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Health  Occupations program. To </a:t>
            </a:r>
            <a:r>
              <a:rPr sz="1100" dirty="0">
                <a:latin typeface="Times New Roman"/>
                <a:cs typeface="Times New Roman"/>
              </a:rPr>
              <a:t>better </a:t>
            </a:r>
            <a:r>
              <a:rPr sz="1100" spc="-5" dirty="0">
                <a:latin typeface="Times New Roman"/>
                <a:cs typeface="Times New Roman"/>
              </a:rPr>
              <a:t>prepare our graduates </a:t>
            </a:r>
            <a:r>
              <a:rPr sz="1100" dirty="0">
                <a:latin typeface="Times New Roman"/>
                <a:cs typeface="Times New Roman"/>
              </a:rPr>
              <a:t>for a variety of </a:t>
            </a:r>
            <a:r>
              <a:rPr sz="1100" spc="-5" dirty="0">
                <a:latin typeface="Times New Roman"/>
                <a:cs typeface="Times New Roman"/>
              </a:rPr>
              <a:t>careers in </a:t>
            </a:r>
            <a:r>
              <a:rPr sz="1100" dirty="0">
                <a:latin typeface="Times New Roman"/>
                <a:cs typeface="Times New Roman"/>
              </a:rPr>
              <a:t>the health </a:t>
            </a:r>
            <a:r>
              <a:rPr sz="1100" spc="-5" dirty="0">
                <a:latin typeface="Times New Roman"/>
                <a:cs typeface="Times New Roman"/>
              </a:rPr>
              <a:t>sector, the  school will purchase </a:t>
            </a:r>
            <a:r>
              <a:rPr sz="1100" dirty="0">
                <a:latin typeface="Times New Roman"/>
                <a:cs typeface="Times New Roman"/>
              </a:rPr>
              <a:t>new diagnostic </a:t>
            </a:r>
            <a:r>
              <a:rPr sz="1100" spc="-5" dirty="0">
                <a:latin typeface="Times New Roman"/>
                <a:cs typeface="Times New Roman"/>
              </a:rPr>
              <a:t>equipment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train students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proper procedures for </a:t>
            </a:r>
            <a:r>
              <a:rPr sz="1100" dirty="0">
                <a:latin typeface="Times New Roman"/>
                <a:cs typeface="Times New Roman"/>
              </a:rPr>
              <a:t>testing for  </a:t>
            </a:r>
            <a:r>
              <a:rPr sz="1100" spc="-5" dirty="0">
                <a:latin typeface="Times New Roman"/>
                <a:cs typeface="Times New Roman"/>
              </a:rPr>
              <a:t>cholesterol, blood sugar, </a:t>
            </a:r>
            <a:r>
              <a:rPr sz="1100" dirty="0">
                <a:latin typeface="Times New Roman"/>
                <a:cs typeface="Times New Roman"/>
              </a:rPr>
              <a:t>lead, </a:t>
            </a:r>
            <a:r>
              <a:rPr sz="1100" spc="-5" dirty="0">
                <a:latin typeface="Times New Roman"/>
                <a:cs typeface="Times New Roman"/>
              </a:rPr>
              <a:t>lung volume, </a:t>
            </a:r>
            <a:r>
              <a:rPr sz="1100" dirty="0">
                <a:latin typeface="Times New Roman"/>
                <a:cs typeface="Times New Roman"/>
              </a:rPr>
              <a:t>and more. </a:t>
            </a:r>
            <a:r>
              <a:rPr sz="1100" spc="-5" dirty="0">
                <a:latin typeface="Times New Roman"/>
                <a:cs typeface="Times New Roman"/>
              </a:rPr>
              <a:t>In addition,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program </a:t>
            </a:r>
            <a:r>
              <a:rPr sz="1100" dirty="0">
                <a:latin typeface="Times New Roman"/>
                <a:cs typeface="Times New Roman"/>
              </a:rPr>
              <a:t>will </a:t>
            </a:r>
            <a:r>
              <a:rPr sz="1100" spc="-5" dirty="0">
                <a:latin typeface="Times New Roman"/>
                <a:cs typeface="Times New Roman"/>
              </a:rPr>
              <a:t>receive state-of-the-  </a:t>
            </a:r>
            <a:r>
              <a:rPr sz="1100" dirty="0">
                <a:latin typeface="Times New Roman"/>
                <a:cs typeface="Times New Roman"/>
              </a:rPr>
              <a:t>art </a:t>
            </a:r>
            <a:r>
              <a:rPr sz="1100" spc="-5" dirty="0">
                <a:latin typeface="Times New Roman"/>
                <a:cs typeface="Times New Roman"/>
              </a:rPr>
              <a:t>virtual dissection technology, bringing lessons in </a:t>
            </a:r>
            <a:r>
              <a:rPr sz="1100" dirty="0">
                <a:latin typeface="Times New Roman"/>
                <a:cs typeface="Times New Roman"/>
              </a:rPr>
              <a:t>anatomy </a:t>
            </a:r>
            <a:r>
              <a:rPr sz="1100" spc="-5" dirty="0">
                <a:latin typeface="Times New Roman"/>
                <a:cs typeface="Times New Roman"/>
              </a:rPr>
              <a:t>and physiology </a:t>
            </a:r>
            <a:r>
              <a:rPr sz="1100" dirty="0">
                <a:latin typeface="Times New Roman"/>
                <a:cs typeface="Times New Roman"/>
              </a:rPr>
              <a:t>to new </a:t>
            </a:r>
            <a:r>
              <a:rPr sz="1100" spc="-5" dirty="0">
                <a:latin typeface="Times New Roman"/>
                <a:cs typeface="Times New Roman"/>
              </a:rPr>
              <a:t>heights. This  </a:t>
            </a:r>
            <a:r>
              <a:rPr sz="1100" dirty="0">
                <a:latin typeface="Times New Roman"/>
                <a:cs typeface="Times New Roman"/>
              </a:rPr>
              <a:t>equipment, </a:t>
            </a:r>
            <a:r>
              <a:rPr sz="1100" spc="-5" dirty="0">
                <a:latin typeface="Times New Roman"/>
                <a:cs typeface="Times New Roman"/>
              </a:rPr>
              <a:t>provided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Anatomage and </a:t>
            </a:r>
            <a:r>
              <a:rPr sz="1100" dirty="0">
                <a:latin typeface="Times New Roman"/>
                <a:cs typeface="Times New Roman"/>
              </a:rPr>
              <a:t>most </a:t>
            </a:r>
            <a:r>
              <a:rPr sz="1100" spc="-5" dirty="0">
                <a:latin typeface="Times New Roman"/>
                <a:cs typeface="Times New Roman"/>
              </a:rPr>
              <a:t>often </a:t>
            </a:r>
            <a:r>
              <a:rPr sz="1100" dirty="0">
                <a:latin typeface="Times New Roman"/>
                <a:cs typeface="Times New Roman"/>
              </a:rPr>
              <a:t>found on </a:t>
            </a:r>
            <a:r>
              <a:rPr sz="1100" spc="-5" dirty="0">
                <a:latin typeface="Times New Roman"/>
                <a:cs typeface="Times New Roman"/>
              </a:rPr>
              <a:t>college campuses, is expected to engage  students </a:t>
            </a:r>
            <a:r>
              <a:rPr sz="1100" dirty="0">
                <a:latin typeface="Times New Roman"/>
                <a:cs typeface="Times New Roman"/>
              </a:rPr>
              <a:t>and bring a </a:t>
            </a:r>
            <a:r>
              <a:rPr sz="1100" spc="-5" dirty="0">
                <a:latin typeface="Times New Roman"/>
                <a:cs typeface="Times New Roman"/>
              </a:rPr>
              <a:t>deeper </a:t>
            </a:r>
            <a:r>
              <a:rPr sz="1100" dirty="0">
                <a:latin typeface="Times New Roman"/>
                <a:cs typeface="Times New Roman"/>
              </a:rPr>
              <a:t>level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knowledge and </a:t>
            </a:r>
            <a:r>
              <a:rPr sz="1100" spc="-5" dirty="0">
                <a:latin typeface="Times New Roman"/>
                <a:cs typeface="Times New Roman"/>
              </a:rPr>
              <a:t>understanding to students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they </a:t>
            </a:r>
            <a:r>
              <a:rPr sz="1100" dirty="0">
                <a:latin typeface="Times New Roman"/>
                <a:cs typeface="Times New Roman"/>
              </a:rPr>
              <a:t>explore the </a:t>
            </a:r>
            <a:r>
              <a:rPr sz="1100" spc="-5" dirty="0">
                <a:latin typeface="Times New Roman"/>
                <a:cs typeface="Times New Roman"/>
              </a:rPr>
              <a:t>human  </a:t>
            </a:r>
            <a:r>
              <a:rPr sz="1100" dirty="0">
                <a:latin typeface="Times New Roman"/>
                <a:cs typeface="Times New Roman"/>
              </a:rPr>
              <a:t>body and </a:t>
            </a:r>
            <a:r>
              <a:rPr sz="1100" spc="-5" dirty="0">
                <a:latin typeface="Times New Roman"/>
                <a:cs typeface="Times New Roman"/>
              </a:rPr>
              <a:t>its complex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systems.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Celebrate</a:t>
            </a:r>
            <a:r>
              <a:rPr sz="1100" u="sng" spc="-6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the</a:t>
            </a:r>
            <a:r>
              <a:rPr sz="1100" u="sng" spc="-6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completion</a:t>
            </a:r>
            <a:r>
              <a:rPr sz="1100" u="sng" spc="-6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1100" u="sng" spc="-6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</a:t>
            </a:r>
            <a:r>
              <a:rPr sz="1100" u="sng" spc="-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all-new</a:t>
            </a:r>
            <a:r>
              <a:rPr sz="1100" u="sng" spc="-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Automotive</a:t>
            </a:r>
            <a:r>
              <a:rPr sz="1100" u="sng" spc="-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Technology</a:t>
            </a:r>
            <a:r>
              <a:rPr sz="1100" u="sng" spc="-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simulation</a:t>
            </a:r>
            <a:r>
              <a:rPr sz="1100" u="sng" spc="-6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lab</a:t>
            </a:r>
            <a:r>
              <a:rPr sz="1100" dirty="0">
                <a:latin typeface="Times New Roman"/>
                <a:cs typeface="Times New Roman"/>
              </a:rPr>
              <a:t>: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$385,000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Skills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Capital  Grant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award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will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also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all-new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Automotive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Technology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simulation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lab,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which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will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include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latest  technology in trainers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simulators aligned with NATEF standards. At </a:t>
            </a:r>
            <a:r>
              <a:rPr sz="1100" dirty="0">
                <a:latin typeface="Times New Roman"/>
                <a:cs typeface="Times New Roman"/>
              </a:rPr>
              <a:t>Monty </a:t>
            </a:r>
            <a:r>
              <a:rPr sz="1100" spc="-5" dirty="0">
                <a:latin typeface="Times New Roman"/>
                <a:cs typeface="Times New Roman"/>
              </a:rPr>
              <a:t>Tech, students are  presented with countless opportunities to earn industry-recognized credentials. These certifications </a:t>
            </a:r>
            <a:r>
              <a:rPr sz="1100" dirty="0">
                <a:latin typeface="Times New Roman"/>
                <a:cs typeface="Times New Roman"/>
              </a:rPr>
              <a:t>are not  only a </a:t>
            </a:r>
            <a:r>
              <a:rPr sz="1100" spc="-5" dirty="0">
                <a:latin typeface="Times New Roman"/>
                <a:cs typeface="Times New Roman"/>
              </a:rPr>
              <a:t>testament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skills they have developed while enrolled at </a:t>
            </a:r>
            <a:r>
              <a:rPr sz="1100" dirty="0">
                <a:latin typeface="Times New Roman"/>
                <a:cs typeface="Times New Roman"/>
              </a:rPr>
              <a:t>Monty </a:t>
            </a:r>
            <a:r>
              <a:rPr sz="1100" spc="-5" dirty="0">
                <a:latin typeface="Times New Roman"/>
                <a:cs typeface="Times New Roman"/>
              </a:rPr>
              <a:t>Tech, </a:t>
            </a:r>
            <a:r>
              <a:rPr sz="1100" dirty="0">
                <a:latin typeface="Times New Roman"/>
                <a:cs typeface="Times New Roman"/>
              </a:rPr>
              <a:t>but also </a:t>
            </a:r>
            <a:r>
              <a:rPr sz="1100" spc="-5" dirty="0">
                <a:latin typeface="Times New Roman"/>
                <a:cs typeface="Times New Roman"/>
              </a:rPr>
              <a:t>will ensure our  graduates </a:t>
            </a:r>
            <a:r>
              <a:rPr sz="1100" dirty="0">
                <a:latin typeface="Times New Roman"/>
                <a:cs typeface="Times New Roman"/>
              </a:rPr>
              <a:t>are more </a:t>
            </a:r>
            <a:r>
              <a:rPr sz="1100" spc="-5" dirty="0">
                <a:latin typeface="Times New Roman"/>
                <a:cs typeface="Times New Roman"/>
              </a:rPr>
              <a:t>employable </a:t>
            </a:r>
            <a:r>
              <a:rPr sz="1100" dirty="0">
                <a:latin typeface="Times New Roman"/>
                <a:cs typeface="Times New Roman"/>
              </a:rPr>
              <a:t>upon </a:t>
            </a:r>
            <a:r>
              <a:rPr sz="1100" spc="-5" dirty="0">
                <a:latin typeface="Times New Roman"/>
                <a:cs typeface="Times New Roman"/>
              </a:rPr>
              <a:t>graduation. To that end, </a:t>
            </a:r>
            <a:r>
              <a:rPr sz="1100" dirty="0">
                <a:latin typeface="Times New Roman"/>
                <a:cs typeface="Times New Roman"/>
              </a:rPr>
              <a:t>the Monty </a:t>
            </a:r>
            <a:r>
              <a:rPr sz="1100" spc="-5" dirty="0">
                <a:latin typeface="Times New Roman"/>
                <a:cs typeface="Times New Roman"/>
              </a:rPr>
              <a:t>Tech Automotive Technology  instructors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proposed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adding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NC3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Automotive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Diagnostic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Certifications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program.</a:t>
            </a:r>
            <a:r>
              <a:rPr sz="1100" spc="2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partnership  </a:t>
            </a:r>
            <a:r>
              <a:rPr sz="1100" dirty="0">
                <a:latin typeface="Times New Roman"/>
                <a:cs typeface="Times New Roman"/>
              </a:rPr>
              <a:t>with </a:t>
            </a:r>
            <a:r>
              <a:rPr sz="1100" spc="-5" dirty="0">
                <a:latin typeface="Times New Roman"/>
                <a:cs typeface="Times New Roman"/>
              </a:rPr>
              <a:t>Snap On Tools, Monty </a:t>
            </a:r>
            <a:r>
              <a:rPr sz="1100" dirty="0">
                <a:latin typeface="Times New Roman"/>
                <a:cs typeface="Times New Roman"/>
              </a:rPr>
              <a:t>Tech </a:t>
            </a:r>
            <a:r>
              <a:rPr sz="1100" spc="-5" dirty="0">
                <a:latin typeface="Times New Roman"/>
                <a:cs typeface="Times New Roman"/>
              </a:rPr>
              <a:t>will now present students with </a:t>
            </a:r>
            <a:r>
              <a:rPr sz="1100" dirty="0">
                <a:latin typeface="Times New Roman"/>
                <a:cs typeface="Times New Roman"/>
              </a:rPr>
              <a:t>a more </a:t>
            </a:r>
            <a:r>
              <a:rPr sz="1100" spc="-5" dirty="0">
                <a:latin typeface="Times New Roman"/>
                <a:cs typeface="Times New Roman"/>
              </a:rPr>
              <a:t>sophisticated technical training  </a:t>
            </a:r>
            <a:r>
              <a:rPr sz="1100" dirty="0">
                <a:latin typeface="Times New Roman"/>
                <a:cs typeface="Times New Roman"/>
              </a:rPr>
              <a:t>program </a:t>
            </a:r>
            <a:r>
              <a:rPr sz="1100" spc="-5" dirty="0">
                <a:latin typeface="Times New Roman"/>
                <a:cs typeface="Times New Roman"/>
              </a:rPr>
              <a:t>and opportunities to </a:t>
            </a:r>
            <a:r>
              <a:rPr sz="1100" dirty="0">
                <a:latin typeface="Times New Roman"/>
                <a:cs typeface="Times New Roman"/>
              </a:rPr>
              <a:t>earn </a:t>
            </a:r>
            <a:r>
              <a:rPr sz="1100" spc="-5" dirty="0">
                <a:latin typeface="Times New Roman"/>
                <a:cs typeface="Times New Roman"/>
              </a:rPr>
              <a:t>all-new diagnostic credentials, validating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experience </a:t>
            </a:r>
            <a:r>
              <a:rPr sz="1100" dirty="0">
                <a:latin typeface="Times New Roman"/>
                <a:cs typeface="Times New Roman"/>
              </a:rPr>
              <a:t>and ability to  diagnose </a:t>
            </a:r>
            <a:r>
              <a:rPr sz="1100" spc="-5" dirty="0">
                <a:latin typeface="Times New Roman"/>
                <a:cs typeface="Times New Roman"/>
              </a:rPr>
              <a:t>and service today’s computer-controlled vehicles. In </a:t>
            </a:r>
            <a:r>
              <a:rPr sz="1100" dirty="0">
                <a:latin typeface="Times New Roman"/>
                <a:cs typeface="Times New Roman"/>
              </a:rPr>
              <a:t>addition, </a:t>
            </a:r>
            <a:r>
              <a:rPr sz="1100" spc="-5" dirty="0">
                <a:latin typeface="Times New Roman"/>
                <a:cs typeface="Times New Roman"/>
              </a:rPr>
              <a:t>the program will also </a:t>
            </a:r>
            <a:r>
              <a:rPr sz="1100" dirty="0">
                <a:latin typeface="Times New Roman"/>
                <a:cs typeface="Times New Roman"/>
              </a:rPr>
              <a:t>receive </a:t>
            </a:r>
            <a:r>
              <a:rPr sz="1100" spc="-5" dirty="0">
                <a:latin typeface="Times New Roman"/>
                <a:cs typeface="Times New Roman"/>
              </a:rPr>
              <a:t>new  automotive lifts, </a:t>
            </a:r>
            <a:r>
              <a:rPr sz="1100" dirty="0">
                <a:latin typeface="Times New Roman"/>
                <a:cs typeface="Times New Roman"/>
              </a:rPr>
              <a:t>floor </a:t>
            </a:r>
            <a:r>
              <a:rPr sz="1100" spc="-5" dirty="0">
                <a:latin typeface="Times New Roman"/>
                <a:cs typeface="Times New Roman"/>
              </a:rPr>
              <a:t>jacks, </a:t>
            </a:r>
            <a:r>
              <a:rPr sz="1100" dirty="0">
                <a:latin typeface="Times New Roman"/>
                <a:cs typeface="Times New Roman"/>
              </a:rPr>
              <a:t>engine stands, </a:t>
            </a:r>
            <a:r>
              <a:rPr sz="1100" spc="-5" dirty="0">
                <a:latin typeface="Times New Roman"/>
                <a:cs typeface="Times New Roman"/>
              </a:rPr>
              <a:t>chargers </a:t>
            </a:r>
            <a:r>
              <a:rPr sz="1100" dirty="0">
                <a:latin typeface="Times New Roman"/>
                <a:cs typeface="Times New Roman"/>
              </a:rPr>
              <a:t>and an </a:t>
            </a:r>
            <a:r>
              <a:rPr sz="1100" spc="-5" dirty="0">
                <a:latin typeface="Times New Roman"/>
                <a:cs typeface="Times New Roman"/>
              </a:rPr>
              <a:t>air </a:t>
            </a:r>
            <a:r>
              <a:rPr sz="1100" dirty="0">
                <a:latin typeface="Times New Roman"/>
                <a:cs typeface="Times New Roman"/>
              </a:rPr>
              <a:t>table, to </a:t>
            </a:r>
            <a:r>
              <a:rPr sz="1100" spc="-5" dirty="0">
                <a:latin typeface="Times New Roman"/>
                <a:cs typeface="Times New Roman"/>
              </a:rPr>
              <a:t>ensure students are trained </a:t>
            </a:r>
            <a:r>
              <a:rPr sz="1100" spc="-10" dirty="0">
                <a:latin typeface="Times New Roman"/>
                <a:cs typeface="Times New Roman"/>
              </a:rPr>
              <a:t>on  </a:t>
            </a:r>
            <a:r>
              <a:rPr sz="1100" spc="-5" dirty="0">
                <a:latin typeface="Times New Roman"/>
                <a:cs typeface="Times New Roman"/>
              </a:rPr>
              <a:t>equipment that will prepare </a:t>
            </a:r>
            <a:r>
              <a:rPr sz="1100" dirty="0">
                <a:latin typeface="Times New Roman"/>
                <a:cs typeface="Times New Roman"/>
              </a:rPr>
              <a:t>them </a:t>
            </a:r>
            <a:r>
              <a:rPr sz="1100" spc="-5" dirty="0">
                <a:latin typeface="Times New Roman"/>
                <a:cs typeface="Times New Roman"/>
              </a:rPr>
              <a:t>for careers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automotive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industry.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Roll out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affordable veterinary care services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 the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school’s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new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veterinary clinic</a:t>
            </a:r>
            <a:r>
              <a:rPr sz="1100" spc="-5" dirty="0">
                <a:latin typeface="Times New Roman"/>
                <a:cs typeface="Times New Roman"/>
              </a:rPr>
              <a:t>: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project </a:t>
            </a:r>
            <a:r>
              <a:rPr sz="1100" dirty="0">
                <a:latin typeface="Times New Roman"/>
                <a:cs typeface="Times New Roman"/>
              </a:rPr>
              <a:t>more </a:t>
            </a:r>
            <a:r>
              <a:rPr sz="1100" spc="-5" dirty="0">
                <a:latin typeface="Times New Roman"/>
                <a:cs typeface="Times New Roman"/>
              </a:rPr>
              <a:t>than </a:t>
            </a:r>
            <a:r>
              <a:rPr sz="1100" dirty="0">
                <a:latin typeface="Times New Roman"/>
                <a:cs typeface="Times New Roman"/>
              </a:rPr>
              <a:t>7  </a:t>
            </a:r>
            <a:r>
              <a:rPr sz="1100" spc="-5" dirty="0">
                <a:latin typeface="Times New Roman"/>
                <a:cs typeface="Times New Roman"/>
              </a:rPr>
              <a:t>years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making, the </a:t>
            </a:r>
            <a:r>
              <a:rPr sz="1100" dirty="0">
                <a:latin typeface="Times New Roman"/>
                <a:cs typeface="Times New Roman"/>
              </a:rPr>
              <a:t>Monty </a:t>
            </a:r>
            <a:r>
              <a:rPr sz="1100" spc="-5" dirty="0">
                <a:latin typeface="Times New Roman"/>
                <a:cs typeface="Times New Roman"/>
              </a:rPr>
              <a:t>Tech Veterinary Clinic </a:t>
            </a:r>
            <a:r>
              <a:rPr sz="1100" dirty="0">
                <a:latin typeface="Times New Roman"/>
                <a:cs typeface="Times New Roman"/>
              </a:rPr>
              <a:t>is now </a:t>
            </a:r>
            <a:r>
              <a:rPr sz="1100" spc="-5" dirty="0">
                <a:latin typeface="Times New Roman"/>
                <a:cs typeface="Times New Roman"/>
              </a:rPr>
              <a:t>open, providing affordable veterinary care 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pets across </a:t>
            </a:r>
            <a:r>
              <a:rPr sz="1100" dirty="0">
                <a:latin typeface="Times New Roman"/>
                <a:cs typeface="Times New Roman"/>
              </a:rPr>
              <a:t>the region. The </a:t>
            </a:r>
            <a:r>
              <a:rPr sz="1100" spc="-5" dirty="0">
                <a:latin typeface="Times New Roman"/>
                <a:cs typeface="Times New Roman"/>
              </a:rPr>
              <a:t>rollout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services continues throughout the 2019-2020 school year, with  </a:t>
            </a:r>
            <a:r>
              <a:rPr sz="1100" dirty="0">
                <a:latin typeface="Times New Roman"/>
                <a:cs typeface="Times New Roman"/>
              </a:rPr>
              <a:t>routine </a:t>
            </a:r>
            <a:r>
              <a:rPr sz="1100" spc="-5" dirty="0">
                <a:latin typeface="Times New Roman"/>
                <a:cs typeface="Times New Roman"/>
              </a:rPr>
              <a:t>wellness care visits, affordable medications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vaccinations, diagnostic services, primary care  surgical services, stable urgent care, compassionate </a:t>
            </a:r>
            <a:r>
              <a:rPr sz="1100" spc="-10" dirty="0">
                <a:latin typeface="Times New Roman"/>
                <a:cs typeface="Times New Roman"/>
              </a:rPr>
              <a:t>end </a:t>
            </a:r>
            <a:r>
              <a:rPr sz="1100" dirty="0">
                <a:latin typeface="Times New Roman"/>
                <a:cs typeface="Times New Roman"/>
              </a:rPr>
              <a:t>of life </a:t>
            </a:r>
            <a:r>
              <a:rPr sz="1100" spc="-5" dirty="0">
                <a:latin typeface="Times New Roman"/>
                <a:cs typeface="Times New Roman"/>
              </a:rPr>
              <a:t>care,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dentistry. Monty Tech is proud to  offer veterinary care services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families with </a:t>
            </a:r>
            <a:r>
              <a:rPr sz="1100" dirty="0">
                <a:latin typeface="Times New Roman"/>
                <a:cs typeface="Times New Roman"/>
              </a:rPr>
              <a:t>valid </a:t>
            </a:r>
            <a:r>
              <a:rPr sz="1100" spc="-5" dirty="0">
                <a:latin typeface="Times New Roman"/>
                <a:cs typeface="Times New Roman"/>
              </a:rPr>
              <a:t>EBT </a:t>
            </a:r>
            <a:r>
              <a:rPr sz="1100" dirty="0">
                <a:latin typeface="Times New Roman"/>
                <a:cs typeface="Times New Roman"/>
              </a:rPr>
              <a:t>cards </a:t>
            </a:r>
            <a:r>
              <a:rPr sz="1100" spc="-5" dirty="0">
                <a:latin typeface="Times New Roman"/>
                <a:cs typeface="Times New Roman"/>
              </a:rPr>
              <a:t>(food stamps) residing </a:t>
            </a:r>
            <a:r>
              <a:rPr sz="1100" dirty="0">
                <a:latin typeface="Times New Roman"/>
                <a:cs typeface="Times New Roman"/>
              </a:rPr>
              <a:t>in the Monty </a:t>
            </a:r>
            <a:r>
              <a:rPr sz="1100" spc="-5" dirty="0">
                <a:latin typeface="Times New Roman"/>
                <a:cs typeface="Times New Roman"/>
              </a:rPr>
              <a:t>Tech  District. </a:t>
            </a:r>
            <a:r>
              <a:rPr sz="1100" dirty="0">
                <a:latin typeface="Times New Roman"/>
                <a:cs typeface="Times New Roman"/>
              </a:rPr>
              <a:t>The 7,500 sq. </a:t>
            </a:r>
            <a:r>
              <a:rPr sz="1100" spc="-5" dirty="0">
                <a:latin typeface="Times New Roman"/>
                <a:cs typeface="Times New Roman"/>
              </a:rPr>
              <a:t>ft. </a:t>
            </a:r>
            <a:r>
              <a:rPr sz="1100" dirty="0">
                <a:latin typeface="Times New Roman"/>
                <a:cs typeface="Times New Roman"/>
              </a:rPr>
              <a:t>clinic also </a:t>
            </a:r>
            <a:r>
              <a:rPr sz="1100" spc="-5" dirty="0">
                <a:latin typeface="Times New Roman"/>
                <a:cs typeface="Times New Roman"/>
              </a:rPr>
              <a:t>houses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grooming </a:t>
            </a:r>
            <a:r>
              <a:rPr sz="1100" dirty="0">
                <a:latin typeface="Times New Roman"/>
                <a:cs typeface="Times New Roman"/>
              </a:rPr>
              <a:t>salon, </a:t>
            </a:r>
            <a:r>
              <a:rPr sz="1100" spc="-5" dirty="0">
                <a:latin typeface="Times New Roman"/>
                <a:cs typeface="Times New Roman"/>
              </a:rPr>
              <a:t>preparing students for </a:t>
            </a:r>
            <a:r>
              <a:rPr sz="1100" dirty="0">
                <a:latin typeface="Times New Roman"/>
                <a:cs typeface="Times New Roman"/>
              </a:rPr>
              <a:t>yet </a:t>
            </a:r>
            <a:r>
              <a:rPr sz="1100" spc="-5" dirty="0">
                <a:latin typeface="Times New Roman"/>
                <a:cs typeface="Times New Roman"/>
              </a:rPr>
              <a:t>another </a:t>
            </a:r>
            <a:r>
              <a:rPr sz="1100" dirty="0">
                <a:latin typeface="Times New Roman"/>
                <a:cs typeface="Times New Roman"/>
              </a:rPr>
              <a:t>high-  demand </a:t>
            </a:r>
            <a:r>
              <a:rPr sz="1100" spc="-5" dirty="0">
                <a:latin typeface="Times New Roman"/>
                <a:cs typeface="Times New Roman"/>
              </a:rPr>
              <a:t>animal care occupation. There are </a:t>
            </a:r>
            <a:r>
              <a:rPr sz="1100" dirty="0">
                <a:latin typeface="Times New Roman"/>
                <a:cs typeface="Times New Roman"/>
              </a:rPr>
              <a:t>no </a:t>
            </a:r>
            <a:r>
              <a:rPr sz="1100" spc="-5" dirty="0">
                <a:latin typeface="Times New Roman"/>
                <a:cs typeface="Times New Roman"/>
              </a:rPr>
              <a:t>eligibility requirements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receive services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Grooming  </a:t>
            </a:r>
            <a:r>
              <a:rPr sz="1100" dirty="0">
                <a:latin typeface="Times New Roman"/>
                <a:cs typeface="Times New Roman"/>
              </a:rPr>
              <a:t>Salon.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969">
    <p:pull/>
  </p:transition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568451"/>
            <a:ext cx="5970905" cy="6301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100" b="1" i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The </a:t>
            </a:r>
            <a:r>
              <a:rPr sz="1100" b="1" i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Monty </a:t>
            </a:r>
            <a:r>
              <a:rPr sz="1100" b="1" i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Tech School</a:t>
            </a:r>
            <a:r>
              <a:rPr sz="1100" b="1" i="1" u="heavy" spc="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i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Committee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900"/>
              </a:lnSpc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Montachusett Regional Vocational Technical School District Committee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comprised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twenty-two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dedicated individuals, whose expertise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proves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invaluable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advising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district’s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operations,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policies,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procedures. Our students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continue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 benefit from the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broad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scope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their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experiences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varying  perspectives,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we are thankful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following members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2018-2019 School Committee for their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outstanding</a:t>
            </a:r>
            <a:r>
              <a:rPr sz="11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service.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295"/>
              </a:lnSpc>
              <a:spcBef>
                <a:spcPts val="540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Brian J.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Walker,</a:t>
            </a:r>
            <a:r>
              <a:rPr sz="11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Fitchburg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295"/>
              </a:lnSpc>
            </a:pPr>
            <a:r>
              <a:rPr sz="1100" i="1" dirty="0">
                <a:solidFill>
                  <a:srgbClr val="231F20"/>
                </a:solidFill>
                <a:latin typeface="Times New Roman"/>
                <a:cs typeface="Times New Roman"/>
              </a:rPr>
              <a:t>Chair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295"/>
              </a:lnSpc>
              <a:spcBef>
                <a:spcPts val="395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Diane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Swenson, Ashburnham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295"/>
              </a:lnSpc>
            </a:pPr>
            <a:r>
              <a:rPr sz="1100" i="1" dirty="0">
                <a:solidFill>
                  <a:srgbClr val="231F20"/>
                </a:solidFill>
                <a:latin typeface="Times New Roman"/>
                <a:cs typeface="Times New Roman"/>
              </a:rPr>
              <a:t>Vice</a:t>
            </a: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 Chair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290"/>
              </a:lnSpc>
              <a:spcBef>
                <a:spcPts val="409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Julie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 Marynok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290"/>
              </a:lnSpc>
            </a:pPr>
            <a:r>
              <a:rPr sz="1100" i="1" dirty="0">
                <a:solidFill>
                  <a:srgbClr val="231F20"/>
                </a:solidFill>
                <a:latin typeface="Times New Roman"/>
                <a:cs typeface="Times New Roman"/>
              </a:rPr>
              <a:t>Secretary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290"/>
              </a:lnSpc>
              <a:spcBef>
                <a:spcPts val="405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Norman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J.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LeBlanc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290"/>
              </a:lnSpc>
            </a:pP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</a:t>
            </a:r>
            <a:r>
              <a:rPr sz="110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Treasurer</a:t>
            </a:r>
            <a:endParaRPr sz="1100">
              <a:latin typeface="Times New Roman"/>
              <a:cs typeface="Times New Roman"/>
            </a:endParaRPr>
          </a:p>
          <a:p>
            <a:pPr marL="2291080" marR="2286635" indent="100330" algn="just">
              <a:lnSpc>
                <a:spcPct val="95900"/>
              </a:lnSpc>
              <a:spcBef>
                <a:spcPts val="464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Peter Capone,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Ashby  Toni 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L.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Phillips, Athol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Whitney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Marshall,</a:t>
            </a:r>
            <a:r>
              <a:rPr sz="1100" spc="-1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Barre</a:t>
            </a:r>
            <a:endParaRPr sz="1100">
              <a:latin typeface="Times New Roman"/>
              <a:cs typeface="Times New Roman"/>
            </a:endParaRPr>
          </a:p>
          <a:p>
            <a:pPr marL="2089785" marR="2081530" indent="-1905" algn="ctr">
              <a:lnSpc>
                <a:spcPts val="1260"/>
              </a:lnSpc>
              <a:spcBef>
                <a:spcPts val="30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Dr. Robert Babineau, Fitchburg  Dr. Ronald Tourigny,</a:t>
            </a:r>
            <a:r>
              <a:rPr sz="11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Fitchburg</a:t>
            </a:r>
            <a:endParaRPr sz="1100">
              <a:latin typeface="Times New Roman"/>
              <a:cs typeface="Times New Roman"/>
            </a:endParaRPr>
          </a:p>
          <a:p>
            <a:pPr marL="2240280" marR="2233930" algn="ctr">
              <a:lnSpc>
                <a:spcPts val="1260"/>
              </a:lnSpc>
              <a:spcBef>
                <a:spcPts val="10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Melanie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Weeks,</a:t>
            </a:r>
            <a:r>
              <a:rPr sz="11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Fitchburg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Matthew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Vance,</a:t>
            </a:r>
            <a:r>
              <a:rPr sz="1100" spc="-1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Gardner</a:t>
            </a:r>
            <a:endParaRPr sz="1100">
              <a:latin typeface="Times New Roman"/>
              <a:cs typeface="Times New Roman"/>
            </a:endParaRPr>
          </a:p>
          <a:p>
            <a:pPr marL="2275205" marR="2269490" algn="ctr">
              <a:lnSpc>
                <a:spcPts val="1260"/>
              </a:lnSpc>
              <a:spcBef>
                <a:spcPts val="15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James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S. Boone,</a:t>
            </a:r>
            <a:r>
              <a:rPr sz="11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Gardner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Amy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Morton,</a:t>
            </a:r>
            <a:r>
              <a:rPr sz="11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Harvard</a:t>
            </a:r>
            <a:endParaRPr sz="1100">
              <a:latin typeface="Times New Roman"/>
              <a:cs typeface="Times New Roman"/>
            </a:endParaRPr>
          </a:p>
          <a:p>
            <a:pPr marL="2117090" marR="2109470" algn="ctr">
              <a:lnSpc>
                <a:spcPts val="1260"/>
              </a:lnSpc>
              <a:spcBef>
                <a:spcPts val="10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James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Cournoyer, </a:t>
            </a:r>
            <a:r>
              <a:rPr sz="1100" spc="-20" dirty="0">
                <a:solidFill>
                  <a:srgbClr val="231F20"/>
                </a:solidFill>
                <a:latin typeface="Times New Roman"/>
                <a:cs typeface="Times New Roman"/>
              </a:rPr>
              <a:t>Holden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Kathleen Airoldi, Hubbardston  Barbara Reynolds, Lunenburg</a:t>
            </a:r>
            <a:endParaRPr sz="1100">
              <a:latin typeface="Times New Roman"/>
              <a:cs typeface="Times New Roman"/>
            </a:endParaRPr>
          </a:p>
          <a:p>
            <a:pPr marL="2230120" marR="2222500" algn="ctr">
              <a:lnSpc>
                <a:spcPts val="1260"/>
              </a:lnSpc>
              <a:spcBef>
                <a:spcPts val="15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Edward Simms,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Petersham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Eric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Olson,</a:t>
            </a:r>
            <a:r>
              <a:rPr sz="11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Phillipston</a:t>
            </a:r>
            <a:endParaRPr sz="1100">
              <a:latin typeface="Times New Roman"/>
              <a:cs typeface="Times New Roman"/>
            </a:endParaRPr>
          </a:p>
          <a:p>
            <a:pPr marL="2197735" marR="2193290" indent="42545" algn="just">
              <a:lnSpc>
                <a:spcPts val="1260"/>
              </a:lnSpc>
              <a:spcBef>
                <a:spcPts val="10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John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P. Mollica, Princeton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Mary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C. Barclay, Royalston  William Brassard,</a:t>
            </a:r>
            <a:r>
              <a:rPr sz="11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Sterling</a:t>
            </a:r>
            <a:endParaRPr sz="1100">
              <a:latin typeface="Times New Roman"/>
              <a:cs typeface="Times New Roman"/>
            </a:endParaRPr>
          </a:p>
          <a:p>
            <a:pPr marL="2252980" marR="2202180" indent="-43180" algn="just">
              <a:lnSpc>
                <a:spcPts val="1260"/>
              </a:lnSpc>
              <a:spcBef>
                <a:spcPts val="10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John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Columbus, Templeton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Ross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Barber,</a:t>
            </a:r>
            <a:r>
              <a:rPr sz="11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Westminster</a:t>
            </a:r>
            <a:endParaRPr sz="1100">
              <a:latin typeface="Times New Roman"/>
              <a:cs typeface="Times New Roman"/>
            </a:endParaRPr>
          </a:p>
          <a:p>
            <a:pPr marL="2062480" algn="just">
              <a:lnSpc>
                <a:spcPts val="1240"/>
              </a:lnSpc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Dr. Maureen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Ward,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Winchendon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2136775" algn="just">
              <a:lnSpc>
                <a:spcPct val="100000"/>
              </a:lnSpc>
              <a:spcBef>
                <a:spcPts val="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By: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24660" y="6998207"/>
            <a:ext cx="30848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Sheila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Harrity, Ed.D.,</a:t>
            </a:r>
            <a:r>
              <a:rPr sz="12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Superintendent-Director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975257" y="6998207"/>
            <a:ext cx="10693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January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24,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57375" y="7479792"/>
            <a:ext cx="5056505" cy="69977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algn="ctr">
              <a:lnSpc>
                <a:spcPts val="1370"/>
              </a:lnSpc>
              <a:spcBef>
                <a:spcPts val="2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Montachusett Regional Vocational Technical School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1050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Westminster Street  Fitchburg, MA</a:t>
            </a:r>
            <a:r>
              <a:rPr sz="1200" b="1" spc="2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01420</a:t>
            </a:r>
            <a:endParaRPr sz="1200">
              <a:latin typeface="Times New Roman"/>
              <a:cs typeface="Times New Roman"/>
            </a:endParaRPr>
          </a:p>
          <a:p>
            <a:pPr marL="635" algn="ctr">
              <a:lnSpc>
                <a:spcPts val="1180"/>
              </a:lnSpc>
            </a:pPr>
            <a:r>
              <a:rPr sz="1100" b="1" dirty="0">
                <a:solidFill>
                  <a:srgbClr val="231F20"/>
                </a:solidFill>
                <a:latin typeface="Times New Roman"/>
                <a:cs typeface="Times New Roman"/>
              </a:rPr>
              <a:t>(978)</a:t>
            </a:r>
            <a:r>
              <a:rPr sz="1100" b="1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rgbClr val="231F20"/>
                </a:solidFill>
                <a:latin typeface="Times New Roman"/>
                <a:cs typeface="Times New Roman"/>
              </a:rPr>
              <a:t>345-9200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285"/>
              </a:lnSpc>
            </a:pPr>
            <a:r>
              <a:rPr sz="1100" b="1" i="1" u="heavy" spc="-5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Times New Roman"/>
                <a:cs typeface="Times New Roman"/>
                <a:hlinkClick r:id="rId2"/>
              </a:rPr>
              <a:t>www.montytech.net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381125" y="7324178"/>
            <a:ext cx="5143499" cy="1649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236</a:t>
            </a:r>
          </a:p>
        </p:txBody>
      </p:sp>
    </p:spTree>
  </p:cSld>
  <p:clrMapOvr>
    <a:masterClrMapping/>
  </p:clrMapOvr>
  <p:transition spd="med" advTm="1007">
    <p:pull/>
  </p:transition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508000"/>
            <a:ext cx="6080760" cy="327660"/>
          </a:xfrm>
          <a:custGeom>
            <a:avLst/>
            <a:gdLst/>
            <a:ahLst/>
            <a:cxnLst/>
            <a:rect l="l" t="t" r="r" b="b"/>
            <a:pathLst>
              <a:path w="6080759" h="327659">
                <a:moveTo>
                  <a:pt x="0" y="327659"/>
                </a:moveTo>
                <a:lnTo>
                  <a:pt x="6080759" y="327659"/>
                </a:lnTo>
                <a:lnTo>
                  <a:pt x="6080759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165352" y="493776"/>
            <a:ext cx="54400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REGIONAL SCHOOL</a:t>
            </a:r>
            <a:r>
              <a:rPr sz="18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333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333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516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897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333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835660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92047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53947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35660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835660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50800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59">
                <a:moveTo>
                  <a:pt x="0" y="327659"/>
                </a:moveTo>
                <a:lnTo>
                  <a:pt x="18287" y="327659"/>
                </a:lnTo>
                <a:lnTo>
                  <a:pt x="18287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508000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59">
                <a:moveTo>
                  <a:pt x="0" y="327659"/>
                </a:moveTo>
                <a:lnTo>
                  <a:pt x="38100" y="327659"/>
                </a:lnTo>
                <a:lnTo>
                  <a:pt x="38100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50800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59">
                <a:moveTo>
                  <a:pt x="0" y="327659"/>
                </a:moveTo>
                <a:lnTo>
                  <a:pt x="18287" y="327659"/>
                </a:lnTo>
                <a:lnTo>
                  <a:pt x="18287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8111" y="508000"/>
            <a:ext cx="0" cy="327660"/>
          </a:xfrm>
          <a:custGeom>
            <a:avLst/>
            <a:gdLst/>
            <a:ahLst/>
            <a:cxnLst/>
            <a:rect l="l" t="t" r="r" b="b"/>
            <a:pathLst>
              <a:path h="327659">
                <a:moveTo>
                  <a:pt x="0" y="0"/>
                </a:moveTo>
                <a:lnTo>
                  <a:pt x="0" y="327659"/>
                </a:lnTo>
              </a:path>
            </a:pathLst>
          </a:custGeom>
          <a:ln w="1028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508000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59">
                <a:moveTo>
                  <a:pt x="0" y="327659"/>
                </a:moveTo>
                <a:lnTo>
                  <a:pt x="38100" y="327659"/>
                </a:lnTo>
                <a:lnTo>
                  <a:pt x="38100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50800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59">
                <a:moveTo>
                  <a:pt x="0" y="327659"/>
                </a:moveTo>
                <a:lnTo>
                  <a:pt x="18288" y="327659"/>
                </a:lnTo>
                <a:lnTo>
                  <a:pt x="18288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1065276"/>
            <a:ext cx="5970905" cy="8185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3970" algn="ctr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3A5591"/>
                </a:solidFill>
                <a:latin typeface="Arial"/>
                <a:cs typeface="Arial"/>
              </a:rPr>
              <a:t>462 </a:t>
            </a:r>
            <a:r>
              <a:rPr sz="1200" spc="-5" dirty="0">
                <a:solidFill>
                  <a:srgbClr val="3A5591"/>
                </a:solidFill>
                <a:latin typeface="Arial"/>
                <a:cs typeface="Arial"/>
              </a:rPr>
              <a:t>Baldwinville Road, Baldwinville, MA 01436</a:t>
            </a:r>
            <a:r>
              <a:rPr sz="1200" dirty="0">
                <a:solidFill>
                  <a:srgbClr val="3A5591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3A5591"/>
                </a:solidFill>
                <a:latin typeface="Arial"/>
                <a:cs typeface="Arial"/>
              </a:rPr>
              <a:t>978-939-5661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300">
              <a:latin typeface="Arial"/>
              <a:cs typeface="Arial"/>
            </a:endParaRPr>
          </a:p>
          <a:p>
            <a:pPr marR="30480" algn="r">
              <a:lnSpc>
                <a:spcPct val="100000"/>
              </a:lnSpc>
            </a:pPr>
            <a:r>
              <a:rPr sz="900" i="1" spc="-5" dirty="0">
                <a:solidFill>
                  <a:srgbClr val="365F91"/>
                </a:solidFill>
                <a:latin typeface="Lucida Calligraphy"/>
                <a:cs typeface="Lucida Calligraphy"/>
              </a:rPr>
              <a:t>Christopher </a:t>
            </a:r>
            <a:r>
              <a:rPr sz="900" i="1" dirty="0">
                <a:solidFill>
                  <a:srgbClr val="365F91"/>
                </a:solidFill>
                <a:latin typeface="Lucida Calligraphy"/>
                <a:cs typeface="Lucida Calligraphy"/>
              </a:rPr>
              <a:t>D. </a:t>
            </a:r>
            <a:r>
              <a:rPr sz="900" i="1" spc="-5" dirty="0">
                <a:solidFill>
                  <a:srgbClr val="365F91"/>
                </a:solidFill>
                <a:latin typeface="Lucida Calligraphy"/>
                <a:cs typeface="Lucida Calligraphy"/>
              </a:rPr>
              <a:t>Casavant,</a:t>
            </a:r>
            <a:r>
              <a:rPr sz="900" i="1" spc="-60" dirty="0">
                <a:solidFill>
                  <a:srgbClr val="365F91"/>
                </a:solidFill>
                <a:latin typeface="Lucida Calligraphy"/>
                <a:cs typeface="Lucida Calligraphy"/>
              </a:rPr>
              <a:t> </a:t>
            </a:r>
            <a:r>
              <a:rPr sz="900" i="1" spc="-5" dirty="0">
                <a:solidFill>
                  <a:srgbClr val="365F91"/>
                </a:solidFill>
                <a:latin typeface="Lucida Calligraphy"/>
                <a:cs typeface="Lucida Calligraphy"/>
              </a:rPr>
              <a:t>Ed.D.</a:t>
            </a:r>
            <a:endParaRPr sz="900">
              <a:latin typeface="Lucida Calligraphy"/>
              <a:cs typeface="Lucida Calligraphy"/>
            </a:endParaRPr>
          </a:p>
          <a:p>
            <a:pPr marR="34925" algn="r">
              <a:lnSpc>
                <a:spcPct val="100000"/>
              </a:lnSpc>
              <a:spcBef>
                <a:spcPts val="55"/>
              </a:spcBef>
            </a:pPr>
            <a:r>
              <a:rPr sz="700" spc="-5" dirty="0">
                <a:solidFill>
                  <a:srgbClr val="365F91"/>
                </a:solidFill>
                <a:latin typeface="Times New Roman"/>
                <a:cs typeface="Times New Roman"/>
              </a:rPr>
              <a:t>SUPERINTENDENT OF</a:t>
            </a:r>
            <a:r>
              <a:rPr sz="700" spc="-35" dirty="0">
                <a:solidFill>
                  <a:srgbClr val="365F91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365F91"/>
                </a:solidFill>
                <a:latin typeface="Times New Roman"/>
                <a:cs typeface="Times New Roman"/>
              </a:rPr>
              <a:t>SCHOOLS</a:t>
            </a: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700">
              <a:latin typeface="Times New Roman"/>
              <a:cs typeface="Times New Roman"/>
            </a:endParaRPr>
          </a:p>
          <a:p>
            <a:pPr marR="222250" algn="ctr">
              <a:lnSpc>
                <a:spcPct val="100000"/>
              </a:lnSpc>
              <a:spcBef>
                <a:spcPts val="5"/>
              </a:spcBef>
            </a:pPr>
            <a:r>
              <a:rPr sz="14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NRSD </a:t>
            </a: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Town Report</a:t>
            </a:r>
            <a:r>
              <a:rPr sz="1400" b="1" u="heavy" spc="-2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FY19</a:t>
            </a:r>
            <a:endParaRPr sz="1400">
              <a:latin typeface="Times New Roman"/>
              <a:cs typeface="Times New Roman"/>
            </a:endParaRPr>
          </a:p>
          <a:p>
            <a:pPr marR="222250" algn="ctr">
              <a:lnSpc>
                <a:spcPct val="100000"/>
              </a:lnSpc>
              <a:spcBef>
                <a:spcPts val="740"/>
              </a:spcBef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July 1, 2018 - June 30,</a:t>
            </a:r>
            <a:r>
              <a:rPr sz="12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indeed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great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to be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Warrior during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2018-2019 school year! The new elementary  school was well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completion, and getting ready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residents (Pre-k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-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5).  Preparations were being made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big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move, which included over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30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teachers and staff and  over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500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 and 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necessary educational materials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needed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open Templeton  Elementary School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September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2019.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80"/>
              </a:lnSpc>
              <a:spcBef>
                <a:spcPts val="790"/>
              </a:spcBef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It’s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always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busy time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facility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grounds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front. Our efforts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continued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improving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sports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fields,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once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bleacher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project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completed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just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time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Class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graduation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May. New goal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posts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were installed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football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field;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were also 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pave 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pathways around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concession stand. 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addition,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added additional handicap parking spaces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athletic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fields,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along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fencing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area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surrounds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underground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propane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tanks.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completed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renovations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High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caused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water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damage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during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prior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winter  season.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Roughly 900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square feet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High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school gym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floor had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wood replaced,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entire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floor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stripped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refinished.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This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perfect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time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install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updated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Warrior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logo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Center Court. Ventilation ducts were repaired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High School Gym,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hoods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mounted  over ventilation inlets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roof,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prevent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snow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rain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entering.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Maintenance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team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has continued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replacement of 3600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lights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throughout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funded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 an energy  grant from Graybar Electric. Also, additional roof drains were added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Phillipston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Elementary  School. As always,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custodial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maintenance team 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work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hard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show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condition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 District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buildings.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  <a:spcBef>
                <a:spcPts val="770"/>
              </a:spcBef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continuing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support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efforts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promote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academic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success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students,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sought out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received several grants related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curriculum and instruction.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crucial area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reading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received 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Early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Literacy Grant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$10,000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which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supported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teachers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take part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rich professional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development in 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area. The District recognized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lack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resources related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literacy,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during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2018-2019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elementary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teachers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performed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rigorous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review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several reading programs followed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a pilot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process. Into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Reading 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Houghton Mifflin  Harcourt was chosen for students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grades K-5.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support implementation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wrote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received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grant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$9,500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which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helped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teachers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prepare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implement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this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  curriculum program successfully. Additionally, there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was ongoing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middle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high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levels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coordinate grades 6-12 curriculum and instruction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mathematics, English, and  science.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secondary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level, NRSD wrote and received two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competitive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grants which brought  science,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technology,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engineering,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mathematics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(STEM)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instruction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through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implementation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Project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Lead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Way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(PLTW).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These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grants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totaled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$39,000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additional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  <a:spcBef>
                <a:spcPts val="3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$26,000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coming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next school year.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funds enabled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purchase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durable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equipment and supplies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train two teachers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deliver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STEM curriculum. PLTW uses an  activity-project-problem approach which fully engages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learning.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971550" y="1350016"/>
            <a:ext cx="1133475" cy="111442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993255" y="442950"/>
            <a:ext cx="393065" cy="9122410"/>
          </a:xfrm>
          <a:custGeom>
            <a:avLst/>
            <a:gdLst/>
            <a:ahLst/>
            <a:cxnLst/>
            <a:rect l="l" t="t" r="r" b="b"/>
            <a:pathLst>
              <a:path w="393065" h="9122410">
                <a:moveTo>
                  <a:pt x="393065" y="9122410"/>
                </a:moveTo>
                <a:lnTo>
                  <a:pt x="0" y="9122410"/>
                </a:lnTo>
                <a:lnTo>
                  <a:pt x="0" y="0"/>
                </a:lnTo>
                <a:lnTo>
                  <a:pt x="393065" y="0"/>
                </a:lnTo>
                <a:lnTo>
                  <a:pt x="393065" y="9122410"/>
                </a:lnTo>
                <a:close/>
              </a:path>
            </a:pathLst>
          </a:custGeom>
          <a:solidFill>
            <a:srgbClr val="5B9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93255" y="442950"/>
            <a:ext cx="393065" cy="9122410"/>
          </a:xfrm>
          <a:custGeom>
            <a:avLst/>
            <a:gdLst/>
            <a:ahLst/>
            <a:cxnLst/>
            <a:rect l="l" t="t" r="r" b="b"/>
            <a:pathLst>
              <a:path w="393065" h="9122410">
                <a:moveTo>
                  <a:pt x="393065" y="9122410"/>
                </a:moveTo>
                <a:lnTo>
                  <a:pt x="0" y="9122410"/>
                </a:lnTo>
                <a:lnTo>
                  <a:pt x="0" y="0"/>
                </a:lnTo>
                <a:lnTo>
                  <a:pt x="393065" y="0"/>
                </a:lnTo>
                <a:lnTo>
                  <a:pt x="393065" y="9122410"/>
                </a:lnTo>
                <a:close/>
              </a:path>
            </a:pathLst>
          </a:custGeom>
          <a:ln w="12700">
            <a:solidFill>
              <a:srgbClr val="4170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7001190" y="1857818"/>
            <a:ext cx="334645" cy="628840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NARRAGANSETT REGIONAL SCHOOL</a:t>
            </a:r>
            <a:r>
              <a:rPr sz="22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DISTRICT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237</a:t>
            </a:r>
          </a:p>
        </p:txBody>
      </p:sp>
    </p:spTree>
  </p:cSld>
  <p:clrMapOvr>
    <a:masterClrMapping/>
  </p:clrMapOvr>
  <p:transition spd="slow" advTm="857">
    <p:push dir="u"/>
  </p:transition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95731"/>
            <a:ext cx="5970905" cy="32442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FY19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ended in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very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trying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emotionally exhausting budget process; resulting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3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  Wide meetings that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ultimately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resulted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not needing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intervention. A lot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difficult  discussions were had and difficult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decisions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made. Although challenging,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important lessons  were learned,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well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beginnings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more substantive dialog regarding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future and  configuration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Regional School District;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how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best meet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educational  needs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both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member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 towns.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spcBef>
                <a:spcPts val="805"/>
              </a:spcBef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closing,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Regional School District 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make academic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strides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improvements across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academics, social emotional programing as well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extracurricular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offerings.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consistent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increase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resident student enrollment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direct  reflection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supportive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culture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continue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upon,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excellent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educators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 support staff that we are fortunate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have as part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learning community.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importantly,  as an essential community asset, we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look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forward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continuing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partnership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  towns.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Respectfully,</a:t>
            </a:r>
            <a:endParaRPr sz="1200">
              <a:latin typeface="Times New Roman"/>
              <a:cs typeface="Times New Roman"/>
            </a:endParaRPr>
          </a:p>
          <a:p>
            <a:pPr marL="12700" marR="4340860">
              <a:lnSpc>
                <a:spcPct val="1517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Dr. Christopher Casavant  Superintendent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Schools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45819" y="3806952"/>
            <a:ext cx="6080760" cy="315595"/>
          </a:xfrm>
          <a:custGeom>
            <a:avLst/>
            <a:gdLst/>
            <a:ahLst/>
            <a:cxnLst/>
            <a:rect l="l" t="t" r="r" b="b"/>
            <a:pathLst>
              <a:path w="6080759" h="315595">
                <a:moveTo>
                  <a:pt x="0" y="315467"/>
                </a:moveTo>
                <a:lnTo>
                  <a:pt x="6080759" y="315467"/>
                </a:lnTo>
                <a:lnTo>
                  <a:pt x="6080759" y="0"/>
                </a:lnTo>
                <a:lnTo>
                  <a:pt x="0" y="0"/>
                </a:lnTo>
                <a:lnTo>
                  <a:pt x="0" y="315467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71144" y="3732276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373227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3750564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378866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3732276"/>
            <a:ext cx="53975" cy="18415"/>
          </a:xfrm>
          <a:custGeom>
            <a:avLst/>
            <a:gdLst/>
            <a:ahLst/>
            <a:cxnLst/>
            <a:rect l="l" t="t" r="r" b="b"/>
            <a:pathLst>
              <a:path w="53975" h="18414">
                <a:moveTo>
                  <a:pt x="0" y="18287"/>
                </a:moveTo>
                <a:lnTo>
                  <a:pt x="53975" y="18287"/>
                </a:lnTo>
                <a:lnTo>
                  <a:pt x="53975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26580" y="3750564"/>
            <a:ext cx="53975" cy="38100"/>
          </a:xfrm>
          <a:custGeom>
            <a:avLst/>
            <a:gdLst/>
            <a:ahLst/>
            <a:cxnLst/>
            <a:rect l="l" t="t" r="r" b="b"/>
            <a:pathLst>
              <a:path w="53975" h="38100">
                <a:moveTo>
                  <a:pt x="0" y="38100"/>
                </a:moveTo>
                <a:lnTo>
                  <a:pt x="53975" y="38100"/>
                </a:lnTo>
                <a:lnTo>
                  <a:pt x="53975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1144" y="3806952"/>
            <a:ext cx="18415" cy="315595"/>
          </a:xfrm>
          <a:custGeom>
            <a:avLst/>
            <a:gdLst/>
            <a:ahLst/>
            <a:cxnLst/>
            <a:rect l="l" t="t" r="r" b="b"/>
            <a:pathLst>
              <a:path w="18415" h="315595">
                <a:moveTo>
                  <a:pt x="0" y="315467"/>
                </a:moveTo>
                <a:lnTo>
                  <a:pt x="18287" y="315467"/>
                </a:lnTo>
                <a:lnTo>
                  <a:pt x="18287" y="0"/>
                </a:lnTo>
                <a:lnTo>
                  <a:pt x="0" y="0"/>
                </a:lnTo>
                <a:lnTo>
                  <a:pt x="0" y="31546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89431" y="3806952"/>
            <a:ext cx="38100" cy="315595"/>
          </a:xfrm>
          <a:custGeom>
            <a:avLst/>
            <a:gdLst/>
            <a:ahLst/>
            <a:cxnLst/>
            <a:rect l="l" t="t" r="r" b="b"/>
            <a:pathLst>
              <a:path w="38100" h="315595">
                <a:moveTo>
                  <a:pt x="0" y="315467"/>
                </a:moveTo>
                <a:lnTo>
                  <a:pt x="38100" y="315467"/>
                </a:lnTo>
                <a:lnTo>
                  <a:pt x="38100" y="0"/>
                </a:lnTo>
                <a:lnTo>
                  <a:pt x="0" y="0"/>
                </a:lnTo>
                <a:lnTo>
                  <a:pt x="0" y="31546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27532" y="3806952"/>
            <a:ext cx="18415" cy="315595"/>
          </a:xfrm>
          <a:custGeom>
            <a:avLst/>
            <a:gdLst/>
            <a:ahLst/>
            <a:cxnLst/>
            <a:rect l="l" t="t" r="r" b="b"/>
            <a:pathLst>
              <a:path w="18415" h="315595">
                <a:moveTo>
                  <a:pt x="0" y="315467"/>
                </a:moveTo>
                <a:lnTo>
                  <a:pt x="18287" y="315467"/>
                </a:lnTo>
                <a:lnTo>
                  <a:pt x="18287" y="0"/>
                </a:lnTo>
                <a:lnTo>
                  <a:pt x="0" y="0"/>
                </a:lnTo>
                <a:lnTo>
                  <a:pt x="0" y="31546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44868" y="3806952"/>
            <a:ext cx="36195" cy="315595"/>
          </a:xfrm>
          <a:custGeom>
            <a:avLst/>
            <a:gdLst/>
            <a:ahLst/>
            <a:cxnLst/>
            <a:rect l="l" t="t" r="r" b="b"/>
            <a:pathLst>
              <a:path w="36195" h="315595">
                <a:moveTo>
                  <a:pt x="0" y="315467"/>
                </a:moveTo>
                <a:lnTo>
                  <a:pt x="35686" y="315467"/>
                </a:lnTo>
                <a:lnTo>
                  <a:pt x="35686" y="0"/>
                </a:lnTo>
                <a:lnTo>
                  <a:pt x="0" y="0"/>
                </a:lnTo>
                <a:lnTo>
                  <a:pt x="0" y="31546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926580" y="3806952"/>
            <a:ext cx="18415" cy="315595"/>
          </a:xfrm>
          <a:custGeom>
            <a:avLst/>
            <a:gdLst/>
            <a:ahLst/>
            <a:cxnLst/>
            <a:rect l="l" t="t" r="r" b="b"/>
            <a:pathLst>
              <a:path w="18415" h="315595">
                <a:moveTo>
                  <a:pt x="0" y="315467"/>
                </a:moveTo>
                <a:lnTo>
                  <a:pt x="18288" y="315467"/>
                </a:lnTo>
                <a:lnTo>
                  <a:pt x="18288" y="0"/>
                </a:lnTo>
                <a:lnTo>
                  <a:pt x="0" y="0"/>
                </a:lnTo>
                <a:lnTo>
                  <a:pt x="0" y="31546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45819" y="4122420"/>
            <a:ext cx="6080760" cy="315595"/>
          </a:xfrm>
          <a:custGeom>
            <a:avLst/>
            <a:gdLst/>
            <a:ahLst/>
            <a:cxnLst/>
            <a:rect l="l" t="t" r="r" b="b"/>
            <a:pathLst>
              <a:path w="6080759" h="315595">
                <a:moveTo>
                  <a:pt x="0" y="315467"/>
                </a:moveTo>
                <a:lnTo>
                  <a:pt x="6080759" y="315467"/>
                </a:lnTo>
                <a:lnTo>
                  <a:pt x="6080759" y="0"/>
                </a:lnTo>
                <a:lnTo>
                  <a:pt x="0" y="0"/>
                </a:lnTo>
                <a:lnTo>
                  <a:pt x="0" y="315467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71144" y="4437888"/>
            <a:ext cx="74675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45819" y="449427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45819" y="445617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45819" y="443788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26580" y="4494276"/>
            <a:ext cx="53975" cy="18415"/>
          </a:xfrm>
          <a:custGeom>
            <a:avLst/>
            <a:gdLst/>
            <a:ahLst/>
            <a:cxnLst/>
            <a:rect l="l" t="t" r="r" b="b"/>
            <a:pathLst>
              <a:path w="53975" h="18414">
                <a:moveTo>
                  <a:pt x="0" y="18287"/>
                </a:moveTo>
                <a:lnTo>
                  <a:pt x="53975" y="18287"/>
                </a:lnTo>
                <a:lnTo>
                  <a:pt x="53975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926580" y="4456176"/>
            <a:ext cx="53975" cy="38100"/>
          </a:xfrm>
          <a:custGeom>
            <a:avLst/>
            <a:gdLst/>
            <a:ahLst/>
            <a:cxnLst/>
            <a:rect l="l" t="t" r="r" b="b"/>
            <a:pathLst>
              <a:path w="53975" h="38100">
                <a:moveTo>
                  <a:pt x="0" y="38100"/>
                </a:moveTo>
                <a:lnTo>
                  <a:pt x="53975" y="38100"/>
                </a:lnTo>
                <a:lnTo>
                  <a:pt x="53975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71144" y="4122420"/>
            <a:ext cx="18415" cy="315595"/>
          </a:xfrm>
          <a:custGeom>
            <a:avLst/>
            <a:gdLst/>
            <a:ahLst/>
            <a:cxnLst/>
            <a:rect l="l" t="t" r="r" b="b"/>
            <a:pathLst>
              <a:path w="18415" h="315595">
                <a:moveTo>
                  <a:pt x="0" y="315467"/>
                </a:moveTo>
                <a:lnTo>
                  <a:pt x="18287" y="315467"/>
                </a:lnTo>
                <a:lnTo>
                  <a:pt x="18287" y="0"/>
                </a:lnTo>
                <a:lnTo>
                  <a:pt x="0" y="0"/>
                </a:lnTo>
                <a:lnTo>
                  <a:pt x="0" y="31546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89431" y="4122420"/>
            <a:ext cx="38100" cy="315595"/>
          </a:xfrm>
          <a:custGeom>
            <a:avLst/>
            <a:gdLst/>
            <a:ahLst/>
            <a:cxnLst/>
            <a:rect l="l" t="t" r="r" b="b"/>
            <a:pathLst>
              <a:path w="38100" h="315595">
                <a:moveTo>
                  <a:pt x="0" y="315467"/>
                </a:moveTo>
                <a:lnTo>
                  <a:pt x="38100" y="315467"/>
                </a:lnTo>
                <a:lnTo>
                  <a:pt x="38100" y="0"/>
                </a:lnTo>
                <a:lnTo>
                  <a:pt x="0" y="0"/>
                </a:lnTo>
                <a:lnTo>
                  <a:pt x="0" y="31546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27532" y="4122420"/>
            <a:ext cx="18415" cy="315595"/>
          </a:xfrm>
          <a:custGeom>
            <a:avLst/>
            <a:gdLst/>
            <a:ahLst/>
            <a:cxnLst/>
            <a:rect l="l" t="t" r="r" b="b"/>
            <a:pathLst>
              <a:path w="18415" h="315595">
                <a:moveTo>
                  <a:pt x="0" y="315467"/>
                </a:moveTo>
                <a:lnTo>
                  <a:pt x="18287" y="315467"/>
                </a:lnTo>
                <a:lnTo>
                  <a:pt x="18287" y="0"/>
                </a:lnTo>
                <a:lnTo>
                  <a:pt x="0" y="0"/>
                </a:lnTo>
                <a:lnTo>
                  <a:pt x="0" y="31546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962711" y="3750564"/>
            <a:ext cx="0" cy="744220"/>
          </a:xfrm>
          <a:custGeom>
            <a:avLst/>
            <a:gdLst/>
            <a:ahLst/>
            <a:cxnLst/>
            <a:rect l="l" t="t" r="r" b="b"/>
            <a:pathLst>
              <a:path h="744220">
                <a:moveTo>
                  <a:pt x="0" y="0"/>
                </a:moveTo>
                <a:lnTo>
                  <a:pt x="0" y="743712"/>
                </a:lnTo>
              </a:path>
            </a:pathLst>
          </a:custGeom>
          <a:ln w="35686">
            <a:solidFill>
              <a:srgbClr val="7C7D8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935723" y="3788664"/>
            <a:ext cx="0" cy="668020"/>
          </a:xfrm>
          <a:custGeom>
            <a:avLst/>
            <a:gdLst/>
            <a:ahLst/>
            <a:cxnLst/>
            <a:rect l="l" t="t" r="r" b="b"/>
            <a:pathLst>
              <a:path h="668020">
                <a:moveTo>
                  <a:pt x="0" y="0"/>
                </a:moveTo>
                <a:lnTo>
                  <a:pt x="0" y="667512"/>
                </a:lnTo>
              </a:path>
            </a:pathLst>
          </a:custGeom>
          <a:ln w="18288">
            <a:solidFill>
              <a:srgbClr val="C7C9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572260" y="3763772"/>
            <a:ext cx="4629150" cy="1240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106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48484A"/>
                </a:solidFill>
                <a:latin typeface="Times New Roman"/>
                <a:cs typeface="Times New Roman"/>
              </a:rPr>
              <a:t>BALDWINVILLE </a:t>
            </a:r>
            <a:r>
              <a:rPr sz="1800" b="1" dirty="0">
                <a:solidFill>
                  <a:srgbClr val="48484A"/>
                </a:solidFill>
                <a:latin typeface="Times New Roman"/>
                <a:cs typeface="Times New Roman"/>
              </a:rPr>
              <a:t>&amp; </a:t>
            </a:r>
            <a:r>
              <a:rPr sz="1800" b="1" spc="-5" dirty="0">
                <a:solidFill>
                  <a:srgbClr val="48484A"/>
                </a:solidFill>
                <a:latin typeface="Times New Roman"/>
                <a:cs typeface="Times New Roman"/>
              </a:rPr>
              <a:t>TEMPLETON CENTER  ELEMENTARY SCHOOLS</a:t>
            </a: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40"/>
              </a:spcBef>
            </a:pPr>
            <a:r>
              <a:rPr sz="1400" b="1" u="heavy" spc="-5" dirty="0">
                <a:solidFill>
                  <a:srgbClr val="48484A"/>
                </a:solidFill>
                <a:uFill>
                  <a:solidFill>
                    <a:srgbClr val="48484A"/>
                  </a:solidFill>
                </a:uFill>
                <a:latin typeface="Times New Roman"/>
                <a:cs typeface="Times New Roman"/>
              </a:rPr>
              <a:t>Annual </a:t>
            </a:r>
            <a:r>
              <a:rPr sz="1400" b="1" u="heavy" dirty="0">
                <a:solidFill>
                  <a:srgbClr val="48484A"/>
                </a:solidFill>
                <a:uFill>
                  <a:solidFill>
                    <a:srgbClr val="48484A"/>
                  </a:solidFill>
                </a:uFill>
                <a:latin typeface="Times New Roman"/>
                <a:cs typeface="Times New Roman"/>
              </a:rPr>
              <a:t>Report</a:t>
            </a:r>
            <a:r>
              <a:rPr sz="1400" b="1" u="heavy" spc="-25" dirty="0">
                <a:solidFill>
                  <a:srgbClr val="48484A"/>
                </a:solidFill>
                <a:uFill>
                  <a:solidFill>
                    <a:srgbClr val="48484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400" b="1" u="heavy" spc="-5" dirty="0">
                <a:solidFill>
                  <a:srgbClr val="48484A"/>
                </a:solidFill>
                <a:uFill>
                  <a:solidFill>
                    <a:srgbClr val="48484A"/>
                  </a:solidFill>
                </a:uFill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25"/>
              </a:spcBef>
            </a:pP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July 1, 2018 - June 30,</a:t>
            </a:r>
            <a:r>
              <a:rPr sz="12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01700" y="4978400"/>
            <a:ext cx="2108835" cy="855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517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48484A"/>
                </a:solidFill>
                <a:latin typeface="Times New Roman"/>
                <a:cs typeface="Times New Roman"/>
              </a:rPr>
              <a:t>Baldwinville Elementary School  </a:t>
            </a:r>
            <a:r>
              <a:rPr sz="1200" b="1" dirty="0">
                <a:solidFill>
                  <a:srgbClr val="48484A"/>
                </a:solidFill>
                <a:latin typeface="Times New Roman"/>
                <a:cs typeface="Times New Roman"/>
              </a:rPr>
              <a:t>16 School</a:t>
            </a:r>
            <a:r>
              <a:rPr sz="1200" b="1" spc="-1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48484A"/>
                </a:solidFill>
                <a:latin typeface="Times New Roman"/>
                <a:cs typeface="Times New Roman"/>
              </a:rPr>
              <a:t>Street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200" b="1" spc="-5" dirty="0">
                <a:solidFill>
                  <a:srgbClr val="48484A"/>
                </a:solidFill>
                <a:latin typeface="Times New Roman"/>
                <a:cs typeface="Times New Roman"/>
              </a:rPr>
              <a:t>Baldwinville, MA</a:t>
            </a:r>
            <a:r>
              <a:rPr sz="1200" b="1" spc="-1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48484A"/>
                </a:solidFill>
                <a:latin typeface="Times New Roman"/>
                <a:cs typeface="Times New Roman"/>
              </a:rPr>
              <a:t>01436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016400" y="4978400"/>
            <a:ext cx="1685289" cy="855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>
              <a:lnSpc>
                <a:spcPct val="1517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48484A"/>
                </a:solidFill>
                <a:latin typeface="Times New Roman"/>
                <a:cs typeface="Times New Roman"/>
              </a:rPr>
              <a:t>Templeton Center</a:t>
            </a:r>
            <a:r>
              <a:rPr sz="1200" b="1" spc="-5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48484A"/>
                </a:solidFill>
                <a:latin typeface="Times New Roman"/>
                <a:cs typeface="Times New Roman"/>
              </a:rPr>
              <a:t>School  460 </a:t>
            </a:r>
            <a:r>
              <a:rPr sz="1200" b="1" spc="-5" dirty="0">
                <a:solidFill>
                  <a:srgbClr val="48484A"/>
                </a:solidFill>
                <a:latin typeface="Times New Roman"/>
                <a:cs typeface="Times New Roman"/>
              </a:rPr>
              <a:t>Baldwinville</a:t>
            </a:r>
            <a:r>
              <a:rPr sz="1200" b="1" spc="-2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48484A"/>
                </a:solidFill>
                <a:latin typeface="Times New Roman"/>
                <a:cs typeface="Times New Roman"/>
              </a:rPr>
              <a:t>Road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200" b="1" spc="-5" dirty="0">
                <a:solidFill>
                  <a:srgbClr val="48484A"/>
                </a:solidFill>
                <a:latin typeface="Times New Roman"/>
                <a:cs typeface="Times New Roman"/>
              </a:rPr>
              <a:t>Baldwinville, MA</a:t>
            </a:r>
            <a:r>
              <a:rPr sz="1200" b="1" spc="275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48484A"/>
                </a:solidFill>
                <a:latin typeface="Times New Roman"/>
                <a:cs typeface="Times New Roman"/>
              </a:rPr>
              <a:t>01436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901700" y="6180835"/>
            <a:ext cx="5969635" cy="3390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Our student population has held steady with approximately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300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students at Baldwinville  Elementary School and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200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at Templeton Center. Our classrooms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are busy, bustling,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and full </a:t>
            </a:r>
            <a:r>
              <a:rPr sz="1200" spc="5" dirty="0">
                <a:solidFill>
                  <a:srgbClr val="48484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excitement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on a daily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 basis.</a:t>
            </a: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80"/>
              </a:lnSpc>
              <a:spcBef>
                <a:spcPts val="790"/>
              </a:spcBef>
            </a:pP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While there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have been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many changes taking place, we have continued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many of our old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traditions  as well. The past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year </a:t>
            </a:r>
            <a:r>
              <a:rPr sz="1200" spc="5" dirty="0">
                <a:solidFill>
                  <a:srgbClr val="48484A"/>
                </a:solidFill>
                <a:latin typeface="Times New Roman"/>
                <a:cs typeface="Times New Roman"/>
              </a:rPr>
              <a:t>has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been highlighted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by the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following</a:t>
            </a:r>
            <a:r>
              <a:rPr sz="1200" spc="2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events:</a:t>
            </a:r>
            <a:endParaRPr sz="1200">
              <a:latin typeface="Times New Roman"/>
              <a:cs typeface="Times New Roman"/>
            </a:endParaRPr>
          </a:p>
          <a:p>
            <a:pPr marL="469900" marR="746760" indent="-228600" algn="just">
              <a:lnSpc>
                <a:spcPts val="1380"/>
              </a:lnSpc>
              <a:spcBef>
                <a:spcPts val="805"/>
              </a:spcBef>
              <a:buSzPct val="83333"/>
              <a:buChar char="●"/>
              <a:tabLst>
                <a:tab pos="469900" algn="l"/>
              </a:tabLst>
            </a:pP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Progress</a:t>
            </a:r>
            <a:r>
              <a:rPr sz="1200" spc="-3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monitoring</a:t>
            </a:r>
            <a:r>
              <a:rPr sz="1200" spc="-3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of</a:t>
            </a:r>
            <a:r>
              <a:rPr sz="1200" spc="-2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reading</a:t>
            </a:r>
            <a:r>
              <a:rPr sz="1200" spc="-3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writing</a:t>
            </a:r>
            <a:r>
              <a:rPr sz="1200" spc="-3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math</a:t>
            </a:r>
            <a:r>
              <a:rPr sz="1200" spc="-3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in</a:t>
            </a:r>
            <a:r>
              <a:rPr sz="1200" spc="-3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the</a:t>
            </a:r>
            <a:r>
              <a:rPr sz="1200" spc="-35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classroom</a:t>
            </a:r>
            <a:r>
              <a:rPr sz="1200" spc="-25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through 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DIBELS, Fontas and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Pinel,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MobyMax and Galileo computer programs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have 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continued.</a:t>
            </a:r>
            <a:endParaRPr sz="1200">
              <a:latin typeface="Times New Roman"/>
              <a:cs typeface="Times New Roman"/>
            </a:endParaRPr>
          </a:p>
          <a:p>
            <a:pPr marL="469900" indent="-228600" algn="just">
              <a:lnSpc>
                <a:spcPts val="1315"/>
              </a:lnSpc>
              <a:buSzPct val="83333"/>
              <a:buChar char="●"/>
              <a:tabLst>
                <a:tab pos="469900" algn="l"/>
              </a:tabLst>
            </a:pP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Electric</a:t>
            </a:r>
            <a:r>
              <a:rPr sz="1200" spc="-45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Bicycle</a:t>
            </a:r>
            <a:r>
              <a:rPr sz="1200" spc="-4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safe</a:t>
            </a:r>
            <a:r>
              <a:rPr sz="1200" spc="-2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presentations</a:t>
            </a:r>
            <a:r>
              <a:rPr sz="1200" spc="-3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from</a:t>
            </a:r>
            <a:r>
              <a:rPr sz="1200" spc="-3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the</a:t>
            </a:r>
            <a:r>
              <a:rPr sz="1200" spc="-45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Templeton</a:t>
            </a:r>
            <a:r>
              <a:rPr sz="1200" spc="-35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Light</a:t>
            </a:r>
            <a:r>
              <a:rPr sz="1200" spc="-3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Department.</a:t>
            </a:r>
            <a:endParaRPr sz="1200">
              <a:latin typeface="Times New Roman"/>
              <a:cs typeface="Times New Roman"/>
            </a:endParaRPr>
          </a:p>
          <a:p>
            <a:pPr marL="469900" marR="746760" indent="-228600" algn="just">
              <a:lnSpc>
                <a:spcPts val="1380"/>
              </a:lnSpc>
              <a:spcBef>
                <a:spcPts val="65"/>
              </a:spcBef>
              <a:buSzPct val="83333"/>
              <a:buChar char="●"/>
              <a:tabLst>
                <a:tab pos="469900" algn="l"/>
              </a:tabLst>
            </a:pP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SRO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and School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Adjustment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Counselors have continued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work with</a:t>
            </a:r>
            <a:r>
              <a:rPr sz="1200" spc="-16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students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via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ALICE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trainings,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as well as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through the </a:t>
            </a:r>
            <a:r>
              <a:rPr sz="1200" i="1" spc="-5" dirty="0">
                <a:solidFill>
                  <a:srgbClr val="48484A"/>
                </a:solidFill>
                <a:latin typeface="Times New Roman"/>
                <a:cs typeface="Times New Roman"/>
              </a:rPr>
              <a:t>Officer Phil </a:t>
            </a:r>
            <a:r>
              <a:rPr sz="1200" i="1" dirty="0">
                <a:solidFill>
                  <a:srgbClr val="48484A"/>
                </a:solidFill>
                <a:latin typeface="Times New Roman"/>
                <a:cs typeface="Times New Roman"/>
              </a:rPr>
              <a:t>Program 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presentations.</a:t>
            </a:r>
            <a:endParaRPr sz="1200">
              <a:latin typeface="Times New Roman"/>
              <a:cs typeface="Times New Roman"/>
            </a:endParaRPr>
          </a:p>
          <a:p>
            <a:pPr marL="469900" marR="746760" indent="-228600" algn="just">
              <a:lnSpc>
                <a:spcPts val="1380"/>
              </a:lnSpc>
              <a:buSzPct val="83333"/>
              <a:buChar char="●"/>
              <a:tabLst>
                <a:tab pos="469900" algn="l"/>
              </a:tabLst>
            </a:pP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The PTO has continued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their solid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efforts with students. They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have provided 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extra funding for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expanded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field trips. </a:t>
            </a:r>
            <a:r>
              <a:rPr sz="1200" spc="-10" dirty="0">
                <a:solidFill>
                  <a:srgbClr val="48484A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addition,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they have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put on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movie  nights/mornings, game nights, breakfast with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Santa,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dances,</a:t>
            </a:r>
            <a:r>
              <a:rPr sz="1200" spc="4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etc.</a:t>
            </a:r>
            <a:endParaRPr sz="1200">
              <a:latin typeface="Times New Roman"/>
              <a:cs typeface="Times New Roman"/>
            </a:endParaRPr>
          </a:p>
          <a:p>
            <a:pPr marL="469900" marR="747395" indent="-228600" algn="just">
              <a:lnSpc>
                <a:spcPts val="1380"/>
              </a:lnSpc>
              <a:buSzPct val="83333"/>
              <a:buChar char="●"/>
              <a:tabLst>
                <a:tab pos="469900" algn="l"/>
              </a:tabLst>
            </a:pP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We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again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had the chance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attend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the Theatre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the Mount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Mount 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Wachusett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College. This past year we saw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great performance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Aladdin.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980555" y="413778"/>
            <a:ext cx="393065" cy="9122410"/>
          </a:xfrm>
          <a:custGeom>
            <a:avLst/>
            <a:gdLst/>
            <a:ahLst/>
            <a:cxnLst/>
            <a:rect l="l" t="t" r="r" b="b"/>
            <a:pathLst>
              <a:path w="393065" h="9122410">
                <a:moveTo>
                  <a:pt x="393065" y="9122410"/>
                </a:moveTo>
                <a:lnTo>
                  <a:pt x="0" y="9122410"/>
                </a:lnTo>
                <a:lnTo>
                  <a:pt x="0" y="0"/>
                </a:lnTo>
                <a:lnTo>
                  <a:pt x="393065" y="0"/>
                </a:lnTo>
                <a:lnTo>
                  <a:pt x="393065" y="9122410"/>
                </a:lnTo>
                <a:close/>
              </a:path>
            </a:pathLst>
          </a:custGeom>
          <a:solidFill>
            <a:srgbClr val="5B9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980555" y="413778"/>
            <a:ext cx="393065" cy="9122410"/>
          </a:xfrm>
          <a:custGeom>
            <a:avLst/>
            <a:gdLst/>
            <a:ahLst/>
            <a:cxnLst/>
            <a:rect l="l" t="t" r="r" b="b"/>
            <a:pathLst>
              <a:path w="393065" h="9122410">
                <a:moveTo>
                  <a:pt x="393065" y="9122410"/>
                </a:moveTo>
                <a:lnTo>
                  <a:pt x="0" y="9122410"/>
                </a:lnTo>
                <a:lnTo>
                  <a:pt x="0" y="0"/>
                </a:lnTo>
                <a:lnTo>
                  <a:pt x="393065" y="0"/>
                </a:lnTo>
                <a:lnTo>
                  <a:pt x="393065" y="9122410"/>
                </a:lnTo>
                <a:close/>
              </a:path>
            </a:pathLst>
          </a:custGeom>
          <a:ln w="12700">
            <a:solidFill>
              <a:srgbClr val="4170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6985951" y="659446"/>
            <a:ext cx="334645" cy="8629650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BALDWINVILLE &amp; TEMPLETON CENTER ELEMENTARY</a:t>
            </a:r>
            <a:r>
              <a:rPr sz="2200" spc="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SCHOOLS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238</a:t>
            </a:r>
          </a:p>
        </p:txBody>
      </p:sp>
    </p:spTree>
  </p:cSld>
  <p:clrMapOvr>
    <a:masterClrMapping/>
  </p:clrMapOvr>
  <p:transition spd="slow" advTm="894">
    <p:push dir="u"/>
  </p:transition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95731"/>
            <a:ext cx="5969635" cy="31984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469900" marR="746760" indent="-228600" algn="just">
              <a:lnSpc>
                <a:spcPts val="1380"/>
              </a:lnSpc>
              <a:spcBef>
                <a:spcPts val="195"/>
              </a:spcBef>
              <a:buSzPct val="83333"/>
              <a:buChar char="●"/>
              <a:tabLst>
                <a:tab pos="469900" algn="l"/>
              </a:tabLst>
            </a:pP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Our usual school events have continued as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well,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including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trip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the 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pumpkin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patch thanks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Lions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Club, the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Horribles Parade,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Walk-A-  Thon, and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Turkey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Trot,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which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due to weather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was postponed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until the 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spring.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Academically,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teachers piloted reading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programs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and agreed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implement Into</a:t>
            </a:r>
            <a:r>
              <a:rPr sz="1200" spc="85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Reading.</a:t>
            </a:r>
            <a:endParaRPr sz="1200">
              <a:latin typeface="Times New Roman"/>
              <a:cs typeface="Times New Roman"/>
            </a:endParaRPr>
          </a:p>
          <a:p>
            <a:pPr marL="12700" marR="6350">
              <a:lnSpc>
                <a:spcPts val="1380"/>
              </a:lnSpc>
              <a:spcBef>
                <a:spcPts val="825"/>
              </a:spcBef>
            </a:pP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Professional development for teachers centered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around the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new reading program as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well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a new 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assessment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tool,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STAR.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Along with all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typical business around educating children,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adults finished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out the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year  purging, preparing and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packing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their supplies and materials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to be transported to the 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new</a:t>
            </a:r>
            <a:r>
              <a:rPr sz="1200" spc="100" dirty="0">
                <a:solidFill>
                  <a:srgbClr val="48484A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building.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1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Sincerely,</a:t>
            </a:r>
            <a:endParaRPr sz="1200">
              <a:latin typeface="Times New Roman"/>
              <a:cs typeface="Times New Roman"/>
            </a:endParaRPr>
          </a:p>
          <a:p>
            <a:pPr marL="12700" marR="1855470">
              <a:lnSpc>
                <a:spcPts val="2180"/>
              </a:lnSpc>
              <a:spcBef>
                <a:spcPts val="18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Emily Soltysik, Principal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Courtney Bachand,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Assistant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Principal  Baldwinville Elementary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Center Elementary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45819" y="3761232"/>
            <a:ext cx="6080760" cy="309880"/>
          </a:xfrm>
          <a:custGeom>
            <a:avLst/>
            <a:gdLst/>
            <a:ahLst/>
            <a:cxnLst/>
            <a:rect l="l" t="t" r="r" b="b"/>
            <a:pathLst>
              <a:path w="6080759" h="309879">
                <a:moveTo>
                  <a:pt x="0" y="309372"/>
                </a:moveTo>
                <a:lnTo>
                  <a:pt x="6080759" y="309372"/>
                </a:lnTo>
                <a:lnTo>
                  <a:pt x="6080759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898395" y="3745484"/>
            <a:ext cx="39763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MIDDLE</a:t>
            </a:r>
            <a:r>
              <a:rPr sz="1800" b="1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71144" y="3686555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3686555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3704844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5819" y="374294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26580" y="3686555"/>
            <a:ext cx="45720" cy="18415"/>
          </a:xfrm>
          <a:custGeom>
            <a:avLst/>
            <a:gdLst/>
            <a:ahLst/>
            <a:cxnLst/>
            <a:rect l="l" t="t" r="r" b="b"/>
            <a:pathLst>
              <a:path w="45720" h="18414">
                <a:moveTo>
                  <a:pt x="0" y="18287"/>
                </a:moveTo>
                <a:lnTo>
                  <a:pt x="45720" y="18287"/>
                </a:lnTo>
                <a:lnTo>
                  <a:pt x="4572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926580" y="3704844"/>
            <a:ext cx="45720" cy="38100"/>
          </a:xfrm>
          <a:custGeom>
            <a:avLst/>
            <a:gdLst/>
            <a:ahLst/>
            <a:cxnLst/>
            <a:rect l="l" t="t" r="r" b="b"/>
            <a:pathLst>
              <a:path w="45720" h="38100">
                <a:moveTo>
                  <a:pt x="0" y="38100"/>
                </a:moveTo>
                <a:lnTo>
                  <a:pt x="45720" y="38100"/>
                </a:lnTo>
                <a:lnTo>
                  <a:pt x="45720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71144" y="4070603"/>
            <a:ext cx="74675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412699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5819" y="4088891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45819" y="407060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926580" y="4126991"/>
            <a:ext cx="45720" cy="18415"/>
          </a:xfrm>
          <a:custGeom>
            <a:avLst/>
            <a:gdLst/>
            <a:ahLst/>
            <a:cxnLst/>
            <a:rect l="l" t="t" r="r" b="b"/>
            <a:pathLst>
              <a:path w="45720" h="18414">
                <a:moveTo>
                  <a:pt x="0" y="18287"/>
                </a:moveTo>
                <a:lnTo>
                  <a:pt x="45720" y="18287"/>
                </a:lnTo>
                <a:lnTo>
                  <a:pt x="45720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26580" y="4088891"/>
            <a:ext cx="45720" cy="38100"/>
          </a:xfrm>
          <a:custGeom>
            <a:avLst/>
            <a:gdLst/>
            <a:ahLst/>
            <a:cxnLst/>
            <a:rect l="l" t="t" r="r" b="b"/>
            <a:pathLst>
              <a:path w="45720" h="38100">
                <a:moveTo>
                  <a:pt x="0" y="38100"/>
                </a:moveTo>
                <a:lnTo>
                  <a:pt x="45720" y="38100"/>
                </a:lnTo>
                <a:lnTo>
                  <a:pt x="45720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71144" y="3761232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89431" y="3761232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79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27532" y="3761232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58583" y="3704844"/>
            <a:ext cx="0" cy="422275"/>
          </a:xfrm>
          <a:custGeom>
            <a:avLst/>
            <a:gdLst/>
            <a:ahLst/>
            <a:cxnLst/>
            <a:rect l="l" t="t" r="r" b="b"/>
            <a:pathLst>
              <a:path h="422275">
                <a:moveTo>
                  <a:pt x="0" y="0"/>
                </a:moveTo>
                <a:lnTo>
                  <a:pt x="0" y="422148"/>
                </a:lnTo>
              </a:path>
            </a:pathLst>
          </a:custGeom>
          <a:ln w="27431">
            <a:solidFill>
              <a:srgbClr val="7C7D8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935723" y="3742944"/>
            <a:ext cx="0" cy="346075"/>
          </a:xfrm>
          <a:custGeom>
            <a:avLst/>
            <a:gdLst/>
            <a:ahLst/>
            <a:cxnLst/>
            <a:rect l="l" t="t" r="r" b="b"/>
            <a:pathLst>
              <a:path h="346075">
                <a:moveTo>
                  <a:pt x="0" y="0"/>
                </a:moveTo>
                <a:lnTo>
                  <a:pt x="0" y="345948"/>
                </a:lnTo>
              </a:path>
            </a:pathLst>
          </a:custGeom>
          <a:ln w="18288">
            <a:solidFill>
              <a:srgbClr val="C7C9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901565" y="4229482"/>
            <a:ext cx="934085" cy="376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9500"/>
              </a:lnSpc>
              <a:spcBef>
                <a:spcPts val="100"/>
              </a:spcBef>
            </a:pPr>
            <a:r>
              <a:rPr sz="1050" spc="-5" dirty="0">
                <a:solidFill>
                  <a:srgbClr val="0000E7"/>
                </a:solidFill>
                <a:latin typeface="Times New Roman"/>
                <a:cs typeface="Times New Roman"/>
              </a:rPr>
              <a:t>Mary</a:t>
            </a:r>
            <a:r>
              <a:rPr sz="1050" spc="-45" dirty="0">
                <a:solidFill>
                  <a:srgbClr val="0000E7"/>
                </a:solidFill>
                <a:latin typeface="Times New Roman"/>
                <a:cs typeface="Times New Roman"/>
              </a:rPr>
              <a:t> </a:t>
            </a:r>
            <a:r>
              <a:rPr sz="1050" spc="-5" dirty="0">
                <a:solidFill>
                  <a:srgbClr val="0000E7"/>
                </a:solidFill>
                <a:latin typeface="Times New Roman"/>
                <a:cs typeface="Times New Roman"/>
              </a:rPr>
              <a:t>LaFreniere  Principal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930676" y="4229482"/>
            <a:ext cx="794385" cy="376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9500"/>
              </a:lnSpc>
              <a:spcBef>
                <a:spcPts val="100"/>
              </a:spcBef>
            </a:pPr>
            <a:r>
              <a:rPr sz="1050" spc="-5" dirty="0">
                <a:solidFill>
                  <a:srgbClr val="0000E7"/>
                </a:solidFill>
                <a:latin typeface="Times New Roman"/>
                <a:cs typeface="Times New Roman"/>
              </a:rPr>
              <a:t>Janet </a:t>
            </a:r>
            <a:r>
              <a:rPr sz="1050" spc="-10" dirty="0">
                <a:solidFill>
                  <a:srgbClr val="0000E7"/>
                </a:solidFill>
                <a:latin typeface="Times New Roman"/>
                <a:cs typeface="Times New Roman"/>
              </a:rPr>
              <a:t>Smith  </a:t>
            </a:r>
            <a:r>
              <a:rPr sz="1050" dirty="0">
                <a:solidFill>
                  <a:srgbClr val="0000E7"/>
                </a:solidFill>
                <a:latin typeface="Times New Roman"/>
                <a:cs typeface="Times New Roman"/>
              </a:rPr>
              <a:t>Vice</a:t>
            </a:r>
            <a:r>
              <a:rPr sz="1050" spc="-65" dirty="0">
                <a:solidFill>
                  <a:srgbClr val="0000E7"/>
                </a:solidFill>
                <a:latin typeface="Times New Roman"/>
                <a:cs typeface="Times New Roman"/>
              </a:rPr>
              <a:t> </a:t>
            </a:r>
            <a:r>
              <a:rPr sz="1050" spc="-5" dirty="0">
                <a:solidFill>
                  <a:srgbClr val="0000E7"/>
                </a:solidFill>
                <a:latin typeface="Times New Roman"/>
                <a:cs typeface="Times New Roman"/>
              </a:rPr>
              <a:t>Principal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01700" y="4743703"/>
            <a:ext cx="5970905" cy="45897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Middle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had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positive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productive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2019!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Together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families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and Phillipston,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faculty and staff, we are united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mission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students 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safe, supportive learning environment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which they can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succeed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achieve personal  growth.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importantly, we continually strive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make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decisions 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best interests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our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students. We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mission-driven, student-centered, and always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seeking to</a:t>
            </a:r>
            <a:r>
              <a:rPr sz="12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improve.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Middle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motivated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excel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two primary responsibilities,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both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which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centered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students: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safety,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meaningful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teaching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learning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promotes  student achievement. Continuing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safe learning environment that focuses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sz="1200" spc="-1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vigilance  and continued readiness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ongoing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priority.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such,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continuing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faculty and staff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practicing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i="1" spc="-5" dirty="0">
                <a:solidFill>
                  <a:srgbClr val="48484A"/>
                </a:solidFill>
                <a:latin typeface="Times New Roman"/>
                <a:cs typeface="Times New Roman"/>
              </a:rPr>
              <a:t>Alert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, </a:t>
            </a:r>
            <a:r>
              <a:rPr sz="1200" i="1" spc="-5" dirty="0">
                <a:solidFill>
                  <a:srgbClr val="48484A"/>
                </a:solidFill>
                <a:latin typeface="Times New Roman"/>
                <a:cs typeface="Times New Roman"/>
              </a:rPr>
              <a:t>Lockdown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, </a:t>
            </a:r>
            <a:r>
              <a:rPr sz="1200" i="1" spc="-5" dirty="0">
                <a:solidFill>
                  <a:srgbClr val="48484A"/>
                </a:solidFill>
                <a:latin typeface="Times New Roman"/>
                <a:cs typeface="Times New Roman"/>
              </a:rPr>
              <a:t>Inform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, </a:t>
            </a:r>
            <a:r>
              <a:rPr sz="1200" i="1" spc="-5" dirty="0">
                <a:solidFill>
                  <a:srgbClr val="48484A"/>
                </a:solidFill>
                <a:latin typeface="Times New Roman"/>
                <a:cs typeface="Times New Roman"/>
              </a:rPr>
              <a:t>Counter</a:t>
            </a:r>
            <a:r>
              <a:rPr sz="1200" spc="-5" dirty="0">
                <a:solidFill>
                  <a:srgbClr val="48484A"/>
                </a:solidFill>
                <a:latin typeface="Times New Roman"/>
                <a:cs typeface="Times New Roman"/>
              </a:rPr>
              <a:t>, </a:t>
            </a:r>
            <a:r>
              <a:rPr sz="1200" spc="-10" dirty="0">
                <a:solidFill>
                  <a:srgbClr val="48484A"/>
                </a:solidFill>
                <a:latin typeface="Times New Roman"/>
                <a:cs typeface="Times New Roman"/>
              </a:rPr>
              <a:t>and </a:t>
            </a:r>
            <a:r>
              <a:rPr sz="1200" i="1" spc="-5" dirty="0">
                <a:solidFill>
                  <a:srgbClr val="48484A"/>
                </a:solidFill>
                <a:latin typeface="Times New Roman"/>
                <a:cs typeface="Times New Roman"/>
              </a:rPr>
              <a:t>Evacuate </a:t>
            </a:r>
            <a:r>
              <a:rPr sz="1200" dirty="0">
                <a:solidFill>
                  <a:srgbClr val="48484A"/>
                </a:solidFill>
                <a:latin typeface="Times New Roman"/>
                <a:cs typeface="Times New Roman"/>
              </a:rPr>
              <a:t>(ALICE)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protocols. We want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thank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and Phillipston public safety partners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their  continued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efforts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maintain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safest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environment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possible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students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staff.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 year 2018-2019, NMS welcomed new Principal Mary LaFreniere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Assistant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Principal Joseph  Trivisonno. The NMS staff remains strong and united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their dedication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 and their  families.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Middle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pleased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again offer numerous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athletic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extracurricular  opportunities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students.</a:t>
            </a:r>
            <a:r>
              <a:rPr sz="1200" spc="1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have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opportunity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perform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band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chorus  while also being 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participate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variety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theatrical offerings. We are also 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offer 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robust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athletics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that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includes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Golf,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Cross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Country,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Football,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Soccer,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Field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Hockey,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Winter  Track,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Basketball,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Softball,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Baseball,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Spring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Track,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continue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offer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athletics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sixth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grade students. While continued budget constraints had previously prevented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 offering  intramurals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 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fifth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sixth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grades,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fiscal year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were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able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vital wellness activity, an important opportunity for physical activity, community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building,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fun.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972300" y="432320"/>
            <a:ext cx="393065" cy="9112250"/>
          </a:xfrm>
          <a:custGeom>
            <a:avLst/>
            <a:gdLst/>
            <a:ahLst/>
            <a:cxnLst/>
            <a:rect l="l" t="t" r="r" b="b"/>
            <a:pathLst>
              <a:path w="393065" h="9112250">
                <a:moveTo>
                  <a:pt x="393065" y="9112250"/>
                </a:moveTo>
                <a:lnTo>
                  <a:pt x="0" y="9112250"/>
                </a:lnTo>
                <a:lnTo>
                  <a:pt x="0" y="0"/>
                </a:lnTo>
                <a:lnTo>
                  <a:pt x="393065" y="0"/>
                </a:lnTo>
                <a:lnTo>
                  <a:pt x="393065" y="9112250"/>
                </a:lnTo>
                <a:close/>
              </a:path>
            </a:pathLst>
          </a:custGeom>
          <a:solidFill>
            <a:srgbClr val="5B9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972300" y="432320"/>
            <a:ext cx="393065" cy="9112250"/>
          </a:xfrm>
          <a:custGeom>
            <a:avLst/>
            <a:gdLst/>
            <a:ahLst/>
            <a:cxnLst/>
            <a:rect l="l" t="t" r="r" b="b"/>
            <a:pathLst>
              <a:path w="393065" h="9112250">
                <a:moveTo>
                  <a:pt x="393065" y="9112250"/>
                </a:moveTo>
                <a:lnTo>
                  <a:pt x="0" y="9112250"/>
                </a:lnTo>
                <a:lnTo>
                  <a:pt x="0" y="0"/>
                </a:lnTo>
                <a:lnTo>
                  <a:pt x="393065" y="0"/>
                </a:lnTo>
                <a:lnTo>
                  <a:pt x="393065" y="9112250"/>
                </a:lnTo>
                <a:close/>
              </a:path>
            </a:pathLst>
          </a:custGeom>
          <a:ln w="12700">
            <a:solidFill>
              <a:srgbClr val="4170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6981631" y="2678493"/>
            <a:ext cx="334645" cy="4618990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NARRAGANSETT MIDDLE</a:t>
            </a:r>
            <a:r>
              <a:rPr sz="2200" spc="-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SCHOOL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239</a:t>
            </a:r>
          </a:p>
        </p:txBody>
      </p:sp>
    </p:spTree>
  </p:cSld>
  <p:clrMapOvr>
    <a:masterClrMapping/>
  </p:clrMapOvr>
  <p:transition spd="slow" advTm="728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24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279" y="852932"/>
            <a:ext cx="5968365" cy="83864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71755">
              <a:lnSpc>
                <a:spcPts val="1260"/>
              </a:lnSpc>
              <a:spcBef>
                <a:spcPts val="195"/>
              </a:spcBef>
            </a:pPr>
            <a:r>
              <a:rPr sz="1100" spc="-5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i="1" dirty="0">
                <a:latin typeface="Times New Roman"/>
                <a:cs typeface="Times New Roman"/>
              </a:rPr>
              <a:t>net position</a:t>
            </a:r>
            <a:r>
              <a:rPr sz="1100" dirty="0">
                <a:latin typeface="Times New Roman"/>
                <a:cs typeface="Times New Roman"/>
              </a:rPr>
              <a:t>. </a:t>
            </a:r>
            <a:r>
              <a:rPr sz="1100" spc="-5" dirty="0">
                <a:latin typeface="Times New Roman"/>
                <a:cs typeface="Times New Roman"/>
              </a:rPr>
              <a:t>Over </a:t>
            </a:r>
            <a:r>
              <a:rPr sz="1100" dirty="0">
                <a:latin typeface="Times New Roman"/>
                <a:cs typeface="Times New Roman"/>
              </a:rPr>
              <a:t>time, increases or </a:t>
            </a:r>
            <a:r>
              <a:rPr sz="1100" spc="-5" dirty="0">
                <a:latin typeface="Times New Roman"/>
                <a:cs typeface="Times New Roman"/>
              </a:rPr>
              <a:t>decreases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net position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5" dirty="0">
                <a:latin typeface="Times New Roman"/>
                <a:cs typeface="Times New Roman"/>
              </a:rPr>
              <a:t>serve </a:t>
            </a:r>
            <a:r>
              <a:rPr sz="1100" dirty="0">
                <a:latin typeface="Times New Roman"/>
                <a:cs typeface="Times New Roman"/>
              </a:rPr>
              <a:t>as a </a:t>
            </a:r>
            <a:r>
              <a:rPr sz="1100" spc="-5" dirty="0">
                <a:latin typeface="Times New Roman"/>
                <a:cs typeface="Times New Roman"/>
              </a:rPr>
              <a:t>useful indicator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whether the financial position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improving </a:t>
            </a:r>
            <a:r>
              <a:rPr sz="1100" spc="-10" dirty="0">
                <a:latin typeface="Times New Roman"/>
                <a:cs typeface="Times New Roman"/>
              </a:rPr>
              <a:t>or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deteriorating.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9690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i="1" spc="-5" dirty="0">
                <a:latin typeface="Times New Roman"/>
                <a:cs typeface="Times New Roman"/>
              </a:rPr>
              <a:t>statement </a:t>
            </a:r>
            <a:r>
              <a:rPr sz="1100" i="1" spc="-10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activities </a:t>
            </a:r>
            <a:r>
              <a:rPr sz="1100" spc="-5" dirty="0">
                <a:latin typeface="Times New Roman"/>
                <a:cs typeface="Times New Roman"/>
              </a:rPr>
              <a:t>presents information showing </a:t>
            </a:r>
            <a:r>
              <a:rPr sz="1100" dirty="0">
                <a:latin typeface="Times New Roman"/>
                <a:cs typeface="Times New Roman"/>
              </a:rPr>
              <a:t>how </a:t>
            </a:r>
            <a:r>
              <a:rPr sz="1100" spc="-5" dirty="0">
                <a:latin typeface="Times New Roman"/>
                <a:cs typeface="Times New Roman"/>
              </a:rPr>
              <a:t>the government’s net position changed  </a:t>
            </a:r>
            <a:r>
              <a:rPr sz="1100" dirty="0">
                <a:latin typeface="Times New Roman"/>
                <a:cs typeface="Times New Roman"/>
              </a:rPr>
              <a:t>during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most </a:t>
            </a:r>
            <a:r>
              <a:rPr sz="1100" spc="-5" dirty="0">
                <a:latin typeface="Times New Roman"/>
                <a:cs typeface="Times New Roman"/>
              </a:rPr>
              <a:t>recent fiscal year. All changes in net position are 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soon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the underlying  </a:t>
            </a:r>
            <a:r>
              <a:rPr sz="1100" dirty="0">
                <a:latin typeface="Times New Roman"/>
                <a:cs typeface="Times New Roman"/>
              </a:rPr>
              <a:t>event giving </a:t>
            </a:r>
            <a:r>
              <a:rPr sz="1100" spc="-5" dirty="0">
                <a:latin typeface="Times New Roman"/>
                <a:cs typeface="Times New Roman"/>
              </a:rPr>
              <a:t>rise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change occurs, regardless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timing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related </a:t>
            </a:r>
            <a:r>
              <a:rPr sz="1100" spc="-5" dirty="0">
                <a:latin typeface="Times New Roman"/>
                <a:cs typeface="Times New Roman"/>
              </a:rPr>
              <a:t>cash flows. </a:t>
            </a:r>
            <a:r>
              <a:rPr sz="1100" dirty="0">
                <a:latin typeface="Times New Roman"/>
                <a:cs typeface="Times New Roman"/>
              </a:rPr>
              <a:t>Thus, </a:t>
            </a:r>
            <a:r>
              <a:rPr sz="1100" spc="-5" dirty="0">
                <a:latin typeface="Times New Roman"/>
                <a:cs typeface="Times New Roman"/>
              </a:rPr>
              <a:t>revenues </a:t>
            </a:r>
            <a:r>
              <a:rPr sz="1100" dirty="0">
                <a:latin typeface="Times New Roman"/>
                <a:cs typeface="Times New Roman"/>
              </a:rPr>
              <a:t>and  expenses </a:t>
            </a:r>
            <a:r>
              <a:rPr sz="1100" spc="-5" dirty="0">
                <a:latin typeface="Times New Roman"/>
                <a:cs typeface="Times New Roman"/>
              </a:rPr>
              <a:t>are reported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this statement for some items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will only result </a:t>
            </a:r>
            <a:r>
              <a:rPr sz="1100" dirty="0">
                <a:latin typeface="Times New Roman"/>
                <a:cs typeface="Times New Roman"/>
              </a:rPr>
              <a:t>in cash flows in </a:t>
            </a:r>
            <a:r>
              <a:rPr sz="1100" spc="-5" dirty="0">
                <a:latin typeface="Times New Roman"/>
                <a:cs typeface="Times New Roman"/>
              </a:rPr>
              <a:t>future fiscal  </a:t>
            </a:r>
            <a:r>
              <a:rPr sz="1100" dirty="0">
                <a:latin typeface="Times New Roman"/>
                <a:cs typeface="Times New Roman"/>
              </a:rPr>
              <a:t>periods (e.g., </a:t>
            </a:r>
            <a:r>
              <a:rPr sz="1100" spc="-5" dirty="0">
                <a:latin typeface="Times New Roman"/>
                <a:cs typeface="Times New Roman"/>
              </a:rPr>
              <a:t>uncollected </a:t>
            </a:r>
            <a:r>
              <a:rPr sz="1100" dirty="0">
                <a:latin typeface="Times New Roman"/>
                <a:cs typeface="Times New Roman"/>
              </a:rPr>
              <a:t>taxes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earned but unused vacation</a:t>
            </a:r>
            <a:r>
              <a:rPr sz="1100" spc="-8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pay).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54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Both </a:t>
            </a:r>
            <a:r>
              <a:rPr sz="1100" spc="-5" dirty="0">
                <a:latin typeface="Times New Roman"/>
                <a:cs typeface="Times New Roman"/>
              </a:rPr>
              <a:t>government-wide financial statements distinguish </a:t>
            </a:r>
            <a:r>
              <a:rPr sz="1100" dirty="0">
                <a:latin typeface="Times New Roman"/>
                <a:cs typeface="Times New Roman"/>
              </a:rPr>
              <a:t>functions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 that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principally  </a:t>
            </a:r>
            <a:r>
              <a:rPr sz="1100" dirty="0">
                <a:latin typeface="Times New Roman"/>
                <a:cs typeface="Times New Roman"/>
              </a:rPr>
              <a:t>supported by </a:t>
            </a:r>
            <a:r>
              <a:rPr sz="1100" spc="-5" dirty="0">
                <a:latin typeface="Times New Roman"/>
                <a:cs typeface="Times New Roman"/>
              </a:rPr>
              <a:t>taxes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intergovernmental revenue (</a:t>
            </a:r>
            <a:r>
              <a:rPr sz="1100" i="1" spc="-5" dirty="0">
                <a:latin typeface="Times New Roman"/>
                <a:cs typeface="Times New Roman"/>
              </a:rPr>
              <a:t>governmental activities</a:t>
            </a:r>
            <a:r>
              <a:rPr sz="1100" spc="-5" dirty="0">
                <a:latin typeface="Times New Roman"/>
                <a:cs typeface="Times New Roman"/>
              </a:rPr>
              <a:t>) from </a:t>
            </a:r>
            <a:r>
              <a:rPr sz="1100" dirty="0">
                <a:latin typeface="Times New Roman"/>
                <a:cs typeface="Times New Roman"/>
              </a:rPr>
              <a:t>other </a:t>
            </a:r>
            <a:r>
              <a:rPr sz="1100" spc="-5" dirty="0">
                <a:latin typeface="Times New Roman"/>
                <a:cs typeface="Times New Roman"/>
              </a:rPr>
              <a:t>functions that </a:t>
            </a:r>
            <a:r>
              <a:rPr sz="1100" dirty="0">
                <a:latin typeface="Times New Roman"/>
                <a:cs typeface="Times New Roman"/>
              </a:rPr>
              <a:t>are  intended to </a:t>
            </a:r>
            <a:r>
              <a:rPr sz="1100" spc="-5" dirty="0">
                <a:latin typeface="Times New Roman"/>
                <a:cs typeface="Times New Roman"/>
              </a:rPr>
              <a:t>recover all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significant portion </a:t>
            </a:r>
            <a:r>
              <a:rPr sz="1100" dirty="0">
                <a:latin typeface="Times New Roman"/>
                <a:cs typeface="Times New Roman"/>
              </a:rPr>
              <a:t>of their </a:t>
            </a:r>
            <a:r>
              <a:rPr sz="1100" spc="-5" dirty="0">
                <a:latin typeface="Times New Roman"/>
                <a:cs typeface="Times New Roman"/>
              </a:rPr>
              <a:t>costs through user fees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charges (</a:t>
            </a:r>
            <a:r>
              <a:rPr sz="1100" i="1" spc="-5" dirty="0">
                <a:latin typeface="Times New Roman"/>
                <a:cs typeface="Times New Roman"/>
              </a:rPr>
              <a:t>business-type  activities</a:t>
            </a:r>
            <a:r>
              <a:rPr sz="1100" spc="-5" dirty="0">
                <a:latin typeface="Times New Roman"/>
                <a:cs typeface="Times New Roman"/>
              </a:rPr>
              <a:t>).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governmental activities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include </a:t>
            </a:r>
            <a:r>
              <a:rPr sz="1100" spc="-5" dirty="0">
                <a:latin typeface="Times New Roman"/>
                <a:cs typeface="Times New Roman"/>
              </a:rPr>
              <a:t>general government, </a:t>
            </a:r>
            <a:r>
              <a:rPr sz="1100" dirty="0">
                <a:latin typeface="Times New Roman"/>
                <a:cs typeface="Times New Roman"/>
              </a:rPr>
              <a:t>public </a:t>
            </a:r>
            <a:r>
              <a:rPr sz="1100" spc="-5" dirty="0">
                <a:latin typeface="Times New Roman"/>
                <a:cs typeface="Times New Roman"/>
              </a:rPr>
              <a:t>safety, highways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streets, regionalized education, health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human services, culture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recreation, fringe benefits and  </a:t>
            </a:r>
            <a:r>
              <a:rPr sz="1100" dirty="0">
                <a:latin typeface="Times New Roman"/>
                <a:cs typeface="Times New Roman"/>
              </a:rPr>
              <a:t>debt </a:t>
            </a:r>
            <a:r>
              <a:rPr sz="1100" spc="-5" dirty="0">
                <a:latin typeface="Times New Roman"/>
                <a:cs typeface="Times New Roman"/>
              </a:rPr>
              <a:t>service. </a:t>
            </a:r>
            <a:r>
              <a:rPr sz="1100" dirty="0">
                <a:latin typeface="Times New Roman"/>
                <a:cs typeface="Times New Roman"/>
              </a:rPr>
              <a:t>The business-type </a:t>
            </a:r>
            <a:r>
              <a:rPr sz="1100" spc="-5" dirty="0">
                <a:latin typeface="Times New Roman"/>
                <a:cs typeface="Times New Roman"/>
              </a:rPr>
              <a:t>activities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include </a:t>
            </a:r>
            <a:r>
              <a:rPr sz="1100" spc="-5" dirty="0">
                <a:latin typeface="Times New Roman"/>
                <a:cs typeface="Times New Roman"/>
              </a:rPr>
              <a:t>sewer, cable, water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electric </a:t>
            </a:r>
            <a:r>
              <a:rPr sz="1100" dirty="0">
                <a:latin typeface="Times New Roman"/>
                <a:cs typeface="Times New Roman"/>
              </a:rPr>
              <a:t>light  </a:t>
            </a:r>
            <a:r>
              <a:rPr sz="1100" spc="-5" dirty="0">
                <a:latin typeface="Times New Roman"/>
                <a:cs typeface="Times New Roman"/>
              </a:rPr>
              <a:t>enterprise funds.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99695">
              <a:lnSpc>
                <a:spcPct val="95900"/>
              </a:lnSpc>
            </a:pPr>
            <a:r>
              <a:rPr sz="1100" b="1" spc="-5" dirty="0">
                <a:latin typeface="Times New Roman"/>
                <a:cs typeface="Times New Roman"/>
              </a:rPr>
              <a:t>Fund Financial Statements </a:t>
            </a:r>
            <a:r>
              <a:rPr sz="1100" dirty="0">
                <a:latin typeface="Times New Roman"/>
                <a:cs typeface="Times New Roman"/>
              </a:rPr>
              <a:t>– A </a:t>
            </a:r>
            <a:r>
              <a:rPr sz="1100" i="1" spc="-5" dirty="0">
                <a:latin typeface="Times New Roman"/>
                <a:cs typeface="Times New Roman"/>
              </a:rPr>
              <a:t>fund </a:t>
            </a:r>
            <a:r>
              <a:rPr sz="1100" dirty="0">
                <a:latin typeface="Times New Roman"/>
                <a:cs typeface="Times New Roman"/>
              </a:rPr>
              <a:t>is a </a:t>
            </a:r>
            <a:r>
              <a:rPr sz="1100" spc="-5" dirty="0">
                <a:latin typeface="Times New Roman"/>
                <a:cs typeface="Times New Roman"/>
              </a:rPr>
              <a:t>grouping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related accounts that is used </a:t>
            </a:r>
            <a:r>
              <a:rPr sz="1100" dirty="0">
                <a:latin typeface="Times New Roman"/>
                <a:cs typeface="Times New Roman"/>
              </a:rPr>
              <a:t>to maintain </a:t>
            </a:r>
            <a:r>
              <a:rPr sz="1100" spc="-5" dirty="0">
                <a:latin typeface="Times New Roman"/>
                <a:cs typeface="Times New Roman"/>
              </a:rPr>
              <a:t>control  </a:t>
            </a:r>
            <a:r>
              <a:rPr sz="1100" dirty="0">
                <a:latin typeface="Times New Roman"/>
                <a:cs typeface="Times New Roman"/>
              </a:rPr>
              <a:t>over </a:t>
            </a:r>
            <a:r>
              <a:rPr sz="1100" spc="-5" dirty="0">
                <a:latin typeface="Times New Roman"/>
                <a:cs typeface="Times New Roman"/>
              </a:rPr>
              <a:t>resources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have been segregated for specific activities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objectives. The Town, </a:t>
            </a:r>
            <a:r>
              <a:rPr sz="1100" dirty="0">
                <a:latin typeface="Times New Roman"/>
                <a:cs typeface="Times New Roman"/>
              </a:rPr>
              <a:t>like </a:t>
            </a:r>
            <a:r>
              <a:rPr sz="1100" spc="-5" dirty="0">
                <a:latin typeface="Times New Roman"/>
                <a:cs typeface="Times New Roman"/>
              </a:rPr>
              <a:t>other state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local governments, uses </a:t>
            </a:r>
            <a:r>
              <a:rPr sz="1100" dirty="0">
                <a:latin typeface="Times New Roman"/>
                <a:cs typeface="Times New Roman"/>
              </a:rPr>
              <a:t>fund accounting to </a:t>
            </a:r>
            <a:r>
              <a:rPr sz="1100" spc="-5" dirty="0">
                <a:latin typeface="Times New Roman"/>
                <a:cs typeface="Times New Roman"/>
              </a:rPr>
              <a:t>ensure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demonstrate compliance with finance-related  legal requirements. </a:t>
            </a:r>
            <a:r>
              <a:rPr sz="1100" dirty="0">
                <a:latin typeface="Times New Roman"/>
                <a:cs typeface="Times New Roman"/>
              </a:rPr>
              <a:t>All of </a:t>
            </a:r>
            <a:r>
              <a:rPr sz="1100" spc="-5" dirty="0">
                <a:latin typeface="Times New Roman"/>
                <a:cs typeface="Times New Roman"/>
              </a:rPr>
              <a:t>the funds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 can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dirty="0">
                <a:latin typeface="Times New Roman"/>
                <a:cs typeface="Times New Roman"/>
              </a:rPr>
              <a:t>divided into </a:t>
            </a:r>
            <a:r>
              <a:rPr sz="1100" spc="-5" dirty="0">
                <a:latin typeface="Times New Roman"/>
                <a:cs typeface="Times New Roman"/>
              </a:rPr>
              <a:t>three categories: governmental  </a:t>
            </a:r>
            <a:r>
              <a:rPr sz="1100" dirty="0">
                <a:latin typeface="Times New Roman"/>
                <a:cs typeface="Times New Roman"/>
              </a:rPr>
              <a:t>funds, </a:t>
            </a:r>
            <a:r>
              <a:rPr sz="1100" spc="-5" dirty="0">
                <a:latin typeface="Times New Roman"/>
                <a:cs typeface="Times New Roman"/>
              </a:rPr>
              <a:t>proprietary funds and fiduciary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651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Accounting </a:t>
            </a:r>
            <a:r>
              <a:rPr sz="1100" spc="-5" dirty="0">
                <a:latin typeface="Times New Roman"/>
                <a:cs typeface="Times New Roman"/>
              </a:rPr>
              <a:t>guidelines distinguish fund balance between amounts that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considered nonspendable, such 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fund balance associated </a:t>
            </a:r>
            <a:r>
              <a:rPr sz="1100" dirty="0">
                <a:latin typeface="Times New Roman"/>
                <a:cs typeface="Times New Roman"/>
              </a:rPr>
              <a:t>with </a:t>
            </a:r>
            <a:r>
              <a:rPr sz="1100" spc="-5" dirty="0">
                <a:latin typeface="Times New Roman"/>
                <a:cs typeface="Times New Roman"/>
              </a:rPr>
              <a:t>inventories, and other </a:t>
            </a:r>
            <a:r>
              <a:rPr sz="1100" dirty="0">
                <a:latin typeface="Times New Roman"/>
                <a:cs typeface="Times New Roman"/>
              </a:rPr>
              <a:t>amounts that </a:t>
            </a:r>
            <a:r>
              <a:rPr sz="1100" spc="-5" dirty="0">
                <a:latin typeface="Times New Roman"/>
                <a:cs typeface="Times New Roman"/>
              </a:rPr>
              <a:t>are classified </a:t>
            </a:r>
            <a:r>
              <a:rPr sz="1100" dirty="0">
                <a:latin typeface="Times New Roman"/>
                <a:cs typeface="Times New Roman"/>
              </a:rPr>
              <a:t>based on </a:t>
            </a:r>
            <a:r>
              <a:rPr sz="1100" spc="-5" dirty="0">
                <a:latin typeface="Times New Roman"/>
                <a:cs typeface="Times New Roman"/>
              </a:rPr>
              <a:t>the relative  strength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constraints that control the purposes for </a:t>
            </a:r>
            <a:r>
              <a:rPr sz="1100" dirty="0">
                <a:latin typeface="Times New Roman"/>
                <a:cs typeface="Times New Roman"/>
              </a:rPr>
              <a:t>which </a:t>
            </a:r>
            <a:r>
              <a:rPr sz="1100" spc="-5" dirty="0">
                <a:latin typeface="Times New Roman"/>
                <a:cs typeface="Times New Roman"/>
              </a:rPr>
              <a:t>specific amounts can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spent. Beginning  </a:t>
            </a:r>
            <a:r>
              <a:rPr sz="1100" dirty="0">
                <a:latin typeface="Times New Roman"/>
                <a:cs typeface="Times New Roman"/>
              </a:rPr>
              <a:t>with the most </a:t>
            </a:r>
            <a:r>
              <a:rPr sz="1100" spc="-5" dirty="0">
                <a:latin typeface="Times New Roman"/>
                <a:cs typeface="Times New Roman"/>
              </a:rPr>
              <a:t>binding constraints,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balance amounts will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following</a:t>
            </a:r>
            <a:r>
              <a:rPr sz="1100" spc="1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classifications: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698500" marR="40640" indent="-228600">
              <a:lnSpc>
                <a:spcPct val="95900"/>
              </a:lnSpc>
              <a:spcBef>
                <a:spcPts val="5"/>
              </a:spcBef>
              <a:buChar char="•"/>
              <a:tabLst>
                <a:tab pos="694055" algn="l"/>
                <a:tab pos="694690" algn="l"/>
              </a:tabLst>
            </a:pPr>
            <a:r>
              <a:rPr sz="1100" spc="-5" dirty="0">
                <a:latin typeface="Times New Roman"/>
                <a:cs typeface="Times New Roman"/>
              </a:rPr>
              <a:t>Nonspendable-amounts that cannot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spent because they are either (a) not in </a:t>
            </a:r>
            <a:r>
              <a:rPr sz="1100" dirty="0">
                <a:latin typeface="Times New Roman"/>
                <a:cs typeface="Times New Roman"/>
              </a:rPr>
              <a:t>spendable </a:t>
            </a:r>
            <a:r>
              <a:rPr sz="1100" spc="-5" dirty="0">
                <a:latin typeface="Times New Roman"/>
                <a:cs typeface="Times New Roman"/>
              </a:rPr>
              <a:t>form  </a:t>
            </a:r>
            <a:r>
              <a:rPr sz="1100" dirty="0">
                <a:latin typeface="Times New Roman"/>
                <a:cs typeface="Times New Roman"/>
              </a:rPr>
              <a:t>(i.e. </a:t>
            </a:r>
            <a:r>
              <a:rPr sz="1100" spc="-5" dirty="0">
                <a:latin typeface="Times New Roman"/>
                <a:cs typeface="Times New Roman"/>
              </a:rPr>
              <a:t>inventory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prepaid </a:t>
            </a:r>
            <a:r>
              <a:rPr sz="1100" dirty="0">
                <a:latin typeface="Times New Roman"/>
                <a:cs typeface="Times New Roman"/>
              </a:rPr>
              <a:t>items)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(b) legally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contractually required </a:t>
            </a:r>
            <a:r>
              <a:rPr sz="1100" dirty="0">
                <a:latin typeface="Times New Roman"/>
                <a:cs typeface="Times New Roman"/>
              </a:rPr>
              <a:t>to be maintained  intact.</a:t>
            </a:r>
            <a:endParaRPr sz="1100">
              <a:latin typeface="Times New Roman"/>
              <a:cs typeface="Times New Roman"/>
            </a:endParaRPr>
          </a:p>
          <a:p>
            <a:pPr marL="698500" marR="243840" indent="-228600">
              <a:lnSpc>
                <a:spcPts val="1260"/>
              </a:lnSpc>
              <a:spcBef>
                <a:spcPts val="955"/>
              </a:spcBef>
              <a:buChar char="•"/>
              <a:tabLst>
                <a:tab pos="694055" algn="l"/>
                <a:tab pos="694690" algn="l"/>
              </a:tabLst>
            </a:pPr>
            <a:r>
              <a:rPr sz="1100" spc="-5" dirty="0">
                <a:latin typeface="Times New Roman"/>
                <a:cs typeface="Times New Roman"/>
              </a:rPr>
              <a:t>Restricted—amounts constrained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external parties, constitutional provision,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enabling  legislation.</a:t>
            </a:r>
            <a:endParaRPr sz="1100">
              <a:latin typeface="Times New Roman"/>
              <a:cs typeface="Times New Roman"/>
            </a:endParaRPr>
          </a:p>
          <a:p>
            <a:pPr marL="698500" marR="5080" indent="-229235">
              <a:lnSpc>
                <a:spcPts val="1270"/>
              </a:lnSpc>
              <a:spcBef>
                <a:spcPts val="915"/>
              </a:spcBef>
              <a:buChar char="•"/>
              <a:tabLst>
                <a:tab pos="694055" algn="l"/>
                <a:tab pos="694690" algn="l"/>
              </a:tabLst>
            </a:pPr>
            <a:r>
              <a:rPr sz="1100" spc="-5" dirty="0">
                <a:latin typeface="Times New Roman"/>
                <a:cs typeface="Times New Roman"/>
              </a:rPr>
              <a:t>Committed—amounts </a:t>
            </a:r>
            <a:r>
              <a:rPr sz="1100" dirty="0">
                <a:latin typeface="Times New Roman"/>
                <a:cs typeface="Times New Roman"/>
              </a:rPr>
              <a:t>constrained by a </a:t>
            </a:r>
            <a:r>
              <a:rPr sz="1100" spc="-5" dirty="0">
                <a:latin typeface="Times New Roman"/>
                <a:cs typeface="Times New Roman"/>
              </a:rPr>
              <a:t>government </a:t>
            </a:r>
            <a:r>
              <a:rPr sz="1100" dirty="0">
                <a:latin typeface="Times New Roman"/>
                <a:cs typeface="Times New Roman"/>
              </a:rPr>
              <a:t>using </a:t>
            </a:r>
            <a:r>
              <a:rPr sz="1100" spc="-5" dirty="0">
                <a:latin typeface="Times New Roman"/>
                <a:cs typeface="Times New Roman"/>
              </a:rPr>
              <a:t>its highest level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decision-making  </a:t>
            </a:r>
            <a:r>
              <a:rPr sz="1100" dirty="0">
                <a:latin typeface="Times New Roman"/>
                <a:cs typeface="Times New Roman"/>
              </a:rPr>
              <a:t>authority.</a:t>
            </a:r>
            <a:endParaRPr sz="1100">
              <a:latin typeface="Times New Roman"/>
              <a:cs typeface="Times New Roman"/>
            </a:endParaRPr>
          </a:p>
          <a:p>
            <a:pPr marL="694055" indent="-224790">
              <a:lnSpc>
                <a:spcPct val="100000"/>
              </a:lnSpc>
              <a:spcBef>
                <a:spcPts val="835"/>
              </a:spcBef>
              <a:buChar char="•"/>
              <a:tabLst>
                <a:tab pos="694055" algn="l"/>
                <a:tab pos="694690" algn="l"/>
              </a:tabLst>
            </a:pPr>
            <a:r>
              <a:rPr sz="1100" spc="-5" dirty="0">
                <a:latin typeface="Times New Roman"/>
                <a:cs typeface="Times New Roman"/>
              </a:rPr>
              <a:t>Assigned—amounts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government </a:t>
            </a:r>
            <a:r>
              <a:rPr sz="1100" dirty="0">
                <a:latin typeface="Times New Roman"/>
                <a:cs typeface="Times New Roman"/>
              </a:rPr>
              <a:t>intends to </a:t>
            </a:r>
            <a:r>
              <a:rPr sz="1100" spc="-5" dirty="0">
                <a:latin typeface="Times New Roman"/>
                <a:cs typeface="Times New Roman"/>
              </a:rPr>
              <a:t>use </a:t>
            </a:r>
            <a:r>
              <a:rPr sz="1100" spc="-10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particular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purpose.</a:t>
            </a:r>
            <a:endParaRPr sz="1100">
              <a:latin typeface="Times New Roman"/>
              <a:cs typeface="Times New Roman"/>
            </a:endParaRPr>
          </a:p>
          <a:p>
            <a:pPr marL="698500" marR="44450" indent="-228600">
              <a:lnSpc>
                <a:spcPts val="1260"/>
              </a:lnSpc>
              <a:spcBef>
                <a:spcPts val="955"/>
              </a:spcBef>
              <a:buChar char="•"/>
              <a:tabLst>
                <a:tab pos="694055" algn="l"/>
                <a:tab pos="694690" algn="l"/>
              </a:tabLst>
            </a:pPr>
            <a:r>
              <a:rPr sz="1100" spc="-5" dirty="0">
                <a:latin typeface="Times New Roman"/>
                <a:cs typeface="Times New Roman"/>
              </a:rPr>
              <a:t>Unassigned—amounts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are not constrained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all </a:t>
            </a:r>
            <a:r>
              <a:rPr sz="1100" spc="-10" dirty="0">
                <a:latin typeface="Times New Roman"/>
                <a:cs typeface="Times New Roman"/>
              </a:rPr>
              <a:t>will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reported in the general fund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dirty="0">
                <a:latin typeface="Times New Roman"/>
                <a:cs typeface="Times New Roman"/>
              </a:rPr>
              <a:t>in  </a:t>
            </a:r>
            <a:r>
              <a:rPr sz="1100" spc="-5" dirty="0">
                <a:latin typeface="Times New Roman"/>
                <a:cs typeface="Times New Roman"/>
              </a:rPr>
              <a:t>other major funds </a:t>
            </a:r>
            <a:r>
              <a:rPr sz="1100" dirty="0">
                <a:latin typeface="Times New Roman"/>
                <a:cs typeface="Times New Roman"/>
              </a:rPr>
              <a:t>if </a:t>
            </a:r>
            <a:r>
              <a:rPr sz="1100" spc="-5" dirty="0">
                <a:latin typeface="Times New Roman"/>
                <a:cs typeface="Times New Roman"/>
              </a:rPr>
              <a:t>negative.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49860">
              <a:lnSpc>
                <a:spcPct val="95800"/>
              </a:lnSpc>
            </a:pPr>
            <a:r>
              <a:rPr sz="1100" b="1" i="1" spc="-5" dirty="0">
                <a:latin typeface="Times New Roman"/>
                <a:cs typeface="Times New Roman"/>
              </a:rPr>
              <a:t>Governmental Funds </a:t>
            </a:r>
            <a:r>
              <a:rPr sz="1100" b="1" i="1" dirty="0">
                <a:latin typeface="Times New Roman"/>
                <a:cs typeface="Times New Roman"/>
              </a:rPr>
              <a:t>– </a:t>
            </a:r>
            <a:r>
              <a:rPr sz="1100" i="1" spc="-5" dirty="0">
                <a:latin typeface="Times New Roman"/>
                <a:cs typeface="Times New Roman"/>
              </a:rPr>
              <a:t>Governmental funds </a:t>
            </a:r>
            <a:r>
              <a:rPr sz="1100" spc="-5" dirty="0">
                <a:latin typeface="Times New Roman"/>
                <a:cs typeface="Times New Roman"/>
              </a:rPr>
              <a:t>are used to account </a:t>
            </a:r>
            <a:r>
              <a:rPr sz="1100" dirty="0">
                <a:latin typeface="Times New Roman"/>
                <a:cs typeface="Times New Roman"/>
              </a:rPr>
              <a:t>for essentially </a:t>
            </a:r>
            <a:r>
              <a:rPr sz="1100" spc="-5" dirty="0">
                <a:latin typeface="Times New Roman"/>
                <a:cs typeface="Times New Roman"/>
              </a:rPr>
              <a:t>the same </a:t>
            </a:r>
            <a:r>
              <a:rPr sz="1100" dirty="0">
                <a:latin typeface="Times New Roman"/>
                <a:cs typeface="Times New Roman"/>
              </a:rPr>
              <a:t>functions  </a:t>
            </a:r>
            <a:r>
              <a:rPr sz="1100" spc="-5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i="1" spc="-5" dirty="0">
                <a:latin typeface="Times New Roman"/>
                <a:cs typeface="Times New Roman"/>
              </a:rPr>
              <a:t>governmental activities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government-wide financial </a:t>
            </a:r>
            <a:r>
              <a:rPr sz="1100" dirty="0">
                <a:latin typeface="Times New Roman"/>
                <a:cs typeface="Times New Roman"/>
              </a:rPr>
              <a:t>statements. </a:t>
            </a:r>
            <a:r>
              <a:rPr sz="1100" spc="-5" dirty="0">
                <a:latin typeface="Times New Roman"/>
                <a:cs typeface="Times New Roman"/>
              </a:rPr>
              <a:t>However, unlike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government-wide financial </a:t>
            </a:r>
            <a:r>
              <a:rPr sz="1100" dirty="0">
                <a:latin typeface="Times New Roman"/>
                <a:cs typeface="Times New Roman"/>
              </a:rPr>
              <a:t>statements, </a:t>
            </a:r>
            <a:r>
              <a:rPr sz="1100" spc="-5" dirty="0">
                <a:latin typeface="Times New Roman"/>
                <a:cs typeface="Times New Roman"/>
              </a:rPr>
              <a:t>governmental fund financial statements focus </a:t>
            </a:r>
            <a:r>
              <a:rPr sz="1100" i="1" dirty="0">
                <a:latin typeface="Times New Roman"/>
                <a:cs typeface="Times New Roman"/>
              </a:rPr>
              <a:t>on </a:t>
            </a:r>
            <a:r>
              <a:rPr sz="1100" i="1" spc="-5" dirty="0">
                <a:latin typeface="Times New Roman"/>
                <a:cs typeface="Times New Roman"/>
              </a:rPr>
              <a:t>near-term  </a:t>
            </a:r>
            <a:r>
              <a:rPr sz="1100" i="1" dirty="0">
                <a:latin typeface="Times New Roman"/>
                <a:cs typeface="Times New Roman"/>
              </a:rPr>
              <a:t>inflows </a:t>
            </a:r>
            <a:r>
              <a:rPr sz="1100" i="1" spc="-5" dirty="0">
                <a:latin typeface="Times New Roman"/>
                <a:cs typeface="Times New Roman"/>
              </a:rPr>
              <a:t>and outflows </a:t>
            </a:r>
            <a:r>
              <a:rPr sz="1100" i="1" spc="-10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spendable resources</a:t>
            </a:r>
            <a:r>
              <a:rPr sz="1100" spc="-5" dirty="0">
                <a:latin typeface="Times New Roman"/>
                <a:cs typeface="Times New Roman"/>
              </a:rPr>
              <a:t>,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well as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i="1" spc="-5" dirty="0">
                <a:latin typeface="Times New Roman"/>
                <a:cs typeface="Times New Roman"/>
              </a:rPr>
              <a:t>balances </a:t>
            </a:r>
            <a:r>
              <a:rPr sz="1100" i="1" spc="-10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spendable resources </a:t>
            </a:r>
            <a:r>
              <a:rPr sz="1100" spc="-5" dirty="0">
                <a:latin typeface="Times New Roman"/>
                <a:cs typeface="Times New Roman"/>
              </a:rPr>
              <a:t>available at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end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fiscal year. Such information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useful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evaluating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government’s near-term  financing requirements.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33020">
              <a:lnSpc>
                <a:spcPct val="95900"/>
              </a:lnSpc>
              <a:spcBef>
                <a:spcPts val="5"/>
              </a:spcBef>
            </a:pPr>
            <a:r>
              <a:rPr sz="1100" spc="-5" dirty="0">
                <a:latin typeface="Times New Roman"/>
                <a:cs typeface="Times New Roman"/>
              </a:rPr>
              <a:t>Because the focus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governmental funds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narrower than that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government-wide financial  </a:t>
            </a:r>
            <a:r>
              <a:rPr sz="1100" dirty="0">
                <a:latin typeface="Times New Roman"/>
                <a:cs typeface="Times New Roman"/>
              </a:rPr>
              <a:t>statements, it is </a:t>
            </a:r>
            <a:r>
              <a:rPr sz="1100" spc="-5" dirty="0">
                <a:latin typeface="Times New Roman"/>
                <a:cs typeface="Times New Roman"/>
              </a:rPr>
              <a:t>useful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compare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information presented for </a:t>
            </a:r>
            <a:r>
              <a:rPr sz="1100" i="1" spc="-5" dirty="0">
                <a:latin typeface="Times New Roman"/>
                <a:cs typeface="Times New Roman"/>
              </a:rPr>
              <a:t>governmental funds </a:t>
            </a:r>
            <a:r>
              <a:rPr sz="1100" spc="-5" dirty="0">
                <a:latin typeface="Times New Roman"/>
                <a:cs typeface="Times New Roman"/>
              </a:rPr>
              <a:t>with similar  information presented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i="1" spc="-5" dirty="0">
                <a:latin typeface="Times New Roman"/>
                <a:cs typeface="Times New Roman"/>
              </a:rPr>
              <a:t>governmental activities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government-wide financial statements. By</a:t>
            </a:r>
            <a:r>
              <a:rPr sz="1100" spc="2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doing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298">
    <p:push dir="u"/>
  </p:transition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>
                <a:solidFill>
                  <a:srgbClr val="231F20"/>
                </a:solidFill>
              </a:rPr>
              <a:t>Page</a:t>
            </a:r>
            <a:r>
              <a:rPr spc="-50" dirty="0">
                <a:solidFill>
                  <a:srgbClr val="231F20"/>
                </a:solidFill>
              </a:rPr>
              <a:t> </a:t>
            </a:r>
            <a:r>
              <a:rPr dirty="0">
                <a:solidFill>
                  <a:srgbClr val="231F20"/>
                </a:solidFill>
              </a:rPr>
              <a:t>240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825500" y="408431"/>
            <a:ext cx="6123305" cy="9145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algn="just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Narragansett </a:t>
            </a:r>
            <a:r>
              <a:rPr sz="1200" dirty="0">
                <a:latin typeface="Times New Roman"/>
                <a:cs typeface="Times New Roman"/>
              </a:rPr>
              <a:t>Middle School </a:t>
            </a:r>
            <a:r>
              <a:rPr sz="1200" spc="-5" dirty="0">
                <a:latin typeface="Times New Roman"/>
                <a:cs typeface="Times New Roman"/>
              </a:rPr>
              <a:t>continues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provide longer math instructional blocks at grades </a:t>
            </a:r>
            <a:r>
              <a:rPr sz="1200" dirty="0">
                <a:latin typeface="Times New Roman"/>
                <a:cs typeface="Times New Roman"/>
              </a:rPr>
              <a:t>7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88900" marR="80645" algn="just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These longer instructional blocks are critical for students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acquire and </a:t>
            </a:r>
            <a:r>
              <a:rPr sz="1200" dirty="0">
                <a:latin typeface="Times New Roman"/>
                <a:cs typeface="Times New Roman"/>
              </a:rPr>
              <a:t>use the </a:t>
            </a:r>
            <a:r>
              <a:rPr sz="1200" spc="-5" dirty="0">
                <a:latin typeface="Times New Roman"/>
                <a:cs typeface="Times New Roman"/>
              </a:rPr>
              <a:t>complex  mathematical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concepts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our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math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curriculum.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program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fully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aligned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Common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Core  Curriculum Framework as adopted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Massachusetts Department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Elementary and  Secondary Education. Teachers </a:t>
            </a:r>
            <a:r>
              <a:rPr sz="1200" dirty="0">
                <a:latin typeface="Times New Roman"/>
                <a:cs typeface="Times New Roman"/>
              </a:rPr>
              <a:t>have reported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the longer </a:t>
            </a:r>
            <a:r>
              <a:rPr sz="1200" spc="-5" dirty="0">
                <a:latin typeface="Times New Roman"/>
                <a:cs typeface="Times New Roman"/>
              </a:rPr>
              <a:t>instructional blocks are  fundamentally important for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math program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successful.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2019, a new </a:t>
            </a:r>
            <a:r>
              <a:rPr sz="1200" spc="-5" dirty="0">
                <a:latin typeface="Times New Roman"/>
                <a:cs typeface="Times New Roman"/>
              </a:rPr>
              <a:t>daily  schedule allowed </a:t>
            </a:r>
            <a:r>
              <a:rPr sz="1200" dirty="0">
                <a:latin typeface="Times New Roman"/>
                <a:cs typeface="Times New Roman"/>
              </a:rPr>
              <a:t>us to continue </a:t>
            </a:r>
            <a:r>
              <a:rPr sz="1200" spc="-5" dirty="0">
                <a:latin typeface="Times New Roman"/>
                <a:cs typeface="Times New Roman"/>
              </a:rPr>
              <a:t>offering </a:t>
            </a:r>
            <a:r>
              <a:rPr sz="1200" dirty="0">
                <a:latin typeface="Times New Roman"/>
                <a:cs typeface="Times New Roman"/>
              </a:rPr>
              <a:t>extended </a:t>
            </a:r>
            <a:r>
              <a:rPr sz="1200" spc="-5" dirty="0">
                <a:latin typeface="Times New Roman"/>
                <a:cs typeface="Times New Roman"/>
              </a:rPr>
              <a:t>blocks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math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all grades and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Humanities  for grades </a:t>
            </a:r>
            <a:r>
              <a:rPr sz="1200" dirty="0">
                <a:latin typeface="Times New Roman"/>
                <a:cs typeface="Times New Roman"/>
              </a:rPr>
              <a:t>6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7 to better prepare </a:t>
            </a:r>
            <a:r>
              <a:rPr sz="1200" spc="-5" dirty="0">
                <a:latin typeface="Times New Roman"/>
                <a:cs typeface="Times New Roman"/>
              </a:rPr>
              <a:t>students for successive </a:t>
            </a:r>
            <a:r>
              <a:rPr sz="1200" dirty="0">
                <a:latin typeface="Times New Roman"/>
                <a:cs typeface="Times New Roman"/>
              </a:rPr>
              <a:t>years’ </a:t>
            </a:r>
            <a:r>
              <a:rPr sz="1200" spc="-5" dirty="0">
                <a:latin typeface="Times New Roman"/>
                <a:cs typeface="Times New Roman"/>
              </a:rPr>
              <a:t>curricula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MCAS exams  each spring.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900" marR="8255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Narragansett </a:t>
            </a:r>
            <a:r>
              <a:rPr sz="1200" dirty="0">
                <a:latin typeface="Times New Roman"/>
                <a:cs typeface="Times New Roman"/>
              </a:rPr>
              <a:t>Middle School’s </a:t>
            </a:r>
            <a:r>
              <a:rPr sz="1200" spc="-5" dirty="0">
                <a:latin typeface="Times New Roman"/>
                <a:cs typeface="Times New Roman"/>
              </a:rPr>
              <a:t>science faculty </a:t>
            </a:r>
            <a:r>
              <a:rPr sz="1200" dirty="0">
                <a:latin typeface="Times New Roman"/>
                <a:cs typeface="Times New Roman"/>
              </a:rPr>
              <a:t>is working </a:t>
            </a:r>
            <a:r>
              <a:rPr sz="1200" spc="-5" dirty="0">
                <a:latin typeface="Times New Roman"/>
                <a:cs typeface="Times New Roman"/>
              </a:rPr>
              <a:t>toward finalizing their science program  </a:t>
            </a:r>
            <a:r>
              <a:rPr sz="1200" dirty="0">
                <a:latin typeface="Times New Roman"/>
                <a:cs typeface="Times New Roman"/>
              </a:rPr>
              <a:t>to the Next </a:t>
            </a:r>
            <a:r>
              <a:rPr sz="1200" spc="-5" dirty="0">
                <a:latin typeface="Times New Roman"/>
                <a:cs typeface="Times New Roman"/>
              </a:rPr>
              <a:t>Generation Science Standards (NGSS). NMS </a:t>
            </a:r>
            <a:r>
              <a:rPr sz="1200" dirty="0">
                <a:latin typeface="Times New Roman"/>
                <a:cs typeface="Times New Roman"/>
              </a:rPr>
              <a:t>has a </a:t>
            </a:r>
            <a:r>
              <a:rPr sz="1200" spc="-5" dirty="0">
                <a:latin typeface="Times New Roman"/>
                <a:cs typeface="Times New Roman"/>
              </a:rPr>
              <a:t>strong </a:t>
            </a:r>
            <a:r>
              <a:rPr sz="1200" dirty="0">
                <a:latin typeface="Times New Roman"/>
                <a:cs typeface="Times New Roman"/>
              </a:rPr>
              <a:t>core of </a:t>
            </a:r>
            <a:r>
              <a:rPr sz="1200" spc="-5" dirty="0">
                <a:latin typeface="Times New Roman"/>
                <a:cs typeface="Times New Roman"/>
              </a:rPr>
              <a:t>science teachers  passionately dedicated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success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students as they </a:t>
            </a:r>
            <a:r>
              <a:rPr sz="1200" dirty="0">
                <a:latin typeface="Times New Roman"/>
                <a:cs typeface="Times New Roman"/>
              </a:rPr>
              <a:t>consider </a:t>
            </a:r>
            <a:r>
              <a:rPr sz="1200" spc="-5" dirty="0">
                <a:latin typeface="Times New Roman"/>
                <a:cs typeface="Times New Roman"/>
              </a:rPr>
              <a:t>careers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STEM fields.  These standards, </a:t>
            </a:r>
            <a:r>
              <a:rPr sz="1200" dirty="0">
                <a:latin typeface="Times New Roman"/>
                <a:cs typeface="Times New Roman"/>
              </a:rPr>
              <a:t>like our </a:t>
            </a:r>
            <a:r>
              <a:rPr sz="1200" spc="-5" dirty="0">
                <a:latin typeface="Times New Roman"/>
                <a:cs typeface="Times New Roman"/>
              </a:rPr>
              <a:t>state math standards,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rigorous, challenging, and require consistent  review and revision </a:t>
            </a:r>
            <a:r>
              <a:rPr sz="1200" dirty="0">
                <a:latin typeface="Times New Roman"/>
                <a:cs typeface="Times New Roman"/>
              </a:rPr>
              <a:t>of our </a:t>
            </a:r>
            <a:r>
              <a:rPr sz="1200" spc="-5" dirty="0">
                <a:latin typeface="Times New Roman"/>
                <a:cs typeface="Times New Roman"/>
              </a:rPr>
              <a:t>curriculum. As </a:t>
            </a:r>
            <a:r>
              <a:rPr sz="1200" dirty="0">
                <a:latin typeface="Times New Roman"/>
                <a:cs typeface="Times New Roman"/>
              </a:rPr>
              <a:t>part of this </a:t>
            </a:r>
            <a:r>
              <a:rPr sz="1200" spc="-5" dirty="0">
                <a:latin typeface="Times New Roman"/>
                <a:cs typeface="Times New Roman"/>
              </a:rPr>
              <a:t>review, we 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comprehensively  examining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resources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ensure students have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access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relevant and current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900" marR="81280" algn="just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2018-2019, NMS students again </a:t>
            </a:r>
            <a:r>
              <a:rPr sz="1200" dirty="0">
                <a:latin typeface="Times New Roman"/>
                <a:cs typeface="Times New Roman"/>
              </a:rPr>
              <a:t>took the </a:t>
            </a:r>
            <a:r>
              <a:rPr sz="1200" spc="-5" dirty="0">
                <a:latin typeface="Times New Roman"/>
                <a:cs typeface="Times New Roman"/>
              </a:rPr>
              <a:t>new state-mandated standardized exam </a:t>
            </a:r>
            <a:r>
              <a:rPr sz="1200" i="1" spc="-5" dirty="0">
                <a:latin typeface="Times New Roman"/>
                <a:cs typeface="Times New Roman"/>
              </a:rPr>
              <a:t>MCAS </a:t>
            </a:r>
            <a:r>
              <a:rPr sz="1200" i="1" dirty="0">
                <a:latin typeface="Times New Roman"/>
                <a:cs typeface="Times New Roman"/>
              </a:rPr>
              <a:t>2.0</a:t>
            </a:r>
            <a:r>
              <a:rPr sz="1200" dirty="0">
                <a:latin typeface="Times New Roman"/>
                <a:cs typeface="Times New Roman"/>
              </a:rPr>
              <a:t>,  the </a:t>
            </a:r>
            <a:r>
              <a:rPr sz="1200" spc="-5" dirty="0">
                <a:latin typeface="Times New Roman"/>
                <a:cs typeface="Times New Roman"/>
              </a:rPr>
              <a:t>updated Massachusetts Comprehensive Assessment System, along with all other </a:t>
            </a:r>
            <a:r>
              <a:rPr sz="1200" dirty="0">
                <a:latin typeface="Times New Roman"/>
                <a:cs typeface="Times New Roman"/>
              </a:rPr>
              <a:t>public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school  students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grades </a:t>
            </a:r>
            <a:r>
              <a:rPr sz="1200" dirty="0">
                <a:latin typeface="Times New Roman"/>
                <a:cs typeface="Times New Roman"/>
              </a:rPr>
              <a:t>3 to 10. </a:t>
            </a:r>
            <a:r>
              <a:rPr sz="1200" spc="-5" dirty="0">
                <a:latin typeface="Times New Roman"/>
                <a:cs typeface="Times New Roman"/>
              </a:rPr>
              <a:t>To continue preparing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students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demands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new  assessment </a:t>
            </a:r>
            <a:r>
              <a:rPr sz="1200" dirty="0">
                <a:latin typeface="Times New Roman"/>
                <a:cs typeface="Times New Roman"/>
              </a:rPr>
              <a:t>in its online </a:t>
            </a:r>
            <a:r>
              <a:rPr sz="1200" spc="-5" dirty="0">
                <a:latin typeface="Times New Roman"/>
                <a:cs typeface="Times New Roman"/>
              </a:rPr>
              <a:t>format, NMS continues </a:t>
            </a:r>
            <a:r>
              <a:rPr sz="1200" dirty="0">
                <a:latin typeface="Times New Roman"/>
                <a:cs typeface="Times New Roman"/>
              </a:rPr>
              <a:t>the 1:1 </a:t>
            </a:r>
            <a:r>
              <a:rPr sz="1200" spc="-5" dirty="0">
                <a:latin typeface="Times New Roman"/>
                <a:cs typeface="Times New Roman"/>
              </a:rPr>
              <a:t>Chromebook initiative, where all students  have access </a:t>
            </a:r>
            <a:r>
              <a:rPr sz="1200" dirty="0">
                <a:latin typeface="Times New Roman"/>
                <a:cs typeface="Times New Roman"/>
              </a:rPr>
              <a:t>to a </a:t>
            </a:r>
            <a:r>
              <a:rPr sz="1200" spc="-5" dirty="0">
                <a:latin typeface="Times New Roman"/>
                <a:cs typeface="Times New Roman"/>
              </a:rPr>
              <a:t>Chromebook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every core classroom.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result </a:t>
            </a:r>
            <a:r>
              <a:rPr sz="1200" dirty="0">
                <a:latin typeface="Times New Roman"/>
                <a:cs typeface="Times New Roman"/>
              </a:rPr>
              <a:t>of this </a:t>
            </a:r>
            <a:r>
              <a:rPr sz="1200" spc="-5" dirty="0">
                <a:latin typeface="Times New Roman"/>
                <a:cs typeface="Times New Roman"/>
              </a:rPr>
              <a:t>effort,</a:t>
            </a:r>
            <a:r>
              <a:rPr sz="1200" spc="-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students regularly  utilize Chromebooks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classrooms and continue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have more </a:t>
            </a:r>
            <a:r>
              <a:rPr sz="1200" dirty="0">
                <a:latin typeface="Times New Roman"/>
                <a:cs typeface="Times New Roman"/>
              </a:rPr>
              <a:t>opportunities to </a:t>
            </a:r>
            <a:r>
              <a:rPr sz="1200" spc="-5" dirty="0">
                <a:latin typeface="Times New Roman"/>
                <a:cs typeface="Times New Roman"/>
              </a:rPr>
              <a:t>explore their  studies </a:t>
            </a:r>
            <a:r>
              <a:rPr sz="1200" dirty="0">
                <a:latin typeface="Times New Roman"/>
                <a:cs typeface="Times New Roman"/>
              </a:rPr>
              <a:t>in a </a:t>
            </a:r>
            <a:r>
              <a:rPr sz="1200" spc="-5" dirty="0">
                <a:latin typeface="Times New Roman"/>
                <a:cs typeface="Times New Roman"/>
              </a:rPr>
              <a:t>digital realm.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order to </a:t>
            </a:r>
            <a:r>
              <a:rPr sz="1200" spc="-5" dirty="0">
                <a:latin typeface="Times New Roman"/>
                <a:cs typeface="Times New Roman"/>
              </a:rPr>
              <a:t>maximize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digital </a:t>
            </a:r>
            <a:r>
              <a:rPr sz="1200" dirty="0">
                <a:latin typeface="Times New Roman"/>
                <a:cs typeface="Times New Roman"/>
              </a:rPr>
              <a:t>tools’ </a:t>
            </a:r>
            <a:r>
              <a:rPr sz="1200" spc="-5" dirty="0">
                <a:latin typeface="Times New Roman"/>
                <a:cs typeface="Times New Roman"/>
              </a:rPr>
              <a:t>effectiveness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creating</a:t>
            </a:r>
            <a:r>
              <a:rPr sz="1200" spc="-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learning  environments that are relevant and purposeful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students, we will continue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offer teacher  training </a:t>
            </a:r>
            <a:r>
              <a:rPr sz="1200" dirty="0">
                <a:latin typeface="Times New Roman"/>
                <a:cs typeface="Times New Roman"/>
              </a:rPr>
              <a:t>in the use of </a:t>
            </a:r>
            <a:r>
              <a:rPr sz="1200" spc="-5" dirty="0">
                <a:latin typeface="Times New Roman"/>
                <a:cs typeface="Times New Roman"/>
              </a:rPr>
              <a:t>Chromebooks and other digital media as 21</a:t>
            </a:r>
            <a:r>
              <a:rPr sz="1200" spc="-7" baseline="31250" dirty="0">
                <a:latin typeface="Times New Roman"/>
                <a:cs typeface="Times New Roman"/>
              </a:rPr>
              <a:t>st </a:t>
            </a:r>
            <a:r>
              <a:rPr sz="1200" spc="-5" dirty="0">
                <a:latin typeface="Times New Roman"/>
                <a:cs typeface="Times New Roman"/>
              </a:rPr>
              <a:t>Century digital literacy </a:t>
            </a:r>
            <a:r>
              <a:rPr sz="1200" dirty="0">
                <a:latin typeface="Times New Roman"/>
                <a:cs typeface="Times New Roman"/>
              </a:rPr>
              <a:t>skills  </a:t>
            </a:r>
            <a:r>
              <a:rPr sz="1200" spc="-5" dirty="0">
                <a:latin typeface="Times New Roman"/>
                <a:cs typeface="Times New Roman"/>
              </a:rPr>
              <a:t>become </a:t>
            </a:r>
            <a:r>
              <a:rPr sz="1200" dirty="0">
                <a:latin typeface="Times New Roman"/>
                <a:cs typeface="Times New Roman"/>
              </a:rPr>
              <a:t>ever more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important.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900" marR="812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Last winter, two </a:t>
            </a:r>
            <a:r>
              <a:rPr sz="1200" dirty="0">
                <a:latin typeface="Times New Roman"/>
                <a:cs typeface="Times New Roman"/>
              </a:rPr>
              <a:t>8</a:t>
            </a:r>
            <a:r>
              <a:rPr sz="1200" baseline="31250" dirty="0">
                <a:latin typeface="Times New Roman"/>
                <a:cs typeface="Times New Roman"/>
              </a:rPr>
              <a:t>th </a:t>
            </a:r>
            <a:r>
              <a:rPr sz="1200" dirty="0">
                <a:latin typeface="Times New Roman"/>
                <a:cs typeface="Times New Roman"/>
              </a:rPr>
              <a:t>grade </a:t>
            </a:r>
            <a:r>
              <a:rPr sz="1200" spc="-5" dirty="0">
                <a:latin typeface="Times New Roman"/>
                <a:cs typeface="Times New Roman"/>
              </a:rPr>
              <a:t>students, Garrett </a:t>
            </a:r>
            <a:r>
              <a:rPr sz="1200" dirty="0">
                <a:latin typeface="Times New Roman"/>
                <a:cs typeface="Times New Roman"/>
              </a:rPr>
              <a:t>Ranieri </a:t>
            </a:r>
            <a:r>
              <a:rPr sz="1200" spc="-5" dirty="0">
                <a:latin typeface="Times New Roman"/>
                <a:cs typeface="Times New Roman"/>
              </a:rPr>
              <a:t>and Jennifer Brandeberry, served as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Class  </a:t>
            </a:r>
            <a:r>
              <a:rPr sz="1200" dirty="0">
                <a:latin typeface="Times New Roman"/>
                <a:cs typeface="Times New Roman"/>
              </a:rPr>
              <a:t>of 2019 </a:t>
            </a:r>
            <a:r>
              <a:rPr sz="1200" spc="-5" dirty="0">
                <a:latin typeface="Times New Roman"/>
                <a:cs typeface="Times New Roman"/>
              </a:rPr>
              <a:t>ambassadors Narragansett </a:t>
            </a:r>
            <a:r>
              <a:rPr sz="1200" dirty="0">
                <a:latin typeface="Times New Roman"/>
                <a:cs typeface="Times New Roman"/>
              </a:rPr>
              <a:t>Middle </a:t>
            </a:r>
            <a:r>
              <a:rPr sz="1200" spc="-5" dirty="0">
                <a:latin typeface="Times New Roman"/>
                <a:cs typeface="Times New Roman"/>
              </a:rPr>
              <a:t>School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Project </a:t>
            </a:r>
            <a:r>
              <a:rPr sz="1200" dirty="0">
                <a:latin typeface="Times New Roman"/>
                <a:cs typeface="Times New Roman"/>
              </a:rPr>
              <a:t>351, a </a:t>
            </a:r>
            <a:r>
              <a:rPr sz="1200" spc="-5" dirty="0">
                <a:latin typeface="Times New Roman"/>
                <a:cs typeface="Times New Roman"/>
              </a:rPr>
              <a:t>campaign begun </a:t>
            </a:r>
            <a:r>
              <a:rPr sz="1200" dirty="0">
                <a:latin typeface="Times New Roman"/>
                <a:cs typeface="Times New Roman"/>
              </a:rPr>
              <a:t>in 2011 by  </a:t>
            </a:r>
            <a:r>
              <a:rPr sz="1200" spc="-5" dirty="0">
                <a:latin typeface="Times New Roman"/>
                <a:cs typeface="Times New Roman"/>
              </a:rPr>
              <a:t>former </a:t>
            </a:r>
            <a:r>
              <a:rPr sz="1200" dirty="0">
                <a:latin typeface="Times New Roman"/>
                <a:cs typeface="Times New Roman"/>
              </a:rPr>
              <a:t>governor </a:t>
            </a:r>
            <a:r>
              <a:rPr sz="1200" spc="-5" dirty="0">
                <a:latin typeface="Times New Roman"/>
                <a:cs typeface="Times New Roman"/>
              </a:rPr>
              <a:t>Deval Patrick, and continued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Governor Charlie Baker,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promote and  encourage students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participate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acts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community service </a:t>
            </a:r>
            <a:r>
              <a:rPr sz="1200" dirty="0">
                <a:latin typeface="Times New Roman"/>
                <a:cs typeface="Times New Roman"/>
              </a:rPr>
              <a:t>to coincide </a:t>
            </a:r>
            <a:r>
              <a:rPr sz="1200" spc="-5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Martin Luther  King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holiday.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</a:t>
            </a:r>
            <a:r>
              <a:rPr sz="1200" baseline="31250" dirty="0">
                <a:latin typeface="Times New Roman"/>
                <a:cs typeface="Times New Roman"/>
              </a:rPr>
              <a:t>th</a:t>
            </a:r>
            <a:r>
              <a:rPr sz="1200" spc="60" baseline="31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grade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student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from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each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of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351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Massachusetts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cities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towns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was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chosen 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their respective </a:t>
            </a:r>
            <a:r>
              <a:rPr sz="1200" dirty="0">
                <a:latin typeface="Times New Roman"/>
                <a:cs typeface="Times New Roman"/>
              </a:rPr>
              <a:t>local </a:t>
            </a:r>
            <a:r>
              <a:rPr sz="1200" spc="-5" dirty="0">
                <a:latin typeface="Times New Roman"/>
                <a:cs typeface="Times New Roman"/>
              </a:rPr>
              <a:t>schools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participate </a:t>
            </a:r>
            <a:r>
              <a:rPr sz="1200" dirty="0">
                <a:latin typeface="Times New Roman"/>
                <a:cs typeface="Times New Roman"/>
              </a:rPr>
              <a:t>in a day of </a:t>
            </a:r>
            <a:r>
              <a:rPr sz="1200" spc="-5" dirty="0">
                <a:latin typeface="Times New Roman"/>
                <a:cs typeface="Times New Roman"/>
              </a:rPr>
              <a:t>city-wide service, leadership  development, and </a:t>
            </a:r>
            <a:r>
              <a:rPr sz="1200" dirty="0">
                <a:latin typeface="Times New Roman"/>
                <a:cs typeface="Times New Roman"/>
              </a:rPr>
              <a:t>community building. </a:t>
            </a:r>
            <a:r>
              <a:rPr sz="1200" spc="-5" dirty="0">
                <a:latin typeface="Times New Roman"/>
                <a:cs typeface="Times New Roman"/>
              </a:rPr>
              <a:t>After an opening ceremony at </a:t>
            </a:r>
            <a:r>
              <a:rPr sz="1200" dirty="0">
                <a:latin typeface="Times New Roman"/>
                <a:cs typeface="Times New Roman"/>
              </a:rPr>
              <a:t>Faneuil </a:t>
            </a:r>
            <a:r>
              <a:rPr sz="1200" spc="-5" dirty="0">
                <a:latin typeface="Times New Roman"/>
                <a:cs typeface="Times New Roman"/>
              </a:rPr>
              <a:t>Hall </a:t>
            </a:r>
            <a:r>
              <a:rPr sz="1200" dirty="0">
                <a:latin typeface="Times New Roman"/>
                <a:cs typeface="Times New Roman"/>
              </a:rPr>
              <a:t>in Boston,  </a:t>
            </a:r>
            <a:r>
              <a:rPr sz="1200" spc="-5" dirty="0">
                <a:latin typeface="Times New Roman"/>
                <a:cs typeface="Times New Roman"/>
              </a:rPr>
              <a:t>students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participated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several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valuable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projects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Boston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area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  then attended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wrap-up meeting. Additionally, these ambassadors had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chance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many  students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from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across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state,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opportunity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that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important,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unique.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exemplify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NMS </a:t>
            </a:r>
            <a:r>
              <a:rPr sz="1200" dirty="0">
                <a:latin typeface="Times New Roman"/>
                <a:cs typeface="Times New Roman"/>
              </a:rPr>
              <a:t>core value of community! </a:t>
            </a:r>
            <a:r>
              <a:rPr sz="1200" spc="-5" dirty="0">
                <a:latin typeface="Times New Roman"/>
                <a:cs typeface="Times New Roman"/>
              </a:rPr>
              <a:t>Click </a:t>
            </a:r>
            <a:r>
              <a:rPr sz="1200" u="sng" spc="-5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Times New Roman"/>
                <a:cs typeface="Times New Roman"/>
              </a:rPr>
              <a:t>here</a:t>
            </a:r>
            <a:r>
              <a:rPr sz="1200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 the </a:t>
            </a:r>
            <a:r>
              <a:rPr sz="1200" spc="-5" dirty="0">
                <a:latin typeface="Times New Roman"/>
                <a:cs typeface="Times New Roman"/>
              </a:rPr>
              <a:t>Project </a:t>
            </a:r>
            <a:r>
              <a:rPr sz="1200" dirty="0">
                <a:latin typeface="Times New Roman"/>
                <a:cs typeface="Times New Roman"/>
              </a:rPr>
              <a:t>351 </a:t>
            </a:r>
            <a:r>
              <a:rPr sz="1200" spc="-5" dirty="0">
                <a:latin typeface="Times New Roman"/>
                <a:cs typeface="Times New Roman"/>
              </a:rPr>
              <a:t>Facebook page as well </a:t>
            </a:r>
            <a:r>
              <a:rPr sz="1200" dirty="0">
                <a:latin typeface="Times New Roman"/>
                <a:cs typeface="Times New Roman"/>
              </a:rPr>
              <a:t>to see  </a:t>
            </a:r>
            <a:r>
              <a:rPr sz="1200" spc="-5" dirty="0">
                <a:latin typeface="Times New Roman"/>
                <a:cs typeface="Times New Roman"/>
              </a:rPr>
              <a:t>updates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Project </a:t>
            </a:r>
            <a:r>
              <a:rPr sz="1200" dirty="0">
                <a:latin typeface="Times New Roman"/>
                <a:cs typeface="Times New Roman"/>
              </a:rPr>
              <a:t>351 </a:t>
            </a:r>
            <a:r>
              <a:rPr sz="1200" spc="-5" dirty="0">
                <a:latin typeface="Times New Roman"/>
                <a:cs typeface="Times New Roman"/>
              </a:rPr>
              <a:t>Class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2019.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8265" marR="812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Last spring, two exciting extracurricular trip </a:t>
            </a:r>
            <a:r>
              <a:rPr sz="1200" dirty="0">
                <a:latin typeface="Times New Roman"/>
                <a:cs typeface="Times New Roman"/>
              </a:rPr>
              <a:t>opportunities </a:t>
            </a:r>
            <a:r>
              <a:rPr sz="1200" spc="-5" dirty="0">
                <a:latin typeface="Times New Roman"/>
                <a:cs typeface="Times New Roman"/>
              </a:rPr>
              <a:t>were offered </a:t>
            </a:r>
            <a:r>
              <a:rPr sz="1200" dirty="0">
                <a:latin typeface="Times New Roman"/>
                <a:cs typeface="Times New Roman"/>
              </a:rPr>
              <a:t>to our 7</a:t>
            </a:r>
            <a:r>
              <a:rPr sz="1200" baseline="31250" dirty="0">
                <a:latin typeface="Times New Roman"/>
                <a:cs typeface="Times New Roman"/>
              </a:rPr>
              <a:t>th </a:t>
            </a:r>
            <a:r>
              <a:rPr sz="1200" spc="-5" dirty="0">
                <a:latin typeface="Times New Roman"/>
                <a:cs typeface="Times New Roman"/>
              </a:rPr>
              <a:t>and 8</a:t>
            </a:r>
            <a:r>
              <a:rPr sz="1200" spc="-7" baseline="31250" dirty="0">
                <a:latin typeface="Times New Roman"/>
                <a:cs typeface="Times New Roman"/>
              </a:rPr>
              <a:t>th </a:t>
            </a:r>
            <a:r>
              <a:rPr sz="1200" spc="-5" dirty="0">
                <a:latin typeface="Times New Roman"/>
                <a:cs typeface="Times New Roman"/>
              </a:rPr>
              <a:t>graders.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June, </a:t>
            </a:r>
            <a:r>
              <a:rPr sz="1200" dirty="0">
                <a:latin typeface="Times New Roman"/>
                <a:cs typeface="Times New Roman"/>
              </a:rPr>
              <a:t>7</a:t>
            </a:r>
            <a:r>
              <a:rPr sz="1200" baseline="31250" dirty="0">
                <a:latin typeface="Times New Roman"/>
                <a:cs typeface="Times New Roman"/>
              </a:rPr>
              <a:t>th </a:t>
            </a:r>
            <a:r>
              <a:rPr sz="1200" spc="-5" dirty="0">
                <a:latin typeface="Times New Roman"/>
                <a:cs typeface="Times New Roman"/>
              </a:rPr>
              <a:t>grade </a:t>
            </a:r>
            <a:r>
              <a:rPr sz="1200" dirty="0">
                <a:latin typeface="Times New Roman"/>
                <a:cs typeface="Times New Roman"/>
              </a:rPr>
              <a:t>student </a:t>
            </a:r>
            <a:r>
              <a:rPr sz="1200" spc="-5" dirty="0">
                <a:latin typeface="Times New Roman"/>
                <a:cs typeface="Times New Roman"/>
              </a:rPr>
              <a:t>attendees had </a:t>
            </a:r>
            <a:r>
              <a:rPr sz="1200" dirty="0">
                <a:latin typeface="Times New Roman"/>
                <a:cs typeface="Times New Roman"/>
              </a:rPr>
              <a:t>a wonderful time on the </a:t>
            </a:r>
            <a:r>
              <a:rPr sz="1200" spc="-5" dirty="0">
                <a:latin typeface="Times New Roman"/>
                <a:cs typeface="Times New Roman"/>
              </a:rPr>
              <a:t>Ecology School trip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Poland,  Maine, where </a:t>
            </a:r>
            <a:r>
              <a:rPr sz="1200" dirty="0">
                <a:latin typeface="Times New Roman"/>
                <a:cs typeface="Times New Roman"/>
              </a:rPr>
              <a:t>they got to </a:t>
            </a:r>
            <a:r>
              <a:rPr sz="1200" spc="-5" dirty="0">
                <a:latin typeface="Times New Roman"/>
                <a:cs typeface="Times New Roman"/>
              </a:rPr>
              <a:t>apply their ecological studies </a:t>
            </a:r>
            <a:r>
              <a:rPr sz="1200" dirty="0">
                <a:latin typeface="Times New Roman"/>
                <a:cs typeface="Times New Roman"/>
              </a:rPr>
              <a:t>in a hands-on </a:t>
            </a:r>
            <a:r>
              <a:rPr sz="1200" spc="-5" dirty="0">
                <a:latin typeface="Times New Roman"/>
                <a:cs typeface="Times New Roman"/>
              </a:rPr>
              <a:t>environment. The </a:t>
            </a:r>
            <a:r>
              <a:rPr sz="1200" dirty="0">
                <a:latin typeface="Times New Roman"/>
                <a:cs typeface="Times New Roman"/>
              </a:rPr>
              <a:t>8</a:t>
            </a:r>
            <a:r>
              <a:rPr sz="1200" baseline="31250" dirty="0">
                <a:latin typeface="Times New Roman"/>
                <a:cs typeface="Times New Roman"/>
              </a:rPr>
              <a:t>th </a:t>
            </a:r>
            <a:r>
              <a:rPr sz="1200" dirty="0">
                <a:latin typeface="Times New Roman"/>
                <a:cs typeface="Times New Roman"/>
              </a:rPr>
              <a:t>grade  </a:t>
            </a:r>
            <a:r>
              <a:rPr sz="1200" spc="-5" dirty="0">
                <a:latin typeface="Times New Roman"/>
                <a:cs typeface="Times New Roman"/>
              </a:rPr>
              <a:t>students who traveled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Washington, D.C. trip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May experienced many </a:t>
            </a:r>
            <a:r>
              <a:rPr sz="1200" dirty="0">
                <a:latin typeface="Times New Roman"/>
                <a:cs typeface="Times New Roman"/>
              </a:rPr>
              <a:t>exciting </a:t>
            </a:r>
            <a:r>
              <a:rPr sz="1200" spc="-5" dirty="0">
                <a:latin typeface="Times New Roman"/>
                <a:cs typeface="Times New Roman"/>
              </a:rPr>
              <a:t>aspects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our  </a:t>
            </a:r>
            <a:r>
              <a:rPr sz="1200" spc="-5" dirty="0">
                <a:latin typeface="Times New Roman"/>
                <a:cs typeface="Times New Roman"/>
              </a:rPr>
              <a:t>nation’s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capital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toured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important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sites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memorials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way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that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allows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learning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come alive beyond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classroom, where all learning becomes connected. Our committed  faculty who accompanied students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these </a:t>
            </a:r>
            <a:r>
              <a:rPr sz="1200" dirty="0">
                <a:latin typeface="Times New Roman"/>
                <a:cs typeface="Times New Roman"/>
              </a:rPr>
              <a:t>valuable </a:t>
            </a:r>
            <a:r>
              <a:rPr sz="1200" spc="-5" dirty="0">
                <a:latin typeface="Times New Roman"/>
                <a:cs typeface="Times New Roman"/>
              </a:rPr>
              <a:t>trips demonstrate </a:t>
            </a:r>
            <a:r>
              <a:rPr sz="1200" dirty="0">
                <a:latin typeface="Times New Roman"/>
                <a:cs typeface="Times New Roman"/>
              </a:rPr>
              <a:t>their </a:t>
            </a:r>
            <a:r>
              <a:rPr sz="1200" spc="-5" dirty="0">
                <a:latin typeface="Times New Roman"/>
                <a:cs typeface="Times New Roman"/>
              </a:rPr>
              <a:t>dedication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real-  world learning and </a:t>
            </a:r>
            <a:r>
              <a:rPr sz="1200" dirty="0">
                <a:latin typeface="Times New Roman"/>
                <a:cs typeface="Times New Roman"/>
              </a:rPr>
              <a:t>meaningful </a:t>
            </a:r>
            <a:r>
              <a:rPr sz="1200" spc="-5" dirty="0">
                <a:latin typeface="Times New Roman"/>
                <a:cs typeface="Times New Roman"/>
              </a:rPr>
              <a:t>experiences for </a:t>
            </a:r>
            <a:r>
              <a:rPr sz="1200" dirty="0">
                <a:latin typeface="Times New Roman"/>
                <a:cs typeface="Times New Roman"/>
              </a:rPr>
              <a:t>our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students.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marL="88265" marR="83185" algn="just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Narragansett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Middle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School,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reflect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accomplishments  with pride and </a:t>
            </a:r>
            <a:r>
              <a:rPr sz="1200" dirty="0">
                <a:latin typeface="Times New Roman"/>
                <a:cs typeface="Times New Roman"/>
              </a:rPr>
              <a:t>look </a:t>
            </a:r>
            <a:r>
              <a:rPr sz="1200" spc="-5" dirty="0">
                <a:latin typeface="Times New Roman"/>
                <a:cs typeface="Times New Roman"/>
              </a:rPr>
              <a:t>forward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coming </a:t>
            </a:r>
            <a:r>
              <a:rPr sz="1200" dirty="0">
                <a:latin typeface="Times New Roman"/>
                <a:cs typeface="Times New Roman"/>
              </a:rPr>
              <a:t>year </a:t>
            </a:r>
            <a:r>
              <a:rPr sz="1200" spc="-5" dirty="0">
                <a:latin typeface="Times New Roman"/>
                <a:cs typeface="Times New Roman"/>
              </a:rPr>
              <a:t>as we continually strive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excellence.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goal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803">
    <p:push dir="u"/>
  </p:transition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95731"/>
            <a:ext cx="5969000" cy="13360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remains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same: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safe, supportive, and challenging learning environment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which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 may achieve academic success and personal growth.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honor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privilege to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 closely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NMS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community, including students, families, and town residents</a:t>
            </a:r>
            <a:r>
              <a:rPr sz="1200" spc="-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 we seek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help 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 achieve their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highest</a:t>
            </a:r>
            <a:r>
              <a:rPr sz="12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potential!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Respectfully Submitted,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LaFreniere,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Principal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45819" y="2049779"/>
            <a:ext cx="6080760" cy="327660"/>
          </a:xfrm>
          <a:custGeom>
            <a:avLst/>
            <a:gdLst/>
            <a:ahLst/>
            <a:cxnLst/>
            <a:rect l="l" t="t" r="r" b="b"/>
            <a:pathLst>
              <a:path w="6080759" h="327660">
                <a:moveTo>
                  <a:pt x="0" y="327659"/>
                </a:moveTo>
                <a:lnTo>
                  <a:pt x="6080759" y="327659"/>
                </a:lnTo>
                <a:lnTo>
                  <a:pt x="6080759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406144" y="2035556"/>
            <a:ext cx="49606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REGIONAL HIGH</a:t>
            </a:r>
            <a:r>
              <a:rPr sz="18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71144" y="1975104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197510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199339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5819" y="203149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26580" y="1975104"/>
            <a:ext cx="74676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1144" y="2377439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2433827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2395727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5819" y="2377439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926580" y="2377439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1144" y="2049779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59"/>
                </a:moveTo>
                <a:lnTo>
                  <a:pt x="18287" y="327659"/>
                </a:lnTo>
                <a:lnTo>
                  <a:pt x="18287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89431" y="2049779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59"/>
                </a:moveTo>
                <a:lnTo>
                  <a:pt x="38100" y="327659"/>
                </a:lnTo>
                <a:lnTo>
                  <a:pt x="38100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27532" y="2049779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59"/>
                </a:moveTo>
                <a:lnTo>
                  <a:pt x="18287" y="327659"/>
                </a:lnTo>
                <a:lnTo>
                  <a:pt x="18287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82968" y="2049779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59"/>
                </a:moveTo>
                <a:lnTo>
                  <a:pt x="18288" y="327659"/>
                </a:lnTo>
                <a:lnTo>
                  <a:pt x="18288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44868" y="2049779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59"/>
                </a:moveTo>
                <a:lnTo>
                  <a:pt x="38100" y="327659"/>
                </a:lnTo>
                <a:lnTo>
                  <a:pt x="38100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26580" y="2049779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59"/>
                </a:moveTo>
                <a:lnTo>
                  <a:pt x="18288" y="327659"/>
                </a:lnTo>
                <a:lnTo>
                  <a:pt x="18288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1157732" y="2430271"/>
            <a:ext cx="255968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1068070">
              <a:lnSpc>
                <a:spcPts val="1380"/>
              </a:lnSpc>
              <a:spcBef>
                <a:spcPts val="195"/>
              </a:spcBef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464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</a:t>
            </a:r>
            <a:r>
              <a:rPr sz="1200" b="1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Road  Mandy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H.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Vasil,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Principal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957292" y="2430271"/>
            <a:ext cx="265747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Baldwinville, MA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01436</a:t>
            </a:r>
            <a:endParaRPr sz="1200">
              <a:latin typeface="Times New Roman"/>
              <a:cs typeface="Times New Roman"/>
            </a:endParaRPr>
          </a:p>
          <a:p>
            <a:pPr marL="289560">
              <a:lnSpc>
                <a:spcPts val="1410"/>
              </a:lnSpc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John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Vancelette,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Assistant</a:t>
            </a:r>
            <a:r>
              <a:rPr sz="1200" b="1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Principal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1700" y="2956052"/>
            <a:ext cx="5970270" cy="90931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2018-2019 school year at Narragansett Regional High School (NRHS) began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third year</a:t>
            </a:r>
            <a:r>
              <a:rPr sz="1200" spc="-1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Principal Mandy Vasil and Assistant Principal John Vancelette’s administrative leadership. With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New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England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Association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Schools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Colleges</a:t>
            </a:r>
            <a:r>
              <a:rPr sz="1200" spc="1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(NEASC)</a:t>
            </a:r>
            <a:r>
              <a:rPr sz="12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evaluative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visit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accreditation  behind them,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time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move on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other district initiatives. This school year began with  training for PBIS and Restorative Practices for all faculty and</a:t>
            </a:r>
            <a:r>
              <a:rPr sz="12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staff.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01700" y="4007611"/>
            <a:ext cx="5970905" cy="54660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635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even before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faculty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staff attended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training,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tradition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orienting incoming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9th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grade students with Freshman Academy was held. Once again,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full 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activities was  planned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freshmen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learn about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high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school, meet mentors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upper grades, and  assist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them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preparing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solid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start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their</a:t>
            </a:r>
            <a:r>
              <a:rPr sz="12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high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years.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Highlights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day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sz="12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always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connections that are made, as well as team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building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evolving leadership among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class.  Our upperclassmen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continue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see their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participation 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privilege.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NRHS internship program continues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be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popular choice among Juniors and Seniors.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 and businesses who have worked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 interns report continued  satisfaction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 and request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have more students work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their organizations.  Teachers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high school, middle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school, and elementary schools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commended for  providing an excellent opportunity for students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learn independence, work initiative,  dependability and accountability. Students consistently select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internship program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course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option.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Many students utilize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option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support their future career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search.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NRHS Band, Chorus, and Drama Programs each provided opportunities for students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showcase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their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talents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including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UMASS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Band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Day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MICCA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Competition,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receiving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four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stars 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bronze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achievement with their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Jazz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Up Theme.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Band and Chorus participated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Central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Band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Chorus.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Drama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Club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presented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“Annie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Musical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''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their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spring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show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which included many Narragansett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students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high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middle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school. The  musical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entered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into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MET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competition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nominated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best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supporting  actor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his performance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was invited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perform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awards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ceremony in Boston.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Drama  students also participated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METG Competition where two students were recognized  with all star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awards.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International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Club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worked diligently throughout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bring awareness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various  cultures and languages that are part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society today. The club sponsored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fun International  Week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March.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Students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opportunity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sample food items and learn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new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facts from  different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countries.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Creative</a:t>
            </a:r>
            <a:r>
              <a:rPr sz="1200" spc="1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talents</a:t>
            </a:r>
            <a:r>
              <a:rPr sz="1200" spc="1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were</a:t>
            </a:r>
            <a:r>
              <a:rPr sz="1200" spc="1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exhibited</a:t>
            </a:r>
            <a:r>
              <a:rPr sz="1200" spc="1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during</a:t>
            </a:r>
            <a:r>
              <a:rPr sz="1200" spc="1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1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</a:t>
            </a:r>
            <a:r>
              <a:rPr sz="1200" spc="1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sz="1200" spc="1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</a:t>
            </a:r>
            <a:r>
              <a:rPr sz="1200" spc="1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1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1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Art</a:t>
            </a:r>
            <a:r>
              <a:rPr sz="1200" spc="1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Club</a:t>
            </a:r>
            <a:r>
              <a:rPr sz="1200" spc="1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culminating</a:t>
            </a:r>
            <a:r>
              <a:rPr sz="1200" spc="1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1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005319" y="450100"/>
            <a:ext cx="393065" cy="9081135"/>
          </a:xfrm>
          <a:custGeom>
            <a:avLst/>
            <a:gdLst/>
            <a:ahLst/>
            <a:cxnLst/>
            <a:rect l="l" t="t" r="r" b="b"/>
            <a:pathLst>
              <a:path w="393065" h="9081135">
                <a:moveTo>
                  <a:pt x="393065" y="9081135"/>
                </a:moveTo>
                <a:lnTo>
                  <a:pt x="0" y="9081135"/>
                </a:lnTo>
                <a:lnTo>
                  <a:pt x="0" y="0"/>
                </a:lnTo>
                <a:lnTo>
                  <a:pt x="393065" y="0"/>
                </a:lnTo>
                <a:lnTo>
                  <a:pt x="393065" y="9081135"/>
                </a:lnTo>
                <a:close/>
              </a:path>
            </a:pathLst>
          </a:custGeom>
          <a:ln w="12700">
            <a:solidFill>
              <a:srgbClr val="4170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7011669" y="464451"/>
            <a:ext cx="380365" cy="9060815"/>
          </a:xfrm>
          <a:prstGeom prst="rect">
            <a:avLst/>
          </a:prstGeom>
          <a:solidFill>
            <a:srgbClr val="5B9BD4"/>
          </a:solidFill>
        </p:spPr>
        <p:txBody>
          <a:bodyPr vert="vert" wrap="square" lIns="0" tIns="26034" rIns="0" bIns="0" rtlCol="0">
            <a:spAutoFit/>
          </a:bodyPr>
          <a:lstStyle/>
          <a:p>
            <a:pPr marR="8890" algn="ctr">
              <a:lnSpc>
                <a:spcPct val="100000"/>
              </a:lnSpc>
              <a:spcBef>
                <a:spcPts val="204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NARRAGANSETT REGIONAL HIGH</a:t>
            </a:r>
            <a:r>
              <a:rPr sz="2200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SCHOOL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241</a:t>
            </a:r>
          </a:p>
        </p:txBody>
      </p:sp>
    </p:spTree>
  </p:cSld>
  <p:clrMapOvr>
    <a:masterClrMapping/>
  </p:clrMapOvr>
  <p:transition spd="slow" advTm="803">
    <p:push dir="u"/>
  </p:transition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242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408431"/>
            <a:ext cx="5970905" cy="87960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showcase </a:t>
            </a:r>
            <a:r>
              <a:rPr sz="1200" dirty="0">
                <a:latin typeface="Times New Roman"/>
                <a:cs typeface="Times New Roman"/>
              </a:rPr>
              <a:t>of their </a:t>
            </a:r>
            <a:r>
              <a:rPr sz="1200" spc="-5" dirty="0">
                <a:latin typeface="Times New Roman"/>
                <a:cs typeface="Times New Roman"/>
              </a:rPr>
              <a:t>work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spring. </a:t>
            </a:r>
            <a:r>
              <a:rPr sz="1200" dirty="0">
                <a:latin typeface="Times New Roman"/>
                <a:cs typeface="Times New Roman"/>
              </a:rPr>
              <a:t>The Video </a:t>
            </a:r>
            <a:r>
              <a:rPr sz="1200" spc="-5" dirty="0">
                <a:latin typeface="Times New Roman"/>
                <a:cs typeface="Times New Roman"/>
              </a:rPr>
              <a:t>Game, Board Game </a:t>
            </a:r>
            <a:r>
              <a:rPr sz="1200" dirty="0">
                <a:latin typeface="Times New Roman"/>
                <a:cs typeface="Times New Roman"/>
              </a:rPr>
              <a:t>Club, </a:t>
            </a:r>
            <a:r>
              <a:rPr sz="1200" spc="-5" dirty="0">
                <a:latin typeface="Times New Roman"/>
                <a:cs typeface="Times New Roman"/>
              </a:rPr>
              <a:t>and Chess </a:t>
            </a:r>
            <a:r>
              <a:rPr sz="1200" dirty="0">
                <a:latin typeface="Times New Roman"/>
                <a:cs typeface="Times New Roman"/>
              </a:rPr>
              <a:t>Club offer  </a:t>
            </a:r>
            <a:r>
              <a:rPr sz="1200" spc="-5" dirty="0">
                <a:latin typeface="Times New Roman"/>
                <a:cs typeface="Times New Roman"/>
              </a:rPr>
              <a:t>excellent outlets for students who were </a:t>
            </a:r>
            <a:r>
              <a:rPr sz="1200" dirty="0">
                <a:latin typeface="Times New Roman"/>
                <a:cs typeface="Times New Roman"/>
              </a:rPr>
              <a:t>looking </a:t>
            </a:r>
            <a:r>
              <a:rPr sz="1200" spc="-5" dirty="0">
                <a:latin typeface="Times New Roman"/>
                <a:cs typeface="Times New Roman"/>
              </a:rPr>
              <a:t>for an activity after </a:t>
            </a:r>
            <a:r>
              <a:rPr sz="1200" dirty="0">
                <a:latin typeface="Times New Roman"/>
                <a:cs typeface="Times New Roman"/>
              </a:rPr>
              <a:t>school. </a:t>
            </a:r>
            <a:r>
              <a:rPr sz="1200" spc="-5" dirty="0">
                <a:latin typeface="Times New Roman"/>
                <a:cs typeface="Times New Roman"/>
              </a:rPr>
              <a:t>The Chess </a:t>
            </a:r>
            <a:r>
              <a:rPr sz="1200" dirty="0">
                <a:latin typeface="Times New Roman"/>
                <a:cs typeface="Times New Roman"/>
              </a:rPr>
              <a:t>Club </a:t>
            </a:r>
            <a:r>
              <a:rPr sz="1200" spc="-5" dirty="0">
                <a:latin typeface="Times New Roman"/>
                <a:cs typeface="Times New Roman"/>
              </a:rPr>
              <a:t>held  their Annual Chess competition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NRHS team brought </a:t>
            </a:r>
            <a:r>
              <a:rPr sz="1200" dirty="0">
                <a:latin typeface="Times New Roman"/>
                <a:cs typeface="Times New Roman"/>
              </a:rPr>
              <a:t>home the </a:t>
            </a:r>
            <a:r>
              <a:rPr sz="1200" spc="-5" dirty="0">
                <a:latin typeface="Times New Roman"/>
                <a:cs typeface="Times New Roman"/>
              </a:rPr>
              <a:t>1st Place trophy. The  </a:t>
            </a:r>
            <a:r>
              <a:rPr sz="1200" dirty="0">
                <a:latin typeface="Times New Roman"/>
                <a:cs typeface="Times New Roman"/>
              </a:rPr>
              <a:t>Common </a:t>
            </a:r>
            <a:r>
              <a:rPr sz="1200" spc="-5" dirty="0">
                <a:latin typeface="Times New Roman"/>
                <a:cs typeface="Times New Roman"/>
              </a:rPr>
              <a:t>Ground group provides an alternative </a:t>
            </a:r>
            <a:r>
              <a:rPr sz="1200" dirty="0">
                <a:latin typeface="Times New Roman"/>
                <a:cs typeface="Times New Roman"/>
              </a:rPr>
              <a:t>outlet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positivity </a:t>
            </a:r>
            <a:r>
              <a:rPr sz="1200" spc="-5" dirty="0">
                <a:latin typeface="Times New Roman"/>
                <a:cs typeface="Times New Roman"/>
              </a:rPr>
              <a:t>which they share with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school community through </a:t>
            </a:r>
            <a:r>
              <a:rPr sz="1200" dirty="0">
                <a:latin typeface="Times New Roman"/>
                <a:cs typeface="Times New Roman"/>
              </a:rPr>
              <a:t>positive </a:t>
            </a:r>
            <a:r>
              <a:rPr sz="1200" spc="-5" dirty="0">
                <a:latin typeface="Times New Roman"/>
                <a:cs typeface="Times New Roman"/>
              </a:rPr>
              <a:t>messages </a:t>
            </a:r>
            <a:r>
              <a:rPr sz="1200" dirty="0">
                <a:latin typeface="Times New Roman"/>
                <a:cs typeface="Times New Roman"/>
              </a:rPr>
              <a:t>that </a:t>
            </a:r>
            <a:r>
              <a:rPr sz="1200" spc="-5" dirty="0">
                <a:latin typeface="Times New Roman"/>
                <a:cs typeface="Times New Roman"/>
              </a:rPr>
              <a:t>they </a:t>
            </a:r>
            <a:r>
              <a:rPr sz="1200" dirty="0">
                <a:latin typeface="Times New Roman"/>
                <a:cs typeface="Times New Roman"/>
              </a:rPr>
              <a:t>post </a:t>
            </a:r>
            <a:r>
              <a:rPr sz="1200" spc="-5" dirty="0">
                <a:latin typeface="Times New Roman"/>
                <a:cs typeface="Times New Roman"/>
              </a:rPr>
              <a:t>around </a:t>
            </a:r>
            <a:r>
              <a:rPr sz="1200" dirty="0">
                <a:latin typeface="Times New Roman"/>
                <a:cs typeface="Times New Roman"/>
              </a:rPr>
              <a:t>the school. </a:t>
            </a:r>
            <a:r>
              <a:rPr sz="1200" spc="-5" dirty="0">
                <a:latin typeface="Times New Roman"/>
                <a:cs typeface="Times New Roman"/>
              </a:rPr>
              <a:t>The Math </a:t>
            </a:r>
            <a:r>
              <a:rPr sz="1200" dirty="0">
                <a:latin typeface="Times New Roman"/>
                <a:cs typeface="Times New Roman"/>
              </a:rPr>
              <a:t>Club  </a:t>
            </a:r>
            <a:r>
              <a:rPr sz="1200" spc="-5" dirty="0">
                <a:latin typeface="Times New Roman"/>
                <a:cs typeface="Times New Roman"/>
              </a:rPr>
              <a:t>also sponsored fun events </a:t>
            </a:r>
            <a:r>
              <a:rPr sz="1200" dirty="0">
                <a:latin typeface="Times New Roman"/>
                <a:cs typeface="Times New Roman"/>
              </a:rPr>
              <a:t>on Pi </a:t>
            </a:r>
            <a:r>
              <a:rPr sz="1200" spc="-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March which culminated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eating Pie, always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winning  combination!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For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several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years,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young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women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NRHS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actively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participated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Women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Technology  (WIT) Program.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program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sponsored </a:t>
            </a:r>
            <a:r>
              <a:rPr sz="1200" dirty="0">
                <a:latin typeface="Times New Roman"/>
                <a:cs typeface="Times New Roman"/>
              </a:rPr>
              <a:t>by Johnson </a:t>
            </a:r>
            <a:r>
              <a:rPr sz="1200" spc="-5" dirty="0">
                <a:latin typeface="Times New Roman"/>
                <a:cs typeface="Times New Roman"/>
              </a:rPr>
              <a:t>Controls. Student participants meet </a:t>
            </a:r>
            <a:r>
              <a:rPr sz="1200" dirty="0">
                <a:latin typeface="Times New Roman"/>
                <a:cs typeface="Times New Roman"/>
              </a:rPr>
              <a:t>12  </a:t>
            </a:r>
            <a:r>
              <a:rPr sz="1200" spc="-5" dirty="0">
                <a:latin typeface="Times New Roman"/>
                <a:cs typeface="Times New Roman"/>
              </a:rPr>
              <a:t>times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during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school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exposed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STEM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careers,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often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those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that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non-traditional  for women. NRHS had </a:t>
            </a:r>
            <a:r>
              <a:rPr sz="1200" dirty="0">
                <a:latin typeface="Times New Roman"/>
                <a:cs typeface="Times New Roman"/>
              </a:rPr>
              <a:t>six </a:t>
            </a:r>
            <a:r>
              <a:rPr sz="1200" spc="-5" dirty="0">
                <a:latin typeface="Times New Roman"/>
                <a:cs typeface="Times New Roman"/>
              </a:rPr>
              <a:t>student participants during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2018-2019 school year. The </a:t>
            </a:r>
            <a:r>
              <a:rPr sz="1200" dirty="0">
                <a:latin typeface="Times New Roman"/>
                <a:cs typeface="Times New Roman"/>
              </a:rPr>
              <a:t>young  </a:t>
            </a:r>
            <a:r>
              <a:rPr sz="1200" spc="-5" dirty="0">
                <a:latin typeface="Times New Roman"/>
                <a:cs typeface="Times New Roman"/>
              </a:rPr>
              <a:t>women worked all </a:t>
            </a:r>
            <a:r>
              <a:rPr sz="1200" dirty="0">
                <a:latin typeface="Times New Roman"/>
                <a:cs typeface="Times New Roman"/>
              </a:rPr>
              <a:t>year </a:t>
            </a:r>
            <a:r>
              <a:rPr sz="1200" spc="5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group projects which were exhibited during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showcase at </a:t>
            </a:r>
            <a:r>
              <a:rPr sz="1200" dirty="0">
                <a:latin typeface="Times New Roman"/>
                <a:cs typeface="Times New Roman"/>
              </a:rPr>
              <a:t>Monty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Tech 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May.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Varsity Lettermen’s </a:t>
            </a:r>
            <a:r>
              <a:rPr sz="1200" dirty="0">
                <a:latin typeface="Times New Roman"/>
                <a:cs typeface="Times New Roman"/>
              </a:rPr>
              <a:t>Club </a:t>
            </a:r>
            <a:r>
              <a:rPr sz="1200" spc="-5" dirty="0">
                <a:latin typeface="Times New Roman"/>
                <a:cs typeface="Times New Roman"/>
              </a:rPr>
              <a:t>sponsored an </a:t>
            </a:r>
            <a:r>
              <a:rPr sz="1200" dirty="0">
                <a:latin typeface="Times New Roman"/>
                <a:cs typeface="Times New Roman"/>
              </a:rPr>
              <a:t>exciting </a:t>
            </a:r>
            <a:r>
              <a:rPr sz="1200" spc="-5" dirty="0">
                <a:latin typeface="Times New Roman"/>
                <a:cs typeface="Times New Roman"/>
              </a:rPr>
              <a:t>Homecoming Week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first annual  Warrior Fest. This was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 event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entire Narragansett community which included food  trucks, local craft </a:t>
            </a:r>
            <a:r>
              <a:rPr sz="1200" dirty="0">
                <a:latin typeface="Times New Roman"/>
                <a:cs typeface="Times New Roman"/>
              </a:rPr>
              <a:t>vendors, </a:t>
            </a:r>
            <a:r>
              <a:rPr sz="1200" spc="-5" dirty="0">
                <a:latin typeface="Times New Roman"/>
                <a:cs typeface="Times New Roman"/>
              </a:rPr>
              <a:t>game </a:t>
            </a:r>
            <a:r>
              <a:rPr sz="1200" dirty="0">
                <a:latin typeface="Times New Roman"/>
                <a:cs typeface="Times New Roman"/>
              </a:rPr>
              <a:t>booths sponsored by our </a:t>
            </a:r>
            <a:r>
              <a:rPr sz="1200" spc="-5" dirty="0">
                <a:latin typeface="Times New Roman"/>
                <a:cs typeface="Times New Roman"/>
              </a:rPr>
              <a:t>own student organizations,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win 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football game, and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grand finale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fireworks. This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an event that we anticipate continuing.  Students also enjoyed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annual spirit days and homecoming dance. The </a:t>
            </a:r>
            <a:r>
              <a:rPr sz="1200" dirty="0">
                <a:latin typeface="Times New Roman"/>
                <a:cs typeface="Times New Roman"/>
              </a:rPr>
              <a:t>theme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week was  Light Up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Night!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28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athletic teams were </a:t>
            </a:r>
            <a:r>
              <a:rPr sz="1200" dirty="0">
                <a:latin typeface="Times New Roman"/>
                <a:cs typeface="Times New Roman"/>
              </a:rPr>
              <a:t>asked </a:t>
            </a:r>
            <a:r>
              <a:rPr sz="1200" spc="-5" dirty="0">
                <a:latin typeface="Times New Roman"/>
                <a:cs typeface="Times New Roman"/>
              </a:rPr>
              <a:t>once </a:t>
            </a:r>
            <a:r>
              <a:rPr sz="1200" dirty="0">
                <a:latin typeface="Times New Roman"/>
                <a:cs typeface="Times New Roman"/>
              </a:rPr>
              <a:t>again to choose a </a:t>
            </a:r>
            <a:r>
              <a:rPr sz="1200" spc="-5" dirty="0">
                <a:latin typeface="Times New Roman"/>
                <a:cs typeface="Times New Roman"/>
              </a:rPr>
              <a:t>community service project. Teams often  choose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project that they have </a:t>
            </a:r>
            <a:r>
              <a:rPr sz="1200" dirty="0">
                <a:latin typeface="Times New Roman"/>
                <a:cs typeface="Times New Roman"/>
              </a:rPr>
              <a:t>been doing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many </a:t>
            </a:r>
            <a:r>
              <a:rPr sz="1200" spc="-5" dirty="0">
                <a:latin typeface="Times New Roman"/>
                <a:cs typeface="Times New Roman"/>
              </a:rPr>
              <a:t>years </a:t>
            </a:r>
            <a:r>
              <a:rPr sz="1200" dirty="0">
                <a:latin typeface="Times New Roman"/>
                <a:cs typeface="Times New Roman"/>
              </a:rPr>
              <a:t>or they </a:t>
            </a:r>
            <a:r>
              <a:rPr sz="1200" spc="-5" dirty="0">
                <a:latin typeface="Times New Roman"/>
                <a:cs typeface="Times New Roman"/>
              </a:rPr>
              <a:t>find </a:t>
            </a:r>
            <a:r>
              <a:rPr sz="1200" dirty="0">
                <a:latin typeface="Times New Roman"/>
                <a:cs typeface="Times New Roman"/>
              </a:rPr>
              <a:t>something </a:t>
            </a:r>
            <a:r>
              <a:rPr sz="1200" spc="-5" dirty="0">
                <a:latin typeface="Times New Roman"/>
                <a:cs typeface="Times New Roman"/>
              </a:rPr>
              <a:t>new. The  Football Team worked </a:t>
            </a:r>
            <a:r>
              <a:rPr sz="1200" dirty="0">
                <a:latin typeface="Times New Roman"/>
                <a:cs typeface="Times New Roman"/>
              </a:rPr>
              <a:t>with the </a:t>
            </a:r>
            <a:r>
              <a:rPr sz="1200" spc="-5" dirty="0">
                <a:latin typeface="Times New Roman"/>
                <a:cs typeface="Times New Roman"/>
              </a:rPr>
              <a:t>Templeton Craft Fair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Cheerleading Team continued their  Service tradition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volunteering at </a:t>
            </a:r>
            <a:r>
              <a:rPr sz="1200" dirty="0">
                <a:latin typeface="Times New Roman"/>
                <a:cs typeface="Times New Roman"/>
              </a:rPr>
              <a:t>the annual Pan </a:t>
            </a:r>
            <a:r>
              <a:rPr sz="1200" spc="-5" dirty="0">
                <a:latin typeface="Times New Roman"/>
                <a:cs typeface="Times New Roman"/>
              </a:rPr>
              <a:t>Mass Challenge. Student athletes competed 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Mid-Wach </a:t>
            </a:r>
            <a:r>
              <a:rPr sz="1200" dirty="0">
                <a:latin typeface="Times New Roman"/>
                <a:cs typeface="Times New Roman"/>
              </a:rPr>
              <a:t>League </a:t>
            </a:r>
            <a:r>
              <a:rPr sz="1200" spc="-5" dirty="0">
                <a:latin typeface="Times New Roman"/>
                <a:cs typeface="Times New Roman"/>
              </a:rPr>
              <a:t>with 118 participants each </a:t>
            </a:r>
            <a:r>
              <a:rPr sz="1200" dirty="0">
                <a:latin typeface="Times New Roman"/>
                <a:cs typeface="Times New Roman"/>
              </a:rPr>
              <a:t>season. </a:t>
            </a:r>
            <a:r>
              <a:rPr sz="1200" spc="-5" dirty="0">
                <a:latin typeface="Times New Roman"/>
                <a:cs typeface="Times New Roman"/>
              </a:rPr>
              <a:t>Narragansett earned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League  Championship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Field Hockey and Football with </a:t>
            </a:r>
            <a:r>
              <a:rPr sz="1200" dirty="0">
                <a:latin typeface="Times New Roman"/>
                <a:cs typeface="Times New Roman"/>
              </a:rPr>
              <a:t>both </a:t>
            </a:r>
            <a:r>
              <a:rPr sz="1200" spc="-5" dirty="0">
                <a:latin typeface="Times New Roman"/>
                <a:cs typeface="Times New Roman"/>
              </a:rPr>
              <a:t>teams competing 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state level. The  </a:t>
            </a:r>
            <a:r>
              <a:rPr sz="1200" dirty="0">
                <a:latin typeface="Times New Roman"/>
                <a:cs typeface="Times New Roman"/>
              </a:rPr>
              <a:t>Boys’ </a:t>
            </a:r>
            <a:r>
              <a:rPr sz="1200" spc="-5" dirty="0">
                <a:latin typeface="Times New Roman"/>
                <a:cs typeface="Times New Roman"/>
              </a:rPr>
              <a:t>Basketball team </a:t>
            </a:r>
            <a:r>
              <a:rPr sz="1200" dirty="0">
                <a:latin typeface="Times New Roman"/>
                <a:cs typeface="Times New Roman"/>
              </a:rPr>
              <a:t>was </a:t>
            </a:r>
            <a:r>
              <a:rPr sz="1200" spc="-5" dirty="0">
                <a:latin typeface="Times New Roman"/>
                <a:cs typeface="Times New Roman"/>
              </a:rPr>
              <a:t>again invited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Clark Tournament where </a:t>
            </a:r>
            <a:r>
              <a:rPr sz="1200" dirty="0">
                <a:latin typeface="Times New Roman"/>
                <a:cs typeface="Times New Roman"/>
              </a:rPr>
              <a:t>they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a good  </a:t>
            </a:r>
            <a:r>
              <a:rPr sz="1200" spc="-5" dirty="0">
                <a:latin typeface="Times New Roman"/>
                <a:cs typeface="Times New Roman"/>
              </a:rPr>
              <a:t>showing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first round. They then went </a:t>
            </a:r>
            <a:r>
              <a:rPr sz="1200" dirty="0">
                <a:latin typeface="Times New Roman"/>
                <a:cs typeface="Times New Roman"/>
              </a:rPr>
              <a:t>on to compete in the </a:t>
            </a:r>
            <a:r>
              <a:rPr sz="1200" spc="-5" dirty="0">
                <a:latin typeface="Times New Roman"/>
                <a:cs typeface="Times New Roman"/>
              </a:rPr>
              <a:t>MIAA district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tournament.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Gansett was proud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also have All-State </a:t>
            </a:r>
            <a:r>
              <a:rPr sz="1200" dirty="0">
                <a:latin typeface="Times New Roman"/>
                <a:cs typeface="Times New Roman"/>
              </a:rPr>
              <a:t>qualifiers </a:t>
            </a:r>
            <a:r>
              <a:rPr sz="1200" spc="-5" dirty="0">
                <a:latin typeface="Times New Roman"/>
                <a:cs typeface="Times New Roman"/>
              </a:rPr>
              <a:t>for Wrestling, Swimming, and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Track.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Class </a:t>
            </a:r>
            <a:r>
              <a:rPr sz="1200" dirty="0">
                <a:latin typeface="Times New Roman"/>
                <a:cs typeface="Times New Roman"/>
              </a:rPr>
              <a:t>of 2019 </a:t>
            </a:r>
            <a:r>
              <a:rPr sz="1200" spc="-5" dirty="0">
                <a:latin typeface="Times New Roman"/>
                <a:cs typeface="Times New Roman"/>
              </a:rPr>
              <a:t>had </a:t>
            </a:r>
            <a:r>
              <a:rPr sz="1200" spc="5" dirty="0">
                <a:latin typeface="Times New Roman"/>
                <a:cs typeface="Times New Roman"/>
              </a:rPr>
              <a:t>20 </a:t>
            </a:r>
            <a:r>
              <a:rPr sz="1200" spc="-5" dirty="0">
                <a:latin typeface="Times New Roman"/>
                <a:cs typeface="Times New Roman"/>
              </a:rPr>
              <a:t>recipients </a:t>
            </a:r>
            <a:r>
              <a:rPr sz="1200" dirty="0">
                <a:latin typeface="Times New Roman"/>
                <a:cs typeface="Times New Roman"/>
              </a:rPr>
              <a:t>of the John and </a:t>
            </a:r>
            <a:r>
              <a:rPr sz="1200" spc="-5" dirty="0">
                <a:latin typeface="Times New Roman"/>
                <a:cs typeface="Times New Roman"/>
              </a:rPr>
              <a:t>Abigail Adams Scholarship entitling them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free </a:t>
            </a:r>
            <a:r>
              <a:rPr sz="1200" dirty="0">
                <a:latin typeface="Times New Roman"/>
                <a:cs typeface="Times New Roman"/>
              </a:rPr>
              <a:t>tuition upon </a:t>
            </a:r>
            <a:r>
              <a:rPr sz="1200" spc="-5" dirty="0">
                <a:latin typeface="Times New Roman"/>
                <a:cs typeface="Times New Roman"/>
              </a:rPr>
              <a:t>admittance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state colleges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Massachusetts. Seniors also received  scholarships totaling </a:t>
            </a:r>
            <a:r>
              <a:rPr sz="1200" dirty="0">
                <a:latin typeface="Times New Roman"/>
                <a:cs typeface="Times New Roman"/>
              </a:rPr>
              <a:t>$86,400 </a:t>
            </a:r>
            <a:r>
              <a:rPr sz="1200" spc="-5" dirty="0">
                <a:latin typeface="Times New Roman"/>
                <a:cs typeface="Times New Roman"/>
              </a:rPr>
              <a:t>from local </a:t>
            </a:r>
            <a:r>
              <a:rPr sz="1200" dirty="0">
                <a:latin typeface="Times New Roman"/>
                <a:cs typeface="Times New Roman"/>
              </a:rPr>
              <a:t>businesses, </a:t>
            </a:r>
            <a:r>
              <a:rPr sz="1200" spc="-5" dirty="0">
                <a:latin typeface="Times New Roman"/>
                <a:cs typeface="Times New Roman"/>
              </a:rPr>
              <a:t>memorial </a:t>
            </a:r>
            <a:r>
              <a:rPr sz="1200" dirty="0">
                <a:latin typeface="Times New Roman"/>
                <a:cs typeface="Times New Roman"/>
              </a:rPr>
              <a:t>foundations, </a:t>
            </a:r>
            <a:r>
              <a:rPr sz="1200" spc="-5" dirty="0">
                <a:latin typeface="Times New Roman"/>
                <a:cs typeface="Times New Roman"/>
              </a:rPr>
              <a:t>and civic  organizations.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Class </a:t>
            </a:r>
            <a:r>
              <a:rPr sz="1200" dirty="0">
                <a:latin typeface="Times New Roman"/>
                <a:cs typeface="Times New Roman"/>
              </a:rPr>
              <a:t>of 2019 </a:t>
            </a:r>
            <a:r>
              <a:rPr sz="1200" spc="-5" dirty="0">
                <a:latin typeface="Times New Roman"/>
                <a:cs typeface="Times New Roman"/>
              </a:rPr>
              <a:t>had </a:t>
            </a:r>
            <a:r>
              <a:rPr sz="1200" spc="5" dirty="0">
                <a:latin typeface="Times New Roman"/>
                <a:cs typeface="Times New Roman"/>
              </a:rPr>
              <a:t>92 </a:t>
            </a:r>
            <a:r>
              <a:rPr sz="1200" spc="-5" dirty="0">
                <a:latin typeface="Times New Roman"/>
                <a:cs typeface="Times New Roman"/>
              </a:rPr>
              <a:t>graduates who crossed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stage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receive </a:t>
            </a:r>
            <a:r>
              <a:rPr sz="1200" dirty="0">
                <a:latin typeface="Times New Roman"/>
                <a:cs typeface="Times New Roman"/>
              </a:rPr>
              <a:t>their diploma on </a:t>
            </a:r>
            <a:r>
              <a:rPr sz="1200" spc="-5" dirty="0">
                <a:latin typeface="Times New Roman"/>
                <a:cs typeface="Times New Roman"/>
              </a:rPr>
              <a:t>May </a:t>
            </a:r>
            <a:r>
              <a:rPr sz="1200" dirty="0">
                <a:latin typeface="Times New Roman"/>
                <a:cs typeface="Times New Roman"/>
              </a:rPr>
              <a:t>31.  </a:t>
            </a:r>
            <a:r>
              <a:rPr sz="1200" spc="-5" dirty="0">
                <a:latin typeface="Times New Roman"/>
                <a:cs typeface="Times New Roman"/>
              </a:rPr>
              <a:t>Seniors participated </a:t>
            </a:r>
            <a:r>
              <a:rPr sz="1200" dirty="0">
                <a:latin typeface="Times New Roman"/>
                <a:cs typeface="Times New Roman"/>
              </a:rPr>
              <a:t>in a </a:t>
            </a:r>
            <a:r>
              <a:rPr sz="1200" spc="-5" dirty="0">
                <a:latin typeface="Times New Roman"/>
                <a:cs typeface="Times New Roman"/>
              </a:rPr>
              <a:t>full week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activities including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traditional </a:t>
            </a:r>
            <a:r>
              <a:rPr sz="1200" dirty="0">
                <a:latin typeface="Times New Roman"/>
                <a:cs typeface="Times New Roman"/>
              </a:rPr>
              <a:t>Chicken </a:t>
            </a:r>
            <a:r>
              <a:rPr sz="1200" spc="-5" dirty="0">
                <a:latin typeface="Times New Roman"/>
                <a:cs typeface="Times New Roman"/>
              </a:rPr>
              <a:t>Bar-B-Q at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Otter River Sportsman’s </a:t>
            </a:r>
            <a:r>
              <a:rPr sz="1200" dirty="0">
                <a:latin typeface="Times New Roman"/>
                <a:cs typeface="Times New Roman"/>
              </a:rPr>
              <a:t>Club, </a:t>
            </a:r>
            <a:r>
              <a:rPr sz="1200" spc="-5" dirty="0">
                <a:latin typeface="Times New Roman"/>
                <a:cs typeface="Times New Roman"/>
              </a:rPr>
              <a:t>Academic Excellence Banquet, Baccalaureate, Senior Awards  Night, and Faculty Senior Reception. Graduation was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 </a:t>
            </a:r>
            <a:r>
              <a:rPr sz="1200" dirty="0">
                <a:latin typeface="Times New Roman"/>
                <a:cs typeface="Times New Roman"/>
              </a:rPr>
              <a:t>night </a:t>
            </a:r>
            <a:r>
              <a:rPr sz="1200" spc="-5" dirty="0">
                <a:latin typeface="Times New Roman"/>
                <a:cs typeface="Times New Roman"/>
              </a:rPr>
              <a:t>which began 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graduates  marching </a:t>
            </a:r>
            <a:r>
              <a:rPr sz="1200" dirty="0">
                <a:latin typeface="Times New Roman"/>
                <a:cs typeface="Times New Roman"/>
              </a:rPr>
              <a:t>onto the football </a:t>
            </a:r>
            <a:r>
              <a:rPr sz="1200" spc="-5" dirty="0">
                <a:latin typeface="Times New Roman"/>
                <a:cs typeface="Times New Roman"/>
              </a:rPr>
              <a:t>field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year, thanks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new bleachers. Dr. Casavant presented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graduating class with </a:t>
            </a:r>
            <a:r>
              <a:rPr sz="1200" dirty="0">
                <a:latin typeface="Times New Roman"/>
                <a:cs typeface="Times New Roman"/>
              </a:rPr>
              <a:t>advice </a:t>
            </a:r>
            <a:r>
              <a:rPr sz="1200" spc="-5" dirty="0">
                <a:latin typeface="Times New Roman"/>
                <a:cs typeface="Times New Roman"/>
              </a:rPr>
              <a:t>from kindergarten </a:t>
            </a:r>
            <a:r>
              <a:rPr sz="1200" dirty="0">
                <a:latin typeface="Times New Roman"/>
                <a:cs typeface="Times New Roman"/>
              </a:rPr>
              <a:t>students. </a:t>
            </a:r>
            <a:r>
              <a:rPr sz="1200" spc="-5" dirty="0">
                <a:latin typeface="Times New Roman"/>
                <a:cs typeface="Times New Roman"/>
              </a:rPr>
              <a:t>After receiving </a:t>
            </a:r>
            <a:r>
              <a:rPr sz="1200" dirty="0">
                <a:latin typeface="Times New Roman"/>
                <a:cs typeface="Times New Roman"/>
              </a:rPr>
              <a:t>their </a:t>
            </a:r>
            <a:r>
              <a:rPr sz="1200" spc="-5" dirty="0">
                <a:latin typeface="Times New Roman"/>
                <a:cs typeface="Times New Roman"/>
              </a:rPr>
              <a:t>diplomas, Seniors  sashayed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off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field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song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their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choice,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only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return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well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wishes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from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family,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friends,  and faculty and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staff.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Respectfully submitted</a:t>
            </a:r>
            <a:r>
              <a:rPr sz="1200" dirty="0">
                <a:latin typeface="Times New Roman"/>
                <a:cs typeface="Times New Roman"/>
              </a:rPr>
              <a:t> by: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42398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Mandy H. Vasil, Principal  Narragansett Regional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High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677">
    <p:push dir="u"/>
  </p:transition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508000"/>
            <a:ext cx="6080760" cy="327660"/>
          </a:xfrm>
          <a:custGeom>
            <a:avLst/>
            <a:gdLst/>
            <a:ahLst/>
            <a:cxnLst/>
            <a:rect l="l" t="t" r="r" b="b"/>
            <a:pathLst>
              <a:path w="6080759" h="327659">
                <a:moveTo>
                  <a:pt x="0" y="327659"/>
                </a:moveTo>
                <a:lnTo>
                  <a:pt x="6080759" y="327659"/>
                </a:lnTo>
                <a:lnTo>
                  <a:pt x="6080759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78583" y="493776"/>
            <a:ext cx="40157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PHILLIPSTON MEMORIAL</a:t>
            </a:r>
            <a:r>
              <a:rPr sz="18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333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333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516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897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333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835660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92047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53947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35660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835660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50800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59">
                <a:moveTo>
                  <a:pt x="0" y="327659"/>
                </a:moveTo>
                <a:lnTo>
                  <a:pt x="18287" y="327659"/>
                </a:lnTo>
                <a:lnTo>
                  <a:pt x="18287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508000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59">
                <a:moveTo>
                  <a:pt x="0" y="327659"/>
                </a:moveTo>
                <a:lnTo>
                  <a:pt x="38100" y="327659"/>
                </a:lnTo>
                <a:lnTo>
                  <a:pt x="38100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50800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59">
                <a:moveTo>
                  <a:pt x="0" y="327659"/>
                </a:moveTo>
                <a:lnTo>
                  <a:pt x="18287" y="327659"/>
                </a:lnTo>
                <a:lnTo>
                  <a:pt x="18287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7476" y="508000"/>
            <a:ext cx="0" cy="327660"/>
          </a:xfrm>
          <a:custGeom>
            <a:avLst/>
            <a:gdLst/>
            <a:ahLst/>
            <a:cxnLst/>
            <a:rect l="l" t="t" r="r" b="b"/>
            <a:pathLst>
              <a:path h="327659">
                <a:moveTo>
                  <a:pt x="0" y="0"/>
                </a:moveTo>
                <a:lnTo>
                  <a:pt x="0" y="327659"/>
                </a:lnTo>
              </a:path>
            </a:pathLst>
          </a:custGeom>
          <a:ln w="901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508000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59">
                <a:moveTo>
                  <a:pt x="0" y="327659"/>
                </a:moveTo>
                <a:lnTo>
                  <a:pt x="38100" y="327659"/>
                </a:lnTo>
                <a:lnTo>
                  <a:pt x="38100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50800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59">
                <a:moveTo>
                  <a:pt x="0" y="327659"/>
                </a:moveTo>
                <a:lnTo>
                  <a:pt x="18288" y="327659"/>
                </a:lnTo>
                <a:lnTo>
                  <a:pt x="18288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901700" y="888492"/>
            <a:ext cx="5970905" cy="84455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2315210" marR="2310765" indent="1905" algn="ctr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Report  School Year</a:t>
            </a:r>
            <a:r>
              <a:rPr sz="1200" b="1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2018-19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  <a:tabLst>
                <a:tab pos="573405" algn="l"/>
                <a:tab pos="1217930" algn="l"/>
                <a:tab pos="1973580" algn="l"/>
                <a:tab pos="2585085" algn="l"/>
                <a:tab pos="3528060" algn="l"/>
                <a:tab pos="4248785" algn="l"/>
                <a:tab pos="4963795" algn="l"/>
                <a:tab pos="5701030" algn="l"/>
              </a:tabLst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Phillipston Memorial Elementary School serves students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Pre-Kindergarten through Fourth  Grade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2018-19. We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had approximately 170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Phillipston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Memorial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joyful learning community. 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day is a new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adventure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learning.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Some highlights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include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“Walk Your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Child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 School” Day! Parents, students, staff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teachers met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bard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walk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together.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Phillipston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Police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escorted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us.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Upon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arrival,  we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enjoyed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breakfast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together.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weather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crisp,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sun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bright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got  to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sing,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dance,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walk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eat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together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started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day.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This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high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friends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joined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	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nd	m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de	the	mo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ning	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lk	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	mo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e	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Fall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traditions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always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include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trip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Red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Apple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Farm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pumpkins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apples.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Nothing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beats  a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Hayride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through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field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stop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along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way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pick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pumpkin.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Thanks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Red</a:t>
            </a:r>
            <a:r>
              <a:rPr sz="12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Apple  Farm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Phillipston Lion’s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Club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supporting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trip that allows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kids the joy  of living in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rural community. Tasting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sweet Red Apple Farm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cider 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picking an apple for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morning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snack is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fan favorite! This trip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provides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opportunities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hands-on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science, writing  and reading activities.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Halloween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Stroll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around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Common 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another fall favorite.  We included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some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fun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dancing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donuts on a string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eating after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trip around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common.  The Thanksgiving Feast gives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opportunity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share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delicious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turkey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feast with 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fixings. This year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fourth graders became servers and helped with transforming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gym in a  huge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banquet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hall.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Phillipston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Parent Teacher Group provided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several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enrichment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programs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resources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sz="1200" spc="-1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school. This year they brought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Kindness Challenge during February. This program  challenged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 to 500 random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Kindness.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fit beautifully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into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PBIS Word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Month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They sponsor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Father/Daughter Dance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Mother/Son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event. The Father  Daughter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Dance 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always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special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night for Dad’s,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Granddad’s and Daughters. 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Mother/Son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event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Glow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Stick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Party.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PTG’s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supports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field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day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sz="12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bounce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obstacle</a:t>
            </a:r>
            <a:r>
              <a:rPr sz="12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courses  and volunteers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support all field day</a:t>
            </a:r>
            <a:r>
              <a:rPr sz="12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stations.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Each Friday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gets together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 All School Meeting. At all school meetings, we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highlight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weekly successes, birthdays and special events happening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school. There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singing,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dancing,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games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storytelling.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During 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school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meetings, we teach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reinforce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school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PBIS values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 Safe,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Respectful,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 Responsible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Learner.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celebrate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successes. All School meetings recognize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class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accomplishments and individual achievements.  Our custodian awards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“The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Golden Broom”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class that has been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most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responsible with  their</a:t>
            </a:r>
            <a:r>
              <a:rPr sz="12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hallway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classroom</a:t>
            </a:r>
            <a:r>
              <a:rPr sz="12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cleanliness.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Each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person’s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Birthdays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celebrated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r>
              <a:rPr sz="12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wide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sing,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certificate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birthday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book.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Field day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the highlight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spring. This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continued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“Build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Boat” Challenge.  Before Field day, students constructed boats. 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only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rules for boat construction was they had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float and move. On field day, we had boat races! It was great fun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kids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really learned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lot 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boat construction.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Thanks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PTG for all they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985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music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program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offers multiple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opportunities to showcase student musical talents. Our fourth  graders performed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winter concert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early December with their fourth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graders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friends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from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BES  at</a:t>
            </a:r>
            <a:r>
              <a:rPr sz="12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Middle</a:t>
            </a:r>
            <a:r>
              <a:rPr sz="12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School.</a:t>
            </a:r>
            <a:r>
              <a:rPr sz="12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whole</a:t>
            </a:r>
            <a:r>
              <a:rPr sz="12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r>
              <a:rPr sz="12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presented</a:t>
            </a:r>
            <a:r>
              <a:rPr sz="12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sz="12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Christmas</a:t>
            </a:r>
            <a:r>
              <a:rPr sz="12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play</a:t>
            </a:r>
            <a:r>
              <a:rPr sz="12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family</a:t>
            </a:r>
            <a:r>
              <a:rPr sz="12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friends.</a:t>
            </a:r>
            <a:r>
              <a:rPr sz="12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991984" y="429120"/>
            <a:ext cx="393065" cy="9081135"/>
          </a:xfrm>
          <a:custGeom>
            <a:avLst/>
            <a:gdLst/>
            <a:ahLst/>
            <a:cxnLst/>
            <a:rect l="l" t="t" r="r" b="b"/>
            <a:pathLst>
              <a:path w="393065" h="9081135">
                <a:moveTo>
                  <a:pt x="393065" y="9081135"/>
                </a:moveTo>
                <a:lnTo>
                  <a:pt x="0" y="9081135"/>
                </a:lnTo>
                <a:lnTo>
                  <a:pt x="0" y="0"/>
                </a:lnTo>
                <a:lnTo>
                  <a:pt x="393065" y="0"/>
                </a:lnTo>
                <a:lnTo>
                  <a:pt x="393065" y="9081135"/>
                </a:lnTo>
                <a:close/>
              </a:path>
            </a:pathLst>
          </a:custGeom>
          <a:solidFill>
            <a:srgbClr val="5B9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991984" y="429120"/>
            <a:ext cx="393065" cy="9081135"/>
          </a:xfrm>
          <a:custGeom>
            <a:avLst/>
            <a:gdLst/>
            <a:ahLst/>
            <a:cxnLst/>
            <a:rect l="l" t="t" r="r" b="b"/>
            <a:pathLst>
              <a:path w="393065" h="9081135">
                <a:moveTo>
                  <a:pt x="393065" y="9081135"/>
                </a:moveTo>
                <a:lnTo>
                  <a:pt x="0" y="9081135"/>
                </a:lnTo>
                <a:lnTo>
                  <a:pt x="0" y="0"/>
                </a:lnTo>
                <a:lnTo>
                  <a:pt x="393065" y="0"/>
                </a:lnTo>
                <a:lnTo>
                  <a:pt x="393065" y="9081135"/>
                </a:lnTo>
                <a:close/>
              </a:path>
            </a:pathLst>
          </a:custGeom>
          <a:ln w="12700">
            <a:solidFill>
              <a:srgbClr val="4170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999602" y="2682367"/>
            <a:ext cx="334645" cy="457263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PHILLIPSTON MEMORIAL</a:t>
            </a:r>
            <a:r>
              <a:rPr sz="2200" spc="-3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SCHOOL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243</a:t>
            </a:r>
          </a:p>
        </p:txBody>
      </p:sp>
    </p:spTree>
  </p:cSld>
  <p:clrMapOvr>
    <a:masterClrMapping/>
  </p:clrMapOvr>
  <p:transition spd="slow" advTm="735">
    <p:push dir="u"/>
  </p:transition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244</a:t>
            </a:r>
          </a:p>
        </p:txBody>
      </p:sp>
      <p:sp>
        <p:nvSpPr>
          <p:cNvPr id="2" name="object 2"/>
          <p:cNvSpPr txBox="1"/>
          <p:nvPr/>
        </p:nvSpPr>
        <p:spPr>
          <a:xfrm>
            <a:off x="901700" y="408431"/>
            <a:ext cx="5970905" cy="91452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825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final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opportunity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showcase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their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voices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Memorial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Program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honored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Fallen  Heroes. Students shared poems and </a:t>
            </a:r>
            <a:r>
              <a:rPr sz="1200" dirty="0">
                <a:latin typeface="Times New Roman"/>
                <a:cs typeface="Times New Roman"/>
              </a:rPr>
              <a:t>songs to </a:t>
            </a:r>
            <a:r>
              <a:rPr sz="1200" spc="-5" dirty="0">
                <a:latin typeface="Times New Roman"/>
                <a:cs typeface="Times New Roman"/>
              </a:rPr>
              <a:t>commemorate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solemn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observation.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Annual Elementary Art </a:t>
            </a:r>
            <a:r>
              <a:rPr sz="1200" dirty="0">
                <a:latin typeface="Times New Roman"/>
                <a:cs typeface="Times New Roman"/>
              </a:rPr>
              <a:t>Show took place in the </a:t>
            </a:r>
            <a:r>
              <a:rPr sz="1200" spc="-5" dirty="0">
                <a:latin typeface="Times New Roman"/>
                <a:cs typeface="Times New Roman"/>
              </a:rPr>
              <a:t>Spring at </a:t>
            </a:r>
            <a:r>
              <a:rPr sz="1200" dirty="0">
                <a:latin typeface="Times New Roman"/>
                <a:cs typeface="Times New Roman"/>
              </a:rPr>
              <a:t>the Middle </a:t>
            </a:r>
            <a:r>
              <a:rPr sz="1200" spc="-5" dirty="0">
                <a:latin typeface="Times New Roman"/>
                <a:cs typeface="Times New Roman"/>
              </a:rPr>
              <a:t>School. </a:t>
            </a:r>
            <a:r>
              <a:rPr sz="1200" spc="-1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highlighted  student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artwork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entire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Every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elementary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student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least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if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pieces 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display. </a:t>
            </a:r>
            <a:r>
              <a:rPr sz="1200" spc="-1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phenomenal showcase </a:t>
            </a:r>
            <a:r>
              <a:rPr sz="1200" dirty="0">
                <a:latin typeface="Times New Roman"/>
                <a:cs typeface="Times New Roman"/>
              </a:rPr>
              <a:t>of talent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our budding </a:t>
            </a:r>
            <a:r>
              <a:rPr sz="1200" spc="-5" dirty="0">
                <a:latin typeface="Times New Roman"/>
                <a:cs typeface="Times New Roman"/>
              </a:rPr>
              <a:t>artists. </a:t>
            </a:r>
            <a:r>
              <a:rPr sz="1200" spc="-1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one of the most  </a:t>
            </a:r>
            <a:r>
              <a:rPr sz="1200" spc="-5" dirty="0">
                <a:latin typeface="Times New Roman"/>
                <a:cs typeface="Times New Roman"/>
              </a:rPr>
              <a:t>spectacular shows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date! Our students create amazing works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art </a:t>
            </a:r>
            <a:r>
              <a:rPr sz="1200" dirty="0">
                <a:latin typeface="Times New Roman"/>
                <a:cs typeface="Times New Roman"/>
              </a:rPr>
              <a:t>from </a:t>
            </a:r>
            <a:r>
              <a:rPr sz="1200" spc="-5" dirty="0">
                <a:latin typeface="Times New Roman"/>
                <a:cs typeface="Times New Roman"/>
              </a:rPr>
              <a:t>different cultures and  genres were </a:t>
            </a:r>
            <a:r>
              <a:rPr sz="1200" dirty="0">
                <a:latin typeface="Times New Roman"/>
                <a:cs typeface="Times New Roman"/>
              </a:rPr>
              <a:t>showcased.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Phillipston Memorial </a:t>
            </a:r>
            <a:r>
              <a:rPr sz="1200" dirty="0">
                <a:latin typeface="Times New Roman"/>
                <a:cs typeface="Times New Roman"/>
              </a:rPr>
              <a:t>provides a multitude of </a:t>
            </a:r>
            <a:r>
              <a:rPr sz="1200" spc="-5" dirty="0">
                <a:latin typeface="Times New Roman"/>
                <a:cs typeface="Times New Roman"/>
              </a:rPr>
              <a:t>services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support all learners. Students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Kindergarten through </a:t>
            </a:r>
            <a:r>
              <a:rPr sz="1200" dirty="0">
                <a:latin typeface="Times New Roman"/>
                <a:cs typeface="Times New Roman"/>
              </a:rPr>
              <a:t>grade </a:t>
            </a:r>
            <a:r>
              <a:rPr sz="1200" spc="-5" dirty="0">
                <a:latin typeface="Times New Roman"/>
                <a:cs typeface="Times New Roman"/>
              </a:rPr>
              <a:t>four </a:t>
            </a:r>
            <a:r>
              <a:rPr sz="1200" dirty="0">
                <a:latin typeface="Times New Roman"/>
                <a:cs typeface="Times New Roman"/>
              </a:rPr>
              <a:t>have </a:t>
            </a:r>
            <a:r>
              <a:rPr sz="1200" spc="-5" dirty="0">
                <a:latin typeface="Times New Roman"/>
                <a:cs typeface="Times New Roman"/>
              </a:rPr>
              <a:t>Physical Education, Music, Health, Art and Guidance.  Students have </a:t>
            </a:r>
            <a:r>
              <a:rPr sz="1200" dirty="0">
                <a:latin typeface="Times New Roman"/>
                <a:cs typeface="Times New Roman"/>
              </a:rPr>
              <a:t>PE </a:t>
            </a:r>
            <a:r>
              <a:rPr sz="1200" spc="-5" dirty="0">
                <a:latin typeface="Times New Roman"/>
                <a:cs typeface="Times New Roman"/>
              </a:rPr>
              <a:t>instruction </a:t>
            </a:r>
            <a:r>
              <a:rPr sz="1200" dirty="0">
                <a:latin typeface="Times New Roman"/>
                <a:cs typeface="Times New Roman"/>
              </a:rPr>
              <a:t>90 </a:t>
            </a:r>
            <a:r>
              <a:rPr sz="1200" spc="-5" dirty="0">
                <a:latin typeface="Times New Roman"/>
                <a:cs typeface="Times New Roman"/>
              </a:rPr>
              <a:t>minutes per week and Music, Art, and </a:t>
            </a:r>
            <a:r>
              <a:rPr sz="1200" dirty="0">
                <a:latin typeface="Times New Roman"/>
                <a:cs typeface="Times New Roman"/>
              </a:rPr>
              <a:t>Health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45 </a:t>
            </a:r>
            <a:r>
              <a:rPr sz="1200" spc="-5" dirty="0">
                <a:latin typeface="Times New Roman"/>
                <a:cs typeface="Times New Roman"/>
              </a:rPr>
              <a:t>minutes per  week. Guidance classes are offered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support social-emotional learning. Additional Support  services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included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Education,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School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Adjustment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Counseling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Title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program.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Title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provides additional </a:t>
            </a:r>
            <a:r>
              <a:rPr sz="1200" dirty="0">
                <a:latin typeface="Times New Roman"/>
                <a:cs typeface="Times New Roman"/>
              </a:rPr>
              <a:t>academic </a:t>
            </a:r>
            <a:r>
              <a:rPr sz="1200" spc="-5" dirty="0">
                <a:latin typeface="Times New Roman"/>
                <a:cs typeface="Times New Roman"/>
              </a:rPr>
              <a:t>support services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students who </a:t>
            </a:r>
            <a:r>
              <a:rPr sz="1200" dirty="0">
                <a:latin typeface="Times New Roman"/>
                <a:cs typeface="Times New Roman"/>
              </a:rPr>
              <a:t>are not </a:t>
            </a:r>
            <a:r>
              <a:rPr sz="1200" spc="-5" dirty="0">
                <a:latin typeface="Times New Roman"/>
                <a:cs typeface="Times New Roman"/>
              </a:rPr>
              <a:t>meeting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academic  benchmarks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ELA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Math. Special Education Services provide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resource room setting and  inclusive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services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depending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student’s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educational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needs.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services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also  include ABA Therapy, Physical Therapy, Occupational Therapy and/or Speech and </a:t>
            </a:r>
            <a:r>
              <a:rPr sz="1200" dirty="0">
                <a:latin typeface="Times New Roman"/>
                <a:cs typeface="Times New Roman"/>
              </a:rPr>
              <a:t>Language  </a:t>
            </a:r>
            <a:r>
              <a:rPr sz="1200" spc="-5" dirty="0">
                <a:latin typeface="Times New Roman"/>
                <a:cs typeface="Times New Roman"/>
              </a:rPr>
              <a:t>Therapy. In addition, individual and small group school adjustment </a:t>
            </a:r>
            <a:r>
              <a:rPr sz="1200" dirty="0">
                <a:latin typeface="Times New Roman"/>
                <a:cs typeface="Times New Roman"/>
              </a:rPr>
              <a:t>counseling </a:t>
            </a:r>
            <a:r>
              <a:rPr sz="1200" spc="-5" dirty="0">
                <a:latin typeface="Times New Roman"/>
                <a:cs typeface="Times New Roman"/>
              </a:rPr>
              <a:t>services are  available for </a:t>
            </a:r>
            <a:r>
              <a:rPr sz="1200" dirty="0">
                <a:latin typeface="Times New Roman"/>
                <a:cs typeface="Times New Roman"/>
              </a:rPr>
              <a:t>students in </a:t>
            </a:r>
            <a:r>
              <a:rPr sz="1200" spc="-5" dirty="0">
                <a:latin typeface="Times New Roman"/>
                <a:cs typeface="Times New Roman"/>
              </a:rPr>
              <a:t>need. The preschool program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an integrated program that provides  morning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afternoon classes. </a:t>
            </a:r>
            <a:r>
              <a:rPr sz="1200" dirty="0">
                <a:latin typeface="Times New Roman"/>
                <a:cs typeface="Times New Roman"/>
              </a:rPr>
              <a:t>Phillipston </a:t>
            </a:r>
            <a:r>
              <a:rPr sz="1200" spc="-5" dirty="0">
                <a:latin typeface="Times New Roman"/>
                <a:cs typeface="Times New Roman"/>
              </a:rPr>
              <a:t>Memorial offers an extended </a:t>
            </a:r>
            <a:r>
              <a:rPr sz="1200" spc="5" dirty="0">
                <a:latin typeface="Times New Roman"/>
                <a:cs typeface="Times New Roman"/>
              </a:rPr>
              <a:t>day </a:t>
            </a:r>
            <a:r>
              <a:rPr sz="1200" spc="-5" dirty="0">
                <a:latin typeface="Times New Roman"/>
                <a:cs typeface="Times New Roman"/>
              </a:rPr>
              <a:t>program </a:t>
            </a:r>
            <a:r>
              <a:rPr sz="1200" dirty="0">
                <a:latin typeface="Times New Roman"/>
                <a:cs typeface="Times New Roman"/>
              </a:rPr>
              <a:t>to provide  </a:t>
            </a:r>
            <a:r>
              <a:rPr sz="1200" spc="-5" dirty="0">
                <a:latin typeface="Times New Roman"/>
                <a:cs typeface="Times New Roman"/>
              </a:rPr>
              <a:t>care for students before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after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school.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Phillipston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teachers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and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staff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diligently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ensure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that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curriculum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accessible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students.  They continually refine, adjust and accommodate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core </a:t>
            </a:r>
            <a:r>
              <a:rPr sz="1200" dirty="0">
                <a:latin typeface="Times New Roman"/>
                <a:cs typeface="Times New Roman"/>
              </a:rPr>
              <a:t>curriculum </a:t>
            </a:r>
            <a:r>
              <a:rPr sz="1200" spc="-5" dirty="0">
                <a:latin typeface="Times New Roman"/>
                <a:cs typeface="Times New Roman"/>
              </a:rPr>
              <a:t>based </a:t>
            </a:r>
            <a:r>
              <a:rPr sz="1200" dirty="0">
                <a:latin typeface="Times New Roman"/>
                <a:cs typeface="Times New Roman"/>
              </a:rPr>
              <a:t>on the MA  </a:t>
            </a:r>
            <a:r>
              <a:rPr sz="1200" spc="-5" dirty="0">
                <a:latin typeface="Times New Roman"/>
                <a:cs typeface="Times New Roman"/>
              </a:rPr>
              <a:t>Curriculum Frameworks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needs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ALL our learners. Teachers research and create  additional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resources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meet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needs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students.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ensure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best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interest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of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our  </a:t>
            </a:r>
            <a:r>
              <a:rPr sz="1200" spc="-5" dirty="0">
                <a:latin typeface="Times New Roman"/>
                <a:cs typeface="Times New Roman"/>
              </a:rPr>
              <a:t>students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forefront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their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practice.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core </a:t>
            </a:r>
            <a:r>
              <a:rPr sz="1200" spc="-5" dirty="0">
                <a:latin typeface="Times New Roman"/>
                <a:cs typeface="Times New Roman"/>
              </a:rPr>
              <a:t>curriculum for English Language Arts </a:t>
            </a:r>
            <a:r>
              <a:rPr sz="1200" dirty="0">
                <a:latin typeface="Times New Roman"/>
                <a:cs typeface="Times New Roman"/>
              </a:rPr>
              <a:t>uses the </a:t>
            </a:r>
            <a:r>
              <a:rPr sz="1200" spc="-5" dirty="0">
                <a:latin typeface="Times New Roman"/>
                <a:cs typeface="Times New Roman"/>
              </a:rPr>
              <a:t>Readers and Writers </a:t>
            </a:r>
            <a:r>
              <a:rPr sz="1200" dirty="0">
                <a:latin typeface="Times New Roman"/>
                <a:cs typeface="Times New Roman"/>
              </a:rPr>
              <a:t>Workshop </a:t>
            </a:r>
            <a:r>
              <a:rPr sz="1200" spc="-5" dirty="0">
                <a:latin typeface="Times New Roman"/>
                <a:cs typeface="Times New Roman"/>
              </a:rPr>
              <a:t>model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support students. </a:t>
            </a:r>
            <a:r>
              <a:rPr sz="1200" spc="-10" dirty="0">
                <a:solidFill>
                  <a:srgbClr val="333333"/>
                </a:solidFill>
                <a:latin typeface="Times New Roman"/>
                <a:cs typeface="Times New Roman"/>
              </a:rPr>
              <a:t>It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offers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grade-by-grade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curricula in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reading and writing bends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or units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is 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designed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meet ambitious learning standards.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It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provides students with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tools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and methods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to  move up the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ladder </a:t>
            </a:r>
            <a:r>
              <a:rPr sz="1200" spc="5" dirty="0">
                <a:solidFill>
                  <a:srgbClr val="333333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text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and writing complexity;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builds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foundational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skills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and strategies; and  supports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teaching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understanding; interpretation, synthesis, and main idea. The workshop  model</a:t>
            </a:r>
            <a:r>
              <a:rPr sz="1200" spc="-6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is</a:t>
            </a:r>
            <a:r>
              <a:rPr sz="1200" spc="-6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rooted</a:t>
            </a:r>
            <a:r>
              <a:rPr sz="1200" spc="-6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in</a:t>
            </a:r>
            <a:r>
              <a:rPr sz="1200" spc="-6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the</a:t>
            </a:r>
            <a:r>
              <a:rPr sz="1200" spc="-7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best</a:t>
            </a:r>
            <a:r>
              <a:rPr sz="1200" spc="-6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practices</a:t>
            </a:r>
            <a:r>
              <a:rPr sz="1200" spc="-6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and</a:t>
            </a:r>
            <a:r>
              <a:rPr sz="1200" spc="-6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newest</a:t>
            </a:r>
            <a:r>
              <a:rPr sz="1200" spc="-6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thinking</a:t>
            </a:r>
            <a:r>
              <a:rPr sz="1200" spc="-7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to</a:t>
            </a:r>
            <a:r>
              <a:rPr sz="1200" spc="-6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support</a:t>
            </a:r>
            <a:r>
              <a:rPr sz="1200" spc="-6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students</a:t>
            </a:r>
            <a:r>
              <a:rPr sz="1200" spc="-7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engagement</a:t>
            </a:r>
            <a:r>
              <a:rPr sz="1200" spc="-6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and</a:t>
            </a:r>
            <a:r>
              <a:rPr sz="1200" spc="-7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create  critical thinkers.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EngageNY/Eureka math curriculum was </a:t>
            </a:r>
            <a:r>
              <a:rPr sz="1200" dirty="0">
                <a:latin typeface="Times New Roman"/>
                <a:cs typeface="Times New Roman"/>
              </a:rPr>
              <a:t>adopted </a:t>
            </a:r>
            <a:r>
              <a:rPr sz="1200" spc="-5" dirty="0">
                <a:latin typeface="Times New Roman"/>
                <a:cs typeface="Times New Roman"/>
              </a:rPr>
              <a:t>and implemented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January </a:t>
            </a:r>
            <a:r>
              <a:rPr sz="1200" dirty="0">
                <a:latin typeface="Times New Roman"/>
                <a:cs typeface="Times New Roman"/>
              </a:rPr>
              <a:t>of 2014.  </a:t>
            </a:r>
            <a:r>
              <a:rPr sz="1200" spc="-5" dirty="0">
                <a:latin typeface="Times New Roman"/>
                <a:cs typeface="Times New Roman"/>
              </a:rPr>
              <a:t>EngageNY/Eureka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curriculum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modules are marked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in-depth essential grade level topics. </a:t>
            </a:r>
            <a:r>
              <a:rPr sz="1200" spc="-10" dirty="0">
                <a:solidFill>
                  <a:srgbClr val="333333"/>
                </a:solidFill>
                <a:latin typeface="Times New Roman"/>
                <a:cs typeface="Times New Roman"/>
              </a:rPr>
              <a:t>It 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integrates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the MA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Curriculum Frameworks standards, reasoning, practice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reflection through  problem sets and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high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expectations for mastery. The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time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required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to complete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each curriculum 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module</a:t>
            </a:r>
            <a:r>
              <a:rPr sz="1200" spc="-5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depends</a:t>
            </a:r>
            <a:r>
              <a:rPr sz="1200" spc="-4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on</a:t>
            </a:r>
            <a:r>
              <a:rPr sz="1200" spc="-4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the</a:t>
            </a:r>
            <a:r>
              <a:rPr sz="1200" spc="-5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scope</a:t>
            </a:r>
            <a:r>
              <a:rPr sz="1200" spc="-5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and</a:t>
            </a:r>
            <a:r>
              <a:rPr sz="1200" spc="-4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difficulty</a:t>
            </a:r>
            <a:r>
              <a:rPr sz="1200" spc="-4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of</a:t>
            </a:r>
            <a:r>
              <a:rPr sz="1200" spc="-5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the</a:t>
            </a:r>
            <a:r>
              <a:rPr sz="1200" spc="-3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mathematical</a:t>
            </a:r>
            <a:r>
              <a:rPr sz="1200" spc="-4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content</a:t>
            </a:r>
            <a:r>
              <a:rPr sz="1200" spc="-4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being</a:t>
            </a:r>
            <a:r>
              <a:rPr sz="1200" spc="-4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taught.</a:t>
            </a:r>
            <a:r>
              <a:rPr sz="1200" spc="-4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The</a:t>
            </a:r>
            <a:r>
              <a:rPr sz="1200" spc="-4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targeted  mathematical concepts taught include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Counting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and Cardinality, Operations and Algebraic  Thinking, Number and Operation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Base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Ten,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Measurement and Data, and </a:t>
            </a:r>
            <a:r>
              <a:rPr sz="1200" dirty="0">
                <a:solidFill>
                  <a:srgbClr val="333333"/>
                </a:solidFill>
                <a:latin typeface="Times New Roman"/>
                <a:cs typeface="Times New Roman"/>
              </a:rPr>
              <a:t>Number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and  Operations-Fractions.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Teachers created STEM (Science, Technology, Engineering and Math) challenge students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create, critically </a:t>
            </a:r>
            <a:r>
              <a:rPr sz="1200" dirty="0">
                <a:latin typeface="Times New Roman"/>
                <a:cs typeface="Times New Roman"/>
              </a:rPr>
              <a:t>think and solve </a:t>
            </a:r>
            <a:r>
              <a:rPr sz="1200" spc="-5" dirty="0">
                <a:latin typeface="Times New Roman"/>
                <a:cs typeface="Times New Roman"/>
              </a:rPr>
              <a:t>problems. </a:t>
            </a:r>
            <a:r>
              <a:rPr sz="1200" dirty="0">
                <a:latin typeface="Times New Roman"/>
                <a:cs typeface="Times New Roman"/>
              </a:rPr>
              <a:t>Some of the </a:t>
            </a:r>
            <a:r>
              <a:rPr sz="1200" spc="-5" dirty="0">
                <a:latin typeface="Times New Roman"/>
                <a:cs typeface="Times New Roman"/>
              </a:rPr>
              <a:t>projects students completed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past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  </a:t>
            </a:r>
            <a:r>
              <a:rPr sz="1200" spc="-5" dirty="0">
                <a:latin typeface="Times New Roman"/>
                <a:cs typeface="Times New Roman"/>
              </a:rPr>
              <a:t>included making catapults, </a:t>
            </a:r>
            <a:r>
              <a:rPr sz="1200" dirty="0">
                <a:latin typeface="Times New Roman"/>
                <a:cs typeface="Times New Roman"/>
              </a:rPr>
              <a:t>building </a:t>
            </a:r>
            <a:r>
              <a:rPr sz="1200" spc="-5" dirty="0">
                <a:latin typeface="Times New Roman"/>
                <a:cs typeface="Times New Roman"/>
              </a:rPr>
              <a:t>bridges that </a:t>
            </a:r>
            <a:r>
              <a:rPr sz="1200" dirty="0">
                <a:latin typeface="Times New Roman"/>
                <a:cs typeface="Times New Roman"/>
              </a:rPr>
              <a:t>hold </a:t>
            </a:r>
            <a:r>
              <a:rPr sz="1200" spc="-5" dirty="0">
                <a:latin typeface="Times New Roman"/>
                <a:cs typeface="Times New Roman"/>
              </a:rPr>
              <a:t>weight and tallest tower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challenge.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37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Phillipston Memorial always has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generous </a:t>
            </a:r>
            <a:r>
              <a:rPr sz="1200" dirty="0">
                <a:latin typeface="Times New Roman"/>
                <a:cs typeface="Times New Roman"/>
              </a:rPr>
              <a:t>amount of </a:t>
            </a:r>
            <a:r>
              <a:rPr sz="1200" spc="-5" dirty="0">
                <a:latin typeface="Times New Roman"/>
                <a:cs typeface="Times New Roman"/>
              </a:rPr>
              <a:t>community support and involvement.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Athol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Savings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Bank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sponsored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Save-Sum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Banking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program.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The</a:t>
            </a:r>
            <a:r>
              <a:rPr sz="1200" spc="25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Save$um</a:t>
            </a:r>
            <a:r>
              <a:rPr sz="1200" spc="4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Banking</a:t>
            </a:r>
            <a:r>
              <a:rPr sz="1200" spc="20" dirty="0">
                <a:solidFill>
                  <a:srgbClr val="333333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333333"/>
                </a:solidFill>
                <a:latin typeface="Times New Roman"/>
                <a:cs typeface="Times New Roman"/>
              </a:rPr>
              <a:t>Program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722">
    <p:push dir="u"/>
  </p:transition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95731"/>
            <a:ext cx="5970270" cy="19608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an interactive,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hands-on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educational program designed specifically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educate children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all  ages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on 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importance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saving money, being self-disciplined, and knowing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self-satisfaction  </a:t>
            </a:r>
            <a:r>
              <a:rPr sz="1200" dirty="0">
                <a:solidFill>
                  <a:srgbClr val="58595B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watching their money</a:t>
            </a:r>
            <a:r>
              <a:rPr sz="12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58595B"/>
                </a:solidFill>
                <a:latin typeface="Times New Roman"/>
                <a:cs typeface="Times New Roman"/>
              </a:rPr>
              <a:t>grow.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Phillipston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Memorial School Community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great place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learn and play. On behalf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teachers, staff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most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importantly,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students, thank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you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you do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support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us!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 greatly appreciate all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you do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us!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Thank</a:t>
            </a:r>
            <a:r>
              <a:rPr sz="12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You!!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635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Sincerely,  Chante</a:t>
            </a:r>
            <a:r>
              <a:rPr sz="12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Jillson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Principal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45819" y="2499360"/>
            <a:ext cx="6080760" cy="327660"/>
          </a:xfrm>
          <a:custGeom>
            <a:avLst/>
            <a:gdLst/>
            <a:ahLst/>
            <a:cxnLst/>
            <a:rect l="l" t="t" r="r" b="b"/>
            <a:pathLst>
              <a:path w="6080759" h="327660">
                <a:moveTo>
                  <a:pt x="0" y="327659"/>
                </a:moveTo>
                <a:lnTo>
                  <a:pt x="6080759" y="327659"/>
                </a:lnTo>
                <a:lnTo>
                  <a:pt x="6080759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523491" y="2485135"/>
            <a:ext cx="4725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REGIONAL</a:t>
            </a:r>
            <a:r>
              <a:rPr sz="18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71144" y="2424683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242468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244297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45819" y="248107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26580" y="2424683"/>
            <a:ext cx="74676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1144" y="2827020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2883407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2845307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45819" y="2827020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4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926580" y="2827020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1144" y="249936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59"/>
                </a:moveTo>
                <a:lnTo>
                  <a:pt x="18287" y="327659"/>
                </a:lnTo>
                <a:lnTo>
                  <a:pt x="18287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89431" y="2499360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59"/>
                </a:moveTo>
                <a:lnTo>
                  <a:pt x="38100" y="327659"/>
                </a:lnTo>
                <a:lnTo>
                  <a:pt x="38100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27532" y="249936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59"/>
                </a:moveTo>
                <a:lnTo>
                  <a:pt x="18287" y="327659"/>
                </a:lnTo>
                <a:lnTo>
                  <a:pt x="18287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82968" y="249936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59"/>
                </a:moveTo>
                <a:lnTo>
                  <a:pt x="18288" y="327659"/>
                </a:lnTo>
                <a:lnTo>
                  <a:pt x="18288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44868" y="2499360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59"/>
                </a:moveTo>
                <a:lnTo>
                  <a:pt x="38100" y="327659"/>
                </a:lnTo>
                <a:lnTo>
                  <a:pt x="38100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926580" y="249936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59"/>
                </a:moveTo>
                <a:lnTo>
                  <a:pt x="18288" y="327659"/>
                </a:lnTo>
                <a:lnTo>
                  <a:pt x="18288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80963" y="2969816"/>
            <a:ext cx="5890834" cy="346304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003415" y="438023"/>
            <a:ext cx="393065" cy="9105900"/>
          </a:xfrm>
          <a:custGeom>
            <a:avLst/>
            <a:gdLst/>
            <a:ahLst/>
            <a:cxnLst/>
            <a:rect l="l" t="t" r="r" b="b"/>
            <a:pathLst>
              <a:path w="393065" h="9105900">
                <a:moveTo>
                  <a:pt x="393065" y="9105900"/>
                </a:moveTo>
                <a:lnTo>
                  <a:pt x="0" y="9105900"/>
                </a:lnTo>
                <a:lnTo>
                  <a:pt x="0" y="0"/>
                </a:lnTo>
                <a:lnTo>
                  <a:pt x="393065" y="0"/>
                </a:lnTo>
                <a:lnTo>
                  <a:pt x="393065" y="9105900"/>
                </a:lnTo>
                <a:close/>
              </a:path>
            </a:pathLst>
          </a:custGeom>
          <a:ln w="12699">
            <a:solidFill>
              <a:srgbClr val="41709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7009765" y="451421"/>
            <a:ext cx="380365" cy="9086215"/>
          </a:xfrm>
          <a:prstGeom prst="rect">
            <a:avLst/>
          </a:prstGeom>
          <a:solidFill>
            <a:srgbClr val="5B9BD4"/>
          </a:solidFill>
        </p:spPr>
        <p:txBody>
          <a:bodyPr vert="vert" wrap="square" lIns="0" tIns="2794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20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NARRAGANSETT REGIONAL</a:t>
            </a:r>
            <a:r>
              <a:rPr sz="22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FINANCIALS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245</a:t>
            </a:r>
          </a:p>
        </p:txBody>
      </p:sp>
    </p:spTree>
  </p:cSld>
  <p:clrMapOvr>
    <a:masterClrMapping/>
  </p:clrMapOvr>
  <p:transition spd="slow" advTm="899">
    <p:push dir="u"/>
  </p:transition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09980" y="419100"/>
            <a:ext cx="5309432" cy="74257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246</a:t>
            </a:r>
          </a:p>
        </p:txBody>
      </p:sp>
    </p:spTree>
  </p:cSld>
  <p:clrMapOvr>
    <a:masterClrMapping/>
  </p:clrMapOvr>
  <p:transition spd="slow" advTm="1198">
    <p:push dir="u"/>
  </p:transition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80381" y="601887"/>
            <a:ext cx="5740398" cy="6105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247</a:t>
            </a:r>
          </a:p>
        </p:txBody>
      </p:sp>
    </p:spTree>
  </p:cSld>
  <p:clrMapOvr>
    <a:masterClrMapping/>
  </p:clrMapOvr>
  <p:transition spd="slow" advTm="1223">
    <p:push dir="u"/>
  </p:transition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2899" y="304800"/>
            <a:ext cx="7086599" cy="937259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248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Tm="69">
        <p15:prstTrans prst="curtains"/>
      </p:transition>
    </mc:Choice>
    <mc:Fallback xmlns="">
      <p:transition spd="slow" advTm="69">
        <p:fade/>
      </p:transition>
    </mc:Fallback>
  </mc:AlternateContent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670559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90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71144" y="595883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5819" y="59588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61417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65227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926580" y="595883"/>
            <a:ext cx="74676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71144" y="958596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45819" y="101498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97688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95859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26580" y="958596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71144" y="67055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9431" y="670559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27532" y="67055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82968" y="67055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44868" y="670559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26580" y="670559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901700" y="656335"/>
            <a:ext cx="5970270" cy="1636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8547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EMPLOYEE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VOLUNTEER</a:t>
            </a:r>
            <a:r>
              <a:rPr sz="18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RECOGNITION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5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800"/>
              </a:lnSpc>
            </a:pP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Selectmen, and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would like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thank all 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5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our</a:t>
            </a:r>
            <a:r>
              <a:rPr sz="15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dedicated</a:t>
            </a:r>
            <a:r>
              <a:rPr sz="15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employees</a:t>
            </a:r>
            <a:r>
              <a:rPr sz="15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5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all</a:t>
            </a:r>
            <a:r>
              <a:rPr sz="15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their</a:t>
            </a:r>
            <a:r>
              <a:rPr sz="1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hard</a:t>
            </a:r>
            <a:r>
              <a:rPr sz="15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</a:t>
            </a:r>
            <a:r>
              <a:rPr sz="15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year-round.</a:t>
            </a:r>
            <a:r>
              <a:rPr sz="15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10" dirty="0">
                <a:solidFill>
                  <a:srgbClr val="231F20"/>
                </a:solidFill>
                <a:latin typeface="Times New Roman"/>
                <a:cs typeface="Times New Roman"/>
              </a:rPr>
              <a:t>We</a:t>
            </a:r>
            <a:r>
              <a:rPr sz="15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sz="15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lucky 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to have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such hard-working employees that serve our community!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In 2019, </a:t>
            </a:r>
            <a:r>
              <a:rPr sz="1500" spc="-1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Second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Annual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Employee(s)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Awards were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presented. Award recipients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in  three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categories </a:t>
            </a:r>
            <a:r>
              <a:rPr sz="1500" spc="-10" dirty="0">
                <a:solidFill>
                  <a:srgbClr val="231F20"/>
                </a:solidFill>
                <a:latin typeface="Times New Roman"/>
                <a:cs typeface="Times New Roman"/>
              </a:rPr>
              <a:t>were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announced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Annual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Employee</a:t>
            </a:r>
            <a:r>
              <a:rPr sz="15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Luncheon: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01700" y="6685280"/>
            <a:ext cx="5970905" cy="18802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135255" algn="ctr">
              <a:lnSpc>
                <a:spcPct val="100000"/>
              </a:lnSpc>
              <a:spcBef>
                <a:spcPts val="95"/>
              </a:spcBef>
            </a:pPr>
            <a:r>
              <a:rPr sz="1300" spc="-5" dirty="0">
                <a:solidFill>
                  <a:srgbClr val="231F20"/>
                </a:solidFill>
                <a:latin typeface="Times New Roman"/>
                <a:cs typeface="Times New Roman"/>
              </a:rPr>
              <a:t>Pictured above, left to </a:t>
            </a:r>
            <a:r>
              <a:rPr sz="1300" dirty="0">
                <a:solidFill>
                  <a:srgbClr val="231F20"/>
                </a:solidFill>
                <a:latin typeface="Times New Roman"/>
                <a:cs typeface="Times New Roman"/>
              </a:rPr>
              <a:t>right, Bob </a:t>
            </a:r>
            <a:r>
              <a:rPr sz="1300" spc="-5" dirty="0">
                <a:solidFill>
                  <a:srgbClr val="231F20"/>
                </a:solidFill>
                <a:latin typeface="Times New Roman"/>
                <a:cs typeface="Times New Roman"/>
              </a:rPr>
              <a:t>Szocik, </a:t>
            </a:r>
            <a:r>
              <a:rPr sz="1300" spc="-10" dirty="0">
                <a:solidFill>
                  <a:srgbClr val="231F20"/>
                </a:solidFill>
                <a:latin typeface="Times New Roman"/>
                <a:cs typeface="Times New Roman"/>
              </a:rPr>
              <a:t>Jackie </a:t>
            </a:r>
            <a:r>
              <a:rPr sz="1300" spc="-5" dirty="0">
                <a:solidFill>
                  <a:srgbClr val="231F20"/>
                </a:solidFill>
                <a:latin typeface="Times New Roman"/>
                <a:cs typeface="Times New Roman"/>
              </a:rPr>
              <a:t>Prime, </a:t>
            </a:r>
            <a:r>
              <a:rPr sz="1300" dirty="0">
                <a:solidFill>
                  <a:srgbClr val="231F20"/>
                </a:solidFill>
                <a:latin typeface="Times New Roman"/>
                <a:cs typeface="Times New Roman"/>
              </a:rPr>
              <a:t>Eric</a:t>
            </a:r>
            <a:r>
              <a:rPr sz="13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300" spc="-5" dirty="0">
                <a:solidFill>
                  <a:srgbClr val="231F20"/>
                </a:solidFill>
                <a:latin typeface="Times New Roman"/>
                <a:cs typeface="Times New Roman"/>
              </a:rPr>
              <a:t>Baker</a:t>
            </a: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9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730"/>
              </a:lnSpc>
            </a:pP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gratefully thanks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all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Committee members that  volunteer so much of their time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improve our</a:t>
            </a:r>
            <a:r>
              <a:rPr sz="15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community.</a:t>
            </a:r>
            <a:endParaRPr sz="15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5700"/>
              </a:lnSpc>
              <a:spcBef>
                <a:spcPts val="560"/>
              </a:spcBef>
            </a:pP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also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want to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thank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many volunteers that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run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sports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leagues,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coach 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teams,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help with donations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volunteer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at our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senior center. Volunteer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 library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or other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departments. You </a:t>
            </a:r>
            <a:r>
              <a:rPr sz="1500" dirty="0">
                <a:solidFill>
                  <a:srgbClr val="231F20"/>
                </a:solidFill>
                <a:latin typeface="Times New Roman"/>
                <a:cs typeface="Times New Roman"/>
              </a:rPr>
              <a:t>are all </a:t>
            </a:r>
            <a:r>
              <a:rPr sz="1500" spc="-5" dirty="0">
                <a:solidFill>
                  <a:srgbClr val="231F20"/>
                </a:solidFill>
                <a:latin typeface="Times New Roman"/>
                <a:cs typeface="Times New Roman"/>
              </a:rPr>
              <a:t>sincerely appreciated!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141475" y="2738628"/>
            <a:ext cx="5593080" cy="367893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14400" y="6506975"/>
            <a:ext cx="6048375" cy="137160"/>
          </a:xfrm>
          <a:custGeom>
            <a:avLst/>
            <a:gdLst/>
            <a:ahLst/>
            <a:cxnLst/>
            <a:rect l="l" t="t" r="r" b="b"/>
            <a:pathLst>
              <a:path w="6048375" h="137159">
                <a:moveTo>
                  <a:pt x="0" y="137160"/>
                </a:moveTo>
                <a:lnTo>
                  <a:pt x="6047968" y="137160"/>
                </a:lnTo>
                <a:lnTo>
                  <a:pt x="6047968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14400" y="2648715"/>
            <a:ext cx="137160" cy="3858260"/>
          </a:xfrm>
          <a:custGeom>
            <a:avLst/>
            <a:gdLst/>
            <a:ahLst/>
            <a:cxnLst/>
            <a:rect l="l" t="t" r="r" b="b"/>
            <a:pathLst>
              <a:path w="137159" h="3858259">
                <a:moveTo>
                  <a:pt x="0" y="3858259"/>
                </a:moveTo>
                <a:lnTo>
                  <a:pt x="137160" y="3858259"/>
                </a:lnTo>
                <a:lnTo>
                  <a:pt x="137160" y="0"/>
                </a:lnTo>
                <a:lnTo>
                  <a:pt x="0" y="0"/>
                </a:lnTo>
                <a:lnTo>
                  <a:pt x="0" y="38582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14400" y="2511555"/>
            <a:ext cx="6048375" cy="137160"/>
          </a:xfrm>
          <a:custGeom>
            <a:avLst/>
            <a:gdLst/>
            <a:ahLst/>
            <a:cxnLst/>
            <a:rect l="l" t="t" r="r" b="b"/>
            <a:pathLst>
              <a:path w="6048375" h="137160">
                <a:moveTo>
                  <a:pt x="0" y="137160"/>
                </a:moveTo>
                <a:lnTo>
                  <a:pt x="6047968" y="137160"/>
                </a:lnTo>
                <a:lnTo>
                  <a:pt x="6047968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25208" y="2648449"/>
            <a:ext cx="137160" cy="3858895"/>
          </a:xfrm>
          <a:custGeom>
            <a:avLst/>
            <a:gdLst/>
            <a:ahLst/>
            <a:cxnLst/>
            <a:rect l="l" t="t" r="r" b="b"/>
            <a:pathLst>
              <a:path w="137159" h="3858895">
                <a:moveTo>
                  <a:pt x="137160" y="0"/>
                </a:moveTo>
                <a:lnTo>
                  <a:pt x="0" y="0"/>
                </a:lnTo>
                <a:lnTo>
                  <a:pt x="0" y="3858895"/>
                </a:lnTo>
                <a:lnTo>
                  <a:pt x="137160" y="3858895"/>
                </a:lnTo>
                <a:lnTo>
                  <a:pt x="137160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97280" y="6438395"/>
            <a:ext cx="5682615" cy="0"/>
          </a:xfrm>
          <a:custGeom>
            <a:avLst/>
            <a:gdLst/>
            <a:ahLst/>
            <a:cxnLst/>
            <a:rect l="l" t="t" r="r" b="b"/>
            <a:pathLst>
              <a:path w="5682615">
                <a:moveTo>
                  <a:pt x="0" y="0"/>
                </a:moveTo>
                <a:lnTo>
                  <a:pt x="5682208" y="0"/>
                </a:lnTo>
              </a:path>
            </a:pathLst>
          </a:custGeom>
          <a:ln w="4571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120139" y="2740155"/>
            <a:ext cx="0" cy="3675379"/>
          </a:xfrm>
          <a:custGeom>
            <a:avLst/>
            <a:gdLst/>
            <a:ahLst/>
            <a:cxnLst/>
            <a:rect l="l" t="t" r="r" b="b"/>
            <a:pathLst>
              <a:path h="3675379">
                <a:moveTo>
                  <a:pt x="0" y="0"/>
                </a:moveTo>
                <a:lnTo>
                  <a:pt x="0" y="3675380"/>
                </a:lnTo>
              </a:path>
            </a:pathLst>
          </a:custGeom>
          <a:ln w="4571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097280" y="2717295"/>
            <a:ext cx="5682615" cy="0"/>
          </a:xfrm>
          <a:custGeom>
            <a:avLst/>
            <a:gdLst/>
            <a:ahLst/>
            <a:cxnLst/>
            <a:rect l="l" t="t" r="r" b="b"/>
            <a:pathLst>
              <a:path w="5682615">
                <a:moveTo>
                  <a:pt x="0" y="0"/>
                </a:moveTo>
                <a:lnTo>
                  <a:pt x="5682208" y="0"/>
                </a:lnTo>
              </a:path>
            </a:pathLst>
          </a:custGeom>
          <a:ln w="4572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756628" y="2739889"/>
            <a:ext cx="0" cy="3676015"/>
          </a:xfrm>
          <a:custGeom>
            <a:avLst/>
            <a:gdLst/>
            <a:ahLst/>
            <a:cxnLst/>
            <a:rect l="l" t="t" r="r" b="b"/>
            <a:pathLst>
              <a:path h="3676015">
                <a:moveTo>
                  <a:pt x="0" y="0"/>
                </a:moveTo>
                <a:lnTo>
                  <a:pt x="0" y="3676015"/>
                </a:lnTo>
              </a:path>
            </a:pathLst>
          </a:custGeom>
          <a:ln w="4571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007225" y="589241"/>
            <a:ext cx="393065" cy="8948420"/>
          </a:xfrm>
          <a:custGeom>
            <a:avLst/>
            <a:gdLst/>
            <a:ahLst/>
            <a:cxnLst/>
            <a:rect l="l" t="t" r="r" b="b"/>
            <a:pathLst>
              <a:path w="393065" h="8948420">
                <a:moveTo>
                  <a:pt x="393065" y="8948420"/>
                </a:moveTo>
                <a:lnTo>
                  <a:pt x="0" y="8948420"/>
                </a:lnTo>
                <a:lnTo>
                  <a:pt x="0" y="0"/>
                </a:lnTo>
                <a:lnTo>
                  <a:pt x="393065" y="0"/>
                </a:lnTo>
                <a:lnTo>
                  <a:pt x="393065" y="8948420"/>
                </a:lnTo>
                <a:close/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7013575" y="604545"/>
            <a:ext cx="380365" cy="8926830"/>
          </a:xfrm>
          <a:prstGeom prst="rect">
            <a:avLst/>
          </a:prstGeom>
          <a:solidFill>
            <a:srgbClr val="FFC000"/>
          </a:solidFill>
        </p:spPr>
        <p:txBody>
          <a:bodyPr vert="vert" wrap="square" lIns="0" tIns="27940" rIns="0" bIns="0" rtlCol="0">
            <a:spAutoFit/>
          </a:bodyPr>
          <a:lstStyle/>
          <a:p>
            <a:pPr marR="6350" algn="ctr">
              <a:lnSpc>
                <a:spcPct val="100000"/>
              </a:lnSpc>
              <a:spcBef>
                <a:spcPts val="220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EMPLOYEE &amp; VOLUNTEER</a:t>
            </a:r>
            <a:r>
              <a:rPr sz="2200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RECOGNITION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249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979">
        <p15:prstTrans prst="fallOver"/>
      </p:transition>
    </mc:Choice>
    <mc:Fallback xmlns="">
      <p:transition spd="slow" advTm="979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25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419" y="852932"/>
            <a:ext cx="5947410" cy="517334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46990" indent="-635">
              <a:lnSpc>
                <a:spcPct val="959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so, </a:t>
            </a:r>
            <a:r>
              <a:rPr sz="1100" spc="-5" dirty="0">
                <a:latin typeface="Times New Roman"/>
                <a:cs typeface="Times New Roman"/>
              </a:rPr>
              <a:t>readers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5" dirty="0">
                <a:latin typeface="Times New Roman"/>
                <a:cs typeface="Times New Roman"/>
              </a:rPr>
              <a:t>better understand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long-term impact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government’s near-term </a:t>
            </a:r>
            <a:r>
              <a:rPr sz="1100" dirty="0">
                <a:latin typeface="Times New Roman"/>
                <a:cs typeface="Times New Roman"/>
              </a:rPr>
              <a:t>financing  </a:t>
            </a:r>
            <a:r>
              <a:rPr sz="1100" spc="-5" dirty="0">
                <a:latin typeface="Times New Roman"/>
                <a:cs typeface="Times New Roman"/>
              </a:rPr>
              <a:t>decisions. Reconciliations are provided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basic financial </a:t>
            </a:r>
            <a:r>
              <a:rPr sz="1100" dirty="0">
                <a:latin typeface="Times New Roman"/>
                <a:cs typeface="Times New Roman"/>
              </a:rPr>
              <a:t>statements to </a:t>
            </a:r>
            <a:r>
              <a:rPr sz="1100" spc="-5" dirty="0">
                <a:latin typeface="Times New Roman"/>
                <a:cs typeface="Times New Roman"/>
              </a:rPr>
              <a:t>help the </a:t>
            </a:r>
            <a:r>
              <a:rPr sz="1100" dirty="0">
                <a:latin typeface="Times New Roman"/>
                <a:cs typeface="Times New Roman"/>
              </a:rPr>
              <a:t>reader </a:t>
            </a:r>
            <a:r>
              <a:rPr sz="1100" spc="-5" dirty="0">
                <a:latin typeface="Times New Roman"/>
                <a:cs typeface="Times New Roman"/>
              </a:rPr>
              <a:t>understand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difference.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maintains several individual governmental </a:t>
            </a:r>
            <a:r>
              <a:rPr sz="1100" dirty="0">
                <a:latin typeface="Times New Roman"/>
                <a:cs typeface="Times New Roman"/>
              </a:rPr>
              <a:t>funds. </a:t>
            </a:r>
            <a:r>
              <a:rPr sz="1100" spc="-5" dirty="0">
                <a:latin typeface="Times New Roman"/>
                <a:cs typeface="Times New Roman"/>
              </a:rPr>
              <a:t>Information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presented separately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 governmental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balance sheet </a:t>
            </a:r>
            <a:r>
              <a:rPr sz="1100" dirty="0">
                <a:latin typeface="Times New Roman"/>
                <a:cs typeface="Times New Roman"/>
              </a:rPr>
              <a:t>and in the </a:t>
            </a:r>
            <a:r>
              <a:rPr sz="1100" spc="-5" dirty="0">
                <a:latin typeface="Times New Roman"/>
                <a:cs typeface="Times New Roman"/>
              </a:rPr>
              <a:t>governmental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revenues, expenditures,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changes in fund balances for the General </a:t>
            </a:r>
            <a:r>
              <a:rPr sz="1100" dirty="0">
                <a:latin typeface="Times New Roman"/>
                <a:cs typeface="Times New Roman"/>
              </a:rPr>
              <a:t>Fund, </a:t>
            </a:r>
            <a:r>
              <a:rPr sz="1100" spc="-5" dirty="0">
                <a:latin typeface="Times New Roman"/>
                <a:cs typeface="Times New Roman"/>
              </a:rPr>
              <a:t>Community Preservation Fund, Community Development  </a:t>
            </a:r>
            <a:r>
              <a:rPr sz="1100" dirty="0">
                <a:latin typeface="Times New Roman"/>
                <a:cs typeface="Times New Roman"/>
              </a:rPr>
              <a:t>Fund and </a:t>
            </a:r>
            <a:r>
              <a:rPr sz="1100" spc="-5" dirty="0">
                <a:latin typeface="Times New Roman"/>
                <a:cs typeface="Times New Roman"/>
              </a:rPr>
              <a:t>School Capital Projects Fund. Data from the other governmental funds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combined </a:t>
            </a:r>
            <a:r>
              <a:rPr sz="1100" dirty="0">
                <a:latin typeface="Times New Roman"/>
                <a:cs typeface="Times New Roman"/>
              </a:rPr>
              <a:t>into a  single, </a:t>
            </a:r>
            <a:r>
              <a:rPr sz="1100" spc="-5" dirty="0">
                <a:latin typeface="Times New Roman"/>
                <a:cs typeface="Times New Roman"/>
              </a:rPr>
              <a:t>aggregated presentation.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06680">
              <a:lnSpc>
                <a:spcPct val="957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adopts an </a:t>
            </a:r>
            <a:r>
              <a:rPr sz="1100" spc="-5" dirty="0">
                <a:latin typeface="Times New Roman"/>
                <a:cs typeface="Times New Roman"/>
              </a:rPr>
              <a:t>annual appropriated budget for its </a:t>
            </a:r>
            <a:r>
              <a:rPr sz="1100" dirty="0">
                <a:latin typeface="Times New Roman"/>
                <a:cs typeface="Times New Roman"/>
              </a:rPr>
              <a:t>general fund. A </a:t>
            </a:r>
            <a:r>
              <a:rPr sz="1100" spc="-5" dirty="0">
                <a:latin typeface="Times New Roman"/>
                <a:cs typeface="Times New Roman"/>
              </a:rPr>
              <a:t>budgetary </a:t>
            </a:r>
            <a:r>
              <a:rPr sz="1100" dirty="0">
                <a:latin typeface="Times New Roman"/>
                <a:cs typeface="Times New Roman"/>
              </a:rPr>
              <a:t>comparison </a:t>
            </a:r>
            <a:r>
              <a:rPr sz="1100" spc="-5" dirty="0">
                <a:latin typeface="Times New Roman"/>
                <a:cs typeface="Times New Roman"/>
              </a:rPr>
              <a:t>schedule  </a:t>
            </a:r>
            <a:r>
              <a:rPr sz="1100" dirty="0">
                <a:latin typeface="Times New Roman"/>
                <a:cs typeface="Times New Roman"/>
              </a:rPr>
              <a:t>has </a:t>
            </a:r>
            <a:r>
              <a:rPr sz="1100" spc="-5" dirty="0">
                <a:latin typeface="Times New Roman"/>
                <a:cs typeface="Times New Roman"/>
              </a:rPr>
              <a:t>been provided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general </a:t>
            </a:r>
            <a:r>
              <a:rPr sz="1100" dirty="0">
                <a:latin typeface="Times New Roman"/>
                <a:cs typeface="Times New Roman"/>
              </a:rPr>
              <a:t>fund to </a:t>
            </a:r>
            <a:r>
              <a:rPr sz="1100" spc="-5" dirty="0">
                <a:latin typeface="Times New Roman"/>
                <a:cs typeface="Times New Roman"/>
              </a:rPr>
              <a:t>demonstrate </a:t>
            </a:r>
            <a:r>
              <a:rPr sz="1100" dirty="0">
                <a:latin typeface="Times New Roman"/>
                <a:cs typeface="Times New Roman"/>
              </a:rPr>
              <a:t>compliance </a:t>
            </a:r>
            <a:r>
              <a:rPr sz="1100" spc="-5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budget. This schedule has  </a:t>
            </a:r>
            <a:r>
              <a:rPr sz="1100" dirty="0">
                <a:latin typeface="Times New Roman"/>
                <a:cs typeface="Times New Roman"/>
              </a:rPr>
              <a:t>been </a:t>
            </a:r>
            <a:r>
              <a:rPr sz="1100" spc="-5" dirty="0">
                <a:latin typeface="Times New Roman"/>
                <a:cs typeface="Times New Roman"/>
              </a:rPr>
              <a:t>prepared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required supplementary information and </a:t>
            </a:r>
            <a:r>
              <a:rPr sz="1100" dirty="0">
                <a:latin typeface="Times New Roman"/>
                <a:cs typeface="Times New Roman"/>
              </a:rPr>
              <a:t>can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found </a:t>
            </a:r>
            <a:r>
              <a:rPr sz="1100" dirty="0">
                <a:latin typeface="Times New Roman"/>
                <a:cs typeface="Times New Roman"/>
              </a:rPr>
              <a:t>along </a:t>
            </a:r>
            <a:r>
              <a:rPr sz="1100" spc="-5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corresponding  </a:t>
            </a:r>
            <a:r>
              <a:rPr sz="1100" dirty="0">
                <a:latin typeface="Times New Roman"/>
                <a:cs typeface="Times New Roman"/>
              </a:rPr>
              <a:t>notes in 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report.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06045">
              <a:lnSpc>
                <a:spcPct val="95700"/>
              </a:lnSpc>
            </a:pPr>
            <a:r>
              <a:rPr sz="1100" b="1" i="1" spc="-5" dirty="0">
                <a:latin typeface="Times New Roman"/>
                <a:cs typeface="Times New Roman"/>
              </a:rPr>
              <a:t>Proprietary Funds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i="1" spc="-5" dirty="0">
                <a:latin typeface="Times New Roman"/>
                <a:cs typeface="Times New Roman"/>
              </a:rPr>
              <a:t>Enterprise funds </a:t>
            </a:r>
            <a:r>
              <a:rPr sz="1100" spc="-5" dirty="0">
                <a:latin typeface="Times New Roman"/>
                <a:cs typeface="Times New Roman"/>
              </a:rPr>
              <a:t>are 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report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same functions presented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i="1" spc="-5" dirty="0">
                <a:latin typeface="Times New Roman"/>
                <a:cs typeface="Times New Roman"/>
              </a:rPr>
              <a:t>business-type  activities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government-wide financial statements. Proprietary funds provide the </a:t>
            </a:r>
            <a:r>
              <a:rPr sz="1100" dirty="0">
                <a:latin typeface="Times New Roman"/>
                <a:cs typeface="Times New Roman"/>
              </a:rPr>
              <a:t>same type of  </a:t>
            </a:r>
            <a:r>
              <a:rPr sz="1100" spc="-5" dirty="0">
                <a:latin typeface="Times New Roman"/>
                <a:cs typeface="Times New Roman"/>
              </a:rPr>
              <a:t>information </a:t>
            </a:r>
            <a:r>
              <a:rPr sz="1100" dirty="0">
                <a:latin typeface="Times New Roman"/>
                <a:cs typeface="Times New Roman"/>
              </a:rPr>
              <a:t>as the </a:t>
            </a:r>
            <a:r>
              <a:rPr sz="1100" spc="-5" dirty="0">
                <a:latin typeface="Times New Roman"/>
                <a:cs typeface="Times New Roman"/>
              </a:rPr>
              <a:t>government-wide financial statements, only </a:t>
            </a:r>
            <a:r>
              <a:rPr sz="1100" dirty="0">
                <a:latin typeface="Times New Roman"/>
                <a:cs typeface="Times New Roman"/>
              </a:rPr>
              <a:t>in more </a:t>
            </a:r>
            <a:r>
              <a:rPr sz="1100" spc="-5" dirty="0">
                <a:latin typeface="Times New Roman"/>
                <a:cs typeface="Times New Roman"/>
              </a:rPr>
              <a:t>detail. The proprietary fund  financial statements provide separate </a:t>
            </a:r>
            <a:r>
              <a:rPr sz="1100" dirty="0">
                <a:latin typeface="Times New Roman"/>
                <a:cs typeface="Times New Roman"/>
              </a:rPr>
              <a:t>information </a:t>
            </a:r>
            <a:r>
              <a:rPr sz="1100" spc="-5" dirty="0">
                <a:latin typeface="Times New Roman"/>
                <a:cs typeface="Times New Roman"/>
              </a:rPr>
              <a:t>for the sewer, cable, water </a:t>
            </a:r>
            <a:r>
              <a:rPr sz="1100" dirty="0">
                <a:latin typeface="Times New Roman"/>
                <a:cs typeface="Times New Roman"/>
              </a:rPr>
              <a:t>and electric light</a:t>
            </a:r>
            <a:r>
              <a:rPr sz="1100" spc="1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activities.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20345">
              <a:lnSpc>
                <a:spcPct val="95700"/>
              </a:lnSpc>
            </a:pPr>
            <a:r>
              <a:rPr sz="1100" b="1" i="1" dirty="0">
                <a:latin typeface="Times New Roman"/>
                <a:cs typeface="Times New Roman"/>
              </a:rPr>
              <a:t>Fiduciary </a:t>
            </a:r>
            <a:r>
              <a:rPr sz="1100" b="1" i="1" spc="-5" dirty="0">
                <a:latin typeface="Times New Roman"/>
                <a:cs typeface="Times New Roman"/>
              </a:rPr>
              <a:t>Funds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Fiduciary funds are 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account for resources held for </a:t>
            </a:r>
            <a:r>
              <a:rPr sz="1100" dirty="0">
                <a:latin typeface="Times New Roman"/>
                <a:cs typeface="Times New Roman"/>
              </a:rPr>
              <a:t>the benefit of </a:t>
            </a:r>
            <a:r>
              <a:rPr sz="1100" spc="-5" dirty="0">
                <a:latin typeface="Times New Roman"/>
                <a:cs typeface="Times New Roman"/>
              </a:rPr>
              <a:t>parties  </a:t>
            </a:r>
            <a:r>
              <a:rPr sz="1100" dirty="0">
                <a:latin typeface="Times New Roman"/>
                <a:cs typeface="Times New Roman"/>
              </a:rPr>
              <a:t>outside the </a:t>
            </a:r>
            <a:r>
              <a:rPr sz="1100" spc="-5" dirty="0">
                <a:latin typeface="Times New Roman"/>
                <a:cs typeface="Times New Roman"/>
              </a:rPr>
              <a:t>government. Fiduciary </a:t>
            </a:r>
            <a:r>
              <a:rPr sz="1100" dirty="0">
                <a:latin typeface="Times New Roman"/>
                <a:cs typeface="Times New Roman"/>
              </a:rPr>
              <a:t>funds </a:t>
            </a:r>
            <a:r>
              <a:rPr sz="1100" spc="-5" dirty="0">
                <a:latin typeface="Times New Roman"/>
                <a:cs typeface="Times New Roman"/>
              </a:rPr>
              <a:t>are not reflected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government-wide financial statement  because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resources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those funds </a:t>
            </a:r>
            <a:r>
              <a:rPr sz="1100" dirty="0">
                <a:latin typeface="Times New Roman"/>
                <a:cs typeface="Times New Roman"/>
              </a:rPr>
              <a:t>are not </a:t>
            </a:r>
            <a:r>
              <a:rPr sz="1100" spc="-5" dirty="0">
                <a:latin typeface="Times New Roman"/>
                <a:cs typeface="Times New Roman"/>
              </a:rPr>
              <a:t>available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support the Town’s own programs.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accounting used for fiduciary funds </a:t>
            </a:r>
            <a:r>
              <a:rPr sz="1100" dirty="0">
                <a:latin typeface="Times New Roman"/>
                <a:cs typeface="Times New Roman"/>
              </a:rPr>
              <a:t>is much like </a:t>
            </a:r>
            <a:r>
              <a:rPr sz="1100" spc="-5" dirty="0">
                <a:latin typeface="Times New Roman"/>
                <a:cs typeface="Times New Roman"/>
              </a:rPr>
              <a:t>that used for proprietary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funds.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37160">
              <a:lnSpc>
                <a:spcPts val="1270"/>
              </a:lnSpc>
            </a:pPr>
            <a:r>
              <a:rPr sz="1100" b="1" spc="-5" dirty="0">
                <a:latin typeface="Times New Roman"/>
                <a:cs typeface="Times New Roman"/>
              </a:rPr>
              <a:t>Notes </a:t>
            </a:r>
            <a:r>
              <a:rPr sz="1100" b="1" dirty="0">
                <a:latin typeface="Times New Roman"/>
                <a:cs typeface="Times New Roman"/>
              </a:rPr>
              <a:t>to </a:t>
            </a:r>
            <a:r>
              <a:rPr sz="1100" b="1" spc="-5" dirty="0">
                <a:latin typeface="Times New Roman"/>
                <a:cs typeface="Times New Roman"/>
              </a:rPr>
              <a:t>the Financial Statements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notes provide additional information that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essential to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full  understanding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data provided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government-wide and fund financial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statements.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8255">
              <a:lnSpc>
                <a:spcPct val="9600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Other </a:t>
            </a:r>
            <a:r>
              <a:rPr sz="1100" b="1" spc="-5" dirty="0">
                <a:latin typeface="Times New Roman"/>
                <a:cs typeface="Times New Roman"/>
              </a:rPr>
              <a:t>Information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In addition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basic financial </a:t>
            </a:r>
            <a:r>
              <a:rPr sz="1100" dirty="0">
                <a:latin typeface="Times New Roman"/>
                <a:cs typeface="Times New Roman"/>
              </a:rPr>
              <a:t>statements </a:t>
            </a:r>
            <a:r>
              <a:rPr sz="1100" spc="-5" dirty="0">
                <a:latin typeface="Times New Roman"/>
                <a:cs typeface="Times New Roman"/>
              </a:rPr>
              <a:t>and accompanying notes,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report 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presents certain required supplementary information concerning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</a:t>
            </a:r>
            <a:r>
              <a:rPr sz="1100" dirty="0">
                <a:latin typeface="Times New Roman"/>
                <a:cs typeface="Times New Roman"/>
              </a:rPr>
              <a:t>progress in funding </a:t>
            </a:r>
            <a:r>
              <a:rPr sz="1100" spc="-5" dirty="0">
                <a:latin typeface="Times New Roman"/>
                <a:cs typeface="Times New Roman"/>
              </a:rPr>
              <a:t>its  </a:t>
            </a:r>
            <a:r>
              <a:rPr sz="1100" dirty="0">
                <a:latin typeface="Times New Roman"/>
                <a:cs typeface="Times New Roman"/>
              </a:rPr>
              <a:t>obligation to </a:t>
            </a:r>
            <a:r>
              <a:rPr sz="1100" spc="-5" dirty="0">
                <a:latin typeface="Times New Roman"/>
                <a:cs typeface="Times New Roman"/>
              </a:rPr>
              <a:t>provide pension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other postemployment benefits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its employees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well </a:t>
            </a:r>
            <a:r>
              <a:rPr sz="1100" spc="-1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the Schedule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Revenues, Expenditures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Changes </a:t>
            </a:r>
            <a:r>
              <a:rPr sz="1100" dirty="0">
                <a:latin typeface="Times New Roman"/>
                <a:cs typeface="Times New Roman"/>
              </a:rPr>
              <a:t>in Fund </a:t>
            </a:r>
            <a:r>
              <a:rPr sz="1100" spc="-5" dirty="0">
                <a:latin typeface="Times New Roman"/>
                <a:cs typeface="Times New Roman"/>
              </a:rPr>
              <a:t>Balances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Budget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Actual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General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179">
    <p:push dir="u"/>
  </p:transition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26872" y="340033"/>
            <a:ext cx="1475923" cy="145932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14406" y="1823032"/>
            <a:ext cx="5937885" cy="0"/>
          </a:xfrm>
          <a:custGeom>
            <a:avLst/>
            <a:gdLst/>
            <a:ahLst/>
            <a:cxnLst/>
            <a:rect l="l" t="t" r="r" b="b"/>
            <a:pathLst>
              <a:path w="5937884">
                <a:moveTo>
                  <a:pt x="0" y="0"/>
                </a:moveTo>
                <a:lnTo>
                  <a:pt x="5937500" y="0"/>
                </a:lnTo>
              </a:path>
            </a:pathLst>
          </a:custGeom>
          <a:ln w="7010">
            <a:solidFill>
              <a:srgbClr val="1E376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14400" y="1826514"/>
            <a:ext cx="5935980" cy="0"/>
          </a:xfrm>
          <a:custGeom>
            <a:avLst/>
            <a:gdLst/>
            <a:ahLst/>
            <a:cxnLst/>
            <a:rect l="l" t="t" r="r" b="b"/>
            <a:pathLst>
              <a:path w="5935980">
                <a:moveTo>
                  <a:pt x="0" y="0"/>
                </a:moveTo>
                <a:lnTo>
                  <a:pt x="5935980" y="0"/>
                </a:lnTo>
              </a:path>
            </a:pathLst>
          </a:custGeom>
          <a:ln w="16764">
            <a:solidFill>
              <a:srgbClr val="1F3863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800100" y="836168"/>
            <a:ext cx="6104890" cy="82067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2921000" marR="1420495" indent="-43180" algn="ctr">
              <a:lnSpc>
                <a:spcPts val="1300"/>
              </a:lnSpc>
              <a:spcBef>
                <a:spcPts val="160"/>
              </a:spcBef>
            </a:pPr>
            <a:r>
              <a:rPr sz="1100" b="1" dirty="0">
                <a:solidFill>
                  <a:srgbClr val="1F3863"/>
                </a:solidFill>
                <a:latin typeface="Bookman Old Style"/>
                <a:cs typeface="Bookman Old Style"/>
              </a:rPr>
              <a:t>TOWN </a:t>
            </a:r>
            <a:r>
              <a:rPr sz="1100" b="1" spc="-5" dirty="0">
                <a:solidFill>
                  <a:srgbClr val="1F3863"/>
                </a:solidFill>
                <a:latin typeface="Bookman Old Style"/>
                <a:cs typeface="Bookman Old Style"/>
              </a:rPr>
              <a:t>OF TEMPLETON  </a:t>
            </a:r>
            <a:r>
              <a:rPr sz="1100" b="1" dirty="0">
                <a:solidFill>
                  <a:srgbClr val="1F3863"/>
                </a:solidFill>
                <a:latin typeface="Bookman Old Style"/>
                <a:cs typeface="Bookman Old Style"/>
              </a:rPr>
              <a:t>BOARD </a:t>
            </a:r>
            <a:r>
              <a:rPr sz="1100" b="1" spc="-5" dirty="0">
                <a:solidFill>
                  <a:srgbClr val="1F3863"/>
                </a:solidFill>
                <a:latin typeface="Bookman Old Style"/>
                <a:cs typeface="Bookman Old Style"/>
              </a:rPr>
              <a:t>OF</a:t>
            </a:r>
            <a:r>
              <a:rPr sz="1100" b="1" spc="-55" dirty="0">
                <a:solidFill>
                  <a:srgbClr val="1F3863"/>
                </a:solidFill>
                <a:latin typeface="Bookman Old Style"/>
                <a:cs typeface="Bookman Old Style"/>
              </a:rPr>
              <a:t> </a:t>
            </a:r>
            <a:r>
              <a:rPr sz="1100" b="1" spc="-5" dirty="0">
                <a:solidFill>
                  <a:srgbClr val="1F3863"/>
                </a:solidFill>
                <a:latin typeface="Bookman Old Style"/>
                <a:cs typeface="Bookman Old Style"/>
              </a:rPr>
              <a:t>SELECTMEN</a:t>
            </a:r>
            <a:endParaRPr sz="1100">
              <a:latin typeface="Bookman Old Style"/>
              <a:cs typeface="Bookman Old Style"/>
            </a:endParaRPr>
          </a:p>
          <a:p>
            <a:pPr marL="1493520" algn="ctr">
              <a:lnSpc>
                <a:spcPts val="1230"/>
              </a:lnSpc>
            </a:pPr>
            <a:r>
              <a:rPr sz="1100" b="1" dirty="0">
                <a:solidFill>
                  <a:srgbClr val="1F3863"/>
                </a:solidFill>
                <a:latin typeface="Bookman Old Style"/>
                <a:cs typeface="Bookman Old Style"/>
              </a:rPr>
              <a:t>160 </a:t>
            </a:r>
            <a:r>
              <a:rPr sz="1100" b="1" spc="-5" dirty="0">
                <a:solidFill>
                  <a:srgbClr val="1F3863"/>
                </a:solidFill>
                <a:latin typeface="Bookman Old Style"/>
                <a:cs typeface="Bookman Old Style"/>
              </a:rPr>
              <a:t>Patriots Road </a:t>
            </a:r>
            <a:r>
              <a:rPr sz="1100" b="1" dirty="0">
                <a:solidFill>
                  <a:srgbClr val="1F3863"/>
                </a:solidFill>
                <a:latin typeface="Bookman Old Style"/>
                <a:cs typeface="Bookman Old Style"/>
              </a:rPr>
              <a:t>~ </a:t>
            </a:r>
            <a:r>
              <a:rPr sz="1100" b="1" spc="-5" dirty="0">
                <a:solidFill>
                  <a:srgbClr val="1F3863"/>
                </a:solidFill>
                <a:latin typeface="Bookman Old Style"/>
                <a:cs typeface="Bookman Old Style"/>
              </a:rPr>
              <a:t>P.O. Box</a:t>
            </a:r>
            <a:r>
              <a:rPr sz="1100" b="1" spc="-10" dirty="0">
                <a:solidFill>
                  <a:srgbClr val="1F3863"/>
                </a:solidFill>
                <a:latin typeface="Bookman Old Style"/>
                <a:cs typeface="Bookman Old Style"/>
              </a:rPr>
              <a:t> </a:t>
            </a:r>
            <a:r>
              <a:rPr sz="1100" b="1" spc="-5" dirty="0">
                <a:solidFill>
                  <a:srgbClr val="1F3863"/>
                </a:solidFill>
                <a:latin typeface="Bookman Old Style"/>
                <a:cs typeface="Bookman Old Style"/>
              </a:rPr>
              <a:t>620</a:t>
            </a:r>
            <a:endParaRPr sz="1100">
              <a:latin typeface="Bookman Old Style"/>
              <a:cs typeface="Bookman Old Style"/>
            </a:endParaRPr>
          </a:p>
          <a:p>
            <a:pPr marL="3003550" marR="630555" indent="-873760">
              <a:lnSpc>
                <a:spcPts val="1280"/>
              </a:lnSpc>
              <a:spcBef>
                <a:spcPts val="65"/>
              </a:spcBef>
            </a:pPr>
            <a:r>
              <a:rPr sz="1100" b="1" dirty="0">
                <a:solidFill>
                  <a:srgbClr val="1F3863"/>
                </a:solidFill>
                <a:latin typeface="Bookman Old Style"/>
                <a:cs typeface="Bookman Old Style"/>
              </a:rPr>
              <a:t>EAST TEMPLETON, </a:t>
            </a:r>
            <a:r>
              <a:rPr sz="1100" b="1" spc="-5" dirty="0">
                <a:solidFill>
                  <a:srgbClr val="1F3863"/>
                </a:solidFill>
                <a:latin typeface="Bookman Old Style"/>
                <a:cs typeface="Bookman Old Style"/>
              </a:rPr>
              <a:t>MASSACHUSETTS 01438  </a:t>
            </a:r>
            <a:r>
              <a:rPr sz="1100" b="1" dirty="0">
                <a:solidFill>
                  <a:srgbClr val="1F3863"/>
                </a:solidFill>
                <a:latin typeface="Bookman Old Style"/>
                <a:cs typeface="Bookman Old Style"/>
              </a:rPr>
              <a:t>TEL: (978)</a:t>
            </a:r>
            <a:r>
              <a:rPr sz="1100" b="1" spc="-25" dirty="0">
                <a:solidFill>
                  <a:srgbClr val="1F3863"/>
                </a:solidFill>
                <a:latin typeface="Bookman Old Style"/>
                <a:cs typeface="Bookman Old Style"/>
              </a:rPr>
              <a:t> </a:t>
            </a:r>
            <a:r>
              <a:rPr sz="1100" b="1" spc="-5" dirty="0">
                <a:solidFill>
                  <a:srgbClr val="1F3863"/>
                </a:solidFill>
                <a:latin typeface="Bookman Old Style"/>
                <a:cs typeface="Bookman Old Style"/>
              </a:rPr>
              <a:t>894-2755</a:t>
            </a:r>
            <a:endParaRPr sz="1100">
              <a:latin typeface="Bookman Old Style"/>
              <a:cs typeface="Bookman Old Style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500">
              <a:latin typeface="Bookman Old Style"/>
              <a:cs typeface="Bookman Old Style"/>
            </a:endParaRPr>
          </a:p>
          <a:p>
            <a:pPr marL="114300">
              <a:lnSpc>
                <a:spcPts val="1290"/>
              </a:lnSpc>
            </a:pPr>
            <a:r>
              <a:rPr sz="1100" b="1" dirty="0">
                <a:latin typeface="Times New Roman"/>
                <a:cs typeface="Times New Roman"/>
              </a:rPr>
              <a:t>Press </a:t>
            </a:r>
            <a:r>
              <a:rPr sz="1100" b="1" spc="-5" dirty="0">
                <a:latin typeface="Times New Roman"/>
                <a:cs typeface="Times New Roman"/>
              </a:rPr>
              <a:t>Release </a:t>
            </a:r>
            <a:r>
              <a:rPr sz="1100" b="1" dirty="0">
                <a:latin typeface="Times New Roman"/>
                <a:cs typeface="Times New Roman"/>
              </a:rPr>
              <a:t>- For </a:t>
            </a:r>
            <a:r>
              <a:rPr sz="1100" b="1" spc="-5" dirty="0">
                <a:latin typeface="Times New Roman"/>
                <a:cs typeface="Times New Roman"/>
              </a:rPr>
              <a:t>Immediate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Release</a:t>
            </a:r>
            <a:endParaRPr sz="1100">
              <a:latin typeface="Times New Roman"/>
              <a:cs typeface="Times New Roman"/>
            </a:endParaRPr>
          </a:p>
          <a:p>
            <a:pPr marL="11430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Additional Information </a:t>
            </a:r>
            <a:r>
              <a:rPr sz="1100" dirty="0">
                <a:latin typeface="Times New Roman"/>
                <a:cs typeface="Times New Roman"/>
              </a:rPr>
              <a:t>Contact:</a:t>
            </a:r>
            <a:endParaRPr sz="1100">
              <a:latin typeface="Times New Roman"/>
              <a:cs typeface="Times New Roman"/>
            </a:endParaRPr>
          </a:p>
          <a:p>
            <a:pPr marL="114300" marR="3144520">
              <a:lnSpc>
                <a:spcPts val="1260"/>
              </a:lnSpc>
              <a:spcBef>
                <a:spcPts val="70"/>
              </a:spcBef>
            </a:pPr>
            <a:r>
              <a:rPr sz="1100" spc="-5" dirty="0">
                <a:latin typeface="Times New Roman"/>
                <a:cs typeface="Times New Roman"/>
              </a:rPr>
              <a:t>Adam Lamontagne, Assistant Town Administrator  </a:t>
            </a:r>
            <a:r>
              <a:rPr sz="1100" dirty="0">
                <a:latin typeface="Times New Roman"/>
                <a:cs typeface="Times New Roman"/>
              </a:rPr>
              <a:t>1.978.894.2778</a:t>
            </a:r>
            <a:endParaRPr sz="1100">
              <a:latin typeface="Times New Roman"/>
              <a:cs typeface="Times New Roman"/>
            </a:endParaRPr>
          </a:p>
          <a:p>
            <a:pPr marL="1720214">
              <a:lnSpc>
                <a:spcPts val="1355"/>
              </a:lnSpc>
            </a:pPr>
            <a:r>
              <a:rPr sz="1200" b="1" spc="-5" dirty="0">
                <a:latin typeface="Times New Roman"/>
                <a:cs typeface="Times New Roman"/>
              </a:rPr>
              <a:t>Templeton Honors Employees </a:t>
            </a:r>
            <a:r>
              <a:rPr sz="1200" b="1" dirty="0">
                <a:latin typeface="Times New Roman"/>
                <a:cs typeface="Times New Roman"/>
              </a:rPr>
              <a:t>of </a:t>
            </a:r>
            <a:r>
              <a:rPr sz="1200" b="1" spc="-5" dirty="0">
                <a:latin typeface="Times New Roman"/>
                <a:cs typeface="Times New Roman"/>
              </a:rPr>
              <a:t>the</a:t>
            </a:r>
            <a:r>
              <a:rPr sz="1200" b="1" dirty="0">
                <a:latin typeface="Times New Roman"/>
                <a:cs typeface="Times New Roman"/>
              </a:rPr>
              <a:t> Year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14300" marR="2070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Town </a:t>
            </a:r>
            <a:r>
              <a:rPr sz="1200" dirty="0">
                <a:latin typeface="Times New Roman"/>
                <a:cs typeface="Times New Roman"/>
              </a:rPr>
              <a:t>of Templeton </a:t>
            </a:r>
            <a:r>
              <a:rPr sz="1200" spc="-5" dirty="0">
                <a:latin typeface="Times New Roman"/>
                <a:cs typeface="Times New Roman"/>
              </a:rPr>
              <a:t>has announced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honorees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their fiscal </a:t>
            </a:r>
            <a:r>
              <a:rPr sz="1200" dirty="0">
                <a:latin typeface="Times New Roman"/>
                <a:cs typeface="Times New Roman"/>
              </a:rPr>
              <a:t>year 2019 </a:t>
            </a:r>
            <a:r>
              <a:rPr sz="1200" spc="-5" dirty="0">
                <a:latin typeface="Times New Roman"/>
                <a:cs typeface="Times New Roman"/>
              </a:rPr>
              <a:t>Merit Awards at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Annual Employee Luncheon held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October </a:t>
            </a:r>
            <a:r>
              <a:rPr sz="1200" dirty="0">
                <a:latin typeface="Times New Roman"/>
                <a:cs typeface="Times New Roman"/>
              </a:rPr>
              <a:t>24</a:t>
            </a:r>
            <a:r>
              <a:rPr sz="1200" baseline="31250" dirty="0">
                <a:latin typeface="Times New Roman"/>
                <a:cs typeface="Times New Roman"/>
              </a:rPr>
              <a:t>th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Recognition was presented </a:t>
            </a:r>
            <a:r>
              <a:rPr sz="1200" dirty="0">
                <a:latin typeface="Times New Roman"/>
                <a:cs typeface="Times New Roman"/>
              </a:rPr>
              <a:t>in three  </a:t>
            </a:r>
            <a:r>
              <a:rPr sz="1200" spc="-5" dirty="0">
                <a:latin typeface="Times New Roman"/>
                <a:cs typeface="Times New Roman"/>
              </a:rPr>
              <a:t>categories and honorees </a:t>
            </a:r>
            <a:r>
              <a:rPr sz="1200" dirty="0">
                <a:latin typeface="Times New Roman"/>
                <a:cs typeface="Times New Roman"/>
              </a:rPr>
              <a:t>from those </a:t>
            </a:r>
            <a:r>
              <a:rPr sz="1200" spc="-5" dirty="0">
                <a:latin typeface="Times New Roman"/>
                <a:cs typeface="Times New Roman"/>
              </a:rPr>
              <a:t>nominated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fellow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employees.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14300" marR="812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Pinnacle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Excellence designation was awarded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Mr. </a:t>
            </a:r>
            <a:r>
              <a:rPr sz="1200" dirty="0">
                <a:latin typeface="Times New Roman"/>
                <a:cs typeface="Times New Roman"/>
              </a:rPr>
              <a:t>Bob </a:t>
            </a:r>
            <a:r>
              <a:rPr sz="1200" spc="-5" dirty="0">
                <a:latin typeface="Times New Roman"/>
                <a:cs typeface="Times New Roman"/>
              </a:rPr>
              <a:t>Szocik, who began </a:t>
            </a:r>
            <a:r>
              <a:rPr sz="1200" dirty="0">
                <a:latin typeface="Times New Roman"/>
                <a:cs typeface="Times New Roman"/>
              </a:rPr>
              <a:t>his position  </a:t>
            </a:r>
            <a:r>
              <a:rPr sz="1200" spc="-5" dirty="0">
                <a:latin typeface="Times New Roman"/>
                <a:cs typeface="Times New Roman"/>
              </a:rPr>
              <a:t>as DPW Director last year. Amongst other comments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nominations were, “Through Mr.  Szocik’s leadership and </a:t>
            </a:r>
            <a:r>
              <a:rPr sz="1200" dirty="0">
                <a:latin typeface="Times New Roman"/>
                <a:cs typeface="Times New Roman"/>
              </a:rPr>
              <a:t>commitment to </a:t>
            </a:r>
            <a:r>
              <a:rPr sz="1200" spc="-5" dirty="0">
                <a:latin typeface="Times New Roman"/>
                <a:cs typeface="Times New Roman"/>
              </a:rPr>
              <a:t>excellence, </a:t>
            </a:r>
            <a:r>
              <a:rPr sz="1200" dirty="0">
                <a:latin typeface="Times New Roman"/>
                <a:cs typeface="Times New Roman"/>
              </a:rPr>
              <a:t>he </a:t>
            </a:r>
            <a:r>
              <a:rPr sz="1200" spc="-5" dirty="0">
                <a:latin typeface="Times New Roman"/>
                <a:cs typeface="Times New Roman"/>
              </a:rPr>
              <a:t>has dramatically improved daily  operations </a:t>
            </a:r>
            <a:r>
              <a:rPr sz="1200" dirty="0">
                <a:latin typeface="Times New Roman"/>
                <a:cs typeface="Times New Roman"/>
              </a:rPr>
              <a:t>&amp; </a:t>
            </a:r>
            <a:r>
              <a:rPr sz="1200" spc="-5" dirty="0">
                <a:latin typeface="Times New Roman"/>
                <a:cs typeface="Times New Roman"/>
              </a:rPr>
              <a:t>processes, </a:t>
            </a:r>
            <a:r>
              <a:rPr sz="1200" dirty="0">
                <a:latin typeface="Times New Roman"/>
                <a:cs typeface="Times New Roman"/>
              </a:rPr>
              <a:t>along </a:t>
            </a:r>
            <a:r>
              <a:rPr sz="1200" spc="-5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office environment.” </a:t>
            </a:r>
            <a:r>
              <a:rPr sz="1200" dirty="0">
                <a:latin typeface="Times New Roman"/>
                <a:cs typeface="Times New Roman"/>
              </a:rPr>
              <a:t>Bob </a:t>
            </a:r>
            <a:r>
              <a:rPr sz="1200" spc="-5" dirty="0">
                <a:latin typeface="Times New Roman"/>
                <a:cs typeface="Times New Roman"/>
              </a:rPr>
              <a:t>consistently goes above and  beyond </a:t>
            </a:r>
            <a:r>
              <a:rPr sz="1200" dirty="0">
                <a:latin typeface="Times New Roman"/>
                <a:cs typeface="Times New Roman"/>
              </a:rPr>
              <a:t>to not only </a:t>
            </a:r>
            <a:r>
              <a:rPr sz="1200" spc="-5" dirty="0">
                <a:latin typeface="Times New Roman"/>
                <a:cs typeface="Times New Roman"/>
              </a:rPr>
              <a:t>get </a:t>
            </a:r>
            <a:r>
              <a:rPr sz="1200" dirty="0">
                <a:latin typeface="Times New Roman"/>
                <a:cs typeface="Times New Roman"/>
              </a:rPr>
              <a:t>the job </a:t>
            </a:r>
            <a:r>
              <a:rPr sz="1200" spc="-5" dirty="0">
                <a:latin typeface="Times New Roman"/>
                <a:cs typeface="Times New Roman"/>
              </a:rPr>
              <a:t>done, </a:t>
            </a:r>
            <a:r>
              <a:rPr sz="1200" dirty="0">
                <a:latin typeface="Times New Roman"/>
                <a:cs typeface="Times New Roman"/>
              </a:rPr>
              <a:t>but to do it </a:t>
            </a:r>
            <a:r>
              <a:rPr sz="1200" spc="-5" dirty="0">
                <a:latin typeface="Times New Roman"/>
                <a:cs typeface="Times New Roman"/>
              </a:rPr>
              <a:t>extraordinarily well. </a:t>
            </a:r>
            <a:r>
              <a:rPr sz="1200" dirty="0">
                <a:latin typeface="Times New Roman"/>
                <a:cs typeface="Times New Roman"/>
              </a:rPr>
              <a:t>He </a:t>
            </a:r>
            <a:r>
              <a:rPr sz="1200" spc="-5" dirty="0">
                <a:latin typeface="Times New Roman"/>
                <a:cs typeface="Times New Roman"/>
              </a:rPr>
              <a:t>has also worked </a:t>
            </a:r>
            <a:r>
              <a:rPr sz="1200" dirty="0">
                <a:latin typeface="Times New Roman"/>
                <a:cs typeface="Times New Roman"/>
              </a:rPr>
              <a:t>to  </a:t>
            </a:r>
            <a:r>
              <a:rPr sz="1200" spc="-5" dirty="0">
                <a:latin typeface="Times New Roman"/>
                <a:cs typeface="Times New Roman"/>
              </a:rPr>
              <a:t>improve communication with other departments </a:t>
            </a:r>
            <a:r>
              <a:rPr sz="1200" dirty="0">
                <a:latin typeface="Times New Roman"/>
                <a:cs typeface="Times New Roman"/>
              </a:rPr>
              <a:t>and is </a:t>
            </a:r>
            <a:r>
              <a:rPr sz="1200" spc="-5" dirty="0">
                <a:latin typeface="Times New Roman"/>
                <a:cs typeface="Times New Roman"/>
              </a:rPr>
              <a:t>respected and well-liked </a:t>
            </a:r>
            <a:r>
              <a:rPr sz="1200" dirty="0">
                <a:latin typeface="Times New Roman"/>
                <a:cs typeface="Times New Roman"/>
              </a:rPr>
              <a:t>by his </a:t>
            </a:r>
            <a:r>
              <a:rPr sz="1200" spc="-5" dirty="0">
                <a:latin typeface="Times New Roman"/>
                <a:cs typeface="Times New Roman"/>
              </a:rPr>
              <a:t>staff and  colleagues. His </a:t>
            </a:r>
            <a:r>
              <a:rPr sz="1200" dirty="0">
                <a:latin typeface="Times New Roman"/>
                <a:cs typeface="Times New Roman"/>
              </a:rPr>
              <a:t>knowledge in </a:t>
            </a:r>
            <a:r>
              <a:rPr sz="1200" spc="-5" dirty="0">
                <a:latin typeface="Times New Roman"/>
                <a:cs typeface="Times New Roman"/>
              </a:rPr>
              <a:t>infrastructure improvements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second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143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Communications Award </a:t>
            </a:r>
            <a:r>
              <a:rPr sz="1200" dirty="0">
                <a:latin typeface="Times New Roman"/>
                <a:cs typeface="Times New Roman"/>
              </a:rPr>
              <a:t>was </a:t>
            </a:r>
            <a:r>
              <a:rPr sz="1200" spc="-5" dirty="0">
                <a:latin typeface="Times New Roman"/>
                <a:cs typeface="Times New Roman"/>
              </a:rPr>
              <a:t>presented </a:t>
            </a:r>
            <a:r>
              <a:rPr sz="1200" dirty="0">
                <a:latin typeface="Times New Roman"/>
                <a:cs typeface="Times New Roman"/>
              </a:rPr>
              <a:t>to Ms. </a:t>
            </a:r>
            <a:r>
              <a:rPr sz="1200" spc="-5" dirty="0">
                <a:latin typeface="Times New Roman"/>
                <a:cs typeface="Times New Roman"/>
              </a:rPr>
              <a:t>Jackie Prime, </a:t>
            </a:r>
            <a:r>
              <a:rPr sz="1200" dirty="0">
                <a:latin typeface="Times New Roman"/>
                <a:cs typeface="Times New Roman"/>
              </a:rPr>
              <a:t>a 24-year </a:t>
            </a:r>
            <a:r>
              <a:rPr sz="1200" spc="-5" dirty="0">
                <a:latin typeface="Times New Roman"/>
                <a:cs typeface="Times New Roman"/>
              </a:rPr>
              <a:t>town employee who  serves as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Director </a:t>
            </a:r>
            <a:r>
              <a:rPr sz="1200" dirty="0">
                <a:latin typeface="Times New Roman"/>
                <a:cs typeface="Times New Roman"/>
              </a:rPr>
              <a:t>of Community </a:t>
            </a:r>
            <a:r>
              <a:rPr sz="1200" spc="-5" dirty="0">
                <a:latin typeface="Times New Roman"/>
                <a:cs typeface="Times New Roman"/>
              </a:rPr>
              <a:t>Services </a:t>
            </a:r>
            <a:r>
              <a:rPr sz="1200" dirty="0">
                <a:latin typeface="Times New Roman"/>
                <a:cs typeface="Times New Roman"/>
              </a:rPr>
              <a:t>&amp; </a:t>
            </a:r>
            <a:r>
              <a:rPr sz="1200" spc="-5" dirty="0">
                <a:latin typeface="Times New Roman"/>
                <a:cs typeface="Times New Roman"/>
              </a:rPr>
              <a:t>Librarian at </a:t>
            </a:r>
            <a:r>
              <a:rPr sz="1200" dirty="0">
                <a:latin typeface="Times New Roman"/>
                <a:cs typeface="Times New Roman"/>
              </a:rPr>
              <a:t>the Town’s </a:t>
            </a:r>
            <a:r>
              <a:rPr sz="1200" spc="-5" dirty="0">
                <a:latin typeface="Times New Roman"/>
                <a:cs typeface="Times New Roman"/>
              </a:rPr>
              <a:t>library. </a:t>
            </a:r>
            <a:r>
              <a:rPr sz="1200" dirty="0">
                <a:latin typeface="Times New Roman"/>
                <a:cs typeface="Times New Roman"/>
              </a:rPr>
              <a:t>Jackie </a:t>
            </a:r>
            <a:r>
              <a:rPr sz="1200" spc="-5" dirty="0">
                <a:latin typeface="Times New Roman"/>
                <a:cs typeface="Times New Roman"/>
              </a:rPr>
              <a:t>has  always been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dedicated employee well-liked </a:t>
            </a:r>
            <a:r>
              <a:rPr sz="1200" dirty="0">
                <a:latin typeface="Times New Roman"/>
                <a:cs typeface="Times New Roman"/>
              </a:rPr>
              <a:t>by her </a:t>
            </a:r>
            <a:r>
              <a:rPr sz="1200" spc="-5" dirty="0">
                <a:latin typeface="Times New Roman"/>
                <a:cs typeface="Times New Roman"/>
              </a:rPr>
              <a:t>colleagues </a:t>
            </a:r>
            <a:r>
              <a:rPr sz="1200" dirty="0">
                <a:latin typeface="Times New Roman"/>
                <a:cs typeface="Times New Roman"/>
              </a:rPr>
              <a:t>&amp; the community. </a:t>
            </a:r>
            <a:r>
              <a:rPr sz="1200" spc="-5" dirty="0">
                <a:latin typeface="Times New Roman"/>
                <a:cs typeface="Times New Roman"/>
              </a:rPr>
              <a:t>Amongst  other comments from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nominations were, “She </a:t>
            </a:r>
            <a:r>
              <a:rPr sz="1200" dirty="0">
                <a:latin typeface="Times New Roman"/>
                <a:cs typeface="Times New Roman"/>
              </a:rPr>
              <a:t>is one of the </a:t>
            </a:r>
            <a:r>
              <a:rPr sz="1200" spc="-5" dirty="0">
                <a:latin typeface="Times New Roman"/>
                <a:cs typeface="Times New Roman"/>
              </a:rPr>
              <a:t>longest </a:t>
            </a:r>
            <a:r>
              <a:rPr sz="1200" dirty="0">
                <a:latin typeface="Times New Roman"/>
                <a:cs typeface="Times New Roman"/>
              </a:rPr>
              <a:t>serving </a:t>
            </a:r>
            <a:r>
              <a:rPr sz="1200" spc="-5" dirty="0">
                <a:latin typeface="Times New Roman"/>
                <a:cs typeface="Times New Roman"/>
              </a:rPr>
              <a:t>employees for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town that works </a:t>
            </a:r>
            <a:r>
              <a:rPr sz="1200" dirty="0">
                <a:latin typeface="Times New Roman"/>
                <a:cs typeface="Times New Roman"/>
              </a:rPr>
              <a:t>hard.” </a:t>
            </a:r>
            <a:r>
              <a:rPr sz="1200" spc="-5" dirty="0">
                <a:latin typeface="Times New Roman"/>
                <a:cs typeface="Times New Roman"/>
              </a:rPr>
              <a:t>Jackie, among many </a:t>
            </a:r>
            <a:r>
              <a:rPr sz="1200" dirty="0">
                <a:latin typeface="Times New Roman"/>
                <a:cs typeface="Times New Roman"/>
              </a:rPr>
              <a:t>other </a:t>
            </a:r>
            <a:r>
              <a:rPr sz="1200" spc="-5" dirty="0">
                <a:latin typeface="Times New Roman"/>
                <a:cs typeface="Times New Roman"/>
              </a:rPr>
              <a:t>improvements made, has displayed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commitment </a:t>
            </a:r>
            <a:r>
              <a:rPr sz="1200" dirty="0">
                <a:latin typeface="Times New Roman"/>
                <a:cs typeface="Times New Roman"/>
              </a:rPr>
              <a:t>to involving </a:t>
            </a:r>
            <a:r>
              <a:rPr sz="1200" spc="-5" dirty="0">
                <a:latin typeface="Times New Roman"/>
                <a:cs typeface="Times New Roman"/>
              </a:rPr>
              <a:t>Town residents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their </a:t>
            </a:r>
            <a:r>
              <a:rPr sz="1200" dirty="0">
                <a:latin typeface="Times New Roman"/>
                <a:cs typeface="Times New Roman"/>
              </a:rPr>
              <a:t>community by </a:t>
            </a:r>
            <a:r>
              <a:rPr sz="1200" spc="-5" dirty="0">
                <a:latin typeface="Times New Roman"/>
                <a:cs typeface="Times New Roman"/>
              </a:rPr>
              <a:t>creating </a:t>
            </a:r>
            <a:r>
              <a:rPr sz="1200" dirty="0">
                <a:latin typeface="Times New Roman"/>
                <a:cs typeface="Times New Roman"/>
              </a:rPr>
              <a:t>community </a:t>
            </a:r>
            <a:r>
              <a:rPr sz="1200" spc="-5" dirty="0">
                <a:latin typeface="Times New Roman"/>
                <a:cs typeface="Times New Roman"/>
              </a:rPr>
              <a:t>events such  as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Farmer’s Market. </a:t>
            </a:r>
            <a:r>
              <a:rPr sz="1200" dirty="0">
                <a:latin typeface="Times New Roman"/>
                <a:cs typeface="Times New Roman"/>
              </a:rPr>
              <a:t>She </a:t>
            </a:r>
            <a:r>
              <a:rPr sz="1200" spc="-5" dirty="0">
                <a:latin typeface="Times New Roman"/>
                <a:cs typeface="Times New Roman"/>
              </a:rPr>
              <a:t>initiated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calendar </a:t>
            </a:r>
            <a:r>
              <a:rPr sz="1200" dirty="0">
                <a:latin typeface="Times New Roman"/>
                <a:cs typeface="Times New Roman"/>
              </a:rPr>
              <a:t>on the </a:t>
            </a:r>
            <a:r>
              <a:rPr sz="1200" spc="-5" dirty="0">
                <a:latin typeface="Times New Roman"/>
                <a:cs typeface="Times New Roman"/>
              </a:rPr>
              <a:t>Town’s website </a:t>
            </a:r>
            <a:r>
              <a:rPr sz="1200" dirty="0">
                <a:latin typeface="Times New Roman"/>
                <a:cs typeface="Times New Roman"/>
              </a:rPr>
              <a:t>for the public to </a:t>
            </a:r>
            <a:r>
              <a:rPr sz="1200" spc="-5" dirty="0">
                <a:latin typeface="Times New Roman"/>
                <a:cs typeface="Times New Roman"/>
              </a:rPr>
              <a:t>view  all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Town-sponsored as well as local and community-sponsored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events.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14300" marR="469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Efficiency Award </a:t>
            </a:r>
            <a:r>
              <a:rPr sz="1200" dirty="0">
                <a:latin typeface="Times New Roman"/>
                <a:cs typeface="Times New Roman"/>
              </a:rPr>
              <a:t>was </a:t>
            </a:r>
            <a:r>
              <a:rPr sz="1200" spc="-5" dirty="0">
                <a:latin typeface="Times New Roman"/>
                <a:cs typeface="Times New Roman"/>
              </a:rPr>
              <a:t>presented </a:t>
            </a:r>
            <a:r>
              <a:rPr sz="1200" dirty="0">
                <a:latin typeface="Times New Roman"/>
                <a:cs typeface="Times New Roman"/>
              </a:rPr>
              <a:t>to Mr. </a:t>
            </a:r>
            <a:r>
              <a:rPr sz="1200" spc="-5" dirty="0">
                <a:latin typeface="Times New Roman"/>
                <a:cs typeface="Times New Roman"/>
              </a:rPr>
              <a:t>Eric Baker, an </a:t>
            </a:r>
            <a:r>
              <a:rPr sz="1200" dirty="0">
                <a:latin typeface="Times New Roman"/>
                <a:cs typeface="Times New Roman"/>
              </a:rPr>
              <a:t>11-year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employee </a:t>
            </a:r>
            <a:r>
              <a:rPr sz="1200" spc="-5" dirty="0">
                <a:latin typeface="Times New Roman"/>
                <a:cs typeface="Times New Roman"/>
              </a:rPr>
              <a:t>who serves at 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Police Station as dispatcher, Chief’s admin, </a:t>
            </a:r>
            <a:r>
              <a:rPr sz="1200" dirty="0">
                <a:latin typeface="Times New Roman"/>
                <a:cs typeface="Times New Roman"/>
              </a:rPr>
              <a:t>&amp; </a:t>
            </a:r>
            <a:r>
              <a:rPr sz="1200" spc="-5" dirty="0">
                <a:latin typeface="Times New Roman"/>
                <a:cs typeface="Times New Roman"/>
              </a:rPr>
              <a:t>technology extraordinaire. Amongst other  comments, “Eric has </a:t>
            </a:r>
            <a:r>
              <a:rPr sz="1200" dirty="0">
                <a:latin typeface="Times New Roman"/>
                <a:cs typeface="Times New Roman"/>
              </a:rPr>
              <a:t>displayed a </a:t>
            </a:r>
            <a:r>
              <a:rPr sz="1200" spc="-5" dirty="0">
                <a:latin typeface="Times New Roman"/>
                <a:cs typeface="Times New Roman"/>
              </a:rPr>
              <a:t>commitment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in his </a:t>
            </a:r>
            <a:r>
              <a:rPr sz="1200" spc="-5" dirty="0">
                <a:latin typeface="Times New Roman"/>
                <a:cs typeface="Times New Roman"/>
              </a:rPr>
              <a:t>planning, organizing, and  implementing </a:t>
            </a:r>
            <a:r>
              <a:rPr sz="1200" dirty="0">
                <a:latin typeface="Times New Roman"/>
                <a:cs typeface="Times New Roman"/>
              </a:rPr>
              <a:t>the move </a:t>
            </a:r>
            <a:r>
              <a:rPr sz="1200" spc="-5" dirty="0">
                <a:latin typeface="Times New Roman"/>
                <a:cs typeface="Times New Roman"/>
              </a:rPr>
              <a:t>(including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technology, phones, computers, </a:t>
            </a:r>
            <a:r>
              <a:rPr sz="1200" dirty="0">
                <a:latin typeface="Times New Roman"/>
                <a:cs typeface="Times New Roman"/>
              </a:rPr>
              <a:t>dispatch </a:t>
            </a:r>
            <a:r>
              <a:rPr sz="1200" spc="-5" dirty="0">
                <a:latin typeface="Times New Roman"/>
                <a:cs typeface="Times New Roman"/>
              </a:rPr>
              <a:t>equipment </a:t>
            </a:r>
            <a:r>
              <a:rPr sz="1200" dirty="0">
                <a:latin typeface="Times New Roman"/>
                <a:cs typeface="Times New Roman"/>
              </a:rPr>
              <a:t>etc.)  to </a:t>
            </a:r>
            <a:r>
              <a:rPr sz="1200" spc="-5" dirty="0">
                <a:latin typeface="Times New Roman"/>
                <a:cs typeface="Times New Roman"/>
              </a:rPr>
              <a:t>(and back from)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temporary </a:t>
            </a:r>
            <a:r>
              <a:rPr sz="1200" dirty="0">
                <a:latin typeface="Times New Roman"/>
                <a:cs typeface="Times New Roman"/>
              </a:rPr>
              <a:t>home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Baldwinville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building.” </a:t>
            </a:r>
            <a:r>
              <a:rPr sz="1200" spc="-5" dirty="0">
                <a:latin typeface="Times New Roman"/>
                <a:cs typeface="Times New Roman"/>
              </a:rPr>
              <a:t>Between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two  moves and </a:t>
            </a:r>
            <a:r>
              <a:rPr sz="1200" dirty="0">
                <a:latin typeface="Times New Roman"/>
                <a:cs typeface="Times New Roman"/>
              </a:rPr>
              <a:t>his </a:t>
            </a:r>
            <a:r>
              <a:rPr sz="1200" spc="-5" dirty="0">
                <a:latin typeface="Times New Roman"/>
                <a:cs typeface="Times New Roman"/>
              </a:rPr>
              <a:t>assistance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other departments, </a:t>
            </a:r>
            <a:r>
              <a:rPr sz="1200" dirty="0">
                <a:latin typeface="Times New Roman"/>
                <a:cs typeface="Times New Roman"/>
              </a:rPr>
              <a:t>Eric </a:t>
            </a:r>
            <a:r>
              <a:rPr sz="1200" spc="-5" dirty="0">
                <a:latin typeface="Times New Roman"/>
                <a:cs typeface="Times New Roman"/>
              </a:rPr>
              <a:t>constantly goes directly above and </a:t>
            </a:r>
            <a:r>
              <a:rPr sz="1200" dirty="0">
                <a:latin typeface="Times New Roman"/>
                <a:cs typeface="Times New Roman"/>
              </a:rPr>
              <a:t>outside  his </a:t>
            </a:r>
            <a:r>
              <a:rPr sz="1200" spc="-5" dirty="0">
                <a:latin typeface="Times New Roman"/>
                <a:cs typeface="Times New Roman"/>
              </a:rPr>
              <a:t>role(s) responsibilities essentially making </a:t>
            </a:r>
            <a:r>
              <a:rPr sz="1200" dirty="0">
                <a:latin typeface="Times New Roman"/>
                <a:cs typeface="Times New Roman"/>
              </a:rPr>
              <a:t>transition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seamless.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14300" marR="2749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SelectBoard Chair, Michael Currie, stated “This clearly shows that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employees </a:t>
            </a:r>
            <a:r>
              <a:rPr sz="1200" dirty="0">
                <a:latin typeface="Times New Roman"/>
                <a:cs typeface="Times New Roman"/>
              </a:rPr>
              <a:t>are going  </a:t>
            </a:r>
            <a:r>
              <a:rPr sz="1200" spc="-5" dirty="0">
                <a:latin typeface="Times New Roman"/>
                <a:cs typeface="Times New Roman"/>
              </a:rPr>
              <a:t>above and </a:t>
            </a:r>
            <a:r>
              <a:rPr sz="1200" dirty="0">
                <a:latin typeface="Times New Roman"/>
                <a:cs typeface="Times New Roman"/>
              </a:rPr>
              <a:t>beyond the call of duty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Templeton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make </a:t>
            </a:r>
            <a:r>
              <a:rPr sz="1200" dirty="0">
                <a:latin typeface="Times New Roman"/>
                <a:cs typeface="Times New Roman"/>
              </a:rPr>
              <a:t>it a better place </a:t>
            </a:r>
            <a:r>
              <a:rPr sz="1200" spc="-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by  </a:t>
            </a:r>
            <a:r>
              <a:rPr sz="1200" spc="-5" dirty="0">
                <a:latin typeface="Times New Roman"/>
                <a:cs typeface="Times New Roman"/>
              </a:rPr>
              <a:t>day”. The </a:t>
            </a:r>
            <a:r>
              <a:rPr sz="1200" dirty="0">
                <a:latin typeface="Times New Roman"/>
                <a:cs typeface="Times New Roman"/>
              </a:rPr>
              <a:t>Merit </a:t>
            </a:r>
            <a:r>
              <a:rPr sz="1200" spc="-5" dirty="0">
                <a:latin typeface="Times New Roman"/>
                <a:cs typeface="Times New Roman"/>
              </a:rPr>
              <a:t>Awards were created </a:t>
            </a:r>
            <a:r>
              <a:rPr sz="1200" dirty="0">
                <a:latin typeface="Times New Roman"/>
                <a:cs typeface="Times New Roman"/>
              </a:rPr>
              <a:t>in 2018 to </a:t>
            </a:r>
            <a:r>
              <a:rPr sz="1200" spc="-5" dirty="0">
                <a:latin typeface="Times New Roman"/>
                <a:cs typeface="Times New Roman"/>
              </a:rPr>
              <a:t>publicly </a:t>
            </a:r>
            <a:r>
              <a:rPr sz="1200" dirty="0">
                <a:latin typeface="Times New Roman"/>
                <a:cs typeface="Times New Roman"/>
              </a:rPr>
              <a:t>honor the </a:t>
            </a:r>
            <a:r>
              <a:rPr sz="1200" spc="-5" dirty="0">
                <a:latin typeface="Times New Roman"/>
                <a:cs typeface="Times New Roman"/>
              </a:rPr>
              <a:t>finest examples </a:t>
            </a:r>
            <a:r>
              <a:rPr sz="1200" dirty="0">
                <a:latin typeface="Times New Roman"/>
                <a:cs typeface="Times New Roman"/>
              </a:rPr>
              <a:t>of the  </a:t>
            </a:r>
            <a:r>
              <a:rPr sz="1200" spc="-5" dirty="0">
                <a:latin typeface="Times New Roman"/>
                <a:cs typeface="Times New Roman"/>
              </a:rPr>
              <a:t>Town’s many exemplary employees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5" dirty="0">
                <a:latin typeface="Times New Roman"/>
                <a:cs typeface="Times New Roman"/>
              </a:rPr>
              <a:t>so </a:t>
            </a:r>
            <a:r>
              <a:rPr sz="1200" spc="-5" dirty="0">
                <a:latin typeface="Times New Roman"/>
                <a:cs typeface="Times New Roman"/>
              </a:rPr>
              <a:t>proud </a:t>
            </a:r>
            <a:r>
              <a:rPr sz="1200" dirty="0">
                <a:latin typeface="Times New Roman"/>
                <a:cs typeface="Times New Roman"/>
              </a:rPr>
              <a:t>of moving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forward.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58419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- </a:t>
            </a:r>
            <a:r>
              <a:rPr sz="1200" spc="-5" dirty="0">
                <a:latin typeface="Times New Roman"/>
                <a:cs typeface="Times New Roman"/>
              </a:rPr>
              <a:t>End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250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58">
        <p15:prstTrans prst="wind"/>
      </p:transition>
    </mc:Choice>
    <mc:Fallback xmlns="">
      <p:transition spd="slow" advTm="458">
        <p:fade/>
      </p:transition>
    </mc:Fallback>
  </mc:AlternateContent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95300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90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925827" y="481076"/>
            <a:ext cx="39192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&amp; COMMITTEE</a:t>
            </a:r>
            <a:r>
              <a:rPr sz="1800" b="1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206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206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389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770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206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783336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3972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0162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7833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783336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953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953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1358900" y="1157731"/>
            <a:ext cx="185991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ADVISORY</a:t>
            </a:r>
            <a:r>
              <a:rPr sz="1200" b="1" u="heavy" spc="-6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COMMITTEE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33900" y="1157731"/>
            <a:ext cx="235140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st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&amp; 3</a:t>
            </a:r>
            <a:r>
              <a:rPr sz="1200" b="1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rd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Thursday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6:30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p.m.  160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Patriots Road,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East</a:t>
            </a:r>
            <a:r>
              <a:rPr sz="1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58900" y="1835911"/>
            <a:ext cx="1727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BOARD </a:t>
            </a: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1200" b="1" u="heavy" spc="-6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ASSESSORS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533900" y="1835911"/>
            <a:ext cx="235140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nd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Tuesday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4:00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p.m.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10"/>
              </a:lnSpc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160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Patriots Road,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East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58900" y="2514092"/>
            <a:ext cx="23425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CONSERVATION</a:t>
            </a:r>
            <a:r>
              <a:rPr sz="1200" b="1" u="heavy" spc="-2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COMMISSION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533743" y="2514092"/>
            <a:ext cx="235140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10"/>
              </a:lnSpc>
              <a:spcBef>
                <a:spcPts val="100"/>
              </a:spcBef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sz="1200" b="1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rd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Monday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7:00</a:t>
            </a:r>
            <a:r>
              <a:rPr sz="1200" b="1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p.m.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10"/>
              </a:lnSpc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160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Patriots Road,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East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358900" y="3192271"/>
            <a:ext cx="15170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BOARD </a:t>
            </a: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1200" b="1" u="heavy" spc="-5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HEALTH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533900" y="3192271"/>
            <a:ext cx="235140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th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Monday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7:00</a:t>
            </a:r>
            <a:r>
              <a:rPr sz="1200" b="1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p.m.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10"/>
              </a:lnSpc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160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Patriots Road,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East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358900" y="3870452"/>
            <a:ext cx="14262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PLANNING</a:t>
            </a:r>
            <a:r>
              <a:rPr sz="1200" b="1" u="heavy" spc="-5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BOARD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533847" y="3870452"/>
            <a:ext cx="235140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nd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th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Tuesday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6:30</a:t>
            </a:r>
            <a:r>
              <a:rPr sz="1200" b="1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p.m.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10"/>
              </a:lnSpc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160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Patriots Road,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East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358900" y="4548632"/>
            <a:ext cx="16986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SCHOOL</a:t>
            </a:r>
            <a:r>
              <a:rPr sz="1200" b="1" u="heavy" spc="-4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COMMITTEE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533900" y="4548632"/>
            <a:ext cx="2361565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Generally held 3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rd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Wednesday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at 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6:30 pm(</a:t>
            </a:r>
            <a:r>
              <a:rPr sz="1200" b="1" u="heavy" spc="-5" dirty="0">
                <a:solidFill>
                  <a:srgbClr val="0562C1"/>
                </a:solidFill>
                <a:uFill>
                  <a:solidFill>
                    <a:srgbClr val="0562C1"/>
                  </a:solidFill>
                </a:uFill>
                <a:latin typeface="Times New Roman"/>
                <a:cs typeface="Times New Roman"/>
              </a:rPr>
              <a:t>Click for meeting website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) 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High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</a:t>
            </a:r>
            <a:r>
              <a:rPr sz="12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Kiva/Library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345"/>
              </a:lnSpc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464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 Rd., Baldwinville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358901" y="5577332"/>
            <a:ext cx="182181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BOARD </a:t>
            </a: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1200" b="1" u="heavy" spc="-5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SELECTMEN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533900" y="5577332"/>
            <a:ext cx="235140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nd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th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Wednesday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6:30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p.m.  160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Patriots Road,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East</a:t>
            </a:r>
            <a:r>
              <a:rPr sz="1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358900" y="6255511"/>
            <a:ext cx="1647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SEWER</a:t>
            </a:r>
            <a:r>
              <a:rPr sz="1200" b="1" u="heavy" spc="-6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COMMISSION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533900" y="6255511"/>
            <a:ext cx="197294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st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Monday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4:30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p.m. 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Wastewater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Treatment</a:t>
            </a:r>
            <a:r>
              <a:rPr sz="1200" b="1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Plant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358900" y="7009892"/>
            <a:ext cx="196913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TEMPLETON LIGHT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&amp; 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WATER</a:t>
            </a:r>
            <a:r>
              <a:rPr sz="1200" b="1" u="heavy" spc="-4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COMMISSIONERS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559300" y="7009892"/>
            <a:ext cx="1783714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algn="just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Meetings held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needed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at 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Light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Water 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Bridge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Street,</a:t>
            </a:r>
            <a:r>
              <a:rPr sz="1200" b="1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Baldwinville  </a:t>
            </a:r>
            <a:r>
              <a:rPr sz="1200" b="1" u="heavy" spc="-5" dirty="0">
                <a:solidFill>
                  <a:srgbClr val="0562C1"/>
                </a:solidFill>
                <a:uFill>
                  <a:solidFill>
                    <a:srgbClr val="0562C1"/>
                  </a:solidFill>
                </a:uFill>
                <a:latin typeface="Times New Roman"/>
                <a:cs typeface="Times New Roman"/>
              </a:rPr>
              <a:t>See Meetings</a:t>
            </a:r>
            <a:r>
              <a:rPr sz="1200" b="1" u="heavy" spc="-10" dirty="0">
                <a:solidFill>
                  <a:srgbClr val="0562C1"/>
                </a:solidFill>
                <a:uFill>
                  <a:solidFill>
                    <a:srgbClr val="0562C1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0562C1"/>
                </a:solidFill>
                <a:uFill>
                  <a:solidFill>
                    <a:srgbClr val="0562C1"/>
                  </a:solidFill>
                </a:uFill>
                <a:latin typeface="Times New Roman"/>
                <a:cs typeface="Times New Roman"/>
              </a:rPr>
              <a:t>Calendar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358900" y="8061452"/>
            <a:ext cx="22148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ZONING BOARD </a:t>
            </a: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1200" b="1" u="heavy" spc="-4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APPEALS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559300" y="8061452"/>
            <a:ext cx="230060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Meetings held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as needed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160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Patriots Road,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East</a:t>
            </a:r>
            <a:r>
              <a:rPr sz="1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054100" y="8716771"/>
            <a:ext cx="580136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u="heavy" spc="-5" dirty="0">
                <a:solidFill>
                  <a:srgbClr val="0562C1"/>
                </a:solidFill>
                <a:uFill>
                  <a:solidFill>
                    <a:srgbClr val="0562C1"/>
                  </a:solidFill>
                </a:uFill>
                <a:latin typeface="Times New Roman"/>
                <a:cs typeface="Times New Roman"/>
              </a:rPr>
              <a:t>Posted meetings</a:t>
            </a:r>
            <a:r>
              <a:rPr sz="1200" b="1" spc="-5" dirty="0">
                <a:solidFill>
                  <a:srgbClr val="0562C1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may be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viewed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b="1" u="heavy" spc="-5" dirty="0">
                <a:solidFill>
                  <a:srgbClr val="0562C1"/>
                </a:solidFill>
                <a:uFill>
                  <a:solidFill>
                    <a:srgbClr val="0562C1"/>
                  </a:solidFill>
                </a:uFill>
                <a:latin typeface="Times New Roman"/>
                <a:cs typeface="Times New Roman"/>
                <a:hlinkClick r:id="rId6"/>
              </a:rPr>
              <a:t>www.templetonma.gov</a:t>
            </a:r>
            <a:r>
              <a:rPr sz="1200" b="1" spc="-5" dirty="0">
                <a:solidFill>
                  <a:srgbClr val="0562C1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(click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 meeting</a:t>
            </a:r>
            <a:r>
              <a:rPr sz="1200" b="1" spc="1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calendar)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b="1" u="heavy" spc="-5" dirty="0">
                <a:solidFill>
                  <a:srgbClr val="0562C1"/>
                </a:solidFill>
                <a:uFill>
                  <a:solidFill>
                    <a:srgbClr val="0562C1"/>
                  </a:solidFill>
                </a:uFill>
                <a:latin typeface="Times New Roman"/>
                <a:cs typeface="Times New Roman"/>
              </a:rPr>
              <a:t>agendas, meeting minutes</a:t>
            </a:r>
            <a:r>
              <a:rPr sz="1200" b="1" spc="-5" dirty="0">
                <a:solidFill>
                  <a:srgbClr val="0562C1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b="1" spc="1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documents,</a:t>
            </a:r>
            <a:r>
              <a:rPr sz="1200" b="1" u="heavy" spc="-5" dirty="0">
                <a:solidFill>
                  <a:srgbClr val="0562C1"/>
                </a:solidFill>
                <a:uFill>
                  <a:solidFill>
                    <a:srgbClr val="0562C1"/>
                  </a:solidFill>
                </a:uFill>
                <a:latin typeface="Times New Roman"/>
                <a:cs typeface="Times New Roman"/>
                <a:hlinkClick r:id="rId7"/>
              </a:rPr>
              <a:t>http://www.mytowngovernment.org/01468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001509" y="419671"/>
            <a:ext cx="393065" cy="9090660"/>
          </a:xfrm>
          <a:custGeom>
            <a:avLst/>
            <a:gdLst/>
            <a:ahLst/>
            <a:cxnLst/>
            <a:rect l="l" t="t" r="r" b="b"/>
            <a:pathLst>
              <a:path w="393065" h="9090660">
                <a:moveTo>
                  <a:pt x="393065" y="9090660"/>
                </a:moveTo>
                <a:lnTo>
                  <a:pt x="0" y="9090660"/>
                </a:lnTo>
                <a:lnTo>
                  <a:pt x="0" y="0"/>
                </a:lnTo>
                <a:lnTo>
                  <a:pt x="393065" y="0"/>
                </a:lnTo>
                <a:lnTo>
                  <a:pt x="393065" y="9090660"/>
                </a:lnTo>
                <a:close/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7007859" y="432117"/>
            <a:ext cx="380365" cy="9072245"/>
          </a:xfrm>
          <a:prstGeom prst="rect">
            <a:avLst/>
          </a:prstGeom>
          <a:solidFill>
            <a:srgbClr val="FFC000"/>
          </a:solidFill>
        </p:spPr>
        <p:txBody>
          <a:bodyPr vert="vert" wrap="square" lIns="0" tIns="26670" rIns="0" bIns="0" rtlCol="0">
            <a:spAutoFit/>
          </a:bodyPr>
          <a:lstStyle/>
          <a:p>
            <a:pPr marR="3175" algn="ctr">
              <a:lnSpc>
                <a:spcPct val="100000"/>
              </a:lnSpc>
              <a:spcBef>
                <a:spcPts val="210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BOARD &amp; COMMITTEE MEETINGS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251</a:t>
            </a:r>
          </a:p>
        </p:txBody>
      </p:sp>
    </p:spTree>
  </p:cSld>
  <p:clrMapOvr>
    <a:masterClrMapping/>
  </p:clrMapOvr>
  <p:transition spd="slow" advTm="1993">
    <p:randomBar dir="vert"/>
  </p:transition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9097" y="5365610"/>
            <a:ext cx="1849755" cy="0"/>
          </a:xfrm>
          <a:custGeom>
            <a:avLst/>
            <a:gdLst/>
            <a:ahLst/>
            <a:cxnLst/>
            <a:rect l="l" t="t" r="r" b="b"/>
            <a:pathLst>
              <a:path w="1849755">
                <a:moveTo>
                  <a:pt x="0" y="0"/>
                </a:moveTo>
                <a:lnTo>
                  <a:pt x="1849310" y="0"/>
                </a:lnTo>
              </a:path>
            </a:pathLst>
          </a:custGeom>
          <a:ln w="7594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49097" y="6226803"/>
            <a:ext cx="2300605" cy="0"/>
          </a:xfrm>
          <a:custGeom>
            <a:avLst/>
            <a:gdLst/>
            <a:ahLst/>
            <a:cxnLst/>
            <a:rect l="l" t="t" r="r" b="b"/>
            <a:pathLst>
              <a:path w="2300605">
                <a:moveTo>
                  <a:pt x="0" y="0"/>
                </a:moveTo>
                <a:lnTo>
                  <a:pt x="2300046" y="0"/>
                </a:lnTo>
              </a:path>
            </a:pathLst>
          </a:custGeom>
          <a:ln w="7607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79857" y="995594"/>
            <a:ext cx="1107502" cy="11275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39817" y="5375606"/>
            <a:ext cx="3955415" cy="0"/>
          </a:xfrm>
          <a:custGeom>
            <a:avLst/>
            <a:gdLst/>
            <a:ahLst/>
            <a:cxnLst/>
            <a:rect l="l" t="t" r="r" b="b"/>
            <a:pathLst>
              <a:path w="3955415">
                <a:moveTo>
                  <a:pt x="0" y="0"/>
                </a:moveTo>
                <a:lnTo>
                  <a:pt x="3955300" y="0"/>
                </a:lnTo>
              </a:path>
            </a:pathLst>
          </a:custGeom>
          <a:ln w="603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232431" y="5375606"/>
            <a:ext cx="773430" cy="0"/>
          </a:xfrm>
          <a:custGeom>
            <a:avLst/>
            <a:gdLst/>
            <a:ahLst/>
            <a:cxnLst/>
            <a:rect l="l" t="t" r="r" b="b"/>
            <a:pathLst>
              <a:path w="773429">
                <a:moveTo>
                  <a:pt x="0" y="0"/>
                </a:moveTo>
                <a:lnTo>
                  <a:pt x="773252" y="0"/>
                </a:lnTo>
              </a:path>
            </a:pathLst>
          </a:custGeom>
          <a:ln w="603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240437" y="5366105"/>
            <a:ext cx="4766310" cy="0"/>
          </a:xfrm>
          <a:custGeom>
            <a:avLst/>
            <a:gdLst/>
            <a:ahLst/>
            <a:cxnLst/>
            <a:rect l="l" t="t" r="r" b="b"/>
            <a:pathLst>
              <a:path w="4766309">
                <a:moveTo>
                  <a:pt x="0" y="0"/>
                </a:moveTo>
                <a:lnTo>
                  <a:pt x="4765878" y="0"/>
                </a:lnTo>
              </a:path>
            </a:pathLst>
          </a:custGeom>
          <a:ln w="7531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690698" y="6236565"/>
            <a:ext cx="3507740" cy="0"/>
          </a:xfrm>
          <a:custGeom>
            <a:avLst/>
            <a:gdLst/>
            <a:ahLst/>
            <a:cxnLst/>
            <a:rect l="l" t="t" r="r" b="b"/>
            <a:pathLst>
              <a:path w="3507740">
                <a:moveTo>
                  <a:pt x="0" y="0"/>
                </a:moveTo>
                <a:lnTo>
                  <a:pt x="3507536" y="0"/>
                </a:lnTo>
              </a:path>
            </a:pathLst>
          </a:custGeom>
          <a:ln w="603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235547" y="6236565"/>
            <a:ext cx="773430" cy="0"/>
          </a:xfrm>
          <a:custGeom>
            <a:avLst/>
            <a:gdLst/>
            <a:ahLst/>
            <a:cxnLst/>
            <a:rect l="l" t="t" r="r" b="b"/>
            <a:pathLst>
              <a:path w="773429">
                <a:moveTo>
                  <a:pt x="0" y="0"/>
                </a:moveTo>
                <a:lnTo>
                  <a:pt x="773252" y="0"/>
                </a:lnTo>
              </a:path>
            </a:pathLst>
          </a:custGeom>
          <a:ln w="603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691317" y="6227064"/>
            <a:ext cx="4318635" cy="0"/>
          </a:xfrm>
          <a:custGeom>
            <a:avLst/>
            <a:gdLst/>
            <a:ahLst/>
            <a:cxnLst/>
            <a:rect l="l" t="t" r="r" b="b"/>
            <a:pathLst>
              <a:path w="4318634">
                <a:moveTo>
                  <a:pt x="0" y="0"/>
                </a:moveTo>
                <a:lnTo>
                  <a:pt x="4318101" y="0"/>
                </a:lnTo>
              </a:path>
            </a:pathLst>
          </a:custGeom>
          <a:ln w="7531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11783" y="436880"/>
            <a:ext cx="74675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86460" y="436880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60" y="18288"/>
                </a:lnTo>
                <a:lnTo>
                  <a:pt x="608076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67219" y="436880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11783" y="799591"/>
            <a:ext cx="74675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86460" y="855980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60" y="18288"/>
                </a:lnTo>
                <a:lnTo>
                  <a:pt x="608076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86460" y="817880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60" y="38100"/>
                </a:lnTo>
                <a:lnTo>
                  <a:pt x="6080760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86460" y="79959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60" y="18288"/>
                </a:lnTo>
                <a:lnTo>
                  <a:pt x="6080760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67219" y="799591"/>
            <a:ext cx="74675" cy="746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11783" y="511555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30072" y="511555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68172" y="511555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330178" y="464312"/>
          <a:ext cx="7074534" cy="91604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51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7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16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768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30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37303">
                <a:tc gridSpan="4">
                  <a:txBody>
                    <a:bodyPr/>
                    <a:lstStyle/>
                    <a:p>
                      <a:pPr marL="472440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18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COMMITTEE INTEREST</a:t>
                      </a:r>
                      <a:r>
                        <a:rPr sz="1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FORM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 marL="1226820" marR="982344" indent="635" algn="ctr">
                        <a:lnSpc>
                          <a:spcPts val="1390"/>
                        </a:lnSpc>
                        <a:spcBef>
                          <a:spcPts val="1710"/>
                        </a:spcBef>
                      </a:pPr>
                      <a:r>
                        <a:rPr sz="1200" b="1" u="heavy" spc="-15" dirty="0">
                          <a:solidFill>
                            <a:srgbClr val="0000FF"/>
                          </a:solidFill>
                          <a:uFill>
                            <a:solidFill>
                              <a:srgbClr val="0000FF"/>
                            </a:solidFill>
                          </a:uFill>
                          <a:latin typeface="Times New Roman"/>
                          <a:cs typeface="Times New Roman"/>
                        </a:rPr>
                        <a:t>Please refer to the Volunteer Positions available on the </a:t>
                      </a:r>
                      <a:r>
                        <a:rPr sz="1200" b="1" u="heavy" spc="-20" dirty="0">
                          <a:solidFill>
                            <a:srgbClr val="0000FF"/>
                          </a:solidFill>
                          <a:uFill>
                            <a:solidFill>
                              <a:srgbClr val="0000FF"/>
                            </a:solidFill>
                          </a:uFill>
                          <a:latin typeface="Times New Roman"/>
                          <a:cs typeface="Times New Roman"/>
                        </a:rPr>
                        <a:t>Town </a:t>
                      </a:r>
                      <a:r>
                        <a:rPr sz="1200" b="1" u="heavy" spc="-15" dirty="0">
                          <a:solidFill>
                            <a:srgbClr val="0000FF"/>
                          </a:solidFill>
                          <a:uFill>
                            <a:solidFill>
                              <a:srgbClr val="0000FF"/>
                            </a:solidFill>
                          </a:uFill>
                          <a:latin typeface="Times New Roman"/>
                          <a:cs typeface="Times New Roman"/>
                        </a:rPr>
                        <a:t>Website </a:t>
                      </a:r>
                      <a:r>
                        <a:rPr sz="1200" b="1" spc="-15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i="1" u="sng" spc="-15" dirty="0">
                          <a:solidFill>
                            <a:srgbClr val="0000FF"/>
                          </a:solidFill>
                          <a:uFill>
                            <a:solidFill>
                              <a:srgbClr val="0000FF"/>
                            </a:solidFill>
                          </a:uFill>
                          <a:latin typeface="Times New Roman"/>
                          <a:cs typeface="Times New Roman"/>
                          <a:hlinkClick r:id="rId7"/>
                        </a:rPr>
                        <a:t>www.templetonma.gov</a:t>
                      </a:r>
                      <a:r>
                        <a:rPr sz="1200" i="1" spc="-15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  <a:hlinkClick r:id="rId7"/>
                        </a:rPr>
                        <a:t>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scroll </a:t>
                      </a:r>
                      <a:r>
                        <a:rPr sz="1200" i="1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the bottom and click on Paid, Volunteer </a:t>
                      </a:r>
                      <a:r>
                        <a:rPr sz="1200" i="1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&amp; 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Contract opportunities, then click on Board </a:t>
                      </a:r>
                      <a:r>
                        <a:rPr sz="1200" i="1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&amp;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Committee</a:t>
                      </a:r>
                      <a:r>
                        <a:rPr sz="1200" i="1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Openings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10795">
                        <a:lnSpc>
                          <a:spcPts val="1380"/>
                        </a:lnSpc>
                        <a:spcBef>
                          <a:spcPts val="434"/>
                        </a:spcBef>
                      </a:pP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If you are interested </a:t>
                      </a:r>
                      <a:r>
                        <a:rPr sz="1200" i="1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serving on a Town Board </a:t>
                      </a:r>
                      <a:r>
                        <a:rPr sz="1200" i="1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or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Committee, complete </a:t>
                      </a:r>
                      <a:r>
                        <a:rPr sz="1200" i="1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this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sheet and forward </a:t>
                      </a:r>
                      <a:r>
                        <a:rPr sz="1200" i="1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it to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the Board  </a:t>
                      </a:r>
                      <a:r>
                        <a:rPr sz="1200" i="1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Selectmen’s Office, 160 Patriots Road, P.O. Box 620, East Templeton, </a:t>
                      </a:r>
                      <a:r>
                        <a:rPr sz="1200" i="1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01438. Occasionally  appointments are made </a:t>
                      </a:r>
                      <a:r>
                        <a:rPr sz="1200" i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sz="1200" i="1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fill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vacancies on </a:t>
                      </a:r>
                      <a:r>
                        <a:rPr sz="1200" i="1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elected</a:t>
                      </a:r>
                      <a:r>
                        <a:rPr sz="1200" i="1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i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boards.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300"/>
                        </a:lnSpc>
                        <a:tabLst>
                          <a:tab pos="3353435" algn="l"/>
                        </a:tabLst>
                      </a:pP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NAME:</a:t>
                      </a:r>
                      <a:r>
                        <a:rPr sz="1200" u="dbl" spc="-2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DATE: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6669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8">
                  <a:txBody>
                    <a:bodyPr/>
                    <a:lstStyle/>
                    <a:p>
                      <a:pPr marR="34290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2200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COMMITTEE INTEREST</a:t>
                      </a:r>
                      <a:r>
                        <a:rPr sz="220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200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FORM</a:t>
                      </a:r>
                      <a:endParaRPr sz="22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 vert="vert">
                    <a:lnR w="12700">
                      <a:solidFill>
                        <a:srgbClr val="BB8B00"/>
                      </a:solidFill>
                      <a:prstDash val="solid"/>
                    </a:lnR>
                    <a:lnT w="12700">
                      <a:solidFill>
                        <a:srgbClr val="BB8B00"/>
                      </a:solidFill>
                      <a:prstDash val="solid"/>
                    </a:lnT>
                    <a:lnB w="12700">
                      <a:solidFill>
                        <a:srgbClr val="BB8B00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966"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300"/>
                        </a:lnSpc>
                      </a:pPr>
                      <a:r>
                        <a:rPr sz="12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HOME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ADDRESS: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BB8B0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750" marB="0" vert="vert">
                    <a:lnR w="12700">
                      <a:solidFill>
                        <a:srgbClr val="BB8B00"/>
                      </a:solidFill>
                      <a:prstDash val="solid"/>
                    </a:lnR>
                    <a:lnT w="12700">
                      <a:solidFill>
                        <a:srgbClr val="BB8B00"/>
                      </a:solidFill>
                      <a:prstDash val="solid"/>
                    </a:lnT>
                    <a:lnB w="12700">
                      <a:solidFill>
                        <a:srgbClr val="BB8B00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033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240"/>
                        </a:lnSpc>
                      </a:pP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MAILING ADDRESS(if</a:t>
                      </a:r>
                      <a:r>
                        <a:rPr sz="12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different):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BB8B0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19050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750" marB="0" vert="vert">
                    <a:lnR w="12700">
                      <a:solidFill>
                        <a:srgbClr val="BB8B00"/>
                      </a:solidFill>
                      <a:prstDash val="solid"/>
                    </a:lnR>
                    <a:lnT w="12700">
                      <a:solidFill>
                        <a:srgbClr val="BB8B00"/>
                      </a:solidFill>
                      <a:prstDash val="solid"/>
                    </a:lnT>
                    <a:lnB w="12700">
                      <a:solidFill>
                        <a:srgbClr val="BB8B00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08410">
                <a:tc gridSpan="4">
                  <a:txBody>
                    <a:bodyPr/>
                    <a:lstStyle/>
                    <a:p>
                      <a:pPr marR="15875" algn="just">
                        <a:lnSpc>
                          <a:spcPct val="191400"/>
                        </a:lnSpc>
                        <a:spcBef>
                          <a:spcPts val="100"/>
                        </a:spcBef>
                        <a:tabLst>
                          <a:tab pos="2955925" algn="l"/>
                          <a:tab pos="6642734" algn="l"/>
                        </a:tabLst>
                      </a:pP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E-MAIL</a:t>
                      </a:r>
                      <a:r>
                        <a:rPr sz="12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ADDRESS: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u="dbl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 		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                                                                                                                                                       HOME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PHONE:</a:t>
                      </a:r>
                      <a:r>
                        <a:rPr sz="1200" u="sng" spc="-2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CELL</a:t>
                      </a:r>
                      <a:r>
                        <a:rPr sz="12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PHONE: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u="dbl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 	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                    </a:t>
                      </a:r>
                      <a:r>
                        <a:rPr sz="1200" spc="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EXPERIENCE/VOLUNTEER: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>
                    <a:lnR w="12700">
                      <a:solidFill>
                        <a:srgbClr val="BB8B00"/>
                      </a:solidFill>
                      <a:prstDash val="solid"/>
                    </a:lnR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750" marB="0" vert="vert">
                    <a:lnR w="12700">
                      <a:solidFill>
                        <a:srgbClr val="BB8B00"/>
                      </a:solidFill>
                      <a:prstDash val="solid"/>
                    </a:lnR>
                    <a:lnT w="12700">
                      <a:solidFill>
                        <a:srgbClr val="BB8B00"/>
                      </a:solidFill>
                      <a:prstDash val="solid"/>
                    </a:lnT>
                    <a:lnB w="12700">
                      <a:solidFill>
                        <a:srgbClr val="BB8B00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60961"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25"/>
                        </a:spcBef>
                      </a:pP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EDUCATION OR SPECIAL</a:t>
                      </a:r>
                      <a:r>
                        <a:rPr sz="12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SKILLS: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BB8B0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750" marB="0" vert="vert">
                    <a:lnR w="12700">
                      <a:solidFill>
                        <a:srgbClr val="BB8B00"/>
                      </a:solidFill>
                      <a:prstDash val="solid"/>
                    </a:lnR>
                    <a:lnT w="12700">
                      <a:solidFill>
                        <a:srgbClr val="BB8B00"/>
                      </a:solidFill>
                      <a:prstDash val="solid"/>
                    </a:lnT>
                    <a:lnB w="12700">
                      <a:solidFill>
                        <a:srgbClr val="BB8B00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10206"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1200" i="1" u="sng" spc="-1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Please indicate below, </a:t>
                      </a:r>
                      <a:r>
                        <a:rPr sz="1200" i="1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sz="1200" i="1" u="sng" spc="-1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order </a:t>
                      </a:r>
                      <a:r>
                        <a:rPr sz="1200" i="1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200" i="1" u="sng" spc="-1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preference, the Board or Committee </a:t>
                      </a:r>
                      <a:r>
                        <a:rPr sz="1200" i="1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that </a:t>
                      </a:r>
                      <a:r>
                        <a:rPr sz="1200" i="1" u="sng" spc="-1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you are interested</a:t>
                      </a:r>
                      <a:r>
                        <a:rPr sz="1200" i="1" u="sng" spc="1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i="1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in: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23520">
                        <a:lnSpc>
                          <a:spcPct val="100000"/>
                        </a:lnSpc>
                        <a:tabLst>
                          <a:tab pos="6668770" algn="l"/>
                        </a:tabLst>
                      </a:pP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1.  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u="dbl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23520">
                        <a:lnSpc>
                          <a:spcPct val="100000"/>
                        </a:lnSpc>
                        <a:tabLst>
                          <a:tab pos="6668770" algn="l"/>
                        </a:tabLst>
                      </a:pP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2.  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u="dbl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23520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6668770" algn="l"/>
                        </a:tabLst>
                      </a:pP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3.  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u="dbl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295"/>
                        </a:lnSpc>
                      </a:pPr>
                      <a:r>
                        <a:rPr sz="1200" u="sng" spc="-2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Times New Roman"/>
                          <a:cs typeface="Times New Roman"/>
                        </a:rPr>
                        <a:t>COMMENTS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R w="12700">
                      <a:solidFill>
                        <a:srgbClr val="BB8B0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750" marB="0" vert="vert">
                    <a:lnR w="12700">
                      <a:solidFill>
                        <a:srgbClr val="BB8B00"/>
                      </a:solidFill>
                      <a:prstDash val="solid"/>
                    </a:lnR>
                    <a:lnT w="12700">
                      <a:solidFill>
                        <a:srgbClr val="BB8B00"/>
                      </a:solidFill>
                      <a:prstDash val="solid"/>
                    </a:lnT>
                    <a:lnB w="12700">
                      <a:solidFill>
                        <a:srgbClr val="BB8B00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06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BB8B0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750" marB="0" vert="vert">
                    <a:lnR w="12700">
                      <a:solidFill>
                        <a:srgbClr val="BB8B00"/>
                      </a:solidFill>
                      <a:prstDash val="solid"/>
                    </a:lnR>
                    <a:lnT w="12700">
                      <a:solidFill>
                        <a:srgbClr val="BB8B00"/>
                      </a:solidFill>
                      <a:prstDash val="solid"/>
                    </a:lnT>
                    <a:lnB w="12700">
                      <a:solidFill>
                        <a:srgbClr val="BB8B00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9382"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BB8B0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750" marB="0" vert="vert">
                    <a:lnR w="12700">
                      <a:solidFill>
                        <a:srgbClr val="BB8B00"/>
                      </a:solidFill>
                      <a:prstDash val="solid"/>
                    </a:lnR>
                    <a:lnT w="12700">
                      <a:solidFill>
                        <a:srgbClr val="BB8B00"/>
                      </a:solidFill>
                      <a:prstDash val="solid"/>
                    </a:lnT>
                    <a:lnB w="12700">
                      <a:solidFill>
                        <a:srgbClr val="BB8B00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/>
              <a:t>Page</a:t>
            </a:r>
            <a:r>
              <a:rPr spc="-50" dirty="0"/>
              <a:t> </a:t>
            </a:r>
            <a:r>
              <a:rPr dirty="0"/>
              <a:t>252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1250">
        <p14:reveal/>
      </p:transition>
    </mc:Choice>
    <mc:Fallback xmlns="">
      <p:transition spd="slow" advTm="1250">
        <p:fade/>
      </p:transition>
    </mc:Fallback>
  </mc:AlternateContent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533400"/>
            <a:ext cx="6080760" cy="288290"/>
          </a:xfrm>
          <a:custGeom>
            <a:avLst/>
            <a:gdLst/>
            <a:ahLst/>
            <a:cxnLst/>
            <a:rect l="l" t="t" r="r" b="b"/>
            <a:pathLst>
              <a:path w="6080759" h="288290">
                <a:moveTo>
                  <a:pt x="0" y="288035"/>
                </a:moveTo>
                <a:lnTo>
                  <a:pt x="6080759" y="288035"/>
                </a:lnTo>
                <a:lnTo>
                  <a:pt x="6080759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559813" y="519174"/>
            <a:ext cx="26536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HOURS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800" b="1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OPERATION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587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587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770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5151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587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821436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7782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39724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8214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821436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5334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5334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5334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7" y="288035"/>
                </a:lnTo>
                <a:lnTo>
                  <a:pt x="18287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5334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88" y="288035"/>
                </a:lnTo>
                <a:lnTo>
                  <a:pt x="18288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533400"/>
            <a:ext cx="38100" cy="288290"/>
          </a:xfrm>
          <a:custGeom>
            <a:avLst/>
            <a:gdLst/>
            <a:ahLst/>
            <a:cxnLst/>
            <a:rect l="l" t="t" r="r" b="b"/>
            <a:pathLst>
              <a:path w="38100" h="288290">
                <a:moveTo>
                  <a:pt x="0" y="288035"/>
                </a:moveTo>
                <a:lnTo>
                  <a:pt x="38100" y="288035"/>
                </a:lnTo>
                <a:lnTo>
                  <a:pt x="38100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533400"/>
            <a:ext cx="18415" cy="288290"/>
          </a:xfrm>
          <a:custGeom>
            <a:avLst/>
            <a:gdLst/>
            <a:ahLst/>
            <a:cxnLst/>
            <a:rect l="l" t="t" r="r" b="b"/>
            <a:pathLst>
              <a:path w="18415" h="288290">
                <a:moveTo>
                  <a:pt x="0" y="288035"/>
                </a:moveTo>
                <a:lnTo>
                  <a:pt x="18275" y="288035"/>
                </a:lnTo>
                <a:lnTo>
                  <a:pt x="18275" y="0"/>
                </a:lnTo>
                <a:lnTo>
                  <a:pt x="0" y="0"/>
                </a:lnTo>
                <a:lnTo>
                  <a:pt x="0" y="28803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1731264" y="1059180"/>
            <a:ext cx="4537075" cy="233679"/>
          </a:xfrm>
          <a:prstGeom prst="rect">
            <a:avLst/>
          </a:prstGeom>
          <a:solidFill>
            <a:srgbClr val="00FFFF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810"/>
              </a:lnSpc>
            </a:pP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TOWN HALL (160 Patriots Road, East</a:t>
            </a:r>
            <a:r>
              <a:rPr sz="1600" b="1" u="heavy" spc="-2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Templeton)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03195" y="1343657"/>
            <a:ext cx="3366135" cy="443865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60020" marR="5080" indent="-147955">
              <a:lnSpc>
                <a:spcPts val="1610"/>
              </a:lnSpc>
              <a:spcBef>
                <a:spcPts val="21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Town Administrator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Selectmen, 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Monday –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Thursday,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7:30 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am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–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4:30</a:t>
            </a:r>
            <a:r>
              <a:rPr sz="1400" b="1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04462" y="1956145"/>
            <a:ext cx="5563235" cy="85407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065" marR="5080" algn="ctr">
              <a:lnSpc>
                <a:spcPct val="95900"/>
              </a:lnSpc>
              <a:spcBef>
                <a:spcPts val="17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Treasurer/Collector, Town Accountant, Town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Clerk,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Assessors,  Development Services (Board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Health/Building Department/Planning  Board/ZBA/ Conservation) Monday, 7:30 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am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–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6:30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pm &amp;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Tuesday-  Thursday, 7:30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am –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4:30</a:t>
            </a:r>
            <a:r>
              <a:rPr sz="1400" b="1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43480" y="2978563"/>
            <a:ext cx="5687695" cy="647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Building Commissioner holds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office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hours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Mondays, 5:15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pm –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7:30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3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Veteran’s Services holds office hours Tuesday,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8:30am -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4:30</a:t>
            </a:r>
            <a:r>
              <a:rPr sz="1400" b="1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583179" y="3793235"/>
            <a:ext cx="2833370" cy="233679"/>
          </a:xfrm>
          <a:prstGeom prst="rect">
            <a:avLst/>
          </a:prstGeom>
          <a:solidFill>
            <a:srgbClr val="00FFFF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810"/>
              </a:lnSpc>
            </a:pP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BOYNTON PUBLIC</a:t>
            </a:r>
            <a:r>
              <a:rPr sz="1600" b="1" u="heavy" spc="-4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600" b="1" u="heavy" spc="-1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LIBRARY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273300" y="4079242"/>
            <a:ext cx="36715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07390" algn="l"/>
                <a:tab pos="2037080" algn="l"/>
                <a:tab pos="2863215" algn="l"/>
              </a:tabLst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Monday	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10 am –</a:t>
            </a:r>
            <a:r>
              <a:rPr sz="12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7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pm	Thursday	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9 am – 7</a:t>
            </a:r>
            <a:r>
              <a:rPr sz="1200" b="1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158847" y="4254502"/>
            <a:ext cx="77978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 indent="114300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Tuesday 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dn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day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103422" y="4254502"/>
            <a:ext cx="3247390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4300">
              <a:lnSpc>
                <a:spcPts val="1410"/>
              </a:lnSpc>
              <a:spcBef>
                <a:spcPts val="100"/>
              </a:spcBef>
              <a:tabLst>
                <a:tab pos="1276985" algn="l"/>
                <a:tab pos="2174875" algn="l"/>
              </a:tabLst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Closed	Friday	Closed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  <a:tabLst>
                <a:tab pos="1240155" algn="l"/>
              </a:tabLst>
            </a:pP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9 am - 5 pm	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Saturday 11:30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am –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2:30</a:t>
            </a:r>
            <a:r>
              <a:rPr sz="12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441703" y="4978908"/>
            <a:ext cx="4889500" cy="233679"/>
          </a:xfrm>
          <a:custGeom>
            <a:avLst/>
            <a:gdLst/>
            <a:ahLst/>
            <a:cxnLst/>
            <a:rect l="l" t="t" r="r" b="b"/>
            <a:pathLst>
              <a:path w="4889500" h="233679">
                <a:moveTo>
                  <a:pt x="0" y="233172"/>
                </a:moveTo>
                <a:lnTo>
                  <a:pt x="4888992" y="233172"/>
                </a:lnTo>
                <a:lnTo>
                  <a:pt x="4888992" y="0"/>
                </a:lnTo>
                <a:lnTo>
                  <a:pt x="0" y="0"/>
                </a:lnTo>
                <a:lnTo>
                  <a:pt x="0" y="233172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76600" y="5212092"/>
            <a:ext cx="1219200" cy="233679"/>
          </a:xfrm>
          <a:custGeom>
            <a:avLst/>
            <a:gdLst/>
            <a:ahLst/>
            <a:cxnLst/>
            <a:rect l="l" t="t" r="r" b="b"/>
            <a:pathLst>
              <a:path w="1219200" h="233679">
                <a:moveTo>
                  <a:pt x="0" y="233159"/>
                </a:moveTo>
                <a:lnTo>
                  <a:pt x="1219200" y="233159"/>
                </a:lnTo>
                <a:lnTo>
                  <a:pt x="1219200" y="0"/>
                </a:lnTo>
                <a:lnTo>
                  <a:pt x="0" y="0"/>
                </a:lnTo>
                <a:lnTo>
                  <a:pt x="0" y="233159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1148586" y="4605022"/>
            <a:ext cx="5475605" cy="1054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4790" algn="ctr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(Closed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Saturdays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sz="1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summer)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880"/>
              </a:lnSpc>
            </a:pP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STEVEN BREWER COMMUNITY SENIOR CENTER</a:t>
            </a: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ts val="1845"/>
              </a:lnSpc>
            </a:pP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(Baldwinville)</a:t>
            </a: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ts val="1650"/>
              </a:lnSpc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Monday,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Tuesday,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Thursday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8 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am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– 4 pm &amp;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Wednesday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9 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am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– 3</a:t>
            </a:r>
            <a:r>
              <a:rPr sz="1400" b="1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143000" y="5855208"/>
            <a:ext cx="5461000" cy="233679"/>
          </a:xfrm>
          <a:prstGeom prst="rect">
            <a:avLst/>
          </a:prstGeom>
          <a:solidFill>
            <a:srgbClr val="00FFFF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810"/>
              </a:lnSpc>
            </a:pP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FIRE DEPARTMENT OFFICE </a:t>
            </a:r>
            <a:r>
              <a:rPr sz="16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(2 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School Street,</a:t>
            </a:r>
            <a:r>
              <a:rPr sz="1600" b="1" u="heavy" spc="1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Baldwinville</a:t>
            </a: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443986" y="6267698"/>
            <a:ext cx="2886710" cy="4438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lnSpc>
                <a:spcPts val="1645"/>
              </a:lnSpc>
              <a:spcBef>
                <a:spcPts val="105"/>
              </a:spcBef>
            </a:pPr>
            <a:r>
              <a:rPr sz="14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Fire Chief</a:t>
            </a:r>
            <a:r>
              <a:rPr sz="1400" b="1" u="heavy" spc="-2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Office</a:t>
            </a: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ts val="1645"/>
              </a:lnSpc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Monday –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Friday,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8:30 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am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–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4:30</a:t>
            </a:r>
            <a:r>
              <a:rPr sz="1400" b="1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441703" y="6862584"/>
            <a:ext cx="4889500" cy="233679"/>
          </a:xfrm>
          <a:prstGeom prst="rect">
            <a:avLst/>
          </a:prstGeom>
          <a:solidFill>
            <a:srgbClr val="00FFFF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810"/>
              </a:lnSpc>
            </a:pP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OFFICE </a:t>
            </a:r>
            <a:r>
              <a:rPr sz="1600" b="1" u="heavy" spc="-1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PUBLIC WORKS </a:t>
            </a:r>
            <a:r>
              <a:rPr sz="16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(381 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Baldwinville</a:t>
            </a:r>
            <a:r>
              <a:rPr sz="1600" b="1" u="heavy" spc="2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Road)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120900" y="7232389"/>
            <a:ext cx="3531235" cy="443865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571500" marR="5080" indent="-559435">
              <a:lnSpc>
                <a:spcPts val="1610"/>
              </a:lnSpc>
              <a:spcBef>
                <a:spcPts val="215"/>
              </a:spcBef>
            </a:pPr>
            <a:r>
              <a:rPr sz="14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Highway </a:t>
            </a: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Department </a:t>
            </a:r>
            <a:r>
              <a:rPr sz="14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&amp; </a:t>
            </a: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Buildings </a:t>
            </a:r>
            <a:r>
              <a:rPr sz="14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&amp;</a:t>
            </a:r>
            <a:r>
              <a:rPr sz="1400" b="1" u="heavy" spc="-9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Grounds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Monday –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Friday,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7 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am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– 3</a:t>
            </a:r>
            <a:r>
              <a:rPr sz="1400" b="1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850135" y="7869935"/>
            <a:ext cx="4300855" cy="234950"/>
          </a:xfrm>
          <a:prstGeom prst="rect">
            <a:avLst/>
          </a:prstGeom>
          <a:solidFill>
            <a:srgbClr val="00FFFF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810"/>
              </a:lnSpc>
            </a:pP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TEMPLETON MUNICIPAL LIGHT &amp;</a:t>
            </a:r>
            <a:r>
              <a:rPr sz="1600" b="1" u="heavy" spc="-3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WATER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278123" y="8104644"/>
            <a:ext cx="1445260" cy="233679"/>
          </a:xfrm>
          <a:prstGeom prst="rect">
            <a:avLst/>
          </a:prstGeom>
          <a:solidFill>
            <a:srgbClr val="00FFFF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810"/>
              </a:lnSpc>
            </a:pPr>
            <a:r>
              <a:rPr sz="1600" b="1" u="heavy" spc="-1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D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1600" b="1" u="heavy" spc="-1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PAR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16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M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1600" b="1" u="heavy" spc="-1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680207" y="8389107"/>
            <a:ext cx="2413000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Monday –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Friday,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7 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am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– 4</a:t>
            </a:r>
            <a:r>
              <a:rPr sz="1400" b="1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363980" y="8822435"/>
            <a:ext cx="5271770" cy="233679"/>
          </a:xfrm>
          <a:prstGeom prst="rect">
            <a:avLst/>
          </a:prstGeom>
          <a:solidFill>
            <a:srgbClr val="00FFFF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810"/>
              </a:lnSpc>
            </a:pP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SEWER DEPARTMENT (33 Reservoir Street,</a:t>
            </a:r>
            <a:r>
              <a:rPr sz="1600" b="1" u="heavy" spc="1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6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Baldwinville)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002780" y="457403"/>
            <a:ext cx="403225" cy="9124315"/>
          </a:xfrm>
          <a:custGeom>
            <a:avLst/>
            <a:gdLst/>
            <a:ahLst/>
            <a:cxnLst/>
            <a:rect l="l" t="t" r="r" b="b"/>
            <a:pathLst>
              <a:path w="403225" h="9124315">
                <a:moveTo>
                  <a:pt x="403225" y="9124315"/>
                </a:moveTo>
                <a:lnTo>
                  <a:pt x="0" y="9124315"/>
                </a:lnTo>
                <a:lnTo>
                  <a:pt x="0" y="0"/>
                </a:lnTo>
                <a:lnTo>
                  <a:pt x="403225" y="0"/>
                </a:lnTo>
                <a:lnTo>
                  <a:pt x="403225" y="9124315"/>
                </a:lnTo>
                <a:close/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7009130" y="470484"/>
            <a:ext cx="390525" cy="9105265"/>
          </a:xfrm>
          <a:prstGeom prst="rect">
            <a:avLst/>
          </a:prstGeom>
          <a:solidFill>
            <a:srgbClr val="FFC000"/>
          </a:solidFill>
        </p:spPr>
        <p:txBody>
          <a:bodyPr vert="vert" wrap="square" lIns="0" tIns="26034" rIns="0" bIns="0" rtlCol="0">
            <a:spAutoFit/>
          </a:bodyPr>
          <a:lstStyle/>
          <a:p>
            <a:pPr marR="1270" algn="ctr">
              <a:lnSpc>
                <a:spcPct val="100000"/>
              </a:lnSpc>
              <a:spcBef>
                <a:spcPts val="204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HOURS 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2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OPERATION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669684" y="9138531"/>
            <a:ext cx="2441575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100" b="1" spc="-7" baseline="1984" dirty="0">
                <a:solidFill>
                  <a:srgbClr val="231F20"/>
                </a:solidFill>
                <a:latin typeface="Times New Roman"/>
                <a:cs typeface="Times New Roman"/>
              </a:rPr>
              <a:t>Monday </a:t>
            </a:r>
            <a:r>
              <a:rPr sz="2100" b="1" baseline="1984" dirty="0">
                <a:solidFill>
                  <a:srgbClr val="231F20"/>
                </a:solidFill>
                <a:latin typeface="Times New Roman"/>
                <a:cs typeface="Times New Roman"/>
              </a:rPr>
              <a:t>– </a:t>
            </a:r>
            <a:r>
              <a:rPr sz="2100" b="1" spc="-7" baseline="1984" dirty="0">
                <a:solidFill>
                  <a:srgbClr val="231F20"/>
                </a:solidFill>
                <a:latin typeface="Times New Roman"/>
                <a:cs typeface="Times New Roman"/>
              </a:rPr>
              <a:t>Friday, </a:t>
            </a:r>
            <a:r>
              <a:rPr sz="2100" b="1" baseline="1984" dirty="0">
                <a:solidFill>
                  <a:srgbClr val="231F20"/>
                </a:solidFill>
                <a:latin typeface="Times New Roman"/>
                <a:cs typeface="Times New Roman"/>
              </a:rPr>
              <a:t>7 am –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sz="1400" b="1" spc="-1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539">
    <p:wheel spokes="1"/>
  </p:transition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68019" y="533400"/>
            <a:ext cx="6080760" cy="276225"/>
          </a:xfrm>
          <a:custGeom>
            <a:avLst/>
            <a:gdLst/>
            <a:ahLst/>
            <a:cxnLst/>
            <a:rect l="l" t="t" r="r" b="b"/>
            <a:pathLst>
              <a:path w="6080759" h="276225">
                <a:moveTo>
                  <a:pt x="0" y="275844"/>
                </a:moveTo>
                <a:lnTo>
                  <a:pt x="6080759" y="275844"/>
                </a:lnTo>
                <a:lnTo>
                  <a:pt x="6080759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93344" y="458723"/>
            <a:ext cx="74676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8019" y="5151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748780" y="4587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93344" y="533400"/>
            <a:ext cx="18415" cy="276225"/>
          </a:xfrm>
          <a:custGeom>
            <a:avLst/>
            <a:gdLst/>
            <a:ahLst/>
            <a:cxnLst/>
            <a:rect l="l" t="t" r="r" b="b"/>
            <a:pathLst>
              <a:path w="18415" h="276225">
                <a:moveTo>
                  <a:pt x="0" y="275844"/>
                </a:moveTo>
                <a:lnTo>
                  <a:pt x="18287" y="275844"/>
                </a:lnTo>
                <a:lnTo>
                  <a:pt x="18287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11631" y="533400"/>
            <a:ext cx="38100" cy="276225"/>
          </a:xfrm>
          <a:custGeom>
            <a:avLst/>
            <a:gdLst/>
            <a:ahLst/>
            <a:cxnLst/>
            <a:rect l="l" t="t" r="r" b="b"/>
            <a:pathLst>
              <a:path w="38100" h="276225">
                <a:moveTo>
                  <a:pt x="0" y="275844"/>
                </a:moveTo>
                <a:lnTo>
                  <a:pt x="38100" y="275844"/>
                </a:lnTo>
                <a:lnTo>
                  <a:pt x="38100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49731" y="533400"/>
            <a:ext cx="18415" cy="276225"/>
          </a:xfrm>
          <a:custGeom>
            <a:avLst/>
            <a:gdLst/>
            <a:ahLst/>
            <a:cxnLst/>
            <a:rect l="l" t="t" r="r" b="b"/>
            <a:pathLst>
              <a:path w="18415" h="276225">
                <a:moveTo>
                  <a:pt x="0" y="275844"/>
                </a:moveTo>
                <a:lnTo>
                  <a:pt x="18287" y="275844"/>
                </a:lnTo>
                <a:lnTo>
                  <a:pt x="18287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05168" y="533400"/>
            <a:ext cx="18415" cy="276225"/>
          </a:xfrm>
          <a:custGeom>
            <a:avLst/>
            <a:gdLst/>
            <a:ahLst/>
            <a:cxnLst/>
            <a:rect l="l" t="t" r="r" b="b"/>
            <a:pathLst>
              <a:path w="18415" h="276225">
                <a:moveTo>
                  <a:pt x="0" y="275844"/>
                </a:moveTo>
                <a:lnTo>
                  <a:pt x="18288" y="275844"/>
                </a:lnTo>
                <a:lnTo>
                  <a:pt x="18288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767068" y="533400"/>
            <a:ext cx="38100" cy="276225"/>
          </a:xfrm>
          <a:custGeom>
            <a:avLst/>
            <a:gdLst/>
            <a:ahLst/>
            <a:cxnLst/>
            <a:rect l="l" t="t" r="r" b="b"/>
            <a:pathLst>
              <a:path w="38100" h="276225">
                <a:moveTo>
                  <a:pt x="0" y="275844"/>
                </a:moveTo>
                <a:lnTo>
                  <a:pt x="38100" y="275844"/>
                </a:lnTo>
                <a:lnTo>
                  <a:pt x="38100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748780" y="533400"/>
            <a:ext cx="18415" cy="276225"/>
          </a:xfrm>
          <a:custGeom>
            <a:avLst/>
            <a:gdLst/>
            <a:ahLst/>
            <a:cxnLst/>
            <a:rect l="l" t="t" r="r" b="b"/>
            <a:pathLst>
              <a:path w="18415" h="276225">
                <a:moveTo>
                  <a:pt x="0" y="275844"/>
                </a:moveTo>
                <a:lnTo>
                  <a:pt x="18288" y="275844"/>
                </a:lnTo>
                <a:lnTo>
                  <a:pt x="18288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68019" y="809244"/>
            <a:ext cx="6080760" cy="262255"/>
          </a:xfrm>
          <a:custGeom>
            <a:avLst/>
            <a:gdLst/>
            <a:ahLst/>
            <a:cxnLst/>
            <a:rect l="l" t="t" r="r" b="b"/>
            <a:pathLst>
              <a:path w="6080759" h="262255">
                <a:moveTo>
                  <a:pt x="0" y="262127"/>
                </a:moveTo>
                <a:lnTo>
                  <a:pt x="6080759" y="262127"/>
                </a:lnTo>
                <a:lnTo>
                  <a:pt x="6080759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93344" y="809244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5">
                <a:moveTo>
                  <a:pt x="0" y="262127"/>
                </a:moveTo>
                <a:lnTo>
                  <a:pt x="18287" y="262127"/>
                </a:lnTo>
                <a:lnTo>
                  <a:pt x="18287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1631" y="809244"/>
            <a:ext cx="38100" cy="262255"/>
          </a:xfrm>
          <a:custGeom>
            <a:avLst/>
            <a:gdLst/>
            <a:ahLst/>
            <a:cxnLst/>
            <a:rect l="l" t="t" r="r" b="b"/>
            <a:pathLst>
              <a:path w="38100" h="262255">
                <a:moveTo>
                  <a:pt x="0" y="262127"/>
                </a:moveTo>
                <a:lnTo>
                  <a:pt x="38100" y="262127"/>
                </a:lnTo>
                <a:lnTo>
                  <a:pt x="38100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49731" y="809244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5">
                <a:moveTo>
                  <a:pt x="0" y="262127"/>
                </a:moveTo>
                <a:lnTo>
                  <a:pt x="18287" y="262127"/>
                </a:lnTo>
                <a:lnTo>
                  <a:pt x="18287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805168" y="809244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5">
                <a:moveTo>
                  <a:pt x="0" y="262127"/>
                </a:moveTo>
                <a:lnTo>
                  <a:pt x="18288" y="262127"/>
                </a:lnTo>
                <a:lnTo>
                  <a:pt x="18288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767068" y="809244"/>
            <a:ext cx="38100" cy="262255"/>
          </a:xfrm>
          <a:custGeom>
            <a:avLst/>
            <a:gdLst/>
            <a:ahLst/>
            <a:cxnLst/>
            <a:rect l="l" t="t" r="r" b="b"/>
            <a:pathLst>
              <a:path w="38100" h="262255">
                <a:moveTo>
                  <a:pt x="0" y="262127"/>
                </a:moveTo>
                <a:lnTo>
                  <a:pt x="38100" y="262127"/>
                </a:lnTo>
                <a:lnTo>
                  <a:pt x="38100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748780" y="809244"/>
            <a:ext cx="18415" cy="262255"/>
          </a:xfrm>
          <a:custGeom>
            <a:avLst/>
            <a:gdLst/>
            <a:ahLst/>
            <a:cxnLst/>
            <a:rect l="l" t="t" r="r" b="b"/>
            <a:pathLst>
              <a:path w="18415" h="262255">
                <a:moveTo>
                  <a:pt x="0" y="262127"/>
                </a:moveTo>
                <a:lnTo>
                  <a:pt x="18288" y="262127"/>
                </a:lnTo>
                <a:lnTo>
                  <a:pt x="18288" y="0"/>
                </a:lnTo>
                <a:lnTo>
                  <a:pt x="0" y="0"/>
                </a:lnTo>
                <a:lnTo>
                  <a:pt x="0" y="2621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36600" y="1223772"/>
            <a:ext cx="5594985" cy="204470"/>
          </a:xfrm>
          <a:custGeom>
            <a:avLst/>
            <a:gdLst/>
            <a:ahLst/>
            <a:cxnLst/>
            <a:rect l="l" t="t" r="r" b="b"/>
            <a:pathLst>
              <a:path w="5594985" h="204469">
                <a:moveTo>
                  <a:pt x="0" y="204216"/>
                </a:moveTo>
                <a:lnTo>
                  <a:pt x="5594604" y="204216"/>
                </a:lnTo>
                <a:lnTo>
                  <a:pt x="5594604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6050495" y="1198880"/>
            <a:ext cx="295275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911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36600" y="1409700"/>
            <a:ext cx="5594985" cy="17145"/>
          </a:xfrm>
          <a:custGeom>
            <a:avLst/>
            <a:gdLst/>
            <a:ahLst/>
            <a:cxnLst/>
            <a:rect l="l" t="t" r="r" b="b"/>
            <a:pathLst>
              <a:path w="5594985" h="17144">
                <a:moveTo>
                  <a:pt x="0" y="16764"/>
                </a:moveTo>
                <a:lnTo>
                  <a:pt x="5594604" y="16764"/>
                </a:lnTo>
                <a:lnTo>
                  <a:pt x="5594604" y="0"/>
                </a:lnTo>
                <a:lnTo>
                  <a:pt x="0" y="0"/>
                </a:lnTo>
                <a:lnTo>
                  <a:pt x="0" y="1676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93344" y="1071372"/>
            <a:ext cx="18415" cy="356870"/>
          </a:xfrm>
          <a:custGeom>
            <a:avLst/>
            <a:gdLst/>
            <a:ahLst/>
            <a:cxnLst/>
            <a:rect l="l" t="t" r="r" b="b"/>
            <a:pathLst>
              <a:path w="18415" h="356869">
                <a:moveTo>
                  <a:pt x="0" y="356616"/>
                </a:moveTo>
                <a:lnTo>
                  <a:pt x="18287" y="356616"/>
                </a:lnTo>
                <a:lnTo>
                  <a:pt x="18287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11631" y="1071372"/>
            <a:ext cx="38100" cy="356870"/>
          </a:xfrm>
          <a:custGeom>
            <a:avLst/>
            <a:gdLst/>
            <a:ahLst/>
            <a:cxnLst/>
            <a:rect l="l" t="t" r="r" b="b"/>
            <a:pathLst>
              <a:path w="38100" h="356869">
                <a:moveTo>
                  <a:pt x="0" y="356616"/>
                </a:moveTo>
                <a:lnTo>
                  <a:pt x="38100" y="356616"/>
                </a:lnTo>
                <a:lnTo>
                  <a:pt x="38100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49731" y="1071372"/>
            <a:ext cx="18415" cy="356870"/>
          </a:xfrm>
          <a:custGeom>
            <a:avLst/>
            <a:gdLst/>
            <a:ahLst/>
            <a:cxnLst/>
            <a:rect l="l" t="t" r="r" b="b"/>
            <a:pathLst>
              <a:path w="18415" h="356869">
                <a:moveTo>
                  <a:pt x="0" y="356616"/>
                </a:moveTo>
                <a:lnTo>
                  <a:pt x="18287" y="356616"/>
                </a:lnTo>
                <a:lnTo>
                  <a:pt x="18287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05168" y="1071372"/>
            <a:ext cx="18415" cy="356870"/>
          </a:xfrm>
          <a:custGeom>
            <a:avLst/>
            <a:gdLst/>
            <a:ahLst/>
            <a:cxnLst/>
            <a:rect l="l" t="t" r="r" b="b"/>
            <a:pathLst>
              <a:path w="18415" h="356869">
                <a:moveTo>
                  <a:pt x="0" y="356616"/>
                </a:moveTo>
                <a:lnTo>
                  <a:pt x="18288" y="356616"/>
                </a:lnTo>
                <a:lnTo>
                  <a:pt x="18288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767068" y="1071372"/>
            <a:ext cx="38100" cy="356870"/>
          </a:xfrm>
          <a:custGeom>
            <a:avLst/>
            <a:gdLst/>
            <a:ahLst/>
            <a:cxnLst/>
            <a:rect l="l" t="t" r="r" b="b"/>
            <a:pathLst>
              <a:path w="38100" h="356869">
                <a:moveTo>
                  <a:pt x="0" y="356616"/>
                </a:moveTo>
                <a:lnTo>
                  <a:pt x="38100" y="356616"/>
                </a:lnTo>
                <a:lnTo>
                  <a:pt x="38100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748780" y="1071372"/>
            <a:ext cx="18415" cy="356870"/>
          </a:xfrm>
          <a:custGeom>
            <a:avLst/>
            <a:gdLst/>
            <a:ahLst/>
            <a:cxnLst/>
            <a:rect l="l" t="t" r="r" b="b"/>
            <a:pathLst>
              <a:path w="18415" h="356869">
                <a:moveTo>
                  <a:pt x="0" y="356616"/>
                </a:moveTo>
                <a:lnTo>
                  <a:pt x="18288" y="356616"/>
                </a:lnTo>
                <a:lnTo>
                  <a:pt x="18288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36600" y="1504188"/>
            <a:ext cx="5607050" cy="205740"/>
          </a:xfrm>
          <a:custGeom>
            <a:avLst/>
            <a:gdLst/>
            <a:ahLst/>
            <a:cxnLst/>
            <a:rect l="l" t="t" r="r" b="b"/>
            <a:pathLst>
              <a:path w="5607050" h="205739">
                <a:moveTo>
                  <a:pt x="0" y="205740"/>
                </a:moveTo>
                <a:lnTo>
                  <a:pt x="5606796" y="205740"/>
                </a:lnTo>
                <a:lnTo>
                  <a:pt x="5606796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723900" y="519176"/>
            <a:ext cx="5172710" cy="1199515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2133600" marR="5080" indent="-1324610">
              <a:lnSpc>
                <a:spcPts val="2060"/>
              </a:lnSpc>
              <a:spcBef>
                <a:spcPts val="250"/>
              </a:spcBef>
            </a:pPr>
            <a:r>
              <a:rPr sz="18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IMPORTANT TELEPHONE NUMBERS </a:t>
            </a:r>
            <a:r>
              <a:rPr sz="18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&amp;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INFORMATION</a:t>
            </a:r>
            <a:endParaRPr sz="1800">
              <a:latin typeface="Times New Roman"/>
              <a:cs typeface="Times New Roman"/>
            </a:endParaRPr>
          </a:p>
          <a:p>
            <a:pPr marL="12700" marR="657860">
              <a:lnSpc>
                <a:spcPct val="131400"/>
              </a:lnSpc>
              <a:spcBef>
                <a:spcPts val="555"/>
              </a:spcBef>
              <a:tabLst>
                <a:tab pos="2298065" algn="l"/>
              </a:tabLst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FIRE</a:t>
            </a:r>
            <a:r>
              <a:rPr sz="1400" b="1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sz="14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RESCUE	EMERGENCY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Day or</a:t>
            </a:r>
            <a:r>
              <a:rPr sz="1400" b="1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Night  POLICE-EMERGENCY	EMERGENCY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Day or</a:t>
            </a:r>
            <a:r>
              <a:rPr sz="1400" b="1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Night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062441" y="1479296"/>
            <a:ext cx="295275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911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36600" y="1690116"/>
            <a:ext cx="5607050" cy="17145"/>
          </a:xfrm>
          <a:custGeom>
            <a:avLst/>
            <a:gdLst/>
            <a:ahLst/>
            <a:cxnLst/>
            <a:rect l="l" t="t" r="r" b="b"/>
            <a:pathLst>
              <a:path w="5607050" h="17144">
                <a:moveTo>
                  <a:pt x="0" y="16764"/>
                </a:moveTo>
                <a:lnTo>
                  <a:pt x="5606796" y="16764"/>
                </a:lnTo>
                <a:lnTo>
                  <a:pt x="5606796" y="0"/>
                </a:lnTo>
                <a:lnTo>
                  <a:pt x="0" y="0"/>
                </a:lnTo>
                <a:lnTo>
                  <a:pt x="0" y="1676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93344" y="1427988"/>
            <a:ext cx="18415" cy="281940"/>
          </a:xfrm>
          <a:custGeom>
            <a:avLst/>
            <a:gdLst/>
            <a:ahLst/>
            <a:cxnLst/>
            <a:rect l="l" t="t" r="r" b="b"/>
            <a:pathLst>
              <a:path w="18415" h="281939">
                <a:moveTo>
                  <a:pt x="0" y="281940"/>
                </a:moveTo>
                <a:lnTo>
                  <a:pt x="18287" y="281940"/>
                </a:lnTo>
                <a:lnTo>
                  <a:pt x="18287" y="0"/>
                </a:lnTo>
                <a:lnTo>
                  <a:pt x="0" y="0"/>
                </a:lnTo>
                <a:lnTo>
                  <a:pt x="0" y="28194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11631" y="1427988"/>
            <a:ext cx="38100" cy="281940"/>
          </a:xfrm>
          <a:custGeom>
            <a:avLst/>
            <a:gdLst/>
            <a:ahLst/>
            <a:cxnLst/>
            <a:rect l="l" t="t" r="r" b="b"/>
            <a:pathLst>
              <a:path w="38100" h="281939">
                <a:moveTo>
                  <a:pt x="0" y="281940"/>
                </a:moveTo>
                <a:lnTo>
                  <a:pt x="38100" y="281940"/>
                </a:lnTo>
                <a:lnTo>
                  <a:pt x="38100" y="0"/>
                </a:lnTo>
                <a:lnTo>
                  <a:pt x="0" y="0"/>
                </a:lnTo>
                <a:lnTo>
                  <a:pt x="0" y="28194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49731" y="1427988"/>
            <a:ext cx="18415" cy="281940"/>
          </a:xfrm>
          <a:custGeom>
            <a:avLst/>
            <a:gdLst/>
            <a:ahLst/>
            <a:cxnLst/>
            <a:rect l="l" t="t" r="r" b="b"/>
            <a:pathLst>
              <a:path w="18415" h="281939">
                <a:moveTo>
                  <a:pt x="0" y="281940"/>
                </a:moveTo>
                <a:lnTo>
                  <a:pt x="18287" y="281940"/>
                </a:lnTo>
                <a:lnTo>
                  <a:pt x="18287" y="0"/>
                </a:lnTo>
                <a:lnTo>
                  <a:pt x="0" y="0"/>
                </a:lnTo>
                <a:lnTo>
                  <a:pt x="0" y="28194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805168" y="1427988"/>
            <a:ext cx="18415" cy="281940"/>
          </a:xfrm>
          <a:custGeom>
            <a:avLst/>
            <a:gdLst/>
            <a:ahLst/>
            <a:cxnLst/>
            <a:rect l="l" t="t" r="r" b="b"/>
            <a:pathLst>
              <a:path w="18415" h="281939">
                <a:moveTo>
                  <a:pt x="0" y="281940"/>
                </a:moveTo>
                <a:lnTo>
                  <a:pt x="18288" y="281940"/>
                </a:lnTo>
                <a:lnTo>
                  <a:pt x="18288" y="0"/>
                </a:lnTo>
                <a:lnTo>
                  <a:pt x="0" y="0"/>
                </a:lnTo>
                <a:lnTo>
                  <a:pt x="0" y="28194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767068" y="1427988"/>
            <a:ext cx="38100" cy="281940"/>
          </a:xfrm>
          <a:custGeom>
            <a:avLst/>
            <a:gdLst/>
            <a:ahLst/>
            <a:cxnLst/>
            <a:rect l="l" t="t" r="r" b="b"/>
            <a:pathLst>
              <a:path w="38100" h="281939">
                <a:moveTo>
                  <a:pt x="0" y="281940"/>
                </a:moveTo>
                <a:lnTo>
                  <a:pt x="38100" y="281940"/>
                </a:lnTo>
                <a:lnTo>
                  <a:pt x="38100" y="0"/>
                </a:lnTo>
                <a:lnTo>
                  <a:pt x="0" y="0"/>
                </a:lnTo>
                <a:lnTo>
                  <a:pt x="0" y="28194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748780" y="1427988"/>
            <a:ext cx="18415" cy="281940"/>
          </a:xfrm>
          <a:custGeom>
            <a:avLst/>
            <a:gdLst/>
            <a:ahLst/>
            <a:cxnLst/>
            <a:rect l="l" t="t" r="r" b="b"/>
            <a:pathLst>
              <a:path w="18415" h="281939">
                <a:moveTo>
                  <a:pt x="0" y="281940"/>
                </a:moveTo>
                <a:lnTo>
                  <a:pt x="18288" y="281940"/>
                </a:lnTo>
                <a:lnTo>
                  <a:pt x="18288" y="0"/>
                </a:lnTo>
                <a:lnTo>
                  <a:pt x="0" y="0"/>
                </a:lnTo>
                <a:lnTo>
                  <a:pt x="0" y="28194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5295895" y="1761235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978-939-5638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36600" y="1980438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4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93344" y="1709927"/>
            <a:ext cx="18415" cy="280670"/>
          </a:xfrm>
          <a:custGeom>
            <a:avLst/>
            <a:gdLst/>
            <a:ahLst/>
            <a:cxnLst/>
            <a:rect l="l" t="t" r="r" b="b"/>
            <a:pathLst>
              <a:path w="18415" h="280669">
                <a:moveTo>
                  <a:pt x="0" y="280416"/>
                </a:moveTo>
                <a:lnTo>
                  <a:pt x="18287" y="280416"/>
                </a:lnTo>
                <a:lnTo>
                  <a:pt x="18287" y="0"/>
                </a:lnTo>
                <a:lnTo>
                  <a:pt x="0" y="0"/>
                </a:lnTo>
                <a:lnTo>
                  <a:pt x="0" y="28041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11631" y="1709927"/>
            <a:ext cx="38100" cy="280670"/>
          </a:xfrm>
          <a:custGeom>
            <a:avLst/>
            <a:gdLst/>
            <a:ahLst/>
            <a:cxnLst/>
            <a:rect l="l" t="t" r="r" b="b"/>
            <a:pathLst>
              <a:path w="38100" h="280669">
                <a:moveTo>
                  <a:pt x="0" y="280416"/>
                </a:moveTo>
                <a:lnTo>
                  <a:pt x="38100" y="280416"/>
                </a:lnTo>
                <a:lnTo>
                  <a:pt x="38100" y="0"/>
                </a:lnTo>
                <a:lnTo>
                  <a:pt x="0" y="0"/>
                </a:lnTo>
                <a:lnTo>
                  <a:pt x="0" y="28041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49731" y="1709927"/>
            <a:ext cx="18415" cy="280670"/>
          </a:xfrm>
          <a:custGeom>
            <a:avLst/>
            <a:gdLst/>
            <a:ahLst/>
            <a:cxnLst/>
            <a:rect l="l" t="t" r="r" b="b"/>
            <a:pathLst>
              <a:path w="18415" h="280669">
                <a:moveTo>
                  <a:pt x="0" y="280416"/>
                </a:moveTo>
                <a:lnTo>
                  <a:pt x="18287" y="280416"/>
                </a:lnTo>
                <a:lnTo>
                  <a:pt x="18287" y="0"/>
                </a:lnTo>
                <a:lnTo>
                  <a:pt x="0" y="0"/>
                </a:lnTo>
                <a:lnTo>
                  <a:pt x="0" y="2804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805168" y="1709927"/>
            <a:ext cx="18415" cy="280670"/>
          </a:xfrm>
          <a:custGeom>
            <a:avLst/>
            <a:gdLst/>
            <a:ahLst/>
            <a:cxnLst/>
            <a:rect l="l" t="t" r="r" b="b"/>
            <a:pathLst>
              <a:path w="18415" h="280669">
                <a:moveTo>
                  <a:pt x="0" y="280416"/>
                </a:moveTo>
                <a:lnTo>
                  <a:pt x="18288" y="280416"/>
                </a:lnTo>
                <a:lnTo>
                  <a:pt x="18288" y="0"/>
                </a:lnTo>
                <a:lnTo>
                  <a:pt x="0" y="0"/>
                </a:lnTo>
                <a:lnTo>
                  <a:pt x="0" y="2804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767068" y="1709927"/>
            <a:ext cx="38100" cy="280670"/>
          </a:xfrm>
          <a:custGeom>
            <a:avLst/>
            <a:gdLst/>
            <a:ahLst/>
            <a:cxnLst/>
            <a:rect l="l" t="t" r="r" b="b"/>
            <a:pathLst>
              <a:path w="38100" h="280669">
                <a:moveTo>
                  <a:pt x="0" y="280416"/>
                </a:moveTo>
                <a:lnTo>
                  <a:pt x="38100" y="280416"/>
                </a:lnTo>
                <a:lnTo>
                  <a:pt x="38100" y="0"/>
                </a:lnTo>
                <a:lnTo>
                  <a:pt x="0" y="0"/>
                </a:lnTo>
                <a:lnTo>
                  <a:pt x="0" y="28041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48780" y="1709927"/>
            <a:ext cx="18415" cy="280670"/>
          </a:xfrm>
          <a:custGeom>
            <a:avLst/>
            <a:gdLst/>
            <a:ahLst/>
            <a:cxnLst/>
            <a:rect l="l" t="t" r="r" b="b"/>
            <a:pathLst>
              <a:path w="18415" h="280669">
                <a:moveTo>
                  <a:pt x="0" y="280416"/>
                </a:moveTo>
                <a:lnTo>
                  <a:pt x="18288" y="280416"/>
                </a:lnTo>
                <a:lnTo>
                  <a:pt x="18288" y="0"/>
                </a:lnTo>
                <a:lnTo>
                  <a:pt x="0" y="0"/>
                </a:lnTo>
                <a:lnTo>
                  <a:pt x="0" y="28041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93344" y="1990344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5" h="204469">
                <a:moveTo>
                  <a:pt x="0" y="204216"/>
                </a:moveTo>
                <a:lnTo>
                  <a:pt x="18287" y="204216"/>
                </a:lnTo>
                <a:lnTo>
                  <a:pt x="18287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1631" y="1990344"/>
            <a:ext cx="38100" cy="204470"/>
          </a:xfrm>
          <a:custGeom>
            <a:avLst/>
            <a:gdLst/>
            <a:ahLst/>
            <a:cxnLst/>
            <a:rect l="l" t="t" r="r" b="b"/>
            <a:pathLst>
              <a:path w="38100" h="204469">
                <a:moveTo>
                  <a:pt x="0" y="204216"/>
                </a:moveTo>
                <a:lnTo>
                  <a:pt x="38100" y="204216"/>
                </a:lnTo>
                <a:lnTo>
                  <a:pt x="38100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49731" y="1990344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5" h="204469">
                <a:moveTo>
                  <a:pt x="0" y="204216"/>
                </a:moveTo>
                <a:lnTo>
                  <a:pt x="18287" y="204216"/>
                </a:lnTo>
                <a:lnTo>
                  <a:pt x="18287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805168" y="1990344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5" h="204469">
                <a:moveTo>
                  <a:pt x="0" y="204216"/>
                </a:moveTo>
                <a:lnTo>
                  <a:pt x="18288" y="204216"/>
                </a:lnTo>
                <a:lnTo>
                  <a:pt x="18288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767068" y="1990344"/>
            <a:ext cx="38100" cy="204470"/>
          </a:xfrm>
          <a:custGeom>
            <a:avLst/>
            <a:gdLst/>
            <a:ahLst/>
            <a:cxnLst/>
            <a:rect l="l" t="t" r="r" b="b"/>
            <a:pathLst>
              <a:path w="38100" h="204469">
                <a:moveTo>
                  <a:pt x="0" y="204216"/>
                </a:moveTo>
                <a:lnTo>
                  <a:pt x="38100" y="204216"/>
                </a:lnTo>
                <a:lnTo>
                  <a:pt x="38100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748780" y="1990344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5" h="204469">
                <a:moveTo>
                  <a:pt x="0" y="204216"/>
                </a:moveTo>
                <a:lnTo>
                  <a:pt x="18288" y="204216"/>
                </a:lnTo>
                <a:lnTo>
                  <a:pt x="18288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36600" y="2194560"/>
            <a:ext cx="2113915" cy="204470"/>
          </a:xfrm>
          <a:custGeom>
            <a:avLst/>
            <a:gdLst/>
            <a:ahLst/>
            <a:cxnLst/>
            <a:rect l="l" t="t" r="r" b="b"/>
            <a:pathLst>
              <a:path w="2113915" h="204469">
                <a:moveTo>
                  <a:pt x="0" y="204216"/>
                </a:moveTo>
                <a:lnTo>
                  <a:pt x="2113788" y="204216"/>
                </a:lnTo>
                <a:lnTo>
                  <a:pt x="2113788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93344" y="2194560"/>
            <a:ext cx="18415" cy="356870"/>
          </a:xfrm>
          <a:custGeom>
            <a:avLst/>
            <a:gdLst/>
            <a:ahLst/>
            <a:cxnLst/>
            <a:rect l="l" t="t" r="r" b="b"/>
            <a:pathLst>
              <a:path w="18415" h="356869">
                <a:moveTo>
                  <a:pt x="0" y="356616"/>
                </a:moveTo>
                <a:lnTo>
                  <a:pt x="18287" y="356616"/>
                </a:lnTo>
                <a:lnTo>
                  <a:pt x="18287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11631" y="2194560"/>
            <a:ext cx="38100" cy="356870"/>
          </a:xfrm>
          <a:custGeom>
            <a:avLst/>
            <a:gdLst/>
            <a:ahLst/>
            <a:cxnLst/>
            <a:rect l="l" t="t" r="r" b="b"/>
            <a:pathLst>
              <a:path w="38100" h="356869">
                <a:moveTo>
                  <a:pt x="0" y="356616"/>
                </a:moveTo>
                <a:lnTo>
                  <a:pt x="38100" y="356616"/>
                </a:lnTo>
                <a:lnTo>
                  <a:pt x="38100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49731" y="2194560"/>
            <a:ext cx="18415" cy="356870"/>
          </a:xfrm>
          <a:custGeom>
            <a:avLst/>
            <a:gdLst/>
            <a:ahLst/>
            <a:cxnLst/>
            <a:rect l="l" t="t" r="r" b="b"/>
            <a:pathLst>
              <a:path w="18415" h="356869">
                <a:moveTo>
                  <a:pt x="0" y="356616"/>
                </a:moveTo>
                <a:lnTo>
                  <a:pt x="18287" y="356616"/>
                </a:lnTo>
                <a:lnTo>
                  <a:pt x="18287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805168" y="2194560"/>
            <a:ext cx="18415" cy="356870"/>
          </a:xfrm>
          <a:custGeom>
            <a:avLst/>
            <a:gdLst/>
            <a:ahLst/>
            <a:cxnLst/>
            <a:rect l="l" t="t" r="r" b="b"/>
            <a:pathLst>
              <a:path w="18415" h="356869">
                <a:moveTo>
                  <a:pt x="0" y="356616"/>
                </a:moveTo>
                <a:lnTo>
                  <a:pt x="18288" y="356616"/>
                </a:lnTo>
                <a:lnTo>
                  <a:pt x="18288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767068" y="2194560"/>
            <a:ext cx="38100" cy="356870"/>
          </a:xfrm>
          <a:custGeom>
            <a:avLst/>
            <a:gdLst/>
            <a:ahLst/>
            <a:cxnLst/>
            <a:rect l="l" t="t" r="r" b="b"/>
            <a:pathLst>
              <a:path w="38100" h="356869">
                <a:moveTo>
                  <a:pt x="0" y="356616"/>
                </a:moveTo>
                <a:lnTo>
                  <a:pt x="38100" y="356616"/>
                </a:lnTo>
                <a:lnTo>
                  <a:pt x="38100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748780" y="2194560"/>
            <a:ext cx="18415" cy="356870"/>
          </a:xfrm>
          <a:custGeom>
            <a:avLst/>
            <a:gdLst/>
            <a:ahLst/>
            <a:cxnLst/>
            <a:rect l="l" t="t" r="r" b="b"/>
            <a:pathLst>
              <a:path w="18415" h="356869">
                <a:moveTo>
                  <a:pt x="0" y="356616"/>
                </a:moveTo>
                <a:lnTo>
                  <a:pt x="18288" y="356616"/>
                </a:lnTo>
                <a:lnTo>
                  <a:pt x="18288" y="0"/>
                </a:lnTo>
                <a:lnTo>
                  <a:pt x="0" y="0"/>
                </a:lnTo>
                <a:lnTo>
                  <a:pt x="0" y="35661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5295717" y="2526284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978-894-2760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36600" y="2745485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4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3344" y="2551176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5" h="204469">
                <a:moveTo>
                  <a:pt x="0" y="204216"/>
                </a:moveTo>
                <a:lnTo>
                  <a:pt x="18287" y="204216"/>
                </a:lnTo>
                <a:lnTo>
                  <a:pt x="18287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11631" y="2551176"/>
            <a:ext cx="38100" cy="204470"/>
          </a:xfrm>
          <a:custGeom>
            <a:avLst/>
            <a:gdLst/>
            <a:ahLst/>
            <a:cxnLst/>
            <a:rect l="l" t="t" r="r" b="b"/>
            <a:pathLst>
              <a:path w="38100" h="204469">
                <a:moveTo>
                  <a:pt x="0" y="204216"/>
                </a:moveTo>
                <a:lnTo>
                  <a:pt x="38100" y="204216"/>
                </a:lnTo>
                <a:lnTo>
                  <a:pt x="38100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49731" y="2551176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5" h="204469">
                <a:moveTo>
                  <a:pt x="0" y="204216"/>
                </a:moveTo>
                <a:lnTo>
                  <a:pt x="18287" y="204216"/>
                </a:lnTo>
                <a:lnTo>
                  <a:pt x="18287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805168" y="2551176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5" h="204469">
                <a:moveTo>
                  <a:pt x="0" y="204216"/>
                </a:moveTo>
                <a:lnTo>
                  <a:pt x="18288" y="204216"/>
                </a:lnTo>
                <a:lnTo>
                  <a:pt x="18288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767068" y="2551176"/>
            <a:ext cx="38100" cy="204470"/>
          </a:xfrm>
          <a:custGeom>
            <a:avLst/>
            <a:gdLst/>
            <a:ahLst/>
            <a:cxnLst/>
            <a:rect l="l" t="t" r="r" b="b"/>
            <a:pathLst>
              <a:path w="38100" h="204469">
                <a:moveTo>
                  <a:pt x="0" y="204216"/>
                </a:moveTo>
                <a:lnTo>
                  <a:pt x="38100" y="204216"/>
                </a:lnTo>
                <a:lnTo>
                  <a:pt x="38100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748780" y="2551176"/>
            <a:ext cx="18415" cy="204470"/>
          </a:xfrm>
          <a:custGeom>
            <a:avLst/>
            <a:gdLst/>
            <a:ahLst/>
            <a:cxnLst/>
            <a:rect l="l" t="t" r="r" b="b"/>
            <a:pathLst>
              <a:path w="18415" h="204469">
                <a:moveTo>
                  <a:pt x="0" y="204216"/>
                </a:moveTo>
                <a:lnTo>
                  <a:pt x="18288" y="204216"/>
                </a:lnTo>
                <a:lnTo>
                  <a:pt x="18288" y="0"/>
                </a:lnTo>
                <a:lnTo>
                  <a:pt x="0" y="0"/>
                </a:lnTo>
                <a:lnTo>
                  <a:pt x="0" y="20421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5295717" y="2750311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978-894-2760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36600" y="2969514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4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93344" y="275539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5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11631" y="2755392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5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49731" y="275539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5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805168" y="275539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5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767068" y="2755392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5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748780" y="275539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5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5295895" y="2974339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978-894-2765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36600" y="3193542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4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93344" y="2979420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5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1631" y="2979420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5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49731" y="2979420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5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805168" y="2979420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5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767068" y="2979420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5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748780" y="2979420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5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5295717" y="3196844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978-894-2763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736600" y="3416046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4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3344" y="3203448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11631" y="3203448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5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49731" y="3203448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805168" y="3203448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767068" y="3203448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5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748780" y="3203448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5296073" y="3420871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36600" y="3640073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3344" y="342595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1631" y="3425952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49731" y="342595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805168" y="342595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767068" y="3425952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748780" y="342595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>
            <a:off x="5295895" y="3644900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978-939-8666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736600" y="3864102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3344" y="3649979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1631" y="3649979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49731" y="3649979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805168" y="3649979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767068" y="3649979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748780" y="3649979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 txBox="1"/>
          <p:nvPr/>
        </p:nvSpPr>
        <p:spPr>
          <a:xfrm>
            <a:off x="5295717" y="3867403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978-939-5638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36600" y="4086605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3344" y="3874008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631" y="3874008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5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49731" y="3874008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805168" y="3874008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767068" y="3874008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5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748780" y="3874008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 txBox="1"/>
          <p:nvPr/>
        </p:nvSpPr>
        <p:spPr>
          <a:xfrm>
            <a:off x="5295895" y="4091432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978-939-5638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36600" y="4310634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93344" y="409651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1631" y="409651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49731" y="409651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805168" y="409651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767068" y="409651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748780" y="409651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5295717" y="4313935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978-894-2758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36600" y="4533138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93344" y="432054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1631" y="432054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5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49731" y="432054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805168" y="432054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767068" y="432054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5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748780" y="432054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/>
          <p:nvPr/>
        </p:nvSpPr>
        <p:spPr>
          <a:xfrm>
            <a:off x="5295717" y="4537963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978-894-2758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36600" y="4757165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93344" y="454304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1631" y="4543044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49731" y="454304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805168" y="454304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767068" y="4543044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748780" y="454304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 txBox="1"/>
          <p:nvPr/>
        </p:nvSpPr>
        <p:spPr>
          <a:xfrm>
            <a:off x="5295895" y="4761991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978-939-5323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36600" y="4981194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93344" y="476707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1631" y="476707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49731" y="476707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805168" y="476707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767068" y="476707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748780" y="476707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 txBox="1"/>
          <p:nvPr/>
        </p:nvSpPr>
        <p:spPr>
          <a:xfrm>
            <a:off x="5296073" y="4984495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36600" y="5203697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93344" y="499110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1631" y="499110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5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49731" y="499110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805168" y="499110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767068" y="499110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5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748780" y="499110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 txBox="1"/>
          <p:nvPr/>
        </p:nvSpPr>
        <p:spPr>
          <a:xfrm>
            <a:off x="5295895" y="5208523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978-939-2222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36600" y="5427726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93344" y="521360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1631" y="5213603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49731" y="521360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805168" y="521360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767068" y="5213603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748780" y="521360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 txBox="1"/>
          <p:nvPr/>
        </p:nvSpPr>
        <p:spPr>
          <a:xfrm>
            <a:off x="5295895" y="5432551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978-939-5582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736600" y="5651753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93344" y="543763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1631" y="5437632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49731" y="543763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805168" y="543763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767068" y="5437632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748780" y="543763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 txBox="1"/>
          <p:nvPr/>
        </p:nvSpPr>
        <p:spPr>
          <a:xfrm>
            <a:off x="5295895" y="5655055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978-894-2755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36600" y="5874258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93344" y="5661659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1631" y="5661659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5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49731" y="5661659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805168" y="5661659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767068" y="5661659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5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748780" y="5661659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5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 txBox="1"/>
          <p:nvPr/>
        </p:nvSpPr>
        <p:spPr>
          <a:xfrm>
            <a:off x="5295895" y="5879083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978-939-5323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736600" y="6098285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93344" y="588416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1631" y="5884164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49731" y="588416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805168" y="588416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767068" y="5884164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748780" y="588416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 txBox="1"/>
          <p:nvPr/>
        </p:nvSpPr>
        <p:spPr>
          <a:xfrm>
            <a:off x="5295717" y="6103111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978-894-2758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736600" y="6322314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93344" y="610819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11631" y="610819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49731" y="610819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805168" y="610819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767068" y="610819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748780" y="610819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5295717" y="6325615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978-939-2222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36600" y="6544818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93344" y="633222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11631" y="633222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4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49731" y="633222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805168" y="633222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767068" y="633222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4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748780" y="633222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 txBox="1"/>
          <p:nvPr/>
        </p:nvSpPr>
        <p:spPr>
          <a:xfrm>
            <a:off x="5295895" y="6549644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736600" y="6768845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93344" y="655472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11631" y="6554723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49731" y="655472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805168" y="655472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767068" y="6554723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748780" y="655472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 txBox="1"/>
          <p:nvPr/>
        </p:nvSpPr>
        <p:spPr>
          <a:xfrm>
            <a:off x="5295717" y="6773671"/>
            <a:ext cx="1033144" cy="2393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978-894-2767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736600" y="6992873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93344" y="677875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7" y="224028"/>
                </a:lnTo>
                <a:lnTo>
                  <a:pt x="18287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11631" y="6778752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8"/>
                </a:moveTo>
                <a:lnTo>
                  <a:pt x="38100" y="224028"/>
                </a:lnTo>
                <a:lnTo>
                  <a:pt x="38100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9731" y="677875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7" y="224028"/>
                </a:lnTo>
                <a:lnTo>
                  <a:pt x="18287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805168" y="677875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8" y="224028"/>
                </a:lnTo>
                <a:lnTo>
                  <a:pt x="18288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767068" y="6778752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8"/>
                </a:moveTo>
                <a:lnTo>
                  <a:pt x="38100" y="224028"/>
                </a:lnTo>
                <a:lnTo>
                  <a:pt x="38100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748780" y="6778752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8" y="224028"/>
                </a:lnTo>
                <a:lnTo>
                  <a:pt x="18288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 txBox="1"/>
          <p:nvPr/>
        </p:nvSpPr>
        <p:spPr>
          <a:xfrm>
            <a:off x="5295895" y="6996176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736600" y="7215378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93344" y="700278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4"/>
                </a:moveTo>
                <a:lnTo>
                  <a:pt x="18287" y="222504"/>
                </a:lnTo>
                <a:lnTo>
                  <a:pt x="18287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11631" y="700278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4">
                <a:moveTo>
                  <a:pt x="0" y="222504"/>
                </a:moveTo>
                <a:lnTo>
                  <a:pt x="38100" y="222504"/>
                </a:lnTo>
                <a:lnTo>
                  <a:pt x="38100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9731" y="700278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4"/>
                </a:moveTo>
                <a:lnTo>
                  <a:pt x="18287" y="222504"/>
                </a:lnTo>
                <a:lnTo>
                  <a:pt x="18287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805168" y="700278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4"/>
                </a:moveTo>
                <a:lnTo>
                  <a:pt x="18288" y="222504"/>
                </a:lnTo>
                <a:lnTo>
                  <a:pt x="18288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767068" y="700278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4">
                <a:moveTo>
                  <a:pt x="0" y="222504"/>
                </a:moveTo>
                <a:lnTo>
                  <a:pt x="38100" y="222504"/>
                </a:lnTo>
                <a:lnTo>
                  <a:pt x="38100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748780" y="700278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4"/>
                </a:moveTo>
                <a:lnTo>
                  <a:pt x="18288" y="222504"/>
                </a:lnTo>
                <a:lnTo>
                  <a:pt x="18288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 txBox="1"/>
          <p:nvPr/>
        </p:nvSpPr>
        <p:spPr>
          <a:xfrm>
            <a:off x="5295895" y="7220204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978-939-5661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736600" y="7439406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93344" y="722528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11631" y="7225283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49731" y="722528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805168" y="722528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767068" y="7225283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748780" y="722528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 txBox="1"/>
          <p:nvPr/>
        </p:nvSpPr>
        <p:spPr>
          <a:xfrm>
            <a:off x="5295717" y="7444231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978-894-2780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736600" y="7663433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93344" y="744931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7" y="224028"/>
                </a:lnTo>
                <a:lnTo>
                  <a:pt x="18287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11631" y="744931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8"/>
                </a:moveTo>
                <a:lnTo>
                  <a:pt x="38100" y="224028"/>
                </a:lnTo>
                <a:lnTo>
                  <a:pt x="38100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49731" y="744931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7" y="224028"/>
                </a:lnTo>
                <a:lnTo>
                  <a:pt x="18287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805168" y="744931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8" y="224028"/>
                </a:lnTo>
                <a:lnTo>
                  <a:pt x="18288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767068" y="744931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8"/>
                </a:moveTo>
                <a:lnTo>
                  <a:pt x="38100" y="224028"/>
                </a:lnTo>
                <a:lnTo>
                  <a:pt x="38100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748780" y="744931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8" y="224028"/>
                </a:lnTo>
                <a:lnTo>
                  <a:pt x="18288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 txBox="1"/>
          <p:nvPr/>
        </p:nvSpPr>
        <p:spPr>
          <a:xfrm>
            <a:off x="5295895" y="7666735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978-894-2755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736600" y="7885938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93344" y="767334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11631" y="767334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4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49731" y="767334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805168" y="767334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767068" y="767334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4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748780" y="767334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 txBox="1"/>
          <p:nvPr/>
        </p:nvSpPr>
        <p:spPr>
          <a:xfrm>
            <a:off x="5295895" y="7890764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978-939-2563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736600" y="8109966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93344" y="789584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11631" y="7895843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49731" y="789584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805168" y="789584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767068" y="7895843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748780" y="7895843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 txBox="1"/>
          <p:nvPr/>
        </p:nvSpPr>
        <p:spPr>
          <a:xfrm>
            <a:off x="5295717" y="8114792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978-939-8666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736600" y="8333993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93344" y="811987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11631" y="811987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49731" y="811987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7" y="224027"/>
                </a:lnTo>
                <a:lnTo>
                  <a:pt x="18287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805168" y="811987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767068" y="811987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7"/>
                </a:moveTo>
                <a:lnTo>
                  <a:pt x="38100" y="224027"/>
                </a:lnTo>
                <a:lnTo>
                  <a:pt x="38100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748780" y="811987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7"/>
                </a:moveTo>
                <a:lnTo>
                  <a:pt x="18288" y="224027"/>
                </a:lnTo>
                <a:lnTo>
                  <a:pt x="18288" y="0"/>
                </a:lnTo>
                <a:lnTo>
                  <a:pt x="0" y="0"/>
                </a:lnTo>
                <a:lnTo>
                  <a:pt x="0" y="22402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 txBox="1"/>
          <p:nvPr/>
        </p:nvSpPr>
        <p:spPr>
          <a:xfrm>
            <a:off x="5295717" y="8337295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978-894-2763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736600" y="8556497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93344" y="834390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11631" y="834390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4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49731" y="834390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7" y="222503"/>
                </a:lnTo>
                <a:lnTo>
                  <a:pt x="18287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05168" y="834390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767068" y="8343900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4">
                <a:moveTo>
                  <a:pt x="0" y="222503"/>
                </a:moveTo>
                <a:lnTo>
                  <a:pt x="38100" y="222503"/>
                </a:lnTo>
                <a:lnTo>
                  <a:pt x="38100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748780" y="8343900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3"/>
                </a:moveTo>
                <a:lnTo>
                  <a:pt x="18288" y="222503"/>
                </a:lnTo>
                <a:lnTo>
                  <a:pt x="18288" y="0"/>
                </a:lnTo>
                <a:lnTo>
                  <a:pt x="0" y="0"/>
                </a:lnTo>
                <a:lnTo>
                  <a:pt x="0" y="22250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 txBox="1"/>
          <p:nvPr/>
        </p:nvSpPr>
        <p:spPr>
          <a:xfrm>
            <a:off x="5295717" y="8561323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978-939-8666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736600" y="8780526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93344" y="856640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7" y="224028"/>
                </a:lnTo>
                <a:lnTo>
                  <a:pt x="18287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11631" y="8566404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8"/>
                </a:moveTo>
                <a:lnTo>
                  <a:pt x="38100" y="224028"/>
                </a:lnTo>
                <a:lnTo>
                  <a:pt x="38100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49731" y="856640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7" y="224028"/>
                </a:lnTo>
                <a:lnTo>
                  <a:pt x="18287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05168" y="856640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8" y="224028"/>
                </a:lnTo>
                <a:lnTo>
                  <a:pt x="18288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767068" y="8566404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8"/>
                </a:moveTo>
                <a:lnTo>
                  <a:pt x="38100" y="224028"/>
                </a:lnTo>
                <a:lnTo>
                  <a:pt x="38100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748780" y="8566404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8" y="224028"/>
                </a:lnTo>
                <a:lnTo>
                  <a:pt x="18288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 txBox="1"/>
          <p:nvPr/>
        </p:nvSpPr>
        <p:spPr>
          <a:xfrm>
            <a:off x="5296073" y="8785352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978-894-6971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736600" y="9004554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93344" y="879043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7" y="224028"/>
                </a:lnTo>
                <a:lnTo>
                  <a:pt x="18287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11631" y="879043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8"/>
                </a:moveTo>
                <a:lnTo>
                  <a:pt x="38100" y="224028"/>
                </a:lnTo>
                <a:lnTo>
                  <a:pt x="38100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49731" y="879043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7" y="224028"/>
                </a:lnTo>
                <a:lnTo>
                  <a:pt x="18287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805168" y="879043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8" y="224028"/>
                </a:lnTo>
                <a:lnTo>
                  <a:pt x="18288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767068" y="8790431"/>
            <a:ext cx="38100" cy="224154"/>
          </a:xfrm>
          <a:custGeom>
            <a:avLst/>
            <a:gdLst/>
            <a:ahLst/>
            <a:cxnLst/>
            <a:rect l="l" t="t" r="r" b="b"/>
            <a:pathLst>
              <a:path w="38100" h="224154">
                <a:moveTo>
                  <a:pt x="0" y="224028"/>
                </a:moveTo>
                <a:lnTo>
                  <a:pt x="38100" y="224028"/>
                </a:lnTo>
                <a:lnTo>
                  <a:pt x="38100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748780" y="8790431"/>
            <a:ext cx="18415" cy="224154"/>
          </a:xfrm>
          <a:custGeom>
            <a:avLst/>
            <a:gdLst/>
            <a:ahLst/>
            <a:cxnLst/>
            <a:rect l="l" t="t" r="r" b="b"/>
            <a:pathLst>
              <a:path w="18415" h="224154">
                <a:moveTo>
                  <a:pt x="0" y="224028"/>
                </a:moveTo>
                <a:lnTo>
                  <a:pt x="18288" y="224028"/>
                </a:lnTo>
                <a:lnTo>
                  <a:pt x="18288" y="0"/>
                </a:lnTo>
                <a:lnTo>
                  <a:pt x="0" y="0"/>
                </a:lnTo>
                <a:lnTo>
                  <a:pt x="0" y="22402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 txBox="1"/>
          <p:nvPr/>
        </p:nvSpPr>
        <p:spPr>
          <a:xfrm>
            <a:off x="5295895" y="9007856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978-894-2758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736600" y="9227057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3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93344" y="9014459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4"/>
                </a:moveTo>
                <a:lnTo>
                  <a:pt x="18287" y="222504"/>
                </a:lnTo>
                <a:lnTo>
                  <a:pt x="18287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11631" y="9014459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4">
                <a:moveTo>
                  <a:pt x="0" y="222504"/>
                </a:moveTo>
                <a:lnTo>
                  <a:pt x="38100" y="222504"/>
                </a:lnTo>
                <a:lnTo>
                  <a:pt x="38100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49731" y="9014459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4"/>
                </a:moveTo>
                <a:lnTo>
                  <a:pt x="18287" y="222504"/>
                </a:lnTo>
                <a:lnTo>
                  <a:pt x="18287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805168" y="9014459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4"/>
                </a:moveTo>
                <a:lnTo>
                  <a:pt x="18288" y="222504"/>
                </a:lnTo>
                <a:lnTo>
                  <a:pt x="18288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767068" y="9014459"/>
            <a:ext cx="38100" cy="222885"/>
          </a:xfrm>
          <a:custGeom>
            <a:avLst/>
            <a:gdLst/>
            <a:ahLst/>
            <a:cxnLst/>
            <a:rect l="l" t="t" r="r" b="b"/>
            <a:pathLst>
              <a:path w="38100" h="222884">
                <a:moveTo>
                  <a:pt x="0" y="222504"/>
                </a:moveTo>
                <a:lnTo>
                  <a:pt x="38100" y="222504"/>
                </a:lnTo>
                <a:lnTo>
                  <a:pt x="38100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748780" y="9014459"/>
            <a:ext cx="18415" cy="222885"/>
          </a:xfrm>
          <a:custGeom>
            <a:avLst/>
            <a:gdLst/>
            <a:ahLst/>
            <a:cxnLst/>
            <a:rect l="l" t="t" r="r" b="b"/>
            <a:pathLst>
              <a:path w="18415" h="222884">
                <a:moveTo>
                  <a:pt x="0" y="222504"/>
                </a:moveTo>
                <a:lnTo>
                  <a:pt x="18288" y="222504"/>
                </a:lnTo>
                <a:lnTo>
                  <a:pt x="18288" y="0"/>
                </a:lnTo>
                <a:lnTo>
                  <a:pt x="0" y="0"/>
                </a:lnTo>
                <a:lnTo>
                  <a:pt x="0" y="22250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 txBox="1"/>
          <p:nvPr/>
        </p:nvSpPr>
        <p:spPr>
          <a:xfrm>
            <a:off x="723900" y="1761235"/>
            <a:ext cx="4298315" cy="77101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284730" algn="l"/>
              </a:tabLst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POLICE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sz="14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DISPATCH	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NON-EMERGENCY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4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FOR INFORMATION</a:t>
            </a:r>
            <a:r>
              <a:rPr sz="14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ON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125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Assessments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Board of</a:t>
            </a:r>
            <a:r>
              <a:rPr sz="1400" b="1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Assessors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Abatements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Board of</a:t>
            </a:r>
            <a:r>
              <a:rPr sz="1400" b="1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Assessors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98700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Accounts	Town</a:t>
            </a:r>
            <a:r>
              <a:rPr sz="14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Accountant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Bills	Treasurer/Collector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98700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Building</a:t>
            </a:r>
            <a:r>
              <a:rPr sz="14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Permits	Building Inspector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Cemetery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Office of Public</a:t>
            </a:r>
            <a:r>
              <a:rPr sz="1400" b="1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Works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Civil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Defense	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Police/Dispatch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71395" algn="l"/>
              </a:tabLst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Dog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Complaints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Animal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Control</a:t>
            </a:r>
            <a:r>
              <a:rPr sz="14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Officer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2298065" algn="l"/>
              </a:tabLst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Dog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Licenses	Town</a:t>
            </a:r>
            <a:r>
              <a:rPr sz="1400" b="1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Clerk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Elections	Town</a:t>
            </a:r>
            <a:r>
              <a:rPr sz="1400" b="1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Clerk</a:t>
            </a:r>
            <a:endParaRPr sz="1400">
              <a:latin typeface="Times New Roman"/>
              <a:cs typeface="Times New Roman"/>
            </a:endParaRPr>
          </a:p>
          <a:p>
            <a:pPr marL="12700" marR="434975">
              <a:lnSpc>
                <a:spcPct val="104299"/>
              </a:lnSpc>
              <a:spcBef>
                <a:spcPts val="15"/>
              </a:spcBef>
              <a:tabLst>
                <a:tab pos="2298700" algn="l"/>
              </a:tabLst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Electric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Bills/Service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Electric</a:t>
            </a:r>
            <a:r>
              <a:rPr sz="1400" b="1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  Electrical</a:t>
            </a:r>
            <a:r>
              <a:rPr sz="14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Permits	Building</a:t>
            </a:r>
            <a:r>
              <a:rPr sz="1400" b="1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Inspector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  <a:tabLst>
                <a:tab pos="2298700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Fire/Burn</a:t>
            </a:r>
            <a:r>
              <a:rPr sz="14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Permits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Fire</a:t>
            </a:r>
            <a:r>
              <a:rPr sz="1400" b="1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Chief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Library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Librarian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Licenses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Board of</a:t>
            </a:r>
            <a:r>
              <a:rPr sz="14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Light</a:t>
            </a:r>
            <a:r>
              <a:rPr sz="14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	Superintendent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Marriage</a:t>
            </a:r>
            <a:r>
              <a:rPr sz="14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License	Town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Clerk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2298065" algn="l"/>
              </a:tabLst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Oil</a:t>
            </a:r>
            <a:r>
              <a:rPr sz="14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Burner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Inspection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Fire</a:t>
            </a:r>
            <a:r>
              <a:rPr sz="14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Chief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Percolation</a:t>
            </a:r>
            <a:r>
              <a:rPr sz="14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Tests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Board of</a:t>
            </a:r>
            <a:r>
              <a:rPr sz="1400" b="1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Health</a:t>
            </a:r>
            <a:endParaRPr sz="1400">
              <a:latin typeface="Times New Roman"/>
              <a:cs typeface="Times New Roman"/>
            </a:endParaRPr>
          </a:p>
          <a:p>
            <a:pPr marL="12700" marR="5080">
              <a:lnSpc>
                <a:spcPct val="104600"/>
              </a:lnSpc>
              <a:spcBef>
                <a:spcPts val="10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Planning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Board	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Planning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Board 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Plumbing</a:t>
            </a:r>
            <a:r>
              <a:rPr sz="14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Inspections	Building Inspector  Schools	Superintendent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400" b="1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Schools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Senior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	Senior</a:t>
            </a:r>
            <a:r>
              <a:rPr sz="14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Center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	Selectmen’s Office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98700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Sewer</a:t>
            </a:r>
            <a:r>
              <a:rPr sz="1400" b="1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Commission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Chairman</a:t>
            </a:r>
            <a:endParaRPr sz="1400">
              <a:latin typeface="Times New Roman"/>
              <a:cs typeface="Times New Roman"/>
            </a:endParaRPr>
          </a:p>
          <a:p>
            <a:pPr marL="12700" marR="356235">
              <a:lnSpc>
                <a:spcPct val="104299"/>
              </a:lnSpc>
              <a:spcBef>
                <a:spcPts val="10"/>
              </a:spcBef>
              <a:tabLst>
                <a:tab pos="2298065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Streets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Highways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DPW</a:t>
            </a:r>
            <a:r>
              <a:rPr sz="1400" b="1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Superintendent 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Taxes and</a:t>
            </a:r>
            <a:r>
              <a:rPr sz="14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Tax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Bills	Treasurer/Collector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98065" algn="l"/>
              </a:tabLst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Trees	Tree</a:t>
            </a:r>
            <a:r>
              <a:rPr sz="14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Warden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98700" algn="l"/>
              </a:tabLst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Veteran’s</a:t>
            </a:r>
            <a:r>
              <a:rPr sz="14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Services	Veteran’s</a:t>
            </a:r>
            <a:r>
              <a:rPr sz="1400" b="1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Agent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  <a:tabLst>
                <a:tab pos="2298700" algn="l"/>
              </a:tabLst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Voter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Registration	Town 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Clerk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298065" algn="l"/>
              </a:tabLst>
            </a:pP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Water</a:t>
            </a:r>
            <a:r>
              <a:rPr sz="14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Bills/Service	</a:t>
            </a:r>
            <a:r>
              <a:rPr sz="1400" b="1" dirty="0">
                <a:solidFill>
                  <a:srgbClr val="231F20"/>
                </a:solidFill>
                <a:latin typeface="Times New Roman"/>
                <a:cs typeface="Times New Roman"/>
              </a:rPr>
              <a:t>Water</a:t>
            </a:r>
            <a:r>
              <a:rPr sz="14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5295717" y="9231883"/>
            <a:ext cx="1033144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978-939-5323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736600" y="9451085"/>
            <a:ext cx="5579745" cy="0"/>
          </a:xfrm>
          <a:custGeom>
            <a:avLst/>
            <a:gdLst/>
            <a:ahLst/>
            <a:cxnLst/>
            <a:rect l="l" t="t" r="r" b="b"/>
            <a:pathLst>
              <a:path w="5579745">
                <a:moveTo>
                  <a:pt x="0" y="0"/>
                </a:moveTo>
                <a:lnTo>
                  <a:pt x="5579364" y="0"/>
                </a:lnTo>
              </a:path>
            </a:pathLst>
          </a:custGeom>
          <a:ln w="16764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93344" y="9473183"/>
            <a:ext cx="74676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93344" y="9236964"/>
            <a:ext cx="18415" cy="236220"/>
          </a:xfrm>
          <a:custGeom>
            <a:avLst/>
            <a:gdLst/>
            <a:ahLst/>
            <a:cxnLst/>
            <a:rect l="l" t="t" r="r" b="b"/>
            <a:pathLst>
              <a:path w="18415" h="236220">
                <a:moveTo>
                  <a:pt x="0" y="236220"/>
                </a:moveTo>
                <a:lnTo>
                  <a:pt x="18287" y="236220"/>
                </a:lnTo>
                <a:lnTo>
                  <a:pt x="18287" y="0"/>
                </a:lnTo>
                <a:lnTo>
                  <a:pt x="0" y="0"/>
                </a:lnTo>
                <a:lnTo>
                  <a:pt x="0" y="23622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11631" y="9236964"/>
            <a:ext cx="38100" cy="236220"/>
          </a:xfrm>
          <a:custGeom>
            <a:avLst/>
            <a:gdLst/>
            <a:ahLst/>
            <a:cxnLst/>
            <a:rect l="l" t="t" r="r" b="b"/>
            <a:pathLst>
              <a:path w="38100" h="236220">
                <a:moveTo>
                  <a:pt x="0" y="236220"/>
                </a:moveTo>
                <a:lnTo>
                  <a:pt x="38100" y="236220"/>
                </a:lnTo>
                <a:lnTo>
                  <a:pt x="38100" y="0"/>
                </a:lnTo>
                <a:lnTo>
                  <a:pt x="0" y="0"/>
                </a:lnTo>
                <a:lnTo>
                  <a:pt x="0" y="23622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49731" y="9236964"/>
            <a:ext cx="18415" cy="236220"/>
          </a:xfrm>
          <a:custGeom>
            <a:avLst/>
            <a:gdLst/>
            <a:ahLst/>
            <a:cxnLst/>
            <a:rect l="l" t="t" r="r" b="b"/>
            <a:pathLst>
              <a:path w="18415" h="236220">
                <a:moveTo>
                  <a:pt x="0" y="236220"/>
                </a:moveTo>
                <a:lnTo>
                  <a:pt x="18287" y="236220"/>
                </a:lnTo>
                <a:lnTo>
                  <a:pt x="18287" y="0"/>
                </a:lnTo>
                <a:lnTo>
                  <a:pt x="0" y="0"/>
                </a:lnTo>
                <a:lnTo>
                  <a:pt x="0" y="23622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814311" y="9236964"/>
            <a:ext cx="0" cy="311150"/>
          </a:xfrm>
          <a:custGeom>
            <a:avLst/>
            <a:gdLst/>
            <a:ahLst/>
            <a:cxnLst/>
            <a:rect l="l" t="t" r="r" b="b"/>
            <a:pathLst>
              <a:path h="311150">
                <a:moveTo>
                  <a:pt x="0" y="0"/>
                </a:moveTo>
                <a:lnTo>
                  <a:pt x="0" y="310896"/>
                </a:lnTo>
              </a:path>
            </a:pathLst>
          </a:custGeom>
          <a:ln w="18288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786118" y="9236964"/>
            <a:ext cx="0" cy="292735"/>
          </a:xfrm>
          <a:custGeom>
            <a:avLst/>
            <a:gdLst/>
            <a:ahLst/>
            <a:cxnLst/>
            <a:rect l="l" t="t" r="r" b="b"/>
            <a:pathLst>
              <a:path h="292734">
                <a:moveTo>
                  <a:pt x="0" y="0"/>
                </a:moveTo>
                <a:lnTo>
                  <a:pt x="0" y="292608"/>
                </a:lnTo>
              </a:path>
            </a:pathLst>
          </a:custGeom>
          <a:ln w="38100">
            <a:solidFill>
              <a:srgbClr val="7C7D8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757923" y="9236964"/>
            <a:ext cx="0" cy="254635"/>
          </a:xfrm>
          <a:custGeom>
            <a:avLst/>
            <a:gdLst/>
            <a:ahLst/>
            <a:cxnLst/>
            <a:rect l="l" t="t" r="r" b="b"/>
            <a:pathLst>
              <a:path h="254634">
                <a:moveTo>
                  <a:pt x="0" y="0"/>
                </a:moveTo>
                <a:lnTo>
                  <a:pt x="0" y="254508"/>
                </a:lnTo>
              </a:path>
            </a:pathLst>
          </a:custGeom>
          <a:ln w="18288">
            <a:solidFill>
              <a:srgbClr val="C7C9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837044" y="467296"/>
            <a:ext cx="393065" cy="9101455"/>
          </a:xfrm>
          <a:custGeom>
            <a:avLst/>
            <a:gdLst/>
            <a:ahLst/>
            <a:cxnLst/>
            <a:rect l="l" t="t" r="r" b="b"/>
            <a:pathLst>
              <a:path w="393065" h="9101455">
                <a:moveTo>
                  <a:pt x="393065" y="9101455"/>
                </a:moveTo>
                <a:lnTo>
                  <a:pt x="0" y="9101455"/>
                </a:lnTo>
                <a:lnTo>
                  <a:pt x="0" y="0"/>
                </a:lnTo>
                <a:lnTo>
                  <a:pt x="393065" y="0"/>
                </a:lnTo>
                <a:lnTo>
                  <a:pt x="393065" y="9101455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837044" y="467296"/>
            <a:ext cx="393065" cy="9101455"/>
          </a:xfrm>
          <a:custGeom>
            <a:avLst/>
            <a:gdLst/>
            <a:ahLst/>
            <a:cxnLst/>
            <a:rect l="l" t="t" r="r" b="b"/>
            <a:pathLst>
              <a:path w="393065" h="9101455">
                <a:moveTo>
                  <a:pt x="393065" y="9101455"/>
                </a:moveTo>
                <a:lnTo>
                  <a:pt x="0" y="9101455"/>
                </a:lnTo>
                <a:lnTo>
                  <a:pt x="0" y="0"/>
                </a:lnTo>
                <a:lnTo>
                  <a:pt x="393065" y="0"/>
                </a:lnTo>
                <a:lnTo>
                  <a:pt x="393065" y="9101455"/>
                </a:lnTo>
                <a:close/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 txBox="1"/>
          <p:nvPr/>
        </p:nvSpPr>
        <p:spPr>
          <a:xfrm>
            <a:off x="6843392" y="1479169"/>
            <a:ext cx="334645" cy="707199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IMPORTANT TELEPHONE NUMBERS &amp; INFORMATION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3487">
        <p15:prstTrans prst="airplane"/>
      </p:transition>
    </mc:Choice>
    <mc:Fallback xmlns="">
      <p:transition spd="slow" advTm="3487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bject 14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26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72819" y="5716015"/>
            <a:ext cx="5948680" cy="292417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55"/>
              </a:spcBef>
            </a:pP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noted </a:t>
            </a:r>
            <a:r>
              <a:rPr sz="1100" spc="-5" dirty="0">
                <a:latin typeface="Times New Roman"/>
                <a:cs typeface="Times New Roman"/>
              </a:rPr>
              <a:t>earlier, net position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5" dirty="0">
                <a:latin typeface="Times New Roman"/>
                <a:cs typeface="Times New Roman"/>
              </a:rPr>
              <a:t>serve over </a:t>
            </a:r>
            <a:r>
              <a:rPr sz="1100" dirty="0">
                <a:latin typeface="Times New Roman"/>
                <a:cs typeface="Times New Roman"/>
              </a:rPr>
              <a:t>time as a </a:t>
            </a:r>
            <a:r>
              <a:rPr sz="1100" spc="-5" dirty="0">
                <a:latin typeface="Times New Roman"/>
                <a:cs typeface="Times New Roman"/>
              </a:rPr>
              <a:t>useful </a:t>
            </a:r>
            <a:r>
              <a:rPr sz="1100" dirty="0">
                <a:latin typeface="Times New Roman"/>
                <a:cs typeface="Times New Roman"/>
              </a:rPr>
              <a:t>indicator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government’s financial  position. </a:t>
            </a:r>
            <a:r>
              <a:rPr sz="1100" dirty="0">
                <a:latin typeface="Times New Roman"/>
                <a:cs typeface="Times New Roman"/>
              </a:rPr>
              <a:t>The assets and </a:t>
            </a:r>
            <a:r>
              <a:rPr sz="1100" spc="-5" dirty="0">
                <a:latin typeface="Times New Roman"/>
                <a:cs typeface="Times New Roman"/>
              </a:rPr>
              <a:t>deferred outflows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exceeded </a:t>
            </a:r>
            <a:r>
              <a:rPr sz="1100" spc="-5" dirty="0">
                <a:latin typeface="Times New Roman"/>
                <a:cs typeface="Times New Roman"/>
              </a:rPr>
              <a:t>its liabilities and deferred </a:t>
            </a:r>
            <a:r>
              <a:rPr sz="1100" dirty="0">
                <a:latin typeface="Times New Roman"/>
                <a:cs typeface="Times New Roman"/>
              </a:rPr>
              <a:t>inflows </a:t>
            </a:r>
            <a:r>
              <a:rPr sz="1100" spc="-10" dirty="0">
                <a:latin typeface="Times New Roman"/>
                <a:cs typeface="Times New Roman"/>
              </a:rPr>
              <a:t>at </a:t>
            </a:r>
            <a:r>
              <a:rPr sz="1100" dirty="0">
                <a:latin typeface="Times New Roman"/>
                <a:cs typeface="Times New Roman"/>
              </a:rPr>
              <a:t>the  close of the </a:t>
            </a:r>
            <a:r>
              <a:rPr sz="1100" spc="-5" dirty="0">
                <a:latin typeface="Times New Roman"/>
                <a:cs typeface="Times New Roman"/>
              </a:rPr>
              <a:t>most </a:t>
            </a:r>
            <a:r>
              <a:rPr sz="1100" dirty="0">
                <a:latin typeface="Times New Roman"/>
                <a:cs typeface="Times New Roman"/>
              </a:rPr>
              <a:t>recent </a:t>
            </a:r>
            <a:r>
              <a:rPr sz="1100" spc="-5" dirty="0">
                <a:latin typeface="Times New Roman"/>
                <a:cs typeface="Times New Roman"/>
              </a:rPr>
              <a:t>fiscal year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almost </a:t>
            </a:r>
            <a:r>
              <a:rPr sz="1100" dirty="0">
                <a:latin typeface="Times New Roman"/>
                <a:cs typeface="Times New Roman"/>
              </a:rPr>
              <a:t>$44.0 </a:t>
            </a:r>
            <a:r>
              <a:rPr sz="1100" spc="-5" dirty="0">
                <a:latin typeface="Times New Roman"/>
                <a:cs typeface="Times New Roman"/>
              </a:rPr>
              <a:t>million (total net position).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40640">
              <a:lnSpc>
                <a:spcPct val="95800"/>
              </a:lnSpc>
            </a:pPr>
            <a:r>
              <a:rPr sz="1100" spc="-5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far the </a:t>
            </a:r>
            <a:r>
              <a:rPr sz="1100" spc="-5" dirty="0">
                <a:latin typeface="Times New Roman"/>
                <a:cs typeface="Times New Roman"/>
              </a:rPr>
              <a:t>largest portion (almost $50.9 million)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Town’s overall net </a:t>
            </a:r>
            <a:r>
              <a:rPr sz="1100" dirty="0">
                <a:latin typeface="Times New Roman"/>
                <a:cs typeface="Times New Roman"/>
              </a:rPr>
              <a:t>position </a:t>
            </a:r>
            <a:r>
              <a:rPr sz="1100" spc="-5" dirty="0">
                <a:latin typeface="Times New Roman"/>
                <a:cs typeface="Times New Roman"/>
              </a:rPr>
              <a:t>reflects its investment 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capital assets (e.g. land, </a:t>
            </a:r>
            <a:r>
              <a:rPr sz="1100" dirty="0">
                <a:latin typeface="Times New Roman"/>
                <a:cs typeface="Times New Roman"/>
              </a:rPr>
              <a:t>buildings, </a:t>
            </a:r>
            <a:r>
              <a:rPr sz="1100" spc="-5" dirty="0">
                <a:latin typeface="Times New Roman"/>
                <a:cs typeface="Times New Roman"/>
              </a:rPr>
              <a:t>machinery, and equipment), </a:t>
            </a:r>
            <a:r>
              <a:rPr sz="1100" dirty="0">
                <a:latin typeface="Times New Roman"/>
                <a:cs typeface="Times New Roman"/>
              </a:rPr>
              <a:t>less </a:t>
            </a:r>
            <a:r>
              <a:rPr sz="1100" spc="-5" dirty="0">
                <a:latin typeface="Times New Roman"/>
                <a:cs typeface="Times New Roman"/>
              </a:rPr>
              <a:t>any related </a:t>
            </a:r>
            <a:r>
              <a:rPr sz="1100" dirty="0">
                <a:latin typeface="Times New Roman"/>
                <a:cs typeface="Times New Roman"/>
              </a:rPr>
              <a:t>debt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acquire  </a:t>
            </a:r>
            <a:r>
              <a:rPr sz="1100" dirty="0">
                <a:latin typeface="Times New Roman"/>
                <a:cs typeface="Times New Roman"/>
              </a:rPr>
              <a:t>those </a:t>
            </a:r>
            <a:r>
              <a:rPr sz="1100" spc="-5" dirty="0">
                <a:latin typeface="Times New Roman"/>
                <a:cs typeface="Times New Roman"/>
              </a:rPr>
              <a:t>assets that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still outstanding. The Town uses these capital assets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provide services to citizens;  </a:t>
            </a:r>
            <a:r>
              <a:rPr sz="1100" dirty="0">
                <a:latin typeface="Times New Roman"/>
                <a:cs typeface="Times New Roman"/>
              </a:rPr>
              <a:t>consequently, </a:t>
            </a:r>
            <a:r>
              <a:rPr sz="1100" spc="-5" dirty="0">
                <a:latin typeface="Times New Roman"/>
                <a:cs typeface="Times New Roman"/>
              </a:rPr>
              <a:t>these assets are not available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future spending. Although the Town’s investment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its  capital assets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reported net of related debt,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resources needed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repay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debt must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provided  from other sources, </a:t>
            </a:r>
            <a:r>
              <a:rPr sz="1100" dirty="0">
                <a:latin typeface="Times New Roman"/>
                <a:cs typeface="Times New Roman"/>
              </a:rPr>
              <a:t>since </a:t>
            </a:r>
            <a:r>
              <a:rPr sz="1100" spc="-5" dirty="0">
                <a:latin typeface="Times New Roman"/>
                <a:cs typeface="Times New Roman"/>
              </a:rPr>
              <a:t>the capital assets themselves cannot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to liquidate these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liabilities.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98425">
              <a:lnSpc>
                <a:spcPts val="1260"/>
              </a:lnSpc>
            </a:pPr>
            <a:r>
              <a:rPr sz="1100" spc="-5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additional </a:t>
            </a:r>
            <a:r>
              <a:rPr sz="1100" spc="-5" dirty="0">
                <a:latin typeface="Times New Roman"/>
                <a:cs typeface="Times New Roman"/>
              </a:rPr>
              <a:t>portion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Town’s </a:t>
            </a:r>
            <a:r>
              <a:rPr sz="1100" dirty="0">
                <a:latin typeface="Times New Roman"/>
                <a:cs typeface="Times New Roman"/>
              </a:rPr>
              <a:t>total </a:t>
            </a:r>
            <a:r>
              <a:rPr sz="1100" spc="-5" dirty="0">
                <a:latin typeface="Times New Roman"/>
                <a:cs typeface="Times New Roman"/>
              </a:rPr>
              <a:t>net position (almost </a:t>
            </a:r>
            <a:r>
              <a:rPr sz="1100" dirty="0">
                <a:latin typeface="Times New Roman"/>
                <a:cs typeface="Times New Roman"/>
              </a:rPr>
              <a:t>$4.9 </a:t>
            </a:r>
            <a:r>
              <a:rPr sz="1100" spc="-5" dirty="0">
                <a:latin typeface="Times New Roman"/>
                <a:cs typeface="Times New Roman"/>
              </a:rPr>
              <a:t>million) represents resources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are  </a:t>
            </a:r>
            <a:r>
              <a:rPr sz="1100" dirty="0">
                <a:latin typeface="Times New Roman"/>
                <a:cs typeface="Times New Roman"/>
              </a:rPr>
              <a:t>subject to </a:t>
            </a:r>
            <a:r>
              <a:rPr sz="1100" spc="-5" dirty="0">
                <a:latin typeface="Times New Roman"/>
                <a:cs typeface="Times New Roman"/>
              </a:rPr>
              <a:t>external restrictions </a:t>
            </a:r>
            <a:r>
              <a:rPr sz="1100" dirty="0">
                <a:latin typeface="Times New Roman"/>
                <a:cs typeface="Times New Roman"/>
              </a:rPr>
              <a:t>on how they </a:t>
            </a:r>
            <a:r>
              <a:rPr sz="1100" spc="-5" dirty="0">
                <a:latin typeface="Times New Roman"/>
                <a:cs typeface="Times New Roman"/>
              </a:rPr>
              <a:t>may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used.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4508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remaining category represents </a:t>
            </a:r>
            <a:r>
              <a:rPr sz="1100" i="1" spc="-5" dirty="0">
                <a:latin typeface="Times New Roman"/>
                <a:cs typeface="Times New Roman"/>
              </a:rPr>
              <a:t>unrestricted net </a:t>
            </a:r>
            <a:r>
              <a:rPr sz="1100" i="1" dirty="0">
                <a:latin typeface="Times New Roman"/>
                <a:cs typeface="Times New Roman"/>
              </a:rPr>
              <a:t>position, </a:t>
            </a:r>
            <a:r>
              <a:rPr sz="1100" spc="-5" dirty="0">
                <a:latin typeface="Times New Roman"/>
                <a:cs typeface="Times New Roman"/>
              </a:rPr>
              <a:t>which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currently </a:t>
            </a:r>
            <a:r>
              <a:rPr sz="1100" dirty="0">
                <a:latin typeface="Times New Roman"/>
                <a:cs typeface="Times New Roman"/>
              </a:rPr>
              <a:t>in a </a:t>
            </a:r>
            <a:r>
              <a:rPr sz="1100" spc="-5" dirty="0">
                <a:latin typeface="Times New Roman"/>
                <a:cs typeface="Times New Roman"/>
              </a:rPr>
              <a:t>deficit position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dirty="0">
                <a:latin typeface="Times New Roman"/>
                <a:cs typeface="Times New Roman"/>
              </a:rPr>
              <a:t>over </a:t>
            </a:r>
            <a:r>
              <a:rPr sz="1100" spc="-5" dirty="0">
                <a:latin typeface="Times New Roman"/>
                <a:cs typeface="Times New Roman"/>
              </a:rPr>
              <a:t>$11.4 </a:t>
            </a:r>
            <a:r>
              <a:rPr sz="1100" dirty="0">
                <a:latin typeface="Times New Roman"/>
                <a:cs typeface="Times New Roman"/>
              </a:rPr>
              <a:t>million. </a:t>
            </a:r>
            <a:r>
              <a:rPr sz="1100" spc="-5" dirty="0">
                <a:latin typeface="Times New Roman"/>
                <a:cs typeface="Times New Roman"/>
              </a:rPr>
              <a:t>This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primarily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result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recognition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net other postemployment benefit and  </a:t>
            </a:r>
            <a:r>
              <a:rPr sz="1100" dirty="0">
                <a:latin typeface="Times New Roman"/>
                <a:cs typeface="Times New Roman"/>
              </a:rPr>
              <a:t>net </a:t>
            </a:r>
            <a:r>
              <a:rPr sz="1100" spc="-5" dirty="0">
                <a:latin typeface="Times New Roman"/>
                <a:cs typeface="Times New Roman"/>
              </a:rPr>
              <a:t>pension </a:t>
            </a:r>
            <a:r>
              <a:rPr sz="1100" dirty="0">
                <a:latin typeface="Times New Roman"/>
                <a:cs typeface="Times New Roman"/>
              </a:rPr>
              <a:t>liabilities. </a:t>
            </a:r>
            <a:r>
              <a:rPr sz="1100" spc="-5" dirty="0">
                <a:latin typeface="Times New Roman"/>
                <a:cs typeface="Times New Roman"/>
              </a:rPr>
              <a:t>The Town </a:t>
            </a:r>
            <a:r>
              <a:rPr sz="1100" dirty="0">
                <a:latin typeface="Times New Roman"/>
                <a:cs typeface="Times New Roman"/>
              </a:rPr>
              <a:t>expects the </a:t>
            </a:r>
            <a:r>
              <a:rPr sz="1100" spc="-5" dirty="0">
                <a:latin typeface="Times New Roman"/>
                <a:cs typeface="Times New Roman"/>
              </a:rPr>
              <a:t>annual provision </a:t>
            </a:r>
            <a:r>
              <a:rPr sz="1100" dirty="0">
                <a:latin typeface="Times New Roman"/>
                <a:cs typeface="Times New Roman"/>
              </a:rPr>
              <a:t>for this </a:t>
            </a:r>
            <a:r>
              <a:rPr sz="1100" spc="-5" dirty="0">
                <a:latin typeface="Times New Roman"/>
                <a:cs typeface="Times New Roman"/>
              </a:rPr>
              <a:t>liability </a:t>
            </a:r>
            <a:r>
              <a:rPr sz="1100" spc="-10" dirty="0">
                <a:latin typeface="Times New Roman"/>
                <a:cs typeface="Times New Roman"/>
              </a:rPr>
              <a:t>will </a:t>
            </a:r>
            <a:r>
              <a:rPr sz="1100" spc="-5" dirty="0">
                <a:latin typeface="Times New Roman"/>
                <a:cs typeface="Times New Roman"/>
              </a:rPr>
              <a:t>continue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decrease  </a:t>
            </a:r>
            <a:r>
              <a:rPr sz="1100" dirty="0">
                <a:latin typeface="Times New Roman"/>
                <a:cs typeface="Times New Roman"/>
              </a:rPr>
              <a:t>unrestricted net position for the </a:t>
            </a:r>
            <a:r>
              <a:rPr sz="1100" spc="-5" dirty="0">
                <a:latin typeface="Times New Roman"/>
                <a:cs typeface="Times New Roman"/>
              </a:rPr>
              <a:t>foreseeable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future.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100" y="852932"/>
            <a:ext cx="6336665" cy="922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Government-Wide Financial</a:t>
            </a:r>
            <a:r>
              <a:rPr sz="1100" b="1" u="heavy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Analysis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</a:t>
            </a:r>
            <a:r>
              <a:rPr sz="1100" dirty="0">
                <a:latin typeface="Times New Roman"/>
                <a:cs typeface="Times New Roman"/>
              </a:rPr>
              <a:t>table </a:t>
            </a:r>
            <a:r>
              <a:rPr sz="1100" spc="-5" dirty="0">
                <a:latin typeface="Times New Roman"/>
                <a:cs typeface="Times New Roman"/>
              </a:rPr>
              <a:t>present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condensed comparative </a:t>
            </a:r>
            <a:r>
              <a:rPr sz="1100" dirty="0">
                <a:latin typeface="Times New Roman"/>
                <a:cs typeface="Times New Roman"/>
              </a:rPr>
              <a:t>statements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net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position: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2264410" algn="ctr">
              <a:lnSpc>
                <a:spcPct val="100000"/>
              </a:lnSpc>
              <a:tabLst>
                <a:tab pos="5502275" algn="l"/>
                <a:tab pos="6310630" algn="l"/>
              </a:tabLst>
            </a:pPr>
            <a:r>
              <a:rPr sz="750" b="1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 </a:t>
            </a:r>
            <a:r>
              <a:rPr sz="750" b="1" u="dbl" spc="-6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b="1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Governmental </a:t>
            </a:r>
            <a:r>
              <a:rPr sz="750" b="1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Activit</a:t>
            </a:r>
            <a:r>
              <a:rPr sz="750" b="1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750" b="1" spc="20" dirty="0">
                <a:latin typeface="Times New Roman"/>
                <a:cs typeface="Times New Roman"/>
              </a:rPr>
              <a:t>es      </a:t>
            </a:r>
            <a:r>
              <a:rPr sz="750" b="1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 </a:t>
            </a:r>
            <a:r>
              <a:rPr sz="750" b="1" u="dbl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Business-Type</a:t>
            </a:r>
            <a:r>
              <a:rPr sz="750" b="1" u="dbl" spc="9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b="1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Activit</a:t>
            </a:r>
            <a:r>
              <a:rPr sz="750" b="1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750" b="1" spc="20" dirty="0">
                <a:latin typeface="Times New Roman"/>
                <a:cs typeface="Times New Roman"/>
              </a:rPr>
              <a:t>es</a:t>
            </a:r>
            <a:r>
              <a:rPr sz="750" b="1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b="1" u="dbl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Total	</a:t>
            </a:r>
            <a:endParaRPr sz="750">
              <a:latin typeface="Times New Roman"/>
              <a:cs typeface="Times New Roman"/>
            </a:endParaRPr>
          </a:p>
          <a:p>
            <a:pPr marL="2239645" algn="ctr">
              <a:lnSpc>
                <a:spcPct val="100000"/>
              </a:lnSpc>
              <a:spcBef>
                <a:spcPts val="145"/>
              </a:spcBef>
              <a:tabLst>
                <a:tab pos="2901950" algn="l"/>
                <a:tab pos="3564254" algn="l"/>
                <a:tab pos="4232910" algn="l"/>
                <a:tab pos="4921250" algn="l"/>
                <a:tab pos="5636895" algn="l"/>
              </a:tabLst>
            </a:pP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35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30,	</a:t>
            </a: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40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30,	</a:t>
            </a: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40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30,	</a:t>
            </a: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40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30,	</a:t>
            </a: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40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30,	</a:t>
            </a: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25" dirty="0">
                <a:latin typeface="Times New Roman"/>
                <a:cs typeface="Times New Roman"/>
              </a:rPr>
              <a:t> </a:t>
            </a:r>
            <a:r>
              <a:rPr sz="750" spc="-20" dirty="0">
                <a:latin typeface="Times New Roman"/>
                <a:cs typeface="Times New Roman"/>
              </a:rPr>
              <a:t>30,</a:t>
            </a:r>
            <a:endParaRPr sz="75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73807" y="1786383"/>
          <a:ext cx="6354444" cy="63947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471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72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35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750" b="1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Assets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844"/>
                        </a:lnSpc>
                        <a:tabLst>
                          <a:tab pos="218440" algn="l"/>
                          <a:tab pos="622300" algn="l"/>
                          <a:tab pos="880110" algn="l"/>
                          <a:tab pos="1283970" algn="l"/>
                          <a:tab pos="1542415" algn="l"/>
                          <a:tab pos="1946275" algn="l"/>
                          <a:tab pos="2211705" algn="l"/>
                          <a:tab pos="2615565" algn="l"/>
                          <a:tab pos="2900045" algn="l"/>
                          <a:tab pos="3330575" algn="l"/>
                          <a:tab pos="3615054" algn="l"/>
                          <a:tab pos="4045585" algn="l"/>
                        </a:tabLst>
                      </a:pP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201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9	</a:t>
                      </a:r>
                      <a:r>
                        <a:rPr sz="75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201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8	</a:t>
                      </a:r>
                      <a:r>
                        <a:rPr sz="75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201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9	</a:t>
                      </a:r>
                      <a:r>
                        <a:rPr sz="75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201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8	</a:t>
                      </a:r>
                      <a:r>
                        <a:rPr sz="75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201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9	</a:t>
                      </a:r>
                      <a:r>
                        <a:rPr sz="75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201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8	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2417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Currrent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other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assets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  <a:tabLst>
                          <a:tab pos="661670" algn="l"/>
                          <a:tab pos="1323975" algn="l"/>
                          <a:tab pos="1992630" algn="l"/>
                          <a:tab pos="2654935" algn="l"/>
                          <a:tab pos="3369945" algn="l"/>
                        </a:tabLst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$ </a:t>
                      </a:r>
                      <a:r>
                        <a:rPr sz="75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18,880,417	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$ </a:t>
                      </a:r>
                      <a:r>
                        <a:rPr sz="75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13,623,050	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$  </a:t>
                      </a:r>
                      <a:r>
                        <a:rPr sz="750" spc="2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8,218,110	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$ </a:t>
                      </a:r>
                      <a:r>
                        <a:rPr sz="75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10,621,135	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$   </a:t>
                      </a:r>
                      <a:r>
                        <a:rPr sz="75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27,098,527	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24,244,185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2344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assets,</a:t>
                      </a:r>
                      <a:r>
                        <a:rPr sz="7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net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35"/>
                        </a:spcBef>
                        <a:tabLst>
                          <a:tab pos="158750" algn="l"/>
                          <a:tab pos="820419" algn="l"/>
                          <a:tab pos="1482725" algn="l"/>
                          <a:tab pos="2151380" algn="l"/>
                          <a:tab pos="2866390" algn="l"/>
                          <a:tab pos="3582035" algn="l"/>
                        </a:tabLst>
                      </a:pP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53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841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7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437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86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5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27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489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6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254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6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81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330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43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3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692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35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146">
                <a:tc>
                  <a:txBody>
                    <a:bodyPr/>
                    <a:lstStyle/>
                    <a:p>
                      <a:pPr marL="163830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75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Assets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819"/>
                        </a:lnSpc>
                        <a:spcBef>
                          <a:spcPts val="35"/>
                        </a:spcBef>
                        <a:tabLst>
                          <a:tab pos="158115" algn="l"/>
                          <a:tab pos="820419" algn="l"/>
                          <a:tab pos="1482725" algn="l"/>
                          <a:tab pos="2151380" algn="l"/>
                          <a:tab pos="2820035" algn="l"/>
                          <a:tab pos="3581400" algn="l"/>
                        </a:tabLst>
                      </a:pP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721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65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4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37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060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5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35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707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6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35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875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62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1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108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428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96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0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936</a:t>
                      </a:r>
                      <a:r>
                        <a:rPr sz="7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53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692459" y="2543883"/>
            <a:ext cx="2129155" cy="554990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35"/>
              </a:spcBef>
            </a:pPr>
            <a:r>
              <a:rPr sz="750" b="1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</a:t>
            </a:r>
            <a:r>
              <a:rPr sz="750" b="1" u="sng" spc="-1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b="1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fe</a:t>
            </a:r>
            <a:r>
              <a:rPr sz="750" b="1" u="sng" spc="-1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b="1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rred</a:t>
            </a:r>
            <a:r>
              <a:rPr sz="75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Outflows</a:t>
            </a:r>
            <a:r>
              <a:rPr sz="750" b="1" u="sng" spc="8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b="1" u="sng" spc="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750" b="1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b="1" u="sng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Resources</a:t>
            </a:r>
            <a:r>
              <a:rPr sz="750" b="1" u="sng" spc="-1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66040">
              <a:lnSpc>
                <a:spcPct val="100000"/>
              </a:lnSpc>
              <a:spcBef>
                <a:spcPts val="145"/>
              </a:spcBef>
            </a:pPr>
            <a:r>
              <a:rPr sz="750" spc="5" dirty="0">
                <a:latin typeface="Times New Roman"/>
                <a:cs typeface="Times New Roman"/>
              </a:rPr>
              <a:t>Related to net </a:t>
            </a:r>
            <a:r>
              <a:rPr sz="750" spc="-5" dirty="0">
                <a:latin typeface="Times New Roman"/>
                <a:cs typeface="Times New Roman"/>
              </a:rPr>
              <a:t>pension</a:t>
            </a:r>
            <a:r>
              <a:rPr sz="750" spc="-25" dirty="0">
                <a:latin typeface="Times New Roman"/>
                <a:cs typeface="Times New Roman"/>
              </a:rPr>
              <a:t> </a:t>
            </a:r>
            <a:r>
              <a:rPr sz="750" spc="-30" dirty="0">
                <a:latin typeface="Times New Roman"/>
                <a:cs typeface="Times New Roman"/>
              </a:rPr>
              <a:t>liability</a:t>
            </a:r>
            <a:endParaRPr sz="750">
              <a:latin typeface="Times New Roman"/>
              <a:cs typeface="Times New Roman"/>
            </a:endParaRPr>
          </a:p>
          <a:p>
            <a:pPr marL="144780" marR="5080" indent="-79375">
              <a:lnSpc>
                <a:spcPct val="115799"/>
              </a:lnSpc>
            </a:pPr>
            <a:r>
              <a:rPr sz="750" spc="5" dirty="0">
                <a:latin typeface="Times New Roman"/>
                <a:cs typeface="Times New Roman"/>
              </a:rPr>
              <a:t>Related to net </a:t>
            </a:r>
            <a:r>
              <a:rPr sz="750" dirty="0">
                <a:latin typeface="Times New Roman"/>
                <a:cs typeface="Times New Roman"/>
              </a:rPr>
              <a:t>other </a:t>
            </a:r>
            <a:r>
              <a:rPr sz="750" spc="-10" dirty="0">
                <a:latin typeface="Times New Roman"/>
                <a:cs typeface="Times New Roman"/>
              </a:rPr>
              <a:t>postemployment </a:t>
            </a:r>
            <a:r>
              <a:rPr sz="750" spc="-5" dirty="0">
                <a:latin typeface="Times New Roman"/>
                <a:cs typeface="Times New Roman"/>
              </a:rPr>
              <a:t>benefits </a:t>
            </a:r>
            <a:r>
              <a:rPr sz="750" spc="-30" dirty="0">
                <a:latin typeface="Times New Roman"/>
                <a:cs typeface="Times New Roman"/>
              </a:rPr>
              <a:t>liability  </a:t>
            </a:r>
            <a:r>
              <a:rPr sz="750" spc="5" dirty="0">
                <a:latin typeface="Times New Roman"/>
                <a:cs typeface="Times New Roman"/>
              </a:rPr>
              <a:t>Total </a:t>
            </a:r>
            <a:r>
              <a:rPr sz="750" spc="20" dirty="0">
                <a:latin typeface="Times New Roman"/>
                <a:cs typeface="Times New Roman"/>
              </a:rPr>
              <a:t>Deferred </a:t>
            </a:r>
            <a:r>
              <a:rPr sz="750" spc="-5" dirty="0">
                <a:latin typeface="Times New Roman"/>
                <a:cs typeface="Times New Roman"/>
              </a:rPr>
              <a:t>Outflows of</a:t>
            </a:r>
            <a:r>
              <a:rPr sz="750" spc="-25" dirty="0">
                <a:latin typeface="Times New Roman"/>
                <a:cs typeface="Times New Roman"/>
              </a:rPr>
              <a:t> </a:t>
            </a:r>
            <a:r>
              <a:rPr sz="750" spc="10" dirty="0">
                <a:latin typeface="Times New Roman"/>
                <a:cs typeface="Times New Roman"/>
              </a:rPr>
              <a:t>Resources</a:t>
            </a:r>
            <a:endParaRPr sz="75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73501" y="3242618"/>
          <a:ext cx="6303008" cy="2423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141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82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23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54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9499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21194">
                <a:tc>
                  <a:txBody>
                    <a:bodyPr/>
                    <a:lstStyle/>
                    <a:p>
                      <a:pPr marL="31750">
                        <a:lnSpc>
                          <a:spcPts val="844"/>
                        </a:lnSpc>
                      </a:pPr>
                      <a:r>
                        <a:rPr sz="750" b="1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Liabilities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1194">
                <a:tc>
                  <a:txBody>
                    <a:bodyPr/>
                    <a:lstStyle/>
                    <a:p>
                      <a:pPr marL="31750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Long-term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liabilities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821055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29,859,781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14,510,649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12,435,772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28905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13,889,020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42,295,553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28,399,669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2937802" y="2676424"/>
            <a:ext cx="4071620" cy="422909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R="57785" algn="r">
              <a:lnSpc>
                <a:spcPct val="100000"/>
              </a:lnSpc>
              <a:spcBef>
                <a:spcPts val="235"/>
              </a:spcBef>
              <a:tabLst>
                <a:tab pos="661670" algn="l"/>
                <a:tab pos="1323975" algn="l"/>
                <a:tab pos="1992630" algn="l"/>
                <a:tab pos="2641600" algn="l"/>
                <a:tab pos="3357245" algn="l"/>
              </a:tabLst>
            </a:pPr>
            <a:r>
              <a:rPr sz="750" spc="-15" dirty="0">
                <a:latin typeface="Times New Roman"/>
                <a:cs typeface="Times New Roman"/>
              </a:rPr>
              <a:t>935</a:t>
            </a:r>
            <a:r>
              <a:rPr sz="750" spc="-35" dirty="0">
                <a:latin typeface="Times New Roman"/>
                <a:cs typeface="Times New Roman"/>
              </a:rPr>
              <a:t>,</a:t>
            </a:r>
            <a:r>
              <a:rPr sz="750" spc="-15" dirty="0">
                <a:latin typeface="Times New Roman"/>
                <a:cs typeface="Times New Roman"/>
              </a:rPr>
              <a:t>96</a:t>
            </a:r>
            <a:r>
              <a:rPr sz="750" spc="15" dirty="0">
                <a:latin typeface="Times New Roman"/>
                <a:cs typeface="Times New Roman"/>
              </a:rPr>
              <a:t>4</a:t>
            </a:r>
            <a:r>
              <a:rPr sz="750" dirty="0">
                <a:latin typeface="Times New Roman"/>
                <a:cs typeface="Times New Roman"/>
              </a:rPr>
              <a:t>	</a:t>
            </a:r>
            <a:r>
              <a:rPr sz="750" spc="-15" dirty="0">
                <a:latin typeface="Times New Roman"/>
                <a:cs typeface="Times New Roman"/>
              </a:rPr>
              <a:t>803</a:t>
            </a:r>
            <a:r>
              <a:rPr sz="750" spc="-35" dirty="0">
                <a:latin typeface="Times New Roman"/>
                <a:cs typeface="Times New Roman"/>
              </a:rPr>
              <a:t>,</a:t>
            </a:r>
            <a:r>
              <a:rPr sz="750" spc="-15" dirty="0">
                <a:latin typeface="Times New Roman"/>
                <a:cs typeface="Times New Roman"/>
              </a:rPr>
              <a:t>59</a:t>
            </a:r>
            <a:r>
              <a:rPr sz="750" spc="15" dirty="0">
                <a:latin typeface="Times New Roman"/>
                <a:cs typeface="Times New Roman"/>
              </a:rPr>
              <a:t>2</a:t>
            </a:r>
            <a:r>
              <a:rPr sz="750" dirty="0">
                <a:latin typeface="Times New Roman"/>
                <a:cs typeface="Times New Roman"/>
              </a:rPr>
              <a:t>	</a:t>
            </a:r>
            <a:r>
              <a:rPr sz="750" spc="-15" dirty="0">
                <a:latin typeface="Times New Roman"/>
                <a:cs typeface="Times New Roman"/>
              </a:rPr>
              <a:t>430</a:t>
            </a:r>
            <a:r>
              <a:rPr sz="750" spc="-35" dirty="0">
                <a:latin typeface="Times New Roman"/>
                <a:cs typeface="Times New Roman"/>
              </a:rPr>
              <a:t>,</a:t>
            </a:r>
            <a:r>
              <a:rPr sz="750" spc="-15" dirty="0">
                <a:latin typeface="Times New Roman"/>
                <a:cs typeface="Times New Roman"/>
              </a:rPr>
              <a:t>56</a:t>
            </a:r>
            <a:r>
              <a:rPr sz="750" spc="15" dirty="0">
                <a:latin typeface="Times New Roman"/>
                <a:cs typeface="Times New Roman"/>
              </a:rPr>
              <a:t>7</a:t>
            </a:r>
            <a:r>
              <a:rPr sz="750" dirty="0">
                <a:latin typeface="Times New Roman"/>
                <a:cs typeface="Times New Roman"/>
              </a:rPr>
              <a:t>	</a:t>
            </a:r>
            <a:r>
              <a:rPr sz="750" spc="-15" dirty="0">
                <a:latin typeface="Times New Roman"/>
                <a:cs typeface="Times New Roman"/>
              </a:rPr>
              <a:t>679</a:t>
            </a:r>
            <a:r>
              <a:rPr sz="750" spc="-35" dirty="0">
                <a:latin typeface="Times New Roman"/>
                <a:cs typeface="Times New Roman"/>
              </a:rPr>
              <a:t>,</a:t>
            </a:r>
            <a:r>
              <a:rPr sz="750" spc="-15" dirty="0">
                <a:latin typeface="Times New Roman"/>
                <a:cs typeface="Times New Roman"/>
              </a:rPr>
              <a:t>30</a:t>
            </a:r>
            <a:r>
              <a:rPr sz="750" spc="15" dirty="0">
                <a:latin typeface="Times New Roman"/>
                <a:cs typeface="Times New Roman"/>
              </a:rPr>
              <a:t>4</a:t>
            </a:r>
            <a:r>
              <a:rPr sz="750" dirty="0">
                <a:latin typeface="Times New Roman"/>
                <a:cs typeface="Times New Roman"/>
              </a:rPr>
              <a:t>	</a:t>
            </a:r>
            <a:r>
              <a:rPr sz="750" spc="-15" dirty="0">
                <a:latin typeface="Times New Roman"/>
                <a:cs typeface="Times New Roman"/>
              </a:rPr>
              <a:t>1</a:t>
            </a:r>
            <a:r>
              <a:rPr sz="750" spc="-35" dirty="0">
                <a:latin typeface="Times New Roman"/>
                <a:cs typeface="Times New Roman"/>
              </a:rPr>
              <a:t>,</a:t>
            </a:r>
            <a:r>
              <a:rPr sz="750" spc="-15" dirty="0">
                <a:latin typeface="Times New Roman"/>
                <a:cs typeface="Times New Roman"/>
              </a:rPr>
              <a:t>366</a:t>
            </a:r>
            <a:r>
              <a:rPr sz="750" spc="-35" dirty="0">
                <a:latin typeface="Times New Roman"/>
                <a:cs typeface="Times New Roman"/>
              </a:rPr>
              <a:t>,</a:t>
            </a:r>
            <a:r>
              <a:rPr sz="750" spc="-15" dirty="0">
                <a:latin typeface="Times New Roman"/>
                <a:cs typeface="Times New Roman"/>
              </a:rPr>
              <a:t>53</a:t>
            </a:r>
            <a:r>
              <a:rPr sz="750" spc="15" dirty="0">
                <a:latin typeface="Times New Roman"/>
                <a:cs typeface="Times New Roman"/>
              </a:rPr>
              <a:t>1</a:t>
            </a:r>
            <a:r>
              <a:rPr sz="750" dirty="0">
                <a:latin typeface="Times New Roman"/>
                <a:cs typeface="Times New Roman"/>
              </a:rPr>
              <a:t>	</a:t>
            </a:r>
            <a:r>
              <a:rPr sz="750" spc="-15" dirty="0">
                <a:latin typeface="Times New Roman"/>
                <a:cs typeface="Times New Roman"/>
              </a:rPr>
              <a:t>1</a:t>
            </a:r>
            <a:r>
              <a:rPr sz="750" spc="-35" dirty="0">
                <a:latin typeface="Times New Roman"/>
                <a:cs typeface="Times New Roman"/>
              </a:rPr>
              <a:t>,</a:t>
            </a:r>
            <a:r>
              <a:rPr sz="750" spc="-15" dirty="0">
                <a:latin typeface="Times New Roman"/>
                <a:cs typeface="Times New Roman"/>
              </a:rPr>
              <a:t>482</a:t>
            </a:r>
            <a:r>
              <a:rPr sz="750" spc="-35" dirty="0">
                <a:latin typeface="Times New Roman"/>
                <a:cs typeface="Times New Roman"/>
              </a:rPr>
              <a:t>,</a:t>
            </a:r>
            <a:r>
              <a:rPr sz="750" spc="-15" dirty="0">
                <a:latin typeface="Times New Roman"/>
                <a:cs typeface="Times New Roman"/>
              </a:rPr>
              <a:t>896</a:t>
            </a:r>
            <a:endParaRPr sz="7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40"/>
              </a:spcBef>
              <a:tabLst>
                <a:tab pos="271145" algn="l"/>
                <a:tab pos="979805" algn="l"/>
                <a:tab pos="1641475" algn="l"/>
                <a:tab pos="2310130" algn="l"/>
                <a:tab pos="2912745" algn="l"/>
                <a:tab pos="3694429" algn="l"/>
              </a:tabLst>
            </a:pP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978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25</a:t>
            </a:r>
            <a:r>
              <a:rPr sz="750" spc="15" dirty="0">
                <a:latin typeface="Times New Roman"/>
                <a:cs typeface="Times New Roman"/>
              </a:rPr>
              <a:t>8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65" dirty="0">
                <a:latin typeface="Times New Roman"/>
                <a:cs typeface="Times New Roman"/>
              </a:rPr>
              <a:t> </a:t>
            </a: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84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60</a:t>
            </a:r>
            <a:r>
              <a:rPr sz="750" spc="15" dirty="0">
                <a:latin typeface="Times New Roman"/>
                <a:cs typeface="Times New Roman"/>
              </a:rPr>
              <a:t>8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65" dirty="0">
                <a:latin typeface="Times New Roman"/>
                <a:cs typeface="Times New Roman"/>
              </a:rPr>
              <a:t> </a:t>
            </a: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23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98</a:t>
            </a:r>
            <a:r>
              <a:rPr sz="750" spc="15" dirty="0">
                <a:latin typeface="Times New Roman"/>
                <a:cs typeface="Times New Roman"/>
              </a:rPr>
              <a:t>6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 </a:t>
            </a: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50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00</a:t>
            </a:r>
            <a:r>
              <a:rPr sz="750" spc="15" dirty="0">
                <a:latin typeface="Times New Roman"/>
                <a:cs typeface="Times New Roman"/>
              </a:rPr>
              <a:t>0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65" dirty="0">
                <a:latin typeface="Times New Roman"/>
                <a:cs typeface="Times New Roman"/>
              </a:rPr>
              <a:t> </a:t>
            </a: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002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24</a:t>
            </a:r>
            <a:r>
              <a:rPr sz="750" spc="15" dirty="0">
                <a:latin typeface="Times New Roman"/>
                <a:cs typeface="Times New Roman"/>
              </a:rPr>
              <a:t>4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65" dirty="0">
                <a:latin typeface="Times New Roman"/>
                <a:cs typeface="Times New Roman"/>
              </a:rPr>
              <a:t> </a:t>
            </a: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134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60</a:t>
            </a:r>
            <a:r>
              <a:rPr sz="750" spc="15" dirty="0">
                <a:latin typeface="Times New Roman"/>
                <a:cs typeface="Times New Roman"/>
              </a:rPr>
              <a:t>8 </a:t>
            </a:r>
            <a:endParaRPr sz="7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45"/>
              </a:spcBef>
              <a:tabLst>
                <a:tab pos="204470" algn="l"/>
                <a:tab pos="932815" algn="l"/>
                <a:tab pos="1595120" algn="l"/>
                <a:tab pos="2263775" algn="l"/>
                <a:tab pos="2912745" algn="l"/>
                <a:tab pos="3628390" algn="l"/>
              </a:tabLst>
            </a:pP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914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22</a:t>
            </a:r>
            <a:r>
              <a:rPr sz="750" spc="15" dirty="0">
                <a:latin typeface="Times New Roman"/>
                <a:cs typeface="Times New Roman"/>
              </a:rPr>
              <a:t>2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65" dirty="0">
                <a:latin typeface="Times New Roman"/>
                <a:cs typeface="Times New Roman"/>
              </a:rPr>
              <a:t> </a:t>
            </a: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888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</a:t>
            </a:r>
            <a:r>
              <a:rPr sz="750" spc="15" dirty="0">
                <a:latin typeface="Times New Roman"/>
                <a:cs typeface="Times New Roman"/>
              </a:rPr>
              <a:t>0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65" dirty="0">
                <a:latin typeface="Times New Roman"/>
                <a:cs typeface="Times New Roman"/>
              </a:rPr>
              <a:t> </a:t>
            </a: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454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55</a:t>
            </a:r>
            <a:r>
              <a:rPr sz="750" spc="15" dirty="0">
                <a:latin typeface="Times New Roman"/>
                <a:cs typeface="Times New Roman"/>
              </a:rPr>
              <a:t>3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 </a:t>
            </a: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729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30</a:t>
            </a:r>
            <a:r>
              <a:rPr sz="750" spc="15" dirty="0">
                <a:latin typeface="Times New Roman"/>
                <a:cs typeface="Times New Roman"/>
              </a:rPr>
              <a:t>4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65" dirty="0">
                <a:latin typeface="Times New Roman"/>
                <a:cs typeface="Times New Roman"/>
              </a:rPr>
              <a:t> </a:t>
            </a: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368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77</a:t>
            </a:r>
            <a:r>
              <a:rPr sz="750" spc="15" dirty="0">
                <a:latin typeface="Times New Roman"/>
                <a:cs typeface="Times New Roman"/>
              </a:rPr>
              <a:t>5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65" dirty="0">
                <a:latin typeface="Times New Roman"/>
                <a:cs typeface="Times New Roman"/>
              </a:rPr>
              <a:t> </a:t>
            </a: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617</a:t>
            </a:r>
            <a:r>
              <a:rPr sz="75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50</a:t>
            </a:r>
            <a:r>
              <a:rPr sz="750" spc="15" dirty="0">
                <a:latin typeface="Times New Roman"/>
                <a:cs typeface="Times New Roman"/>
              </a:rPr>
              <a:t>4 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2729" y="3470687"/>
            <a:ext cx="746760" cy="29019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44780" marR="5080" indent="-132715">
              <a:lnSpc>
                <a:spcPct val="115799"/>
              </a:lnSpc>
              <a:spcBef>
                <a:spcPts val="90"/>
              </a:spcBef>
            </a:pPr>
            <a:r>
              <a:rPr sz="750" spc="10" dirty="0">
                <a:latin typeface="Times New Roman"/>
                <a:cs typeface="Times New Roman"/>
              </a:rPr>
              <a:t>Other </a:t>
            </a:r>
            <a:r>
              <a:rPr sz="750" spc="-30" dirty="0">
                <a:latin typeface="Times New Roman"/>
                <a:cs typeface="Times New Roman"/>
              </a:rPr>
              <a:t>liabilities  </a:t>
            </a:r>
            <a:r>
              <a:rPr sz="750" spc="5" dirty="0">
                <a:latin typeface="Times New Roman"/>
                <a:cs typeface="Times New Roman"/>
              </a:rPr>
              <a:t>Total</a:t>
            </a:r>
            <a:r>
              <a:rPr sz="750" spc="-105" dirty="0">
                <a:latin typeface="Times New Roman"/>
                <a:cs typeface="Times New Roman"/>
              </a:rPr>
              <a:t> </a:t>
            </a:r>
            <a:r>
              <a:rPr sz="750" spc="-20" dirty="0">
                <a:latin typeface="Times New Roman"/>
                <a:cs typeface="Times New Roman"/>
              </a:rPr>
              <a:t>Liabilities</a:t>
            </a:r>
            <a:endParaRPr sz="750">
              <a:latin typeface="Times New Roman"/>
              <a:cs typeface="Times New Roman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673481" y="3904537"/>
          <a:ext cx="6303641" cy="3747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418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4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53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54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591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21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21190">
                <a:tc>
                  <a:txBody>
                    <a:bodyPr/>
                    <a:lstStyle/>
                    <a:p>
                      <a:pPr marL="31750">
                        <a:lnSpc>
                          <a:spcPts val="844"/>
                        </a:lnSpc>
                      </a:pPr>
                      <a:r>
                        <a:rPr sz="750" b="1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750" b="1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ferred </a:t>
                      </a:r>
                      <a:r>
                        <a:rPr sz="750" b="1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Inflows </a:t>
                      </a:r>
                      <a:r>
                        <a:rPr sz="750" b="1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750" b="1" u="sng" spc="-1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u="sng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Resources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2388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Related to net 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pension</a:t>
                      </a:r>
                      <a:r>
                        <a:rPr sz="7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14097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733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410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1,213,182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8161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514,067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16764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529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045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1,247,477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742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227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146">
                <a:tc>
                  <a:txBody>
                    <a:bodyPr/>
                    <a:lstStyle/>
                    <a:p>
                      <a:pPr marL="84455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Related to net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other 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postemployment 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75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140970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11760" algn="ct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81610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620,143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167640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408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788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66040" algn="ct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620,143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408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788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" name="object 10"/>
          <p:cNvSpPr txBox="1"/>
          <p:nvPr/>
        </p:nvSpPr>
        <p:spPr>
          <a:xfrm>
            <a:off x="2937800" y="3470687"/>
            <a:ext cx="4071620" cy="29019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35"/>
              </a:spcBef>
              <a:tabLst>
                <a:tab pos="170815" algn="l"/>
                <a:tab pos="833119" algn="l"/>
                <a:tab pos="1541780" algn="l"/>
                <a:tab pos="2210435" algn="l"/>
                <a:tab pos="2879725" algn="l"/>
                <a:tab pos="3594735" algn="l"/>
              </a:tabLst>
            </a:pP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16,864,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</a:t>
            </a:r>
            <a:r>
              <a:rPr sz="750" spc="-15" dirty="0">
                <a:latin typeface="Times New Roman"/>
                <a:cs typeface="Times New Roman"/>
              </a:rPr>
              <a:t>2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10,310,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55</a:t>
            </a:r>
            <a:r>
              <a:rPr sz="750" spc="-15" dirty="0">
                <a:latin typeface="Times New Roman"/>
                <a:cs typeface="Times New Roman"/>
              </a:rPr>
              <a:t>5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3,959,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05</a:t>
            </a:r>
            <a:r>
              <a:rPr sz="750" spc="-15" dirty="0">
                <a:latin typeface="Times New Roman"/>
                <a:cs typeface="Times New Roman"/>
              </a:rPr>
              <a:t>4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4,487,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18</a:t>
            </a:r>
            <a:r>
              <a:rPr sz="750" spc="-15" dirty="0">
                <a:latin typeface="Times New Roman"/>
                <a:cs typeface="Times New Roman"/>
              </a:rPr>
              <a:t>4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20,823,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25</a:t>
            </a:r>
            <a:r>
              <a:rPr sz="750" spc="-15" dirty="0">
                <a:latin typeface="Times New Roman"/>
                <a:cs typeface="Times New Roman"/>
              </a:rPr>
              <a:t>6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14,797,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73</a:t>
            </a:r>
            <a:r>
              <a:rPr sz="750" spc="-15" dirty="0">
                <a:latin typeface="Times New Roman"/>
                <a:cs typeface="Times New Roman"/>
              </a:rPr>
              <a:t>9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0"/>
              </a:spcBef>
              <a:tabLst>
                <a:tab pos="170815" algn="l"/>
                <a:tab pos="833119" algn="l"/>
                <a:tab pos="1495425" algn="l"/>
                <a:tab pos="2164080" algn="l"/>
                <a:tab pos="2879090" algn="l"/>
                <a:tab pos="3594100" algn="l"/>
              </a:tabLst>
            </a:pP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46,723,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98</a:t>
            </a:r>
            <a:r>
              <a:rPr sz="750" spc="-15" dirty="0">
                <a:latin typeface="Times New Roman"/>
                <a:cs typeface="Times New Roman"/>
              </a:rPr>
              <a:t>3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24,821,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</a:t>
            </a:r>
            <a:r>
              <a:rPr sz="750" spc="-15" dirty="0">
                <a:latin typeface="Times New Roman"/>
                <a:cs typeface="Times New Roman"/>
              </a:rPr>
              <a:t>4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16,394,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82</a:t>
            </a:r>
            <a:r>
              <a:rPr sz="750" spc="-15" dirty="0">
                <a:latin typeface="Times New Roman"/>
                <a:cs typeface="Times New Roman"/>
              </a:rPr>
              <a:t>6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18,376,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</a:t>
            </a:r>
            <a:r>
              <a:rPr sz="750" spc="-15" dirty="0">
                <a:latin typeface="Times New Roman"/>
                <a:cs typeface="Times New Roman"/>
              </a:rPr>
              <a:t>4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63,118,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80</a:t>
            </a:r>
            <a:r>
              <a:rPr sz="750" spc="-15" dirty="0">
                <a:latin typeface="Times New Roman"/>
                <a:cs typeface="Times New Roman"/>
              </a:rPr>
              <a:t>9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43,197,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40</a:t>
            </a:r>
            <a:r>
              <a:rPr sz="750" spc="-15" dirty="0">
                <a:latin typeface="Times New Roman"/>
                <a:cs typeface="Times New Roman"/>
              </a:rPr>
              <a:t>8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45845" y="4264943"/>
            <a:ext cx="1547495" cy="29019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35"/>
              </a:spcBef>
            </a:pPr>
            <a:r>
              <a:rPr sz="750" spc="-5" dirty="0">
                <a:latin typeface="Times New Roman"/>
                <a:cs typeface="Times New Roman"/>
              </a:rPr>
              <a:t>Electric </a:t>
            </a:r>
            <a:r>
              <a:rPr sz="750" spc="-30" dirty="0">
                <a:latin typeface="Times New Roman"/>
                <a:cs typeface="Times New Roman"/>
              </a:rPr>
              <a:t>light</a:t>
            </a:r>
            <a:r>
              <a:rPr sz="750" spc="45" dirty="0">
                <a:latin typeface="Times New Roman"/>
                <a:cs typeface="Times New Roman"/>
              </a:rPr>
              <a:t> </a:t>
            </a:r>
            <a:r>
              <a:rPr sz="750" spc="5" dirty="0">
                <a:latin typeface="Times New Roman"/>
                <a:cs typeface="Times New Roman"/>
              </a:rPr>
              <a:t>department</a:t>
            </a:r>
            <a:endParaRPr sz="750">
              <a:latin typeface="Times New Roman"/>
              <a:cs typeface="Times New Roman"/>
            </a:endParaRPr>
          </a:p>
          <a:p>
            <a:pPr marL="92075">
              <a:lnSpc>
                <a:spcPct val="100000"/>
              </a:lnSpc>
              <a:spcBef>
                <a:spcPts val="140"/>
              </a:spcBef>
            </a:pPr>
            <a:r>
              <a:rPr sz="750" spc="5" dirty="0">
                <a:latin typeface="Times New Roman"/>
                <a:cs typeface="Times New Roman"/>
              </a:rPr>
              <a:t>Total </a:t>
            </a:r>
            <a:r>
              <a:rPr sz="750" spc="20" dirty="0">
                <a:latin typeface="Times New Roman"/>
                <a:cs typeface="Times New Roman"/>
              </a:rPr>
              <a:t>Deferred </a:t>
            </a:r>
            <a:r>
              <a:rPr sz="750" spc="-5" dirty="0">
                <a:latin typeface="Times New Roman"/>
                <a:cs typeface="Times New Roman"/>
              </a:rPr>
              <a:t>Inflows of</a:t>
            </a:r>
            <a:r>
              <a:rPr sz="750" spc="-50" dirty="0">
                <a:latin typeface="Times New Roman"/>
                <a:cs typeface="Times New Roman"/>
              </a:rPr>
              <a:t> </a:t>
            </a:r>
            <a:r>
              <a:rPr sz="750" spc="10" dirty="0">
                <a:latin typeface="Times New Roman"/>
                <a:cs typeface="Times New Roman"/>
              </a:rPr>
              <a:t>Resources</a:t>
            </a:r>
            <a:endParaRPr sz="75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73637" y="4698793"/>
          <a:ext cx="6325234" cy="65438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771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23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13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69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165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21212">
                <a:tc>
                  <a:txBody>
                    <a:bodyPr/>
                    <a:lstStyle/>
                    <a:p>
                      <a:pPr marL="31750">
                        <a:lnSpc>
                          <a:spcPts val="844"/>
                        </a:lnSpc>
                      </a:pPr>
                      <a:r>
                        <a:rPr sz="750" b="1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Net</a:t>
                      </a:r>
                      <a:r>
                        <a:rPr sz="750" b="1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Position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241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20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investment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capital</a:t>
                      </a:r>
                      <a:r>
                        <a:rPr sz="7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assets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31,603,441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789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176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5651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289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460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4064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15,720,187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50,892,901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4508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509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363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146">
                <a:tc>
                  <a:txBody>
                    <a:bodyPr/>
                    <a:lstStyle/>
                    <a:p>
                      <a:pPr marL="31750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Restricted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78740" algn="ct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3,949,671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361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807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56515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532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624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87630" algn="ct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1,160,103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4,482,295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45085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521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910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54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Unrestricted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171450" algn="l"/>
                          <a:tab pos="833755" algn="l"/>
                          <a:tab pos="1496060" algn="l"/>
                        </a:tabLst>
                      </a:pP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(8,374,629) 	(7,236,254) 	</a:t>
                      </a:r>
                      <a:r>
                        <a:rPr sz="7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(3,045,146)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290"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206375" algn="l"/>
                          <a:tab pos="875030" algn="l"/>
                          <a:tab pos="1636395" algn="l"/>
                        </a:tabLst>
                      </a:pP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(1,627,237) 	(11,419,775) 	</a:t>
                      </a:r>
                      <a:r>
                        <a:rPr sz="7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(8,863,491)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6072">
                <a:tc>
                  <a:txBody>
                    <a:bodyPr/>
                    <a:lstStyle/>
                    <a:p>
                      <a:pPr marL="16383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750" spc="20" dirty="0">
                          <a:latin typeface="Times New Roman"/>
                          <a:cs typeface="Times New Roman"/>
                        </a:rPr>
                        <a:t>Net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Position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  <a:tabLst>
                          <a:tab pos="1376680" algn="l"/>
                        </a:tabLst>
                      </a:pP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  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27,178,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3     </a:t>
                      </a:r>
                      <a:r>
                        <a:rPr sz="75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$ </a:t>
                      </a:r>
                      <a:r>
                        <a:rPr sz="75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11,914,729	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16,776,938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5"/>
                        </a:spcBef>
                        <a:tabLst>
                          <a:tab pos="749300" algn="l"/>
                          <a:tab pos="1464310" algn="l"/>
                        </a:tabLst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$ </a:t>
                      </a:r>
                      <a:r>
                        <a:rPr sz="75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15,253,053	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$   </a:t>
                      </a:r>
                      <a:r>
                        <a:rPr sz="75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43,955,421	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$ 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27,167,782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2937798" y="4264943"/>
            <a:ext cx="4071620" cy="29019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35"/>
              </a:spcBef>
              <a:tabLst>
                <a:tab pos="548640" algn="l"/>
                <a:tab pos="1118235" algn="l"/>
                <a:tab pos="1296670" algn="l"/>
                <a:tab pos="1541780" algn="l"/>
                <a:tab pos="2210435" algn="l"/>
                <a:tab pos="2926080" algn="l"/>
                <a:tab pos="3641090" algn="l"/>
              </a:tabLst>
            </a:pP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dbl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- 	-	 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1,855,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88</a:t>
            </a:r>
            <a:r>
              <a:rPr sz="750" spc="-15" dirty="0">
                <a:latin typeface="Times New Roman"/>
                <a:cs typeface="Times New Roman"/>
              </a:rPr>
              <a:t>5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2,037,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83</a:t>
            </a:r>
            <a:r>
              <a:rPr sz="750" spc="-15" dirty="0">
                <a:latin typeface="Times New Roman"/>
                <a:cs typeface="Times New Roman"/>
              </a:rPr>
              <a:t>5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1,855,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88</a:t>
            </a:r>
            <a:r>
              <a:rPr sz="750" spc="-15" dirty="0">
                <a:latin typeface="Times New Roman"/>
                <a:cs typeface="Times New Roman"/>
              </a:rPr>
              <a:t>5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2,037,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83</a:t>
            </a:r>
            <a:r>
              <a:rPr sz="750" spc="-15" dirty="0">
                <a:latin typeface="Times New Roman"/>
                <a:cs typeface="Times New Roman"/>
              </a:rPr>
              <a:t>5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0"/>
              </a:spcBef>
              <a:tabLst>
                <a:tab pos="283845" algn="l"/>
                <a:tab pos="879475" algn="l"/>
                <a:tab pos="1541780" algn="l"/>
                <a:tab pos="2210435" algn="l"/>
                <a:tab pos="2926080" algn="l"/>
                <a:tab pos="3641090" algn="l"/>
              </a:tabLst>
            </a:pP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733,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41</a:t>
            </a:r>
            <a:r>
              <a:rPr sz="750" spc="-15" dirty="0">
                <a:latin typeface="Times New Roman"/>
                <a:cs typeface="Times New Roman"/>
              </a:rPr>
              <a:t>0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1,213,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18</a:t>
            </a:r>
            <a:r>
              <a:rPr sz="750" spc="-15" dirty="0">
                <a:latin typeface="Times New Roman"/>
                <a:cs typeface="Times New Roman"/>
              </a:rPr>
              <a:t>2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2,990,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09</a:t>
            </a:r>
            <a:r>
              <a:rPr sz="750" spc="-15" dirty="0">
                <a:latin typeface="Times New Roman"/>
                <a:cs typeface="Times New Roman"/>
              </a:rPr>
              <a:t>5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2,975,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66</a:t>
            </a:r>
            <a:r>
              <a:rPr sz="750" spc="-15" dirty="0">
                <a:latin typeface="Times New Roman"/>
                <a:cs typeface="Times New Roman"/>
              </a:rPr>
              <a:t>8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3,723,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50</a:t>
            </a:r>
            <a:r>
              <a:rPr sz="750" spc="-15" dirty="0">
                <a:latin typeface="Times New Roman"/>
                <a:cs typeface="Times New Roman"/>
              </a:rPr>
              <a:t>5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4,188,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85</a:t>
            </a:r>
            <a:r>
              <a:rPr sz="750" spc="-15" dirty="0">
                <a:latin typeface="Times New Roman"/>
                <a:cs typeface="Times New Roman"/>
              </a:rPr>
              <a:t>0</a:t>
            </a:r>
            <a:r>
              <a:rPr sz="750" spc="15" dirty="0"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734">
    <p:push dir="u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419" y="6477936"/>
            <a:ext cx="5958840" cy="276415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23495">
              <a:lnSpc>
                <a:spcPct val="95800"/>
              </a:lnSpc>
              <a:spcBef>
                <a:spcPts val="160"/>
              </a:spcBef>
            </a:pPr>
            <a:r>
              <a:rPr sz="1100" b="1" spc="-5" dirty="0">
                <a:latin typeface="Times New Roman"/>
                <a:cs typeface="Times New Roman"/>
              </a:rPr>
              <a:t>Governmental Activities </a:t>
            </a:r>
            <a:r>
              <a:rPr sz="1100" b="1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Total revenues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fiscal year 2019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Town’s governmental activities  </a:t>
            </a:r>
            <a:r>
              <a:rPr sz="1100" dirty="0">
                <a:latin typeface="Times New Roman"/>
                <a:cs typeface="Times New Roman"/>
              </a:rPr>
              <a:t>increased </a:t>
            </a:r>
            <a:r>
              <a:rPr sz="1100" spc="-5" dirty="0">
                <a:latin typeface="Times New Roman"/>
                <a:cs typeface="Times New Roman"/>
              </a:rPr>
              <a:t>almost </a:t>
            </a:r>
            <a:r>
              <a:rPr sz="1100" dirty="0">
                <a:latin typeface="Times New Roman"/>
                <a:cs typeface="Times New Roman"/>
              </a:rPr>
              <a:t>$11.6 </a:t>
            </a:r>
            <a:r>
              <a:rPr sz="1100" spc="-5" dirty="0">
                <a:latin typeface="Times New Roman"/>
                <a:cs typeface="Times New Roman"/>
              </a:rPr>
              <a:t>million from fiscal year </a:t>
            </a:r>
            <a:r>
              <a:rPr sz="1100" dirty="0">
                <a:latin typeface="Times New Roman"/>
                <a:cs typeface="Times New Roman"/>
              </a:rPr>
              <a:t>2018. The </a:t>
            </a:r>
            <a:r>
              <a:rPr sz="1100" spc="-5" dirty="0">
                <a:latin typeface="Times New Roman"/>
                <a:cs typeface="Times New Roman"/>
              </a:rPr>
              <a:t>increase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primarily due </a:t>
            </a:r>
            <a:r>
              <a:rPr sz="1100" dirty="0">
                <a:latin typeface="Times New Roman"/>
                <a:cs typeface="Times New Roman"/>
              </a:rPr>
              <a:t>to a $14.4 </a:t>
            </a:r>
            <a:r>
              <a:rPr sz="1100" spc="-5" dirty="0">
                <a:latin typeface="Times New Roman"/>
                <a:cs typeface="Times New Roman"/>
              </a:rPr>
              <a:t>million  Massachusetts School Building Authority (MSBA) reimbursement related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construction </a:t>
            </a:r>
            <a:r>
              <a:rPr sz="1100" dirty="0">
                <a:latin typeface="Times New Roman"/>
                <a:cs typeface="Times New Roman"/>
              </a:rPr>
              <a:t>of a new  </a:t>
            </a:r>
            <a:r>
              <a:rPr sz="1100" spc="-5" dirty="0">
                <a:latin typeface="Times New Roman"/>
                <a:cs typeface="Times New Roman"/>
              </a:rPr>
              <a:t>school building. This was about $10.0 </a:t>
            </a:r>
            <a:r>
              <a:rPr sz="1100" dirty="0">
                <a:latin typeface="Times New Roman"/>
                <a:cs typeface="Times New Roman"/>
              </a:rPr>
              <a:t>million more </a:t>
            </a:r>
            <a:r>
              <a:rPr sz="1100" spc="-5" dirty="0">
                <a:latin typeface="Times New Roman"/>
                <a:cs typeface="Times New Roman"/>
              </a:rPr>
              <a:t>than the previous year. This project was started </a:t>
            </a:r>
            <a:r>
              <a:rPr sz="1100" dirty="0">
                <a:latin typeface="Times New Roman"/>
                <a:cs typeface="Times New Roman"/>
              </a:rPr>
              <a:t>in the  </a:t>
            </a:r>
            <a:r>
              <a:rPr sz="1100" spc="-5" dirty="0">
                <a:latin typeface="Times New Roman"/>
                <a:cs typeface="Times New Roman"/>
              </a:rPr>
              <a:t>prior year but gained momentum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current year, therefore more </a:t>
            </a:r>
            <a:r>
              <a:rPr sz="1100" dirty="0">
                <a:latin typeface="Times New Roman"/>
                <a:cs typeface="Times New Roman"/>
              </a:rPr>
              <a:t>activity </a:t>
            </a:r>
            <a:r>
              <a:rPr sz="1100" spc="-5" dirty="0">
                <a:latin typeface="Times New Roman"/>
                <a:cs typeface="Times New Roman"/>
              </a:rPr>
              <a:t>resulted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more eligible  reimbursements received from the State.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900"/>
              </a:lnSpc>
              <a:tabLst>
                <a:tab pos="4415155" algn="l"/>
              </a:tabLst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largest revenue source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normal operating years is property taxes. However due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 construction activity noted </a:t>
            </a:r>
            <a:r>
              <a:rPr sz="1100" dirty="0">
                <a:latin typeface="Times New Roman"/>
                <a:cs typeface="Times New Roman"/>
              </a:rPr>
              <a:t>above, it only </a:t>
            </a:r>
            <a:r>
              <a:rPr sz="1100" spc="-5" dirty="0">
                <a:latin typeface="Times New Roman"/>
                <a:cs typeface="Times New Roman"/>
              </a:rPr>
              <a:t>represented 36%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1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total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revenues.	The current amount  represented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dollar increase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almost </a:t>
            </a:r>
            <a:r>
              <a:rPr sz="1100" dirty="0">
                <a:latin typeface="Times New Roman"/>
                <a:cs typeface="Times New Roman"/>
              </a:rPr>
              <a:t>$1.1 </a:t>
            </a:r>
            <a:r>
              <a:rPr sz="1100" spc="-5" dirty="0">
                <a:latin typeface="Times New Roman"/>
                <a:cs typeface="Times New Roman"/>
              </a:rPr>
              <a:t>million. This increase was expected as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is allowed </a:t>
            </a:r>
            <a:r>
              <a:rPr sz="1100" dirty="0">
                <a:latin typeface="Times New Roman"/>
                <a:cs typeface="Times New Roman"/>
              </a:rPr>
              <a:t>to  </a:t>
            </a:r>
            <a:r>
              <a:rPr sz="1100" spc="-5" dirty="0">
                <a:latin typeface="Times New Roman"/>
                <a:cs typeface="Times New Roman"/>
              </a:rPr>
              <a:t>assess property </a:t>
            </a:r>
            <a:r>
              <a:rPr sz="1100" dirty="0">
                <a:latin typeface="Times New Roman"/>
                <a:cs typeface="Times New Roman"/>
              </a:rPr>
              <a:t>taxes at 2 </a:t>
            </a:r>
            <a:r>
              <a:rPr sz="1100" spc="-5" dirty="0">
                <a:latin typeface="Times New Roman"/>
                <a:cs typeface="Times New Roman"/>
              </a:rPr>
              <a:t>½% </a:t>
            </a:r>
            <a:r>
              <a:rPr sz="1100" dirty="0">
                <a:latin typeface="Times New Roman"/>
                <a:cs typeface="Times New Roman"/>
              </a:rPr>
              <a:t>of the prior </a:t>
            </a:r>
            <a:r>
              <a:rPr sz="1100" spc="-5" dirty="0">
                <a:latin typeface="Times New Roman"/>
                <a:cs typeface="Times New Roman"/>
              </a:rPr>
              <a:t>year amount. In </a:t>
            </a:r>
            <a:r>
              <a:rPr sz="1100" dirty="0">
                <a:latin typeface="Times New Roman"/>
                <a:cs typeface="Times New Roman"/>
              </a:rPr>
              <a:t>addition, </a:t>
            </a:r>
            <a:r>
              <a:rPr sz="1100" spc="-5" dirty="0">
                <a:latin typeface="Times New Roman"/>
                <a:cs typeface="Times New Roman"/>
              </a:rPr>
              <a:t>amounts assessed greater than </a:t>
            </a:r>
            <a:r>
              <a:rPr sz="1100" dirty="0">
                <a:latin typeface="Times New Roman"/>
                <a:cs typeface="Times New Roman"/>
              </a:rPr>
              <a:t>this  </a:t>
            </a:r>
            <a:r>
              <a:rPr sz="1100" spc="-5" dirty="0">
                <a:latin typeface="Times New Roman"/>
                <a:cs typeface="Times New Roman"/>
              </a:rPr>
              <a:t>that are attributed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debt </a:t>
            </a:r>
            <a:r>
              <a:rPr sz="1100" dirty="0">
                <a:latin typeface="Times New Roman"/>
                <a:cs typeface="Times New Roman"/>
              </a:rPr>
              <a:t>exclusion and </a:t>
            </a:r>
            <a:r>
              <a:rPr sz="1100" spc="-5" dirty="0">
                <a:latin typeface="Times New Roman"/>
                <a:cs typeface="Times New Roman"/>
              </a:rPr>
              <a:t>new growth are also legally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permissible.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Other </a:t>
            </a:r>
            <a:r>
              <a:rPr sz="1100" spc="-5" dirty="0">
                <a:latin typeface="Times New Roman"/>
                <a:cs typeface="Times New Roman"/>
              </a:rPr>
              <a:t>revenue amounts were </a:t>
            </a:r>
            <a:r>
              <a:rPr sz="1100" dirty="0">
                <a:latin typeface="Times New Roman"/>
                <a:cs typeface="Times New Roman"/>
              </a:rPr>
              <a:t>minor in amount or </a:t>
            </a:r>
            <a:r>
              <a:rPr sz="1100" spc="-5" dirty="0">
                <a:latin typeface="Times New Roman"/>
                <a:cs typeface="Times New Roman"/>
              </a:rPr>
              <a:t>did not vary greatly from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prior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93675">
              <a:lnSpc>
                <a:spcPts val="1270"/>
              </a:lnSpc>
            </a:pPr>
            <a:r>
              <a:rPr sz="1100" spc="-5" dirty="0">
                <a:latin typeface="Times New Roman"/>
                <a:cs typeface="Times New Roman"/>
              </a:rPr>
              <a:t>Major expenses were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education which continues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be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area that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devotes </a:t>
            </a:r>
            <a:r>
              <a:rPr sz="1100" spc="-5" dirty="0">
                <a:latin typeface="Times New Roman"/>
                <a:cs typeface="Times New Roman"/>
              </a:rPr>
              <a:t>significant  resources. Education expenses </a:t>
            </a:r>
            <a:r>
              <a:rPr sz="1100" dirty="0">
                <a:latin typeface="Times New Roman"/>
                <a:cs typeface="Times New Roman"/>
              </a:rPr>
              <a:t>total </a:t>
            </a:r>
            <a:r>
              <a:rPr sz="1100" spc="-5" dirty="0">
                <a:latin typeface="Times New Roman"/>
                <a:cs typeface="Times New Roman"/>
              </a:rPr>
              <a:t>approximately 47% </a:t>
            </a:r>
            <a:r>
              <a:rPr sz="1100" dirty="0">
                <a:latin typeface="Times New Roman"/>
                <a:cs typeface="Times New Roman"/>
              </a:rPr>
              <a:t>of total </a:t>
            </a:r>
            <a:r>
              <a:rPr sz="1100" spc="-5" dirty="0">
                <a:latin typeface="Times New Roman"/>
                <a:cs typeface="Times New Roman"/>
              </a:rPr>
              <a:t>annual expenditures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current year.</a:t>
            </a:r>
            <a:r>
              <a:rPr sz="1100" spc="15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52932"/>
            <a:ext cx="6347460" cy="875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</a:t>
            </a:r>
            <a:r>
              <a:rPr sz="1100" dirty="0">
                <a:latin typeface="Times New Roman"/>
                <a:cs typeface="Times New Roman"/>
              </a:rPr>
              <a:t>table </a:t>
            </a:r>
            <a:r>
              <a:rPr sz="1100" spc="-5" dirty="0">
                <a:latin typeface="Times New Roman"/>
                <a:cs typeface="Times New Roman"/>
              </a:rPr>
              <a:t>presents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condensed comparative statement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activities </a:t>
            </a:r>
            <a:r>
              <a:rPr sz="1100" dirty="0">
                <a:latin typeface="Times New Roman"/>
                <a:cs typeface="Times New Roman"/>
              </a:rPr>
              <a:t>in net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position: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268220" algn="ctr">
              <a:lnSpc>
                <a:spcPct val="100000"/>
              </a:lnSpc>
              <a:tabLst>
                <a:tab pos="5511800" algn="l"/>
                <a:tab pos="6321425" algn="l"/>
              </a:tabLst>
            </a:pPr>
            <a:r>
              <a:rPr sz="750" b="1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 </a:t>
            </a:r>
            <a:r>
              <a:rPr sz="750" b="1" u="dbl" spc="-6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b="1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Governmental </a:t>
            </a:r>
            <a:r>
              <a:rPr sz="750" b="1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Activit</a:t>
            </a:r>
            <a:r>
              <a:rPr sz="750" b="1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750" b="1" spc="20" dirty="0">
                <a:latin typeface="Times New Roman"/>
                <a:cs typeface="Times New Roman"/>
              </a:rPr>
              <a:t>es      </a:t>
            </a:r>
            <a:r>
              <a:rPr sz="750" b="1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</a:t>
            </a:r>
            <a:r>
              <a:rPr sz="750" b="1" u="dbl" spc="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b="1" u="dbl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Business-Type</a:t>
            </a:r>
            <a:r>
              <a:rPr sz="750" b="1" u="dbl" spc="10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b="1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Activit</a:t>
            </a:r>
            <a:r>
              <a:rPr sz="750" b="1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750" b="1" spc="20" dirty="0">
                <a:latin typeface="Times New Roman"/>
                <a:cs typeface="Times New Roman"/>
              </a:rPr>
              <a:t>es</a:t>
            </a:r>
            <a:r>
              <a:rPr sz="750" b="1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b="1" u="dbl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Total	</a:t>
            </a:r>
            <a:endParaRPr sz="750">
              <a:latin typeface="Times New Roman"/>
              <a:cs typeface="Times New Roman"/>
            </a:endParaRPr>
          </a:p>
          <a:p>
            <a:pPr marL="2243455" algn="ctr">
              <a:lnSpc>
                <a:spcPct val="100000"/>
              </a:lnSpc>
              <a:spcBef>
                <a:spcPts val="145"/>
              </a:spcBef>
              <a:tabLst>
                <a:tab pos="2907030" algn="l"/>
                <a:tab pos="3569970" algn="l"/>
                <a:tab pos="4239895" algn="l"/>
                <a:tab pos="4929505" algn="l"/>
                <a:tab pos="5646420" algn="l"/>
              </a:tabLst>
            </a:pP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40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30,	</a:t>
            </a: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40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30,	</a:t>
            </a: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40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30,	</a:t>
            </a: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40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30,	</a:t>
            </a: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45" dirty="0">
                <a:latin typeface="Times New Roman"/>
                <a:cs typeface="Times New Roman"/>
              </a:rPr>
              <a:t> </a:t>
            </a:r>
            <a:r>
              <a:rPr sz="750" spc="-10" dirty="0">
                <a:latin typeface="Times New Roman"/>
                <a:cs typeface="Times New Roman"/>
              </a:rPr>
              <a:t>30,	</a:t>
            </a:r>
            <a:r>
              <a:rPr sz="750" dirty="0">
                <a:latin typeface="Times New Roman"/>
                <a:cs typeface="Times New Roman"/>
              </a:rPr>
              <a:t>June</a:t>
            </a:r>
            <a:r>
              <a:rPr sz="750" spc="25" dirty="0">
                <a:latin typeface="Times New Roman"/>
                <a:cs typeface="Times New Roman"/>
              </a:rPr>
              <a:t> </a:t>
            </a:r>
            <a:r>
              <a:rPr sz="750" spc="-20" dirty="0">
                <a:latin typeface="Times New Roman"/>
                <a:cs typeface="Times New Roman"/>
              </a:rPr>
              <a:t>30,</a:t>
            </a:r>
            <a:endParaRPr sz="750">
              <a:latin typeface="Times New Roman"/>
              <a:cs typeface="Times New Roman"/>
            </a:endParaRPr>
          </a:p>
          <a:p>
            <a:pPr marL="2268220" algn="ctr">
              <a:lnSpc>
                <a:spcPct val="100000"/>
              </a:lnSpc>
              <a:spcBef>
                <a:spcPts val="140"/>
              </a:spcBef>
              <a:tabLst>
                <a:tab pos="2487295" algn="l"/>
                <a:tab pos="2891790" algn="l"/>
                <a:tab pos="3150235" algn="l"/>
                <a:tab pos="3555365" algn="l"/>
                <a:tab pos="3813810" algn="l"/>
                <a:tab pos="4218305" algn="l"/>
                <a:tab pos="4483735" algn="l"/>
                <a:tab pos="4888230" algn="l"/>
                <a:tab pos="5173345" algn="l"/>
                <a:tab pos="5604510" algn="l"/>
                <a:tab pos="5889625" algn="l"/>
                <a:tab pos="6321425" algn="l"/>
              </a:tabLst>
            </a:pP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</a:t>
            </a:r>
            <a:r>
              <a:rPr sz="750" spc="-10" dirty="0">
                <a:latin typeface="Times New Roman"/>
                <a:cs typeface="Times New Roman"/>
              </a:rPr>
              <a:t>9	</a:t>
            </a:r>
            <a:r>
              <a:rPr sz="75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</a:t>
            </a:r>
            <a:r>
              <a:rPr sz="750" spc="-10" dirty="0">
                <a:latin typeface="Times New Roman"/>
                <a:cs typeface="Times New Roman"/>
              </a:rPr>
              <a:t>8	</a:t>
            </a:r>
            <a:r>
              <a:rPr sz="75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</a:t>
            </a:r>
            <a:r>
              <a:rPr sz="750" spc="-10" dirty="0">
                <a:latin typeface="Times New Roman"/>
                <a:cs typeface="Times New Roman"/>
              </a:rPr>
              <a:t>9	</a:t>
            </a:r>
            <a:r>
              <a:rPr sz="75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</a:t>
            </a:r>
            <a:r>
              <a:rPr sz="750" spc="-10" dirty="0">
                <a:latin typeface="Times New Roman"/>
                <a:cs typeface="Times New Roman"/>
              </a:rPr>
              <a:t>8	</a:t>
            </a:r>
            <a:r>
              <a:rPr sz="75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</a:t>
            </a:r>
            <a:r>
              <a:rPr sz="750" spc="-10" dirty="0">
                <a:latin typeface="Times New Roman"/>
                <a:cs typeface="Times New Roman"/>
              </a:rPr>
              <a:t>9	</a:t>
            </a:r>
            <a:r>
              <a:rPr sz="75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</a:t>
            </a:r>
            <a:r>
              <a:rPr sz="750" spc="-10" dirty="0">
                <a:latin typeface="Times New Roman"/>
                <a:cs typeface="Times New Roman"/>
              </a:rPr>
              <a:t>8	</a:t>
            </a:r>
            <a:endParaRPr sz="750">
              <a:latin typeface="Times New Roman"/>
              <a:cs typeface="Times New Roman"/>
            </a:endParaRPr>
          </a:p>
          <a:p>
            <a:pPr marR="5843905" algn="ctr">
              <a:lnSpc>
                <a:spcPct val="100000"/>
              </a:lnSpc>
              <a:spcBef>
                <a:spcPts val="95"/>
              </a:spcBef>
            </a:pPr>
            <a:r>
              <a:rPr sz="750" b="1" u="sng" spc="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Reve</a:t>
            </a:r>
            <a:r>
              <a:rPr sz="750" b="1" u="sng" spc="-1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b="1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nues</a:t>
            </a:r>
            <a:endParaRPr sz="75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902549" y="1745608"/>
          <a:ext cx="6362062" cy="322720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44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797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29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6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6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70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32640">
                <a:tc>
                  <a:txBody>
                    <a:bodyPr/>
                    <a:lstStyle/>
                    <a:p>
                      <a:pPr marL="31750">
                        <a:lnSpc>
                          <a:spcPts val="850"/>
                        </a:lnSpc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Program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revenues: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1403">
                <a:tc>
                  <a:txBody>
                    <a:bodyPr/>
                    <a:lstStyle/>
                    <a:p>
                      <a:pPr marL="111125">
                        <a:lnSpc>
                          <a:spcPts val="850"/>
                        </a:lnSpc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Charges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7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50"/>
                        </a:lnSpc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1,404,127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50"/>
                        </a:lnSpc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1,250,617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7945" algn="r">
                        <a:lnSpc>
                          <a:spcPts val="850"/>
                        </a:lnSpc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10,175,197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50"/>
                        </a:lnSpc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10,337,508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50"/>
                        </a:lnSpc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11,579,324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ts val="850"/>
                        </a:lnSpc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11,588,125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Operating grants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contributions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459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904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359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816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858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751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942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559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655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446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758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5799"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Capital grants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contributions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666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991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836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418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794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100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355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383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767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346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928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801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79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General</a:t>
                      </a:r>
                      <a:r>
                        <a:rPr sz="75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revenues: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Property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taxes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463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604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385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679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858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463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604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385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679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1403">
                <a:tc>
                  <a:txBody>
                    <a:bodyPr/>
                    <a:lstStyle/>
                    <a:p>
                      <a:pPr marL="111125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Intergovernmental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552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520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503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785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8580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552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520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503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785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111125">
                        <a:lnSpc>
                          <a:spcPts val="819"/>
                        </a:lnSpc>
                        <a:spcBef>
                          <a:spcPts val="125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gridSpan="6">
                  <a:txBody>
                    <a:bodyPr/>
                    <a:lstStyle/>
                    <a:p>
                      <a:pPr marL="135890">
                        <a:lnSpc>
                          <a:spcPts val="819"/>
                        </a:lnSpc>
                        <a:spcBef>
                          <a:spcPts val="125"/>
                        </a:spcBef>
                        <a:tabLst>
                          <a:tab pos="341630" algn="l"/>
                          <a:tab pos="1004569" algn="l"/>
                          <a:tab pos="1781175" algn="l"/>
                          <a:tab pos="2451100" algn="l"/>
                          <a:tab pos="3054350" algn="l"/>
                          <a:tab pos="3770629" algn="l"/>
                        </a:tabLst>
                      </a:pP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1,598,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89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1,238,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64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71,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54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18,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1,670,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44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1,257,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3738">
                <a:tc>
                  <a:txBody>
                    <a:bodyPr/>
                    <a:lstStyle/>
                    <a:p>
                      <a:pPr marL="19113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75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30" dirty="0">
                          <a:latin typeface="Times New Roman"/>
                          <a:cs typeface="Times New Roman"/>
                        </a:rPr>
                        <a:t>reve</a:t>
                      </a:r>
                      <a:r>
                        <a:rPr sz="750" b="1" spc="-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dirty="0">
                          <a:latin typeface="Times New Roman"/>
                          <a:cs typeface="Times New Roman"/>
                        </a:rPr>
                        <a:t>nue</a:t>
                      </a:r>
                      <a:r>
                        <a:rPr sz="750" b="1" spc="-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146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045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574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957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67945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446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846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535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434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592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891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110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391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578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50" b="1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Expe</a:t>
                      </a:r>
                      <a:r>
                        <a:rPr sz="750" b="1" u="sng" spc="-1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nses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5956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General</a:t>
                      </a:r>
                      <a:r>
                        <a:rPr sz="75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government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326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486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144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006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68580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326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486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144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006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15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7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619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735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180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326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858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619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735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180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326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5" dirty="0">
                          <a:latin typeface="Times New Roman"/>
                          <a:cs typeface="Times New Roman"/>
                        </a:rPr>
                        <a:t>Education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417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604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081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440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858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417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604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081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440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15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7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works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925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968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781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852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858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925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968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781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852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Health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human</a:t>
                      </a:r>
                      <a:r>
                        <a:rPr sz="7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450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281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392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538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858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450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281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392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538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10" dirty="0">
                          <a:latin typeface="Times New Roman"/>
                          <a:cs typeface="Times New Roman"/>
                        </a:rPr>
                        <a:t>Culture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7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recreation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227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427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226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829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858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227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427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226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829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Debt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 service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587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262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784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858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587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262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784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Sewer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794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553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403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523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598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553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403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523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598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5" dirty="0">
                          <a:latin typeface="Times New Roman"/>
                          <a:cs typeface="Times New Roman"/>
                        </a:rPr>
                        <a:t>Cable</a:t>
                      </a:r>
                      <a:r>
                        <a:rPr sz="7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8580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092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926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092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926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1403">
                <a:tc>
                  <a:txBody>
                    <a:bodyPr/>
                    <a:lstStyle/>
                    <a:p>
                      <a:pPr marL="31750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Water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7945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350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269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133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404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350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269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133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404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32640">
                <a:tc gridSpan="7">
                  <a:txBody>
                    <a:bodyPr/>
                    <a:lstStyle/>
                    <a:p>
                      <a:pPr marL="31750">
                        <a:lnSpc>
                          <a:spcPts val="819"/>
                        </a:lnSpc>
                        <a:spcBef>
                          <a:spcPts val="125"/>
                        </a:spcBef>
                        <a:tabLst>
                          <a:tab pos="2280285" algn="l"/>
                          <a:tab pos="2817495" algn="l"/>
                          <a:tab pos="3480435" algn="l"/>
                          <a:tab pos="3812540" algn="l"/>
                          <a:tab pos="4482465" algn="l"/>
                          <a:tab pos="5198745" algn="l"/>
                          <a:tab pos="5915025" algn="l"/>
                        </a:tabLst>
                      </a:pPr>
                      <a:r>
                        <a:rPr sz="750" spc="-5" dirty="0">
                          <a:latin typeface="Times New Roman"/>
                          <a:cs typeface="Times New Roman"/>
                        </a:rPr>
                        <a:t>Electric</a:t>
                      </a:r>
                      <a:r>
                        <a:rPr sz="75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Light</a:t>
                      </a:r>
                      <a:r>
                        <a:rPr sz="7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services	</a:t>
                      </a:r>
                      <a:r>
                        <a:rPr sz="7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 	- 	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6,571,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64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7,105,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66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6,571,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64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7,105,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66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7053">
                <a:tc>
                  <a:txBody>
                    <a:bodyPr/>
                    <a:lstStyle/>
                    <a:p>
                      <a:pPr marL="19113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75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35" dirty="0">
                          <a:latin typeface="Times New Roman"/>
                          <a:cs typeface="Times New Roman"/>
                        </a:rPr>
                        <a:t>expe</a:t>
                      </a:r>
                      <a:r>
                        <a:rPr sz="750" b="1" spc="-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25" dirty="0">
                          <a:latin typeface="Times New Roman"/>
                          <a:cs typeface="Times New Roman"/>
                        </a:rPr>
                        <a:t>nse</a:t>
                      </a:r>
                      <a:r>
                        <a:rPr sz="750" b="1" spc="-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554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763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844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775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67945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567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408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827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592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122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171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7620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23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672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367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54547">
                <a:tc>
                  <a:txBody>
                    <a:bodyPr/>
                    <a:lstStyle/>
                    <a:p>
                      <a:pPr marL="31750">
                        <a:lnSpc>
                          <a:spcPts val="819"/>
                        </a:lnSpc>
                        <a:spcBef>
                          <a:spcPts val="295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Excess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(deficiency)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position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before</a:t>
                      </a:r>
                      <a:r>
                        <a:rPr sz="75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transfers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19"/>
                        </a:lnSpc>
                        <a:spcBef>
                          <a:spcPts val="29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591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282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19"/>
                        </a:lnSpc>
                        <a:spcBef>
                          <a:spcPts val="29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730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182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marR="67945" algn="r">
                        <a:lnSpc>
                          <a:spcPts val="819"/>
                        </a:lnSpc>
                        <a:spcBef>
                          <a:spcPts val="29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879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438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19"/>
                        </a:lnSpc>
                        <a:spcBef>
                          <a:spcPts val="29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707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842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819"/>
                        </a:lnSpc>
                        <a:spcBef>
                          <a:spcPts val="29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470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720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ts val="819"/>
                        </a:lnSpc>
                        <a:spcBef>
                          <a:spcPts val="295"/>
                        </a:spcBef>
                      </a:pPr>
                      <a:r>
                        <a:rPr sz="750" spc="-3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438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024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921599" y="5243671"/>
            <a:ext cx="43180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b="1" dirty="0">
                <a:latin typeface="Times New Roman"/>
                <a:cs typeface="Times New Roman"/>
              </a:rPr>
              <a:t>Transfe</a:t>
            </a:r>
            <a:r>
              <a:rPr sz="750" b="1" spc="-145" dirty="0">
                <a:latin typeface="Times New Roman"/>
                <a:cs typeface="Times New Roman"/>
              </a:rPr>
              <a:t> </a:t>
            </a:r>
            <a:r>
              <a:rPr sz="750" b="1" spc="-25" dirty="0">
                <a:latin typeface="Times New Roman"/>
                <a:cs typeface="Times New Roman"/>
              </a:rPr>
              <a:t>rs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70289" y="5250336"/>
            <a:ext cx="405574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250825" algn="l"/>
                <a:tab pos="914400" algn="l"/>
                <a:tab pos="1610995" algn="l"/>
                <a:tab pos="2280920" algn="l"/>
                <a:tab pos="2997200" algn="l"/>
                <a:tab pos="3726815" algn="l"/>
              </a:tabLst>
            </a:pP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5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(327,528) 	(396,983) 	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644,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44</a:t>
            </a:r>
            <a:r>
              <a:rPr sz="750" spc="-15" dirty="0">
                <a:latin typeface="Times New Roman"/>
                <a:cs typeface="Times New Roman"/>
              </a:rPr>
              <a:t>7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314,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91</a:t>
            </a:r>
            <a:r>
              <a:rPr sz="750" spc="-15" dirty="0">
                <a:latin typeface="Times New Roman"/>
                <a:cs typeface="Times New Roman"/>
              </a:rPr>
              <a:t>7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316,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91</a:t>
            </a:r>
            <a:r>
              <a:rPr sz="750" spc="-15" dirty="0">
                <a:latin typeface="Times New Roman"/>
                <a:cs typeface="Times New Roman"/>
              </a:rPr>
              <a:t>9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(82,066)</a:t>
            </a:r>
            <a:endParaRPr sz="750">
              <a:latin typeface="Times New Roman"/>
              <a:cs typeface="Times New Roman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902549" y="5472794"/>
          <a:ext cx="6362059" cy="5080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37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29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6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92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91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2483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87723">
                <a:tc>
                  <a:txBody>
                    <a:bodyPr/>
                    <a:lstStyle/>
                    <a:p>
                      <a:pPr marL="31750">
                        <a:lnSpc>
                          <a:spcPts val="850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Change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net</a:t>
                      </a:r>
                      <a:r>
                        <a:rPr sz="75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position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5295">
                        <a:lnSpc>
                          <a:spcPts val="850"/>
                        </a:lnSpc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15,263,754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850"/>
                        </a:lnSpc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5,333,199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ts val="850"/>
                        </a:lnSpc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1,523,885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ts val="850"/>
                        </a:lnSpc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1,022,759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ts val="850"/>
                        </a:lnSpc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16,787,639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260">
                        <a:lnSpc>
                          <a:spcPts val="850"/>
                        </a:lnSpc>
                      </a:pPr>
                      <a:r>
                        <a:rPr sz="750" spc="-20" dirty="0">
                          <a:latin typeface="Times New Roman"/>
                          <a:cs typeface="Times New Roman"/>
                        </a:rPr>
                        <a:t>6,355,958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7723">
                <a:tc>
                  <a:txBody>
                    <a:bodyPr/>
                    <a:lstStyle/>
                    <a:p>
                      <a:pPr marL="31750">
                        <a:lnSpc>
                          <a:spcPts val="819"/>
                        </a:lnSpc>
                        <a:spcBef>
                          <a:spcPts val="555"/>
                        </a:spcBef>
                      </a:pPr>
                      <a:r>
                        <a:rPr sz="750" spc="20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position, 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beginning 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year, </a:t>
                      </a:r>
                      <a:r>
                        <a:rPr sz="750" spc="20" dirty="0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restated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7048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2640">
                <a:tc>
                  <a:txBody>
                    <a:bodyPr/>
                    <a:lstStyle/>
                    <a:p>
                      <a:pPr marL="456565">
                        <a:lnSpc>
                          <a:spcPts val="819"/>
                        </a:lnSpc>
                        <a:spcBef>
                          <a:spcPts val="125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(See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Note</a:t>
                      </a:r>
                      <a:r>
                        <a:rPr sz="75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20" dirty="0">
                          <a:latin typeface="Times New Roman"/>
                          <a:cs typeface="Times New Roman"/>
                        </a:rPr>
                        <a:t>V)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gridSpan="6">
                  <a:txBody>
                    <a:bodyPr/>
                    <a:lstStyle/>
                    <a:p>
                      <a:pPr marL="296545">
                        <a:lnSpc>
                          <a:spcPts val="819"/>
                        </a:lnSpc>
                        <a:spcBef>
                          <a:spcPts val="125"/>
                        </a:spcBef>
                        <a:tabLst>
                          <a:tab pos="455295" algn="l"/>
                          <a:tab pos="1165225" algn="l"/>
                          <a:tab pos="1781810" algn="l"/>
                          <a:tab pos="2451735" algn="l"/>
                          <a:tab pos="3168015" algn="l"/>
                          <a:tab pos="3884929" algn="l"/>
                        </a:tabLst>
                      </a:pPr>
                      <a:r>
                        <a:rPr sz="7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11,914,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6,581,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53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15,253,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05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14,230,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29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27,167,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78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20,811,</a:t>
                      </a:r>
                      <a:r>
                        <a:rPr sz="7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82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921599" y="6105829"/>
            <a:ext cx="98107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spc="20" dirty="0">
                <a:latin typeface="Times New Roman"/>
                <a:cs typeface="Times New Roman"/>
              </a:rPr>
              <a:t>Net </a:t>
            </a:r>
            <a:r>
              <a:rPr sz="750" spc="-20" dirty="0">
                <a:latin typeface="Times New Roman"/>
                <a:cs typeface="Times New Roman"/>
              </a:rPr>
              <a:t>position, </a:t>
            </a:r>
            <a:r>
              <a:rPr sz="750" spc="10" dirty="0">
                <a:latin typeface="Times New Roman"/>
                <a:cs typeface="Times New Roman"/>
              </a:rPr>
              <a:t>end </a:t>
            </a:r>
            <a:r>
              <a:rPr sz="750" spc="-5" dirty="0">
                <a:latin typeface="Times New Roman"/>
                <a:cs typeface="Times New Roman"/>
              </a:rPr>
              <a:t>of</a:t>
            </a:r>
            <a:r>
              <a:rPr sz="750" spc="-25" dirty="0">
                <a:latin typeface="Times New Roman"/>
                <a:cs typeface="Times New Roman"/>
              </a:rPr>
              <a:t> </a:t>
            </a:r>
            <a:r>
              <a:rPr sz="750" spc="10" dirty="0">
                <a:latin typeface="Times New Roman"/>
                <a:cs typeface="Times New Roman"/>
              </a:rPr>
              <a:t>year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170287" y="6112495"/>
            <a:ext cx="402590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1391920" algn="l"/>
                <a:tab pos="2061845" algn="l"/>
                <a:tab pos="2725420" algn="l"/>
                <a:tab pos="3441700" algn="l"/>
              </a:tabLst>
            </a:pPr>
            <a:r>
              <a:rPr sz="7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5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  </a:t>
            </a:r>
            <a:r>
              <a:rPr sz="7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27,178,</a:t>
            </a:r>
            <a:r>
              <a:rPr sz="7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48</a:t>
            </a:r>
            <a:r>
              <a:rPr sz="750" spc="-15" dirty="0">
                <a:latin typeface="Times New Roman"/>
                <a:cs typeface="Times New Roman"/>
              </a:rPr>
              <a:t>3     </a:t>
            </a:r>
            <a:r>
              <a:rPr sz="750" spc="114" dirty="0">
                <a:latin typeface="Times New Roman"/>
                <a:cs typeface="Times New Roman"/>
              </a:rPr>
              <a:t> </a:t>
            </a:r>
            <a:r>
              <a:rPr sz="750" spc="15" dirty="0">
                <a:latin typeface="Times New Roman"/>
                <a:cs typeface="Times New Roman"/>
              </a:rPr>
              <a:t>$ </a:t>
            </a:r>
            <a:r>
              <a:rPr sz="750" spc="55" dirty="0">
                <a:latin typeface="Times New Roman"/>
                <a:cs typeface="Times New Roman"/>
              </a:rPr>
              <a:t> </a:t>
            </a:r>
            <a:r>
              <a:rPr sz="750" spc="-15" dirty="0">
                <a:latin typeface="Times New Roman"/>
                <a:cs typeface="Times New Roman"/>
              </a:rPr>
              <a:t>11,914,729	</a:t>
            </a:r>
            <a:r>
              <a:rPr sz="750" spc="15" dirty="0">
                <a:latin typeface="Times New Roman"/>
                <a:cs typeface="Times New Roman"/>
              </a:rPr>
              <a:t>$ </a:t>
            </a:r>
            <a:r>
              <a:rPr sz="750" spc="55" dirty="0">
                <a:latin typeface="Times New Roman"/>
                <a:cs typeface="Times New Roman"/>
              </a:rPr>
              <a:t> </a:t>
            </a:r>
            <a:r>
              <a:rPr sz="750" spc="-15" dirty="0">
                <a:latin typeface="Times New Roman"/>
                <a:cs typeface="Times New Roman"/>
              </a:rPr>
              <a:t>16,776,938	</a:t>
            </a:r>
            <a:r>
              <a:rPr sz="750" spc="15" dirty="0">
                <a:latin typeface="Times New Roman"/>
                <a:cs typeface="Times New Roman"/>
              </a:rPr>
              <a:t>$ </a:t>
            </a:r>
            <a:r>
              <a:rPr sz="750" spc="55" dirty="0">
                <a:latin typeface="Times New Roman"/>
                <a:cs typeface="Times New Roman"/>
              </a:rPr>
              <a:t> </a:t>
            </a:r>
            <a:r>
              <a:rPr sz="750" spc="-15" dirty="0">
                <a:latin typeface="Times New Roman"/>
                <a:cs typeface="Times New Roman"/>
              </a:rPr>
              <a:t>15,253,053	</a:t>
            </a:r>
            <a:r>
              <a:rPr sz="750" spc="15" dirty="0">
                <a:latin typeface="Times New Roman"/>
                <a:cs typeface="Times New Roman"/>
              </a:rPr>
              <a:t>$   </a:t>
            </a:r>
            <a:r>
              <a:rPr sz="750" spc="70" dirty="0">
                <a:latin typeface="Times New Roman"/>
                <a:cs typeface="Times New Roman"/>
              </a:rPr>
              <a:t> </a:t>
            </a:r>
            <a:r>
              <a:rPr sz="750" spc="-15" dirty="0">
                <a:latin typeface="Times New Roman"/>
                <a:cs typeface="Times New Roman"/>
              </a:rPr>
              <a:t>43,955,421	</a:t>
            </a:r>
            <a:r>
              <a:rPr sz="750" spc="15" dirty="0">
                <a:latin typeface="Times New Roman"/>
                <a:cs typeface="Times New Roman"/>
              </a:rPr>
              <a:t>$</a:t>
            </a:r>
            <a:r>
              <a:rPr sz="750" spc="210" dirty="0">
                <a:latin typeface="Times New Roman"/>
                <a:cs typeface="Times New Roman"/>
              </a:rPr>
              <a:t> </a:t>
            </a:r>
            <a:r>
              <a:rPr sz="750" spc="-20" dirty="0">
                <a:latin typeface="Times New Roman"/>
                <a:cs typeface="Times New Roman"/>
              </a:rPr>
              <a:t>27,167,782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182987" y="6264521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82975" y="6267830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66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46318" y="6251261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46309" y="6254572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44" y="0"/>
                </a:lnTo>
              </a:path>
            </a:pathLst>
          </a:custGeom>
          <a:ln w="66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46318" y="6264527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46309" y="6267843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44" y="0"/>
                </a:lnTo>
              </a:path>
            </a:pathLst>
          </a:custGeom>
          <a:ln w="66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09649" y="6251266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09642" y="6254584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66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09649" y="6264533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09642" y="6267849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179612" y="6251272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179618" y="6254584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66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179612" y="6264540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79618" y="6267856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531" y="0"/>
                </a:lnTo>
              </a:path>
            </a:pathLst>
          </a:custGeom>
          <a:ln w="66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842944" y="6251279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842952" y="6254597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605" y="0"/>
                </a:lnTo>
              </a:path>
            </a:pathLst>
          </a:custGeom>
          <a:ln w="66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842944" y="6264546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842952" y="6267862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605" y="0"/>
                </a:lnTo>
              </a:path>
            </a:pathLst>
          </a:custGeom>
          <a:ln w="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559339" y="625130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559346" y="6254622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605" y="0"/>
                </a:lnTo>
              </a:path>
            </a:pathLst>
          </a:custGeom>
          <a:ln w="66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559339" y="6264570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559346" y="6267894"/>
            <a:ext cx="676910" cy="0"/>
          </a:xfrm>
          <a:custGeom>
            <a:avLst/>
            <a:gdLst/>
            <a:ahLst/>
            <a:cxnLst/>
            <a:rect l="l" t="t" r="r" b="b"/>
            <a:pathLst>
              <a:path w="676909">
                <a:moveTo>
                  <a:pt x="0" y="0"/>
                </a:moveTo>
                <a:lnTo>
                  <a:pt x="676605" y="0"/>
                </a:lnTo>
              </a:path>
            </a:pathLst>
          </a:custGeom>
          <a:ln w="66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27</a:t>
            </a:fld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094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28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279" y="852932"/>
            <a:ext cx="5958840" cy="822515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terms of </a:t>
            </a:r>
            <a:r>
              <a:rPr sz="1100" spc="-5" dirty="0">
                <a:latin typeface="Times New Roman"/>
                <a:cs typeface="Times New Roman"/>
              </a:rPr>
              <a:t>gross dollars, </a:t>
            </a:r>
            <a:r>
              <a:rPr sz="1100" dirty="0">
                <a:latin typeface="Times New Roman"/>
                <a:cs typeface="Times New Roman"/>
              </a:rPr>
              <a:t>education </a:t>
            </a:r>
            <a:r>
              <a:rPr sz="1100" spc="-5" dirty="0">
                <a:latin typeface="Times New Roman"/>
                <a:cs typeface="Times New Roman"/>
              </a:rPr>
              <a:t>expenses increased over </a:t>
            </a:r>
            <a:r>
              <a:rPr sz="1100" dirty="0">
                <a:latin typeface="Times New Roman"/>
                <a:cs typeface="Times New Roman"/>
              </a:rPr>
              <a:t>$0.3 </a:t>
            </a:r>
            <a:r>
              <a:rPr sz="1100" spc="-5" dirty="0">
                <a:latin typeface="Times New Roman"/>
                <a:cs typeface="Times New Roman"/>
              </a:rPr>
              <a:t>million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fiscal year </a:t>
            </a:r>
            <a:r>
              <a:rPr sz="1100" dirty="0">
                <a:latin typeface="Times New Roman"/>
                <a:cs typeface="Times New Roman"/>
              </a:rPr>
              <a:t>2019, </a:t>
            </a:r>
            <a:r>
              <a:rPr sz="1100" spc="-5" dirty="0">
                <a:latin typeface="Times New Roman"/>
                <a:cs typeface="Times New Roman"/>
              </a:rPr>
              <a:t>which reflected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increase in the Town’s assessment for its regional school districts. </a:t>
            </a:r>
            <a:r>
              <a:rPr sz="1100" dirty="0">
                <a:latin typeface="Times New Roman"/>
                <a:cs typeface="Times New Roman"/>
              </a:rPr>
              <a:t>All </a:t>
            </a:r>
            <a:r>
              <a:rPr sz="1100" spc="-5" dirty="0">
                <a:latin typeface="Times New Roman"/>
                <a:cs typeface="Times New Roman"/>
              </a:rPr>
              <a:t>other </a:t>
            </a:r>
            <a:r>
              <a:rPr sz="1100" dirty="0">
                <a:latin typeface="Times New Roman"/>
                <a:cs typeface="Times New Roman"/>
              </a:rPr>
              <a:t>expense </a:t>
            </a:r>
            <a:r>
              <a:rPr sz="1100" spc="-5" dirty="0">
                <a:latin typeface="Times New Roman"/>
                <a:cs typeface="Times New Roman"/>
              </a:rPr>
              <a:t>categories  </a:t>
            </a:r>
            <a:r>
              <a:rPr sz="1100" dirty="0">
                <a:latin typeface="Times New Roman"/>
                <a:cs typeface="Times New Roman"/>
              </a:rPr>
              <a:t>increased </a:t>
            </a:r>
            <a:r>
              <a:rPr sz="1100" spc="-5" dirty="0">
                <a:latin typeface="Times New Roman"/>
                <a:cs typeface="Times New Roman"/>
              </a:rPr>
              <a:t>from 8% </a:t>
            </a:r>
            <a:r>
              <a:rPr sz="1100" dirty="0">
                <a:latin typeface="Times New Roman"/>
                <a:cs typeface="Times New Roman"/>
              </a:rPr>
              <a:t>to 16% over the </a:t>
            </a:r>
            <a:r>
              <a:rPr sz="1100" spc="-5" dirty="0">
                <a:latin typeface="Times New Roman"/>
                <a:cs typeface="Times New Roman"/>
              </a:rPr>
              <a:t>prior year. This was primarily </a:t>
            </a:r>
            <a:r>
              <a:rPr sz="1100" dirty="0">
                <a:latin typeface="Times New Roman"/>
                <a:cs typeface="Times New Roman"/>
              </a:rPr>
              <a:t>due to </a:t>
            </a:r>
            <a:r>
              <a:rPr sz="1100" spc="-5" dirty="0">
                <a:latin typeface="Times New Roman"/>
                <a:cs typeface="Times New Roman"/>
              </a:rPr>
              <a:t>an increase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pension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other  post-employment benefit </a:t>
            </a:r>
            <a:r>
              <a:rPr sz="1100" dirty="0">
                <a:latin typeface="Times New Roman"/>
                <a:cs typeface="Times New Roman"/>
              </a:rPr>
              <a:t>costs </a:t>
            </a:r>
            <a:r>
              <a:rPr sz="1100" spc="-5" dirty="0">
                <a:latin typeface="Times New Roman"/>
                <a:cs typeface="Times New Roman"/>
              </a:rPr>
              <a:t>allocated back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functional expenses and their impact </a:t>
            </a:r>
            <a:r>
              <a:rPr sz="1100" dirty="0">
                <a:latin typeface="Times New Roman"/>
                <a:cs typeface="Times New Roman"/>
              </a:rPr>
              <a:t>on those  expenses </a:t>
            </a:r>
            <a:r>
              <a:rPr sz="1100" spc="-5" dirty="0">
                <a:latin typeface="Times New Roman"/>
                <a:cs typeface="Times New Roman"/>
              </a:rPr>
              <a:t>with heavy employee salaries.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0">
              <a:lnSpc>
                <a:spcPct val="95900"/>
              </a:lnSpc>
              <a:spcBef>
                <a:spcPts val="5"/>
              </a:spcBef>
            </a:pPr>
            <a:r>
              <a:rPr sz="1100" b="1" spc="-5" dirty="0">
                <a:latin typeface="Times New Roman"/>
                <a:cs typeface="Times New Roman"/>
              </a:rPr>
              <a:t>Business-Type Activities </a:t>
            </a:r>
            <a:r>
              <a:rPr sz="1100" b="1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User </a:t>
            </a:r>
            <a:r>
              <a:rPr sz="1100" dirty="0">
                <a:latin typeface="Times New Roman"/>
                <a:cs typeface="Times New Roman"/>
              </a:rPr>
              <a:t>charges for </a:t>
            </a:r>
            <a:r>
              <a:rPr sz="1100" spc="-5" dirty="0">
                <a:latin typeface="Times New Roman"/>
                <a:cs typeface="Times New Roman"/>
              </a:rPr>
              <a:t>sewer, </a:t>
            </a:r>
            <a:r>
              <a:rPr sz="1100" dirty="0">
                <a:latin typeface="Times New Roman"/>
                <a:cs typeface="Times New Roman"/>
              </a:rPr>
              <a:t>cable, </a:t>
            </a:r>
            <a:r>
              <a:rPr sz="1100" spc="-5" dirty="0">
                <a:latin typeface="Times New Roman"/>
                <a:cs typeface="Times New Roman"/>
              </a:rPr>
              <a:t>water and electric light services represent  </a:t>
            </a:r>
            <a:r>
              <a:rPr sz="1100" dirty="0">
                <a:latin typeface="Times New Roman"/>
                <a:cs typeface="Times New Roman"/>
              </a:rPr>
              <a:t>virtually </a:t>
            </a:r>
            <a:r>
              <a:rPr sz="1100" spc="-5" dirty="0">
                <a:latin typeface="Times New Roman"/>
                <a:cs typeface="Times New Roman"/>
              </a:rPr>
              <a:t>all the reported fiscal year </a:t>
            </a:r>
            <a:r>
              <a:rPr sz="1100" dirty="0">
                <a:latin typeface="Times New Roman"/>
                <a:cs typeface="Times New Roman"/>
              </a:rPr>
              <a:t>2019 </a:t>
            </a:r>
            <a:r>
              <a:rPr sz="1100" spc="-5" dirty="0">
                <a:latin typeface="Times New Roman"/>
                <a:cs typeface="Times New Roman"/>
              </a:rPr>
              <a:t>revenues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Town’s business-type activities.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 cable fund, electric </a:t>
            </a:r>
            <a:r>
              <a:rPr sz="1100" dirty="0">
                <a:latin typeface="Times New Roman"/>
                <a:cs typeface="Times New Roman"/>
              </a:rPr>
              <a:t>light </a:t>
            </a:r>
            <a:r>
              <a:rPr sz="1100" spc="-5" dirty="0">
                <a:latin typeface="Times New Roman"/>
                <a:cs typeface="Times New Roman"/>
              </a:rPr>
              <a:t>and water enterprise funds reported </a:t>
            </a:r>
            <a:r>
              <a:rPr sz="1100" dirty="0">
                <a:latin typeface="Times New Roman"/>
                <a:cs typeface="Times New Roman"/>
              </a:rPr>
              <a:t>positive </a:t>
            </a:r>
            <a:r>
              <a:rPr sz="1100" spc="-5" dirty="0">
                <a:latin typeface="Times New Roman"/>
                <a:cs typeface="Times New Roman"/>
              </a:rPr>
              <a:t>results from operations; the Town’s  sewer enterprise fund reported </a:t>
            </a:r>
            <a:r>
              <a:rPr sz="1100" dirty="0">
                <a:latin typeface="Times New Roman"/>
                <a:cs typeface="Times New Roman"/>
              </a:rPr>
              <a:t>a loss </a:t>
            </a:r>
            <a:r>
              <a:rPr sz="1100" spc="-5" dirty="0">
                <a:latin typeface="Times New Roman"/>
                <a:cs typeface="Times New Roman"/>
              </a:rPr>
              <a:t>from operations and requires annual debt subsidies from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general  </a:t>
            </a:r>
            <a:r>
              <a:rPr sz="1100" dirty="0">
                <a:latin typeface="Times New Roman"/>
                <a:cs typeface="Times New Roman"/>
              </a:rPr>
              <a:t>fund to </a:t>
            </a:r>
            <a:r>
              <a:rPr sz="1100" spc="-5" dirty="0">
                <a:latin typeface="Times New Roman"/>
                <a:cs typeface="Times New Roman"/>
              </a:rPr>
              <a:t>balance annual operations. Combined </a:t>
            </a:r>
            <a:r>
              <a:rPr sz="1100" dirty="0">
                <a:latin typeface="Times New Roman"/>
                <a:cs typeface="Times New Roman"/>
              </a:rPr>
              <a:t>net position </a:t>
            </a:r>
            <a:r>
              <a:rPr sz="1100" spc="-5" dirty="0">
                <a:latin typeface="Times New Roman"/>
                <a:cs typeface="Times New Roman"/>
              </a:rPr>
              <a:t>increased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over </a:t>
            </a:r>
            <a:r>
              <a:rPr sz="1100" dirty="0">
                <a:latin typeface="Times New Roman"/>
                <a:cs typeface="Times New Roman"/>
              </a:rPr>
              <a:t>$1.5 million </a:t>
            </a:r>
            <a:r>
              <a:rPr sz="1100" spc="-5" dirty="0">
                <a:latin typeface="Times New Roman"/>
                <a:cs typeface="Times New Roman"/>
              </a:rPr>
              <a:t>which </a:t>
            </a:r>
            <a:r>
              <a:rPr sz="1100" spc="-10" dirty="0">
                <a:latin typeface="Times New Roman"/>
                <a:cs typeface="Times New Roman"/>
              </a:rPr>
              <a:t>was  </a:t>
            </a:r>
            <a:r>
              <a:rPr sz="1100" dirty="0">
                <a:latin typeface="Times New Roman"/>
                <a:cs typeface="Times New Roman"/>
              </a:rPr>
              <a:t>about $0.5 million </a:t>
            </a:r>
            <a:r>
              <a:rPr sz="1100" spc="-5" dirty="0">
                <a:latin typeface="Times New Roman"/>
                <a:cs typeface="Times New Roman"/>
              </a:rPr>
              <a:t>higher than the prior year increase.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was mainly due to increased transfers </a:t>
            </a:r>
            <a:r>
              <a:rPr sz="1100" dirty="0">
                <a:latin typeface="Times New Roman"/>
                <a:cs typeface="Times New Roman"/>
              </a:rPr>
              <a:t>in the  current </a:t>
            </a:r>
            <a:r>
              <a:rPr sz="1100" spc="-5" dirty="0">
                <a:latin typeface="Times New Roman"/>
                <a:cs typeface="Times New Roman"/>
              </a:rPr>
              <a:t>year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normal operations were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consistent.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Government Funds Financial</a:t>
            </a:r>
            <a:r>
              <a:rPr sz="1100" b="1" u="heavy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Analysis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76860">
              <a:lnSpc>
                <a:spcPts val="1260"/>
              </a:lnSpc>
            </a:pP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noted </a:t>
            </a:r>
            <a:r>
              <a:rPr sz="1100" spc="-5" dirty="0">
                <a:latin typeface="Times New Roman"/>
                <a:cs typeface="Times New Roman"/>
              </a:rPr>
              <a:t>earlier, the Town </a:t>
            </a:r>
            <a:r>
              <a:rPr sz="1100" dirty="0">
                <a:latin typeface="Times New Roman"/>
                <a:cs typeface="Times New Roman"/>
              </a:rPr>
              <a:t>uses fund </a:t>
            </a:r>
            <a:r>
              <a:rPr sz="1100" spc="-5" dirty="0">
                <a:latin typeface="Times New Roman"/>
                <a:cs typeface="Times New Roman"/>
              </a:rPr>
              <a:t>accounting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ensure and demonstrate compliance with finance-  related legal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requirements.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78105">
              <a:lnSpc>
                <a:spcPct val="95900"/>
              </a:lnSpc>
            </a:pPr>
            <a:r>
              <a:rPr sz="1100" b="1" i="1" spc="-5" dirty="0">
                <a:latin typeface="Times New Roman"/>
                <a:cs typeface="Times New Roman"/>
              </a:rPr>
              <a:t>Governmental Funds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focus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Town’s </a:t>
            </a:r>
            <a:r>
              <a:rPr sz="1100" i="1" spc="-5" dirty="0">
                <a:latin typeface="Times New Roman"/>
                <a:cs typeface="Times New Roman"/>
              </a:rPr>
              <a:t>governmental </a:t>
            </a:r>
            <a:r>
              <a:rPr sz="1100" i="1" dirty="0">
                <a:latin typeface="Times New Roman"/>
                <a:cs typeface="Times New Roman"/>
              </a:rPr>
              <a:t>funds </a:t>
            </a:r>
            <a:r>
              <a:rPr sz="1100" dirty="0">
                <a:latin typeface="Times New Roman"/>
                <a:cs typeface="Times New Roman"/>
              </a:rPr>
              <a:t>is to </a:t>
            </a:r>
            <a:r>
              <a:rPr sz="1100" spc="-5" dirty="0">
                <a:latin typeface="Times New Roman"/>
                <a:cs typeface="Times New Roman"/>
              </a:rPr>
              <a:t>provide information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near-  </a:t>
            </a:r>
            <a:r>
              <a:rPr sz="1100" dirty="0">
                <a:latin typeface="Times New Roman"/>
                <a:cs typeface="Times New Roman"/>
              </a:rPr>
              <a:t>term inflows, </a:t>
            </a:r>
            <a:r>
              <a:rPr sz="1100" spc="-5" dirty="0">
                <a:latin typeface="Times New Roman"/>
                <a:cs typeface="Times New Roman"/>
              </a:rPr>
              <a:t>outflows,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balances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spendable </a:t>
            </a:r>
            <a:r>
              <a:rPr sz="1100" spc="-5" dirty="0">
                <a:latin typeface="Times New Roman"/>
                <a:cs typeface="Times New Roman"/>
              </a:rPr>
              <a:t>resources. </a:t>
            </a:r>
            <a:r>
              <a:rPr sz="1100" dirty="0">
                <a:latin typeface="Times New Roman"/>
                <a:cs typeface="Times New Roman"/>
              </a:rPr>
              <a:t>Such </a:t>
            </a:r>
            <a:r>
              <a:rPr sz="1100" spc="-5" dirty="0">
                <a:latin typeface="Times New Roman"/>
                <a:cs typeface="Times New Roman"/>
              </a:rPr>
              <a:t>information is useful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assessing the  Town’s financing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requirements.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describe </a:t>
            </a:r>
            <a:r>
              <a:rPr sz="1100" dirty="0">
                <a:latin typeface="Times New Roman"/>
                <a:cs typeface="Times New Roman"/>
              </a:rPr>
              <a:t>activity in each of the major </a:t>
            </a:r>
            <a:r>
              <a:rPr sz="1100" spc="-5" dirty="0">
                <a:latin typeface="Times New Roman"/>
                <a:cs typeface="Times New Roman"/>
              </a:rPr>
              <a:t>funds that </a:t>
            </a:r>
            <a:r>
              <a:rPr sz="1100" dirty="0">
                <a:latin typeface="Times New Roman"/>
                <a:cs typeface="Times New Roman"/>
              </a:rPr>
              <a:t>make up the </a:t>
            </a:r>
            <a:r>
              <a:rPr sz="1100" spc="-5" dirty="0">
                <a:latin typeface="Times New Roman"/>
                <a:cs typeface="Times New Roman"/>
              </a:rPr>
              <a:t>governmental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28905">
              <a:lnSpc>
                <a:spcPct val="957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General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</a:t>
            </a:r>
            <a:r>
              <a:rPr sz="1100" dirty="0">
                <a:latin typeface="Times New Roman"/>
                <a:cs typeface="Times New Roman"/>
              </a:rPr>
              <a:t> – </a:t>
            </a:r>
            <a:r>
              <a:rPr sz="1100" spc="-5" dirty="0">
                <a:latin typeface="Times New Roman"/>
                <a:cs typeface="Times New Roman"/>
              </a:rPr>
              <a:t>Unassigned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balance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General </a:t>
            </a:r>
            <a:r>
              <a:rPr sz="1100" dirty="0">
                <a:latin typeface="Times New Roman"/>
                <a:cs typeface="Times New Roman"/>
              </a:rPr>
              <a:t>Fund is </a:t>
            </a:r>
            <a:r>
              <a:rPr sz="1100" spc="-5" dirty="0">
                <a:latin typeface="Times New Roman"/>
                <a:cs typeface="Times New Roman"/>
              </a:rPr>
              <a:t>perhaps </a:t>
            </a:r>
            <a:r>
              <a:rPr sz="1100" dirty="0">
                <a:latin typeface="Times New Roman"/>
                <a:cs typeface="Times New Roman"/>
              </a:rPr>
              <a:t>the most </a:t>
            </a:r>
            <a:r>
              <a:rPr sz="1100" spc="-5" dirty="0">
                <a:latin typeface="Times New Roman"/>
                <a:cs typeface="Times New Roman"/>
              </a:rPr>
              <a:t>important number </a:t>
            </a:r>
            <a:r>
              <a:rPr sz="1100" dirty="0">
                <a:latin typeface="Times New Roman"/>
                <a:cs typeface="Times New Roman"/>
              </a:rPr>
              <a:t>on  the </a:t>
            </a:r>
            <a:r>
              <a:rPr sz="1100" spc="-5" dirty="0">
                <a:latin typeface="Times New Roman"/>
                <a:cs typeface="Times New Roman"/>
              </a:rPr>
              <a:t>balance sheet </a:t>
            </a:r>
            <a:r>
              <a:rPr sz="1100" dirty="0">
                <a:latin typeface="Times New Roman"/>
                <a:cs typeface="Times New Roman"/>
              </a:rPr>
              <a:t>it </a:t>
            </a:r>
            <a:r>
              <a:rPr sz="1100" spc="-5" dirty="0">
                <a:latin typeface="Times New Roman"/>
                <a:cs typeface="Times New Roman"/>
              </a:rPr>
              <a:t>serves as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useful </a:t>
            </a:r>
            <a:r>
              <a:rPr sz="1100" dirty="0">
                <a:latin typeface="Times New Roman"/>
                <a:cs typeface="Times New Roman"/>
              </a:rPr>
              <a:t>measure of a </a:t>
            </a:r>
            <a:r>
              <a:rPr sz="1100" spc="-5" dirty="0">
                <a:latin typeface="Times New Roman"/>
                <a:cs typeface="Times New Roman"/>
              </a:rPr>
              <a:t>government’s net resources </a:t>
            </a:r>
            <a:r>
              <a:rPr sz="1100" dirty="0">
                <a:latin typeface="Times New Roman"/>
                <a:cs typeface="Times New Roman"/>
              </a:rPr>
              <a:t>available </a:t>
            </a:r>
            <a:r>
              <a:rPr sz="1100" spc="-5" dirty="0">
                <a:latin typeface="Times New Roman"/>
                <a:cs typeface="Times New Roman"/>
              </a:rPr>
              <a:t>for spending at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end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fiscal year and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amount that </a:t>
            </a:r>
            <a:r>
              <a:rPr sz="1100" dirty="0">
                <a:latin typeface="Times New Roman"/>
                <a:cs typeface="Times New Roman"/>
              </a:rPr>
              <a:t>is commonly </a:t>
            </a:r>
            <a:r>
              <a:rPr sz="1100" spc="-5" dirty="0">
                <a:latin typeface="Times New Roman"/>
                <a:cs typeface="Times New Roman"/>
              </a:rPr>
              <a:t>measured against its peers when assessing </a:t>
            </a:r>
            <a:r>
              <a:rPr sz="1100" dirty="0">
                <a:latin typeface="Times New Roman"/>
                <a:cs typeface="Times New Roman"/>
              </a:rPr>
              <a:t>a  bond</a:t>
            </a:r>
            <a:r>
              <a:rPr sz="1100" spc="-5" dirty="0">
                <a:latin typeface="Times New Roman"/>
                <a:cs typeface="Times New Roman"/>
              </a:rPr>
              <a:t> rating.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2700">
              <a:lnSpc>
                <a:spcPct val="95900"/>
              </a:lnSpc>
              <a:spcBef>
                <a:spcPts val="5"/>
              </a:spcBef>
            </a:pP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close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fiscal </a:t>
            </a:r>
            <a:r>
              <a:rPr sz="1100" dirty="0">
                <a:latin typeface="Times New Roman"/>
                <a:cs typeface="Times New Roman"/>
              </a:rPr>
              <a:t>year, </a:t>
            </a:r>
            <a:r>
              <a:rPr sz="1100" spc="-5" dirty="0">
                <a:latin typeface="Times New Roman"/>
                <a:cs typeface="Times New Roman"/>
              </a:rPr>
              <a:t>the Town’s unassigned fund balance </a:t>
            </a:r>
            <a:r>
              <a:rPr sz="1100" dirty="0">
                <a:latin typeface="Times New Roman"/>
                <a:cs typeface="Times New Roman"/>
              </a:rPr>
              <a:t>had </a:t>
            </a:r>
            <a:r>
              <a:rPr sz="1100" spc="-5" dirty="0">
                <a:latin typeface="Times New Roman"/>
                <a:cs typeface="Times New Roman"/>
              </a:rPr>
              <a:t>reached almost </a:t>
            </a:r>
            <a:r>
              <a:rPr sz="1100" dirty="0">
                <a:latin typeface="Times New Roman"/>
                <a:cs typeface="Times New Roman"/>
              </a:rPr>
              <a:t>$2.6 </a:t>
            </a:r>
            <a:r>
              <a:rPr sz="1100" spc="-5" dirty="0">
                <a:latin typeface="Times New Roman"/>
                <a:cs typeface="Times New Roman"/>
              </a:rPr>
              <a:t>million  (about 17.8%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expenditures) while total fund balance </a:t>
            </a:r>
            <a:r>
              <a:rPr sz="1100" dirty="0">
                <a:latin typeface="Times New Roman"/>
                <a:cs typeface="Times New Roman"/>
              </a:rPr>
              <a:t>exceeded </a:t>
            </a:r>
            <a:r>
              <a:rPr sz="1100" spc="-5" dirty="0">
                <a:latin typeface="Times New Roman"/>
                <a:cs typeface="Times New Roman"/>
              </a:rPr>
              <a:t>$3.7 </a:t>
            </a:r>
            <a:r>
              <a:rPr sz="1100" dirty="0">
                <a:latin typeface="Times New Roman"/>
                <a:cs typeface="Times New Roman"/>
              </a:rPr>
              <a:t>million </a:t>
            </a:r>
            <a:r>
              <a:rPr sz="1100" spc="-5" dirty="0">
                <a:latin typeface="Times New Roman"/>
                <a:cs typeface="Times New Roman"/>
              </a:rPr>
              <a:t>(over 25% over 25% </a:t>
            </a:r>
            <a:r>
              <a:rPr sz="110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expenditures). This represented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increase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almost </a:t>
            </a:r>
            <a:r>
              <a:rPr sz="1100" dirty="0">
                <a:latin typeface="Times New Roman"/>
                <a:cs typeface="Times New Roman"/>
              </a:rPr>
              <a:t>$1.0 </a:t>
            </a:r>
            <a:r>
              <a:rPr sz="1100" spc="-5" dirty="0">
                <a:latin typeface="Times New Roman"/>
                <a:cs typeface="Times New Roman"/>
              </a:rPr>
              <a:t>million over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prior </a:t>
            </a:r>
            <a:r>
              <a:rPr sz="1100" dirty="0">
                <a:latin typeface="Times New Roman"/>
                <a:cs typeface="Times New Roman"/>
              </a:rPr>
              <a:t>year. </a:t>
            </a:r>
            <a:r>
              <a:rPr sz="1100" spc="-5" dirty="0">
                <a:latin typeface="Times New Roman"/>
                <a:cs typeface="Times New Roman"/>
              </a:rPr>
              <a:t>This was </a:t>
            </a:r>
            <a:r>
              <a:rPr sz="1100" dirty="0">
                <a:latin typeface="Times New Roman"/>
                <a:cs typeface="Times New Roman"/>
              </a:rPr>
              <a:t>mainly a  </a:t>
            </a:r>
            <a:r>
              <a:rPr sz="1100" spc="-5" dirty="0">
                <a:latin typeface="Times New Roman"/>
                <a:cs typeface="Times New Roman"/>
              </a:rPr>
              <a:t>result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forecast and budget exceeding expectations due </a:t>
            </a:r>
            <a:r>
              <a:rPr sz="1100" dirty="0">
                <a:latin typeface="Times New Roman"/>
                <a:cs typeface="Times New Roman"/>
              </a:rPr>
              <a:t>to a continuing </a:t>
            </a:r>
            <a:r>
              <a:rPr sz="1100" spc="-5" dirty="0">
                <a:latin typeface="Times New Roman"/>
                <a:cs typeface="Times New Roman"/>
              </a:rPr>
              <a:t>expansion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economy, and  stringent budget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controls.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51155">
              <a:lnSpc>
                <a:spcPct val="95700"/>
              </a:lnSpc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Community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Preservation Fund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-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Community Preservation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increased almost $270,000; </a:t>
            </a:r>
            <a:r>
              <a:rPr sz="1100" spc="-1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Town appropriated about $70,000 for eligible projects </a:t>
            </a:r>
            <a:r>
              <a:rPr sz="1100" dirty="0">
                <a:latin typeface="Times New Roman"/>
                <a:cs typeface="Times New Roman"/>
              </a:rPr>
              <a:t>against </a:t>
            </a:r>
            <a:r>
              <a:rPr sz="1100" spc="-5" dirty="0">
                <a:latin typeface="Times New Roman"/>
                <a:cs typeface="Times New Roman"/>
              </a:rPr>
              <a:t>receipts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over </a:t>
            </a:r>
            <a:r>
              <a:rPr sz="1100" dirty="0">
                <a:latin typeface="Times New Roman"/>
                <a:cs typeface="Times New Roman"/>
              </a:rPr>
              <a:t>$340,000. The </a:t>
            </a:r>
            <a:r>
              <a:rPr sz="1100" spc="-5" dirty="0">
                <a:latin typeface="Times New Roman"/>
                <a:cs typeface="Times New Roman"/>
              </a:rPr>
              <a:t>Town  continues </a:t>
            </a:r>
            <a:r>
              <a:rPr sz="1100" dirty="0">
                <a:latin typeface="Times New Roman"/>
                <a:cs typeface="Times New Roman"/>
              </a:rPr>
              <a:t>to grow this </a:t>
            </a:r>
            <a:r>
              <a:rPr sz="1100" spc="-5" dirty="0">
                <a:latin typeface="Times New Roman"/>
                <a:cs typeface="Times New Roman"/>
              </a:rPr>
              <a:t>fund </a:t>
            </a:r>
            <a:r>
              <a:rPr sz="1100" dirty="0">
                <a:latin typeface="Times New Roman"/>
                <a:cs typeface="Times New Roman"/>
              </a:rPr>
              <a:t>on an </a:t>
            </a:r>
            <a:r>
              <a:rPr sz="1100" spc="-5" dirty="0">
                <a:latin typeface="Times New Roman"/>
                <a:cs typeface="Times New Roman"/>
              </a:rPr>
              <a:t>annual basis. </a:t>
            </a:r>
            <a:r>
              <a:rPr sz="1100" dirty="0">
                <a:latin typeface="Times New Roman"/>
                <a:cs typeface="Times New Roman"/>
              </a:rPr>
              <a:t>Fund balance reached </a:t>
            </a:r>
            <a:r>
              <a:rPr sz="1100" spc="-5" dirty="0">
                <a:latin typeface="Times New Roman"/>
                <a:cs typeface="Times New Roman"/>
              </a:rPr>
              <a:t>almost $1.4 </a:t>
            </a:r>
            <a:r>
              <a:rPr sz="1100" dirty="0">
                <a:latin typeface="Times New Roman"/>
                <a:cs typeface="Times New Roman"/>
              </a:rPr>
              <a:t>million and </a:t>
            </a:r>
            <a:r>
              <a:rPr sz="1100" spc="-5" dirty="0">
                <a:latin typeface="Times New Roman"/>
                <a:cs typeface="Times New Roman"/>
              </a:rPr>
              <a:t>was  classified as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restricted.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700"/>
              </a:lnSpc>
              <a:spcBef>
                <a:spcPts val="5"/>
              </a:spcBef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School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Capital Projects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This account was </a:t>
            </a:r>
            <a:r>
              <a:rPr sz="1100" dirty="0">
                <a:latin typeface="Times New Roman"/>
                <a:cs typeface="Times New Roman"/>
              </a:rPr>
              <a:t>set </a:t>
            </a:r>
            <a:r>
              <a:rPr sz="1100" spc="-10" dirty="0">
                <a:latin typeface="Times New Roman"/>
                <a:cs typeface="Times New Roman"/>
              </a:rPr>
              <a:t>up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report </a:t>
            </a:r>
            <a:r>
              <a:rPr sz="1100" dirty="0">
                <a:latin typeface="Times New Roman"/>
                <a:cs typeface="Times New Roman"/>
              </a:rPr>
              <a:t>the activity </a:t>
            </a:r>
            <a:r>
              <a:rPr sz="1100" spc="-5" dirty="0">
                <a:latin typeface="Times New Roman"/>
                <a:cs typeface="Times New Roman"/>
              </a:rPr>
              <a:t>related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Town’s  elementary school project. Over $14.4 million in revenues from the </a:t>
            </a:r>
            <a:r>
              <a:rPr sz="1100" dirty="0">
                <a:latin typeface="Times New Roman"/>
                <a:cs typeface="Times New Roman"/>
              </a:rPr>
              <a:t>MSBA </a:t>
            </a:r>
            <a:r>
              <a:rPr sz="1100" spc="-5" dirty="0">
                <a:latin typeface="Times New Roman"/>
                <a:cs typeface="Times New Roman"/>
              </a:rPr>
              <a:t>were offset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almost $27.0  </a:t>
            </a:r>
            <a:r>
              <a:rPr sz="1100" dirty="0">
                <a:latin typeface="Times New Roman"/>
                <a:cs typeface="Times New Roman"/>
              </a:rPr>
              <a:t>million in </a:t>
            </a:r>
            <a:r>
              <a:rPr sz="1100" spc="-5" dirty="0">
                <a:latin typeface="Times New Roman"/>
                <a:cs typeface="Times New Roman"/>
              </a:rPr>
              <a:t>expenses related </a:t>
            </a:r>
            <a:r>
              <a:rPr sz="1100" dirty="0">
                <a:latin typeface="Times New Roman"/>
                <a:cs typeface="Times New Roman"/>
              </a:rPr>
              <a:t>to school construction. </a:t>
            </a: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addition, </a:t>
            </a:r>
            <a:r>
              <a:rPr sz="1100" spc="-5" dirty="0">
                <a:latin typeface="Times New Roman"/>
                <a:cs typeface="Times New Roman"/>
              </a:rPr>
              <a:t>almost $10.1 million was received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bond  </a:t>
            </a:r>
            <a:r>
              <a:rPr sz="1100" dirty="0">
                <a:latin typeface="Times New Roman"/>
                <a:cs typeface="Times New Roman"/>
              </a:rPr>
              <a:t>proceeds and </a:t>
            </a:r>
            <a:r>
              <a:rPr sz="1100" spc="-5" dirty="0">
                <a:latin typeface="Times New Roman"/>
                <a:cs typeface="Times New Roman"/>
              </a:rPr>
              <a:t>premiums. This activity netted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increase </a:t>
            </a:r>
            <a:r>
              <a:rPr sz="1100" dirty="0">
                <a:latin typeface="Times New Roman"/>
                <a:cs typeface="Times New Roman"/>
              </a:rPr>
              <a:t>the legal </a:t>
            </a:r>
            <a:r>
              <a:rPr sz="1100" spc="-5" dirty="0">
                <a:latin typeface="Times New Roman"/>
                <a:cs typeface="Times New Roman"/>
              </a:rPr>
              <a:t>deficit </a:t>
            </a:r>
            <a:r>
              <a:rPr sz="1100" dirty="0">
                <a:latin typeface="Times New Roman"/>
                <a:cs typeface="Times New Roman"/>
              </a:rPr>
              <a:t>in this account by </a:t>
            </a:r>
            <a:r>
              <a:rPr sz="1100" spc="-5" dirty="0">
                <a:latin typeface="Times New Roman"/>
                <a:cs typeface="Times New Roman"/>
              </a:rPr>
              <a:t>about </a:t>
            </a:r>
            <a:r>
              <a:rPr sz="1100" dirty="0">
                <a:latin typeface="Times New Roman"/>
                <a:cs typeface="Times New Roman"/>
              </a:rPr>
              <a:t>$2.5  million to </a:t>
            </a:r>
            <a:r>
              <a:rPr sz="1100" spc="-5" dirty="0">
                <a:latin typeface="Times New Roman"/>
                <a:cs typeface="Times New Roman"/>
              </a:rPr>
              <a:t>almost </a:t>
            </a:r>
            <a:r>
              <a:rPr sz="1100" dirty="0">
                <a:latin typeface="Times New Roman"/>
                <a:cs typeface="Times New Roman"/>
              </a:rPr>
              <a:t>$7.1 </a:t>
            </a:r>
            <a:r>
              <a:rPr sz="1100" spc="-5" dirty="0">
                <a:latin typeface="Times New Roman"/>
                <a:cs typeface="Times New Roman"/>
              </a:rPr>
              <a:t>million. This deficit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expected </a:t>
            </a:r>
            <a:r>
              <a:rPr sz="1100" dirty="0">
                <a:latin typeface="Times New Roman"/>
                <a:cs typeface="Times New Roman"/>
              </a:rPr>
              <a:t>to be </a:t>
            </a:r>
            <a:r>
              <a:rPr sz="1100" spc="-5" dirty="0">
                <a:latin typeface="Times New Roman"/>
                <a:cs typeface="Times New Roman"/>
              </a:rPr>
              <a:t>cured at the time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converts</a:t>
            </a:r>
            <a:r>
              <a:rPr sz="1100" spc="8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its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70"/>
              </a:lnSpc>
            </a:pPr>
            <a:r>
              <a:rPr sz="1100" spc="-5" dirty="0">
                <a:latin typeface="Times New Roman"/>
                <a:cs typeface="Times New Roman"/>
              </a:rPr>
              <a:t>short-term debt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permanent financing </a:t>
            </a:r>
            <a:r>
              <a:rPr sz="1100" dirty="0">
                <a:latin typeface="Times New Roman"/>
                <a:cs typeface="Times New Roman"/>
              </a:rPr>
              <a:t>and has </a:t>
            </a:r>
            <a:r>
              <a:rPr sz="1100" spc="-5" dirty="0">
                <a:latin typeface="Times New Roman"/>
                <a:cs typeface="Times New Roman"/>
              </a:rPr>
              <a:t>been </a:t>
            </a:r>
            <a:r>
              <a:rPr sz="1100" dirty="0">
                <a:latin typeface="Times New Roman"/>
                <a:cs typeface="Times New Roman"/>
              </a:rPr>
              <a:t>classified as </a:t>
            </a:r>
            <a:r>
              <a:rPr sz="1100" spc="-5" dirty="0">
                <a:latin typeface="Times New Roman"/>
                <a:cs typeface="Times New Roman"/>
              </a:rPr>
              <a:t>unassigned since </a:t>
            </a:r>
            <a:r>
              <a:rPr sz="1100" dirty="0">
                <a:latin typeface="Times New Roman"/>
                <a:cs typeface="Times New Roman"/>
              </a:rPr>
              <a:t>it is a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deficit.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28270">
              <a:lnSpc>
                <a:spcPts val="1260"/>
              </a:lnSpc>
              <a:spcBef>
                <a:spcPts val="5"/>
              </a:spcBef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Combined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Nonmajor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</a:t>
            </a:r>
            <a:r>
              <a:rPr sz="1100" dirty="0">
                <a:latin typeface="Times New Roman"/>
                <a:cs typeface="Times New Roman"/>
              </a:rPr>
              <a:t> - Revenue </a:t>
            </a:r>
            <a:r>
              <a:rPr sz="1100" spc="-5" dirty="0">
                <a:latin typeface="Times New Roman"/>
                <a:cs typeface="Times New Roman"/>
              </a:rPr>
              <a:t>and expenditures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combined nonmajor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are expected </a:t>
            </a:r>
            <a:r>
              <a:rPr sz="1100" dirty="0">
                <a:latin typeface="Times New Roman"/>
                <a:cs typeface="Times New Roman"/>
              </a:rPr>
              <a:t>to  net </a:t>
            </a:r>
            <a:r>
              <a:rPr sz="1100" spc="-5" dirty="0">
                <a:latin typeface="Times New Roman"/>
                <a:cs typeface="Times New Roman"/>
              </a:rPr>
              <a:t>over </a:t>
            </a:r>
            <a:r>
              <a:rPr sz="1100" dirty="0">
                <a:latin typeface="Times New Roman"/>
                <a:cs typeface="Times New Roman"/>
              </a:rPr>
              <a:t>time and </a:t>
            </a:r>
            <a:r>
              <a:rPr sz="1100" spc="-5" dirty="0">
                <a:latin typeface="Times New Roman"/>
                <a:cs typeface="Times New Roman"/>
              </a:rPr>
              <a:t>any increases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decreases are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product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timing of </a:t>
            </a:r>
            <a:r>
              <a:rPr sz="1100" spc="-5" dirty="0">
                <a:latin typeface="Times New Roman"/>
                <a:cs typeface="Times New Roman"/>
              </a:rPr>
              <a:t>revenues and expenses. In </a:t>
            </a:r>
            <a:r>
              <a:rPr sz="1100" dirty="0">
                <a:latin typeface="Times New Roman"/>
                <a:cs typeface="Times New Roman"/>
              </a:rPr>
              <a:t>the  current </a:t>
            </a:r>
            <a:r>
              <a:rPr sz="1100" spc="-5" dirty="0">
                <a:latin typeface="Times New Roman"/>
                <a:cs typeface="Times New Roman"/>
              </a:rPr>
              <a:t>year operations </a:t>
            </a:r>
            <a:r>
              <a:rPr sz="1100" spc="-10" dirty="0">
                <a:latin typeface="Times New Roman"/>
                <a:cs typeface="Times New Roman"/>
              </a:rPr>
              <a:t>were </a:t>
            </a:r>
            <a:r>
              <a:rPr sz="1100" spc="-5" dirty="0">
                <a:latin typeface="Times New Roman"/>
                <a:cs typeface="Times New Roman"/>
              </a:rPr>
              <a:t>virtually flat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expected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fund balances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nearly </a:t>
            </a:r>
            <a:r>
              <a:rPr sz="1100" dirty="0">
                <a:latin typeface="Times New Roman"/>
                <a:cs typeface="Times New Roman"/>
              </a:rPr>
              <a:t>$2.2 </a:t>
            </a:r>
            <a:r>
              <a:rPr sz="1100" spc="-5" dirty="0">
                <a:latin typeface="Times New Roman"/>
                <a:cs typeface="Times New Roman"/>
              </a:rPr>
              <a:t>million</a:t>
            </a:r>
            <a:r>
              <a:rPr sz="1100" spc="1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are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438">
    <p:push dir="u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29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559" y="852932"/>
            <a:ext cx="5960110" cy="69399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92405">
              <a:lnSpc>
                <a:spcPts val="1260"/>
              </a:lnSpc>
              <a:spcBef>
                <a:spcPts val="195"/>
              </a:spcBef>
            </a:pPr>
            <a:r>
              <a:rPr sz="1100" spc="-5" dirty="0">
                <a:latin typeface="Times New Roman"/>
                <a:cs typeface="Times New Roman"/>
              </a:rPr>
              <a:t>classified as over </a:t>
            </a:r>
            <a:r>
              <a:rPr sz="1100" dirty="0">
                <a:latin typeface="Times New Roman"/>
                <a:cs typeface="Times New Roman"/>
              </a:rPr>
              <a:t>$300,000 in </a:t>
            </a:r>
            <a:r>
              <a:rPr sz="1100" spc="-5" dirty="0">
                <a:latin typeface="Times New Roman"/>
                <a:cs typeface="Times New Roman"/>
              </a:rPr>
              <a:t>nonspendable representing </a:t>
            </a:r>
            <a:r>
              <a:rPr sz="1100" dirty="0">
                <a:latin typeface="Times New Roman"/>
                <a:cs typeface="Times New Roman"/>
              </a:rPr>
              <a:t>corpus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endowment </a:t>
            </a:r>
            <a:r>
              <a:rPr sz="1100" spc="-10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majority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 remainder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restricted.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37465">
              <a:lnSpc>
                <a:spcPct val="95900"/>
              </a:lnSpc>
            </a:pPr>
            <a:r>
              <a:rPr sz="1100" b="1" i="1" spc="-5" dirty="0">
                <a:latin typeface="Times New Roman"/>
                <a:cs typeface="Times New Roman"/>
              </a:rPr>
              <a:t>Proprietary Funds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Town’s proprietary funds provide </a:t>
            </a:r>
            <a:r>
              <a:rPr sz="1100" dirty="0">
                <a:latin typeface="Times New Roman"/>
                <a:cs typeface="Times New Roman"/>
              </a:rPr>
              <a:t>the same type of </a:t>
            </a:r>
            <a:r>
              <a:rPr sz="1100" spc="-5" dirty="0">
                <a:latin typeface="Times New Roman"/>
                <a:cs typeface="Times New Roman"/>
              </a:rPr>
              <a:t>information found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 government-wide financial statements, but </a:t>
            </a:r>
            <a:r>
              <a:rPr sz="1100" dirty="0">
                <a:latin typeface="Times New Roman"/>
                <a:cs typeface="Times New Roman"/>
              </a:rPr>
              <a:t>in more detail. </a:t>
            </a:r>
            <a:r>
              <a:rPr sz="1100" spc="-5" dirty="0">
                <a:latin typeface="Times New Roman"/>
                <a:cs typeface="Times New Roman"/>
              </a:rPr>
              <a:t>At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end of the year, </a:t>
            </a:r>
            <a:r>
              <a:rPr sz="1100" dirty="0">
                <a:latin typeface="Times New Roman"/>
                <a:cs typeface="Times New Roman"/>
              </a:rPr>
              <a:t>net </a:t>
            </a:r>
            <a:r>
              <a:rPr sz="1100" spc="-5" dirty="0">
                <a:latin typeface="Times New Roman"/>
                <a:cs typeface="Times New Roman"/>
              </a:rPr>
              <a:t>position </a:t>
            </a:r>
            <a:r>
              <a:rPr sz="1100" dirty="0">
                <a:latin typeface="Times New Roman"/>
                <a:cs typeface="Times New Roman"/>
              </a:rPr>
              <a:t>of the  sewer, </a:t>
            </a:r>
            <a:r>
              <a:rPr sz="1100" spc="-5" dirty="0">
                <a:latin typeface="Times New Roman"/>
                <a:cs typeface="Times New Roman"/>
              </a:rPr>
              <a:t>cable, water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electric funds were approximately </a:t>
            </a:r>
            <a:r>
              <a:rPr sz="1100" dirty="0">
                <a:latin typeface="Times New Roman"/>
                <a:cs typeface="Times New Roman"/>
              </a:rPr>
              <a:t>$4.7, $0.2, </a:t>
            </a:r>
            <a:r>
              <a:rPr sz="1100" spc="-5" dirty="0">
                <a:latin typeface="Times New Roman"/>
                <a:cs typeface="Times New Roman"/>
              </a:rPr>
              <a:t>$2.7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$9.0 </a:t>
            </a:r>
            <a:r>
              <a:rPr sz="1100" dirty="0">
                <a:latin typeface="Times New Roman"/>
                <a:cs typeface="Times New Roman"/>
              </a:rPr>
              <a:t>million </a:t>
            </a:r>
            <a:r>
              <a:rPr sz="1100" spc="-5" dirty="0">
                <a:latin typeface="Times New Roman"/>
                <a:cs typeface="Times New Roman"/>
              </a:rPr>
              <a:t>respectively.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cable, electric </a:t>
            </a:r>
            <a:r>
              <a:rPr sz="1100" dirty="0">
                <a:latin typeface="Times New Roman"/>
                <a:cs typeface="Times New Roman"/>
              </a:rPr>
              <a:t>light </a:t>
            </a:r>
            <a:r>
              <a:rPr sz="1100" spc="-5" dirty="0">
                <a:latin typeface="Times New Roman"/>
                <a:cs typeface="Times New Roman"/>
              </a:rPr>
              <a:t>and water enterprise funds reported </a:t>
            </a:r>
            <a:r>
              <a:rPr sz="1100" dirty="0">
                <a:latin typeface="Times New Roman"/>
                <a:cs typeface="Times New Roman"/>
              </a:rPr>
              <a:t>positive </a:t>
            </a:r>
            <a:r>
              <a:rPr sz="1100" spc="-5" dirty="0">
                <a:latin typeface="Times New Roman"/>
                <a:cs typeface="Times New Roman"/>
              </a:rPr>
              <a:t>results from operations; the  Town’s sewer enterprise fund reported </a:t>
            </a:r>
            <a:r>
              <a:rPr sz="1100" dirty="0">
                <a:latin typeface="Times New Roman"/>
                <a:cs typeface="Times New Roman"/>
              </a:rPr>
              <a:t>a loss </a:t>
            </a:r>
            <a:r>
              <a:rPr sz="1100" spc="-5" dirty="0">
                <a:latin typeface="Times New Roman"/>
                <a:cs typeface="Times New Roman"/>
              </a:rPr>
              <a:t>from operations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requires annual </a:t>
            </a:r>
            <a:r>
              <a:rPr sz="1100" dirty="0">
                <a:latin typeface="Times New Roman"/>
                <a:cs typeface="Times New Roman"/>
              </a:rPr>
              <a:t>debt subsidies </a:t>
            </a:r>
            <a:r>
              <a:rPr sz="1100" spc="-5" dirty="0">
                <a:latin typeface="Times New Roman"/>
                <a:cs typeface="Times New Roman"/>
              </a:rPr>
              <a:t>from </a:t>
            </a:r>
            <a:r>
              <a:rPr sz="1100" dirty="0">
                <a:latin typeface="Times New Roman"/>
                <a:cs typeface="Times New Roman"/>
              </a:rPr>
              <a:t>the  general fund to </a:t>
            </a:r>
            <a:r>
              <a:rPr sz="1100" spc="-5" dirty="0">
                <a:latin typeface="Times New Roman"/>
                <a:cs typeface="Times New Roman"/>
              </a:rPr>
              <a:t>balance annual operations. Combined </a:t>
            </a:r>
            <a:r>
              <a:rPr sz="1100" dirty="0">
                <a:latin typeface="Times New Roman"/>
                <a:cs typeface="Times New Roman"/>
              </a:rPr>
              <a:t>net </a:t>
            </a:r>
            <a:r>
              <a:rPr sz="1100" spc="-5" dirty="0">
                <a:latin typeface="Times New Roman"/>
                <a:cs typeface="Times New Roman"/>
              </a:rPr>
              <a:t>position increased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almost </a:t>
            </a:r>
            <a:r>
              <a:rPr sz="1100" dirty="0">
                <a:latin typeface="Times New Roman"/>
                <a:cs typeface="Times New Roman"/>
              </a:rPr>
              <a:t>$1.5 </a:t>
            </a:r>
            <a:r>
              <a:rPr sz="1100" spc="-5" dirty="0">
                <a:latin typeface="Times New Roman"/>
                <a:cs typeface="Times New Roman"/>
              </a:rPr>
              <a:t>million. This  was consistent 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prior year except transfers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from other </a:t>
            </a:r>
            <a:r>
              <a:rPr sz="1100" dirty="0">
                <a:latin typeface="Times New Roman"/>
                <a:cs typeface="Times New Roman"/>
              </a:rPr>
              <a:t>funds </a:t>
            </a:r>
            <a:r>
              <a:rPr sz="1100" spc="-5" dirty="0">
                <a:latin typeface="Times New Roman"/>
                <a:cs typeface="Times New Roman"/>
              </a:rPr>
              <a:t>were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greater.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77800">
              <a:lnSpc>
                <a:spcPts val="1270"/>
              </a:lnSpc>
            </a:pPr>
            <a:r>
              <a:rPr sz="1100" b="1" i="1" dirty="0">
                <a:latin typeface="Times New Roman"/>
                <a:cs typeface="Times New Roman"/>
              </a:rPr>
              <a:t>Fiduciary </a:t>
            </a:r>
            <a:r>
              <a:rPr sz="1100" b="1" i="1" spc="-5" dirty="0">
                <a:latin typeface="Times New Roman"/>
                <a:cs typeface="Times New Roman"/>
              </a:rPr>
              <a:t>Fund </a:t>
            </a:r>
            <a:r>
              <a:rPr sz="1100" b="1" i="1" dirty="0">
                <a:latin typeface="Times New Roman"/>
                <a:cs typeface="Times New Roman"/>
              </a:rPr>
              <a:t>–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fiduciary </a:t>
            </a:r>
            <a:r>
              <a:rPr sz="1100" dirty="0">
                <a:latin typeface="Times New Roman"/>
                <a:cs typeface="Times New Roman"/>
              </a:rPr>
              <a:t>fund is </a:t>
            </a:r>
            <a:r>
              <a:rPr sz="1100" spc="-5" dirty="0">
                <a:latin typeface="Times New Roman"/>
                <a:cs typeface="Times New Roman"/>
              </a:rPr>
              <a:t>comprised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Private Purpose Trust Funds, agency  </a:t>
            </a:r>
            <a:r>
              <a:rPr sz="1100" dirty="0">
                <a:latin typeface="Times New Roman"/>
                <a:cs typeface="Times New Roman"/>
              </a:rPr>
              <a:t>funds and </a:t>
            </a:r>
            <a:r>
              <a:rPr sz="1100" spc="-5" dirty="0">
                <a:latin typeface="Times New Roman"/>
                <a:cs typeface="Times New Roman"/>
              </a:rPr>
              <a:t>Other Postemployment Benefit Trust Funds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Town, Sewer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Light</a:t>
            </a:r>
            <a:r>
              <a:rPr sz="1100" spc="8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Department.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General Fund Budgetary</a:t>
            </a:r>
            <a:r>
              <a:rPr sz="1100" b="1" u="heavy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Highlights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65125">
              <a:lnSpc>
                <a:spcPts val="1260"/>
              </a:lnSpc>
            </a:pPr>
            <a:r>
              <a:rPr sz="1100" spc="-5" dirty="0">
                <a:latin typeface="Times New Roman"/>
                <a:cs typeface="Times New Roman"/>
              </a:rPr>
              <a:t>Differences between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original operating budget </a:t>
            </a:r>
            <a:r>
              <a:rPr sz="1100" dirty="0">
                <a:latin typeface="Times New Roman"/>
                <a:cs typeface="Times New Roman"/>
              </a:rPr>
              <a:t>and the </a:t>
            </a:r>
            <a:r>
              <a:rPr sz="1100" spc="-5" dirty="0">
                <a:latin typeface="Times New Roman"/>
                <a:cs typeface="Times New Roman"/>
              </a:rPr>
              <a:t>final amended operating budget were </a:t>
            </a:r>
            <a:r>
              <a:rPr sz="1100" spc="-10" dirty="0">
                <a:latin typeface="Times New Roman"/>
                <a:cs typeface="Times New Roman"/>
              </a:rPr>
              <a:t>not  </a:t>
            </a:r>
            <a:r>
              <a:rPr sz="1100" spc="-5" dirty="0">
                <a:latin typeface="Times New Roman"/>
                <a:cs typeface="Times New Roman"/>
              </a:rPr>
              <a:t>significant.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budget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actual schedule for the general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has been provided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required  supplementary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information.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Capital Asset </a:t>
            </a:r>
            <a:r>
              <a:rPr sz="11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Debt</a:t>
            </a:r>
            <a:r>
              <a:rPr sz="1100" b="1" u="heavy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Administration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900"/>
              </a:lnSpc>
            </a:pPr>
            <a:r>
              <a:rPr sz="1100" b="1" spc="-5" dirty="0">
                <a:latin typeface="Times New Roman"/>
                <a:cs typeface="Times New Roman"/>
              </a:rPr>
              <a:t>Capital Assets </a:t>
            </a:r>
            <a:r>
              <a:rPr sz="1100" b="1" dirty="0">
                <a:latin typeface="Times New Roman"/>
                <a:cs typeface="Times New Roman"/>
              </a:rPr>
              <a:t>–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investment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capital </a:t>
            </a:r>
            <a:r>
              <a:rPr sz="1100" dirty="0">
                <a:latin typeface="Times New Roman"/>
                <a:cs typeface="Times New Roman"/>
              </a:rPr>
              <a:t>assets </a:t>
            </a:r>
            <a:r>
              <a:rPr sz="1100" spc="-5" dirty="0">
                <a:latin typeface="Times New Roman"/>
                <a:cs typeface="Times New Roman"/>
              </a:rPr>
              <a:t>for its governmental and business-type activities  </a:t>
            </a:r>
            <a:r>
              <a:rPr sz="1100" dirty="0">
                <a:latin typeface="Times New Roman"/>
                <a:cs typeface="Times New Roman"/>
              </a:rPr>
              <a:t>as of June 30, </a:t>
            </a:r>
            <a:r>
              <a:rPr sz="1100" spc="-5" dirty="0">
                <a:latin typeface="Times New Roman"/>
                <a:cs typeface="Times New Roman"/>
              </a:rPr>
              <a:t>2019 amounts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over </a:t>
            </a:r>
            <a:r>
              <a:rPr sz="1100" dirty="0">
                <a:latin typeface="Times New Roman"/>
                <a:cs typeface="Times New Roman"/>
              </a:rPr>
              <a:t>$81.3 million, net of </a:t>
            </a:r>
            <a:r>
              <a:rPr sz="1100" spc="-5" dirty="0">
                <a:latin typeface="Times New Roman"/>
                <a:cs typeface="Times New Roman"/>
              </a:rPr>
              <a:t>accumulated depreciation.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investment </a:t>
            </a:r>
            <a:r>
              <a:rPr sz="1100" dirty="0">
                <a:latin typeface="Times New Roman"/>
                <a:cs typeface="Times New Roman"/>
              </a:rPr>
              <a:t>in  </a:t>
            </a:r>
            <a:r>
              <a:rPr sz="1100" spc="-5" dirty="0">
                <a:latin typeface="Times New Roman"/>
                <a:cs typeface="Times New Roman"/>
              </a:rPr>
              <a:t>capital assets </a:t>
            </a:r>
            <a:r>
              <a:rPr sz="1100" dirty="0">
                <a:latin typeface="Times New Roman"/>
                <a:cs typeface="Times New Roman"/>
              </a:rPr>
              <a:t>includes </a:t>
            </a:r>
            <a:r>
              <a:rPr sz="1100" spc="-5" dirty="0">
                <a:latin typeface="Times New Roman"/>
                <a:cs typeface="Times New Roman"/>
              </a:rPr>
              <a:t>land, </a:t>
            </a:r>
            <a:r>
              <a:rPr sz="1100" dirty="0">
                <a:latin typeface="Times New Roman"/>
                <a:cs typeface="Times New Roman"/>
              </a:rPr>
              <a:t>buildings </a:t>
            </a:r>
            <a:r>
              <a:rPr sz="1100" spc="-5" dirty="0">
                <a:latin typeface="Times New Roman"/>
                <a:cs typeface="Times New Roman"/>
              </a:rPr>
              <a:t>and system improvements, machinery and equipment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reflects 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increase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approximately </a:t>
            </a:r>
            <a:r>
              <a:rPr sz="1100" dirty="0">
                <a:latin typeface="Times New Roman"/>
                <a:cs typeface="Times New Roman"/>
              </a:rPr>
              <a:t>$32.6 million. </a:t>
            </a:r>
            <a:r>
              <a:rPr sz="1100" spc="-5" dirty="0">
                <a:latin typeface="Times New Roman"/>
                <a:cs typeface="Times New Roman"/>
              </a:rPr>
              <a:t>This increase was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result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current year additions  </a:t>
            </a:r>
            <a:r>
              <a:rPr sz="1100" dirty="0">
                <a:latin typeface="Times New Roman"/>
                <a:cs typeface="Times New Roman"/>
              </a:rPr>
              <a:t>exceeding </a:t>
            </a:r>
            <a:r>
              <a:rPr sz="1100" spc="-5" dirty="0">
                <a:latin typeface="Times New Roman"/>
                <a:cs typeface="Times New Roman"/>
              </a:rPr>
              <a:t>depreciation </a:t>
            </a:r>
            <a:r>
              <a:rPr sz="1100" dirty="0">
                <a:latin typeface="Times New Roman"/>
                <a:cs typeface="Times New Roman"/>
              </a:rPr>
              <a:t>and additions mainly </a:t>
            </a:r>
            <a:r>
              <a:rPr sz="1100" spc="-5" dirty="0">
                <a:latin typeface="Times New Roman"/>
                <a:cs typeface="Times New Roman"/>
              </a:rPr>
              <a:t>attributed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construction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new school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building.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1242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has begun the construction for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brand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elementary school.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project is expected </a:t>
            </a:r>
            <a:r>
              <a:rPr sz="1100" dirty="0">
                <a:latin typeface="Times New Roman"/>
                <a:cs typeface="Times New Roman"/>
              </a:rPr>
              <a:t>to  </a:t>
            </a:r>
            <a:r>
              <a:rPr sz="1100" spc="-5" dirty="0">
                <a:latin typeface="Times New Roman"/>
                <a:cs typeface="Times New Roman"/>
              </a:rPr>
              <a:t>approximate </a:t>
            </a:r>
            <a:r>
              <a:rPr sz="1100" dirty="0">
                <a:latin typeface="Times New Roman"/>
                <a:cs typeface="Times New Roman"/>
              </a:rPr>
              <a:t>$48 </a:t>
            </a:r>
            <a:r>
              <a:rPr sz="1100" spc="-5" dirty="0">
                <a:latin typeface="Times New Roman"/>
                <a:cs typeface="Times New Roman"/>
              </a:rPr>
              <a:t>million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costs </a:t>
            </a:r>
            <a:r>
              <a:rPr sz="1100" spc="-1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completion.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spc="-5" dirty="0">
                <a:latin typeface="Times New Roman"/>
                <a:cs typeface="Times New Roman"/>
              </a:rPr>
              <a:t>Additional information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Town capital assets can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found </a:t>
            </a:r>
            <a:r>
              <a:rPr sz="1100" dirty="0">
                <a:latin typeface="Times New Roman"/>
                <a:cs typeface="Times New Roman"/>
              </a:rPr>
              <a:t>in Note </a:t>
            </a:r>
            <a:r>
              <a:rPr sz="1100" spc="-10" dirty="0">
                <a:latin typeface="Times New Roman"/>
                <a:cs typeface="Times New Roman"/>
              </a:rPr>
              <a:t>II, </a:t>
            </a:r>
            <a:r>
              <a:rPr sz="1100" spc="-5" dirty="0">
                <a:latin typeface="Times New Roman"/>
                <a:cs typeface="Times New Roman"/>
              </a:rPr>
              <a:t>Section </a:t>
            </a:r>
            <a:r>
              <a:rPr sz="1100" dirty="0">
                <a:latin typeface="Times New Roman"/>
                <a:cs typeface="Times New Roman"/>
              </a:rPr>
              <a:t>D of this</a:t>
            </a:r>
            <a:r>
              <a:rPr sz="1100" spc="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b="1" spc="-5" dirty="0">
                <a:latin typeface="Times New Roman"/>
                <a:cs typeface="Times New Roman"/>
              </a:rPr>
              <a:t>Long-Term Debt </a:t>
            </a:r>
            <a:r>
              <a:rPr sz="1100" b="1" dirty="0">
                <a:latin typeface="Times New Roman"/>
                <a:cs typeface="Times New Roman"/>
              </a:rPr>
              <a:t>–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total general obligation </a:t>
            </a:r>
            <a:r>
              <a:rPr sz="1100" dirty="0">
                <a:latin typeface="Times New Roman"/>
                <a:cs typeface="Times New Roman"/>
              </a:rPr>
              <a:t>bond </a:t>
            </a:r>
            <a:r>
              <a:rPr sz="1100" spc="-5" dirty="0">
                <a:latin typeface="Times New Roman"/>
                <a:cs typeface="Times New Roman"/>
              </a:rPr>
              <a:t>and notes payable debt </a:t>
            </a:r>
            <a:r>
              <a:rPr sz="1100" dirty="0">
                <a:latin typeface="Times New Roman"/>
                <a:cs typeface="Times New Roman"/>
              </a:rPr>
              <a:t>increased by</a:t>
            </a:r>
            <a:r>
              <a:rPr sz="1100" spc="1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almost</a:t>
            </a:r>
            <a:endParaRPr sz="1100">
              <a:latin typeface="Times New Roman"/>
              <a:cs typeface="Times New Roman"/>
            </a:endParaRPr>
          </a:p>
          <a:p>
            <a:pPr marL="12700" marR="300355">
              <a:lnSpc>
                <a:spcPts val="1260"/>
              </a:lnSpc>
              <a:spcBef>
                <a:spcPts val="65"/>
              </a:spcBef>
            </a:pPr>
            <a:r>
              <a:rPr sz="1100" dirty="0">
                <a:latin typeface="Times New Roman"/>
                <a:cs typeface="Times New Roman"/>
              </a:rPr>
              <a:t>$11.2 million to </a:t>
            </a:r>
            <a:r>
              <a:rPr sz="1100" spc="-5" dirty="0">
                <a:latin typeface="Times New Roman"/>
                <a:cs typeface="Times New Roman"/>
              </a:rPr>
              <a:t>over $17.9 </a:t>
            </a:r>
            <a:r>
              <a:rPr sz="1100" dirty="0">
                <a:latin typeface="Times New Roman"/>
                <a:cs typeface="Times New Roman"/>
              </a:rPr>
              <a:t>million. </a:t>
            </a:r>
            <a:r>
              <a:rPr sz="1100" spc="-5" dirty="0">
                <a:latin typeface="Times New Roman"/>
                <a:cs typeface="Times New Roman"/>
              </a:rPr>
              <a:t>This increase was </a:t>
            </a:r>
            <a:r>
              <a:rPr sz="1100" dirty="0">
                <a:latin typeface="Times New Roman"/>
                <a:cs typeface="Times New Roman"/>
              </a:rPr>
              <a:t>due to bond </a:t>
            </a:r>
            <a:r>
              <a:rPr sz="1100" spc="-5" dirty="0">
                <a:latin typeface="Times New Roman"/>
                <a:cs typeface="Times New Roman"/>
              </a:rPr>
              <a:t>issuances $12.2 </a:t>
            </a:r>
            <a:r>
              <a:rPr sz="1100" dirty="0">
                <a:latin typeface="Times New Roman"/>
                <a:cs typeface="Times New Roman"/>
              </a:rPr>
              <a:t>million </a:t>
            </a:r>
            <a:r>
              <a:rPr sz="1100" spc="-5" dirty="0">
                <a:latin typeface="Times New Roman"/>
                <a:cs typeface="Times New Roman"/>
              </a:rPr>
              <a:t>offset </a:t>
            </a:r>
            <a:r>
              <a:rPr sz="1100" dirty="0">
                <a:latin typeface="Times New Roman"/>
                <a:cs typeface="Times New Roman"/>
              </a:rPr>
              <a:t>by  maturities of </a:t>
            </a:r>
            <a:r>
              <a:rPr sz="1100" spc="-5" dirty="0">
                <a:latin typeface="Times New Roman"/>
                <a:cs typeface="Times New Roman"/>
              </a:rPr>
              <a:t>over </a:t>
            </a:r>
            <a:r>
              <a:rPr sz="1100" dirty="0">
                <a:latin typeface="Times New Roman"/>
                <a:cs typeface="Times New Roman"/>
              </a:rPr>
              <a:t>$1.0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million.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44577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anticipates issuing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significant level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debt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connection with </a:t>
            </a:r>
            <a:r>
              <a:rPr sz="1100" dirty="0">
                <a:latin typeface="Times New Roman"/>
                <a:cs typeface="Times New Roman"/>
              </a:rPr>
              <a:t>new </a:t>
            </a:r>
            <a:r>
              <a:rPr sz="1100" spc="-5" dirty="0">
                <a:latin typeface="Times New Roman"/>
                <a:cs typeface="Times New Roman"/>
              </a:rPr>
              <a:t>elementary school  discussed above.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75260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holds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proportionate share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debt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other governmental </a:t>
            </a:r>
            <a:r>
              <a:rPr sz="1100" dirty="0">
                <a:latin typeface="Times New Roman"/>
                <a:cs typeface="Times New Roman"/>
              </a:rPr>
              <a:t>units </a:t>
            </a:r>
            <a:r>
              <a:rPr sz="1100" spc="-5" dirty="0">
                <a:latin typeface="Times New Roman"/>
                <a:cs typeface="Times New Roman"/>
              </a:rPr>
              <a:t>that provide services  </a:t>
            </a:r>
            <a:r>
              <a:rPr sz="1100" dirty="0">
                <a:latin typeface="Times New Roman"/>
                <a:cs typeface="Times New Roman"/>
              </a:rPr>
              <a:t>within </a:t>
            </a:r>
            <a:r>
              <a:rPr sz="1100" spc="-5" dirty="0">
                <a:latin typeface="Times New Roman"/>
                <a:cs typeface="Times New Roman"/>
              </a:rPr>
              <a:t>the Town’s boundaries. Debt service from such arrangements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assessed annually to the Town.  Additional information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Town’s debt can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found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Note </a:t>
            </a:r>
            <a:r>
              <a:rPr sz="1100" spc="-10" dirty="0">
                <a:latin typeface="Times New Roman"/>
                <a:cs typeface="Times New Roman"/>
              </a:rPr>
              <a:t>II, </a:t>
            </a:r>
            <a:r>
              <a:rPr sz="1100" dirty="0">
                <a:latin typeface="Times New Roman"/>
                <a:cs typeface="Times New Roman"/>
              </a:rPr>
              <a:t>Sections </a:t>
            </a:r>
            <a:r>
              <a:rPr sz="1100" spc="-10" dirty="0">
                <a:latin typeface="Times New Roman"/>
                <a:cs typeface="Times New Roman"/>
              </a:rPr>
              <a:t>F, </a:t>
            </a:r>
            <a:r>
              <a:rPr sz="1100" dirty="0">
                <a:latin typeface="Times New Roman"/>
                <a:cs typeface="Times New Roman"/>
              </a:rPr>
              <a:t>G and H of this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report.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444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209925" y="603250"/>
            <a:ext cx="1343659" cy="13436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71144" y="458723"/>
            <a:ext cx="74675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5819" y="4587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770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5151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926580" y="458723"/>
            <a:ext cx="74676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71144" y="533400"/>
            <a:ext cx="18415" cy="753110"/>
          </a:xfrm>
          <a:custGeom>
            <a:avLst/>
            <a:gdLst/>
            <a:ahLst/>
            <a:cxnLst/>
            <a:rect l="l" t="t" r="r" b="b"/>
            <a:pathLst>
              <a:path w="18415" h="753110">
                <a:moveTo>
                  <a:pt x="0" y="752855"/>
                </a:moveTo>
                <a:lnTo>
                  <a:pt x="18287" y="752855"/>
                </a:lnTo>
                <a:lnTo>
                  <a:pt x="18287" y="0"/>
                </a:lnTo>
                <a:lnTo>
                  <a:pt x="0" y="0"/>
                </a:lnTo>
                <a:lnTo>
                  <a:pt x="0" y="75285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89431" y="533400"/>
            <a:ext cx="38100" cy="753110"/>
          </a:xfrm>
          <a:custGeom>
            <a:avLst/>
            <a:gdLst/>
            <a:ahLst/>
            <a:cxnLst/>
            <a:rect l="l" t="t" r="r" b="b"/>
            <a:pathLst>
              <a:path w="38100" h="753110">
                <a:moveTo>
                  <a:pt x="0" y="752855"/>
                </a:moveTo>
                <a:lnTo>
                  <a:pt x="38100" y="752855"/>
                </a:lnTo>
                <a:lnTo>
                  <a:pt x="38100" y="0"/>
                </a:lnTo>
                <a:lnTo>
                  <a:pt x="0" y="0"/>
                </a:lnTo>
                <a:lnTo>
                  <a:pt x="0" y="75285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27532" y="533400"/>
            <a:ext cx="18415" cy="753110"/>
          </a:xfrm>
          <a:custGeom>
            <a:avLst/>
            <a:gdLst/>
            <a:ahLst/>
            <a:cxnLst/>
            <a:rect l="l" t="t" r="r" b="b"/>
            <a:pathLst>
              <a:path w="18415" h="753110">
                <a:moveTo>
                  <a:pt x="0" y="752855"/>
                </a:moveTo>
                <a:lnTo>
                  <a:pt x="18287" y="752855"/>
                </a:lnTo>
                <a:lnTo>
                  <a:pt x="18287" y="0"/>
                </a:lnTo>
                <a:lnTo>
                  <a:pt x="0" y="0"/>
                </a:lnTo>
                <a:lnTo>
                  <a:pt x="0" y="75285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82968" y="533400"/>
            <a:ext cx="18415" cy="753110"/>
          </a:xfrm>
          <a:custGeom>
            <a:avLst/>
            <a:gdLst/>
            <a:ahLst/>
            <a:cxnLst/>
            <a:rect l="l" t="t" r="r" b="b"/>
            <a:pathLst>
              <a:path w="18415" h="753110">
                <a:moveTo>
                  <a:pt x="0" y="752855"/>
                </a:moveTo>
                <a:lnTo>
                  <a:pt x="18288" y="752855"/>
                </a:lnTo>
                <a:lnTo>
                  <a:pt x="18288" y="0"/>
                </a:lnTo>
                <a:lnTo>
                  <a:pt x="0" y="0"/>
                </a:lnTo>
                <a:lnTo>
                  <a:pt x="0" y="75285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44868" y="533400"/>
            <a:ext cx="38100" cy="753110"/>
          </a:xfrm>
          <a:custGeom>
            <a:avLst/>
            <a:gdLst/>
            <a:ahLst/>
            <a:cxnLst/>
            <a:rect l="l" t="t" r="r" b="b"/>
            <a:pathLst>
              <a:path w="38100" h="753110">
                <a:moveTo>
                  <a:pt x="0" y="752855"/>
                </a:moveTo>
                <a:lnTo>
                  <a:pt x="38100" y="752855"/>
                </a:lnTo>
                <a:lnTo>
                  <a:pt x="38100" y="0"/>
                </a:lnTo>
                <a:lnTo>
                  <a:pt x="0" y="0"/>
                </a:lnTo>
                <a:lnTo>
                  <a:pt x="0" y="75285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533400"/>
            <a:ext cx="18415" cy="753110"/>
          </a:xfrm>
          <a:custGeom>
            <a:avLst/>
            <a:gdLst/>
            <a:ahLst/>
            <a:cxnLst/>
            <a:rect l="l" t="t" r="r" b="b"/>
            <a:pathLst>
              <a:path w="18415" h="753110">
                <a:moveTo>
                  <a:pt x="0" y="752855"/>
                </a:moveTo>
                <a:lnTo>
                  <a:pt x="18288" y="752855"/>
                </a:lnTo>
                <a:lnTo>
                  <a:pt x="18288" y="0"/>
                </a:lnTo>
                <a:lnTo>
                  <a:pt x="0" y="0"/>
                </a:lnTo>
                <a:lnTo>
                  <a:pt x="0" y="75285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1286255"/>
            <a:ext cx="18415" cy="410209"/>
          </a:xfrm>
          <a:custGeom>
            <a:avLst/>
            <a:gdLst/>
            <a:ahLst/>
            <a:cxnLst/>
            <a:rect l="l" t="t" r="r" b="b"/>
            <a:pathLst>
              <a:path w="18415" h="410210">
                <a:moveTo>
                  <a:pt x="0" y="409955"/>
                </a:moveTo>
                <a:lnTo>
                  <a:pt x="18287" y="409955"/>
                </a:lnTo>
                <a:lnTo>
                  <a:pt x="18287" y="0"/>
                </a:lnTo>
                <a:lnTo>
                  <a:pt x="0" y="0"/>
                </a:lnTo>
                <a:lnTo>
                  <a:pt x="0" y="40995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1286255"/>
            <a:ext cx="38100" cy="410209"/>
          </a:xfrm>
          <a:custGeom>
            <a:avLst/>
            <a:gdLst/>
            <a:ahLst/>
            <a:cxnLst/>
            <a:rect l="l" t="t" r="r" b="b"/>
            <a:pathLst>
              <a:path w="38100" h="410210">
                <a:moveTo>
                  <a:pt x="0" y="409955"/>
                </a:moveTo>
                <a:lnTo>
                  <a:pt x="38100" y="409955"/>
                </a:lnTo>
                <a:lnTo>
                  <a:pt x="38100" y="0"/>
                </a:lnTo>
                <a:lnTo>
                  <a:pt x="0" y="0"/>
                </a:lnTo>
                <a:lnTo>
                  <a:pt x="0" y="40995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1286255"/>
            <a:ext cx="18415" cy="410209"/>
          </a:xfrm>
          <a:custGeom>
            <a:avLst/>
            <a:gdLst/>
            <a:ahLst/>
            <a:cxnLst/>
            <a:rect l="l" t="t" r="r" b="b"/>
            <a:pathLst>
              <a:path w="18415" h="410210">
                <a:moveTo>
                  <a:pt x="0" y="409955"/>
                </a:moveTo>
                <a:lnTo>
                  <a:pt x="18287" y="409955"/>
                </a:lnTo>
                <a:lnTo>
                  <a:pt x="18287" y="0"/>
                </a:lnTo>
                <a:lnTo>
                  <a:pt x="0" y="0"/>
                </a:lnTo>
                <a:lnTo>
                  <a:pt x="0" y="40995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1286255"/>
            <a:ext cx="18415" cy="410209"/>
          </a:xfrm>
          <a:custGeom>
            <a:avLst/>
            <a:gdLst/>
            <a:ahLst/>
            <a:cxnLst/>
            <a:rect l="l" t="t" r="r" b="b"/>
            <a:pathLst>
              <a:path w="18415" h="410210">
                <a:moveTo>
                  <a:pt x="0" y="409955"/>
                </a:moveTo>
                <a:lnTo>
                  <a:pt x="18288" y="409955"/>
                </a:lnTo>
                <a:lnTo>
                  <a:pt x="18288" y="0"/>
                </a:lnTo>
                <a:lnTo>
                  <a:pt x="0" y="0"/>
                </a:lnTo>
                <a:lnTo>
                  <a:pt x="0" y="40995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1286255"/>
            <a:ext cx="38100" cy="410209"/>
          </a:xfrm>
          <a:custGeom>
            <a:avLst/>
            <a:gdLst/>
            <a:ahLst/>
            <a:cxnLst/>
            <a:rect l="l" t="t" r="r" b="b"/>
            <a:pathLst>
              <a:path w="38100" h="410210">
                <a:moveTo>
                  <a:pt x="0" y="409955"/>
                </a:moveTo>
                <a:lnTo>
                  <a:pt x="38100" y="409955"/>
                </a:lnTo>
                <a:lnTo>
                  <a:pt x="38100" y="0"/>
                </a:lnTo>
                <a:lnTo>
                  <a:pt x="0" y="0"/>
                </a:lnTo>
                <a:lnTo>
                  <a:pt x="0" y="40995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1286255"/>
            <a:ext cx="18415" cy="410209"/>
          </a:xfrm>
          <a:custGeom>
            <a:avLst/>
            <a:gdLst/>
            <a:ahLst/>
            <a:cxnLst/>
            <a:rect l="l" t="t" r="r" b="b"/>
            <a:pathLst>
              <a:path w="18415" h="410210">
                <a:moveTo>
                  <a:pt x="0" y="409955"/>
                </a:moveTo>
                <a:lnTo>
                  <a:pt x="18288" y="409955"/>
                </a:lnTo>
                <a:lnTo>
                  <a:pt x="18288" y="0"/>
                </a:lnTo>
                <a:lnTo>
                  <a:pt x="0" y="0"/>
                </a:lnTo>
                <a:lnTo>
                  <a:pt x="0" y="40995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>
            <a:spLocks noGrp="1"/>
          </p:cNvSpPr>
          <p:nvPr>
            <p:ph type="title"/>
          </p:nvPr>
        </p:nvSpPr>
        <p:spPr>
          <a:xfrm>
            <a:off x="2303779" y="1965451"/>
            <a:ext cx="3164205" cy="422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spc="-5" dirty="0"/>
              <a:t>T</a:t>
            </a:r>
            <a:r>
              <a:rPr sz="2100" spc="-5" dirty="0"/>
              <a:t>OWN OF</a:t>
            </a:r>
            <a:r>
              <a:rPr sz="2100" spc="-40" dirty="0"/>
              <a:t> </a:t>
            </a:r>
            <a:r>
              <a:rPr sz="2600" spc="-5" dirty="0"/>
              <a:t>T</a:t>
            </a:r>
            <a:r>
              <a:rPr sz="2100" spc="-5" dirty="0"/>
              <a:t>EMPLETON</a:t>
            </a:r>
            <a:endParaRPr sz="2100"/>
          </a:p>
        </p:txBody>
      </p:sp>
      <p:sp>
        <p:nvSpPr>
          <p:cNvPr id="21" name="object 21"/>
          <p:cNvSpPr/>
          <p:nvPr/>
        </p:nvSpPr>
        <p:spPr>
          <a:xfrm>
            <a:off x="771144" y="1696211"/>
            <a:ext cx="18415" cy="715010"/>
          </a:xfrm>
          <a:custGeom>
            <a:avLst/>
            <a:gdLst/>
            <a:ahLst/>
            <a:cxnLst/>
            <a:rect l="l" t="t" r="r" b="b"/>
            <a:pathLst>
              <a:path w="18415" h="715010">
                <a:moveTo>
                  <a:pt x="0" y="714755"/>
                </a:moveTo>
                <a:lnTo>
                  <a:pt x="18287" y="714755"/>
                </a:lnTo>
                <a:lnTo>
                  <a:pt x="18287" y="0"/>
                </a:lnTo>
                <a:lnTo>
                  <a:pt x="0" y="0"/>
                </a:lnTo>
                <a:lnTo>
                  <a:pt x="0" y="71475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89431" y="1696211"/>
            <a:ext cx="38100" cy="715010"/>
          </a:xfrm>
          <a:custGeom>
            <a:avLst/>
            <a:gdLst/>
            <a:ahLst/>
            <a:cxnLst/>
            <a:rect l="l" t="t" r="r" b="b"/>
            <a:pathLst>
              <a:path w="38100" h="715010">
                <a:moveTo>
                  <a:pt x="0" y="714755"/>
                </a:moveTo>
                <a:lnTo>
                  <a:pt x="38100" y="714755"/>
                </a:lnTo>
                <a:lnTo>
                  <a:pt x="38100" y="0"/>
                </a:lnTo>
                <a:lnTo>
                  <a:pt x="0" y="0"/>
                </a:lnTo>
                <a:lnTo>
                  <a:pt x="0" y="71475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27532" y="1696211"/>
            <a:ext cx="18415" cy="715010"/>
          </a:xfrm>
          <a:custGeom>
            <a:avLst/>
            <a:gdLst/>
            <a:ahLst/>
            <a:cxnLst/>
            <a:rect l="l" t="t" r="r" b="b"/>
            <a:pathLst>
              <a:path w="18415" h="715010">
                <a:moveTo>
                  <a:pt x="0" y="714755"/>
                </a:moveTo>
                <a:lnTo>
                  <a:pt x="18287" y="714755"/>
                </a:lnTo>
                <a:lnTo>
                  <a:pt x="18287" y="0"/>
                </a:lnTo>
                <a:lnTo>
                  <a:pt x="0" y="0"/>
                </a:lnTo>
                <a:lnTo>
                  <a:pt x="0" y="71475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982968" y="1696211"/>
            <a:ext cx="18415" cy="715010"/>
          </a:xfrm>
          <a:custGeom>
            <a:avLst/>
            <a:gdLst/>
            <a:ahLst/>
            <a:cxnLst/>
            <a:rect l="l" t="t" r="r" b="b"/>
            <a:pathLst>
              <a:path w="18415" h="715010">
                <a:moveTo>
                  <a:pt x="0" y="714755"/>
                </a:moveTo>
                <a:lnTo>
                  <a:pt x="18288" y="714755"/>
                </a:lnTo>
                <a:lnTo>
                  <a:pt x="18288" y="0"/>
                </a:lnTo>
                <a:lnTo>
                  <a:pt x="0" y="0"/>
                </a:lnTo>
                <a:lnTo>
                  <a:pt x="0" y="71475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944868" y="1696211"/>
            <a:ext cx="38100" cy="715010"/>
          </a:xfrm>
          <a:custGeom>
            <a:avLst/>
            <a:gdLst/>
            <a:ahLst/>
            <a:cxnLst/>
            <a:rect l="l" t="t" r="r" b="b"/>
            <a:pathLst>
              <a:path w="38100" h="715010">
                <a:moveTo>
                  <a:pt x="0" y="714755"/>
                </a:moveTo>
                <a:lnTo>
                  <a:pt x="38100" y="714755"/>
                </a:lnTo>
                <a:lnTo>
                  <a:pt x="38100" y="0"/>
                </a:lnTo>
                <a:lnTo>
                  <a:pt x="0" y="0"/>
                </a:lnTo>
                <a:lnTo>
                  <a:pt x="0" y="71475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926580" y="1696211"/>
            <a:ext cx="18415" cy="715010"/>
          </a:xfrm>
          <a:custGeom>
            <a:avLst/>
            <a:gdLst/>
            <a:ahLst/>
            <a:cxnLst/>
            <a:rect l="l" t="t" r="r" b="b"/>
            <a:pathLst>
              <a:path w="18415" h="715010">
                <a:moveTo>
                  <a:pt x="0" y="714755"/>
                </a:moveTo>
                <a:lnTo>
                  <a:pt x="18288" y="714755"/>
                </a:lnTo>
                <a:lnTo>
                  <a:pt x="18288" y="0"/>
                </a:lnTo>
                <a:lnTo>
                  <a:pt x="0" y="0"/>
                </a:lnTo>
                <a:lnTo>
                  <a:pt x="0" y="71475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71144" y="2410967"/>
            <a:ext cx="18415" cy="466725"/>
          </a:xfrm>
          <a:custGeom>
            <a:avLst/>
            <a:gdLst/>
            <a:ahLst/>
            <a:cxnLst/>
            <a:rect l="l" t="t" r="r" b="b"/>
            <a:pathLst>
              <a:path w="18415" h="466725">
                <a:moveTo>
                  <a:pt x="0" y="466344"/>
                </a:moveTo>
                <a:lnTo>
                  <a:pt x="18287" y="466344"/>
                </a:lnTo>
                <a:lnTo>
                  <a:pt x="18287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89431" y="2410967"/>
            <a:ext cx="38100" cy="466725"/>
          </a:xfrm>
          <a:custGeom>
            <a:avLst/>
            <a:gdLst/>
            <a:ahLst/>
            <a:cxnLst/>
            <a:rect l="l" t="t" r="r" b="b"/>
            <a:pathLst>
              <a:path w="38100" h="466725">
                <a:moveTo>
                  <a:pt x="0" y="466344"/>
                </a:moveTo>
                <a:lnTo>
                  <a:pt x="38100" y="466344"/>
                </a:lnTo>
                <a:lnTo>
                  <a:pt x="38100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27532" y="2410967"/>
            <a:ext cx="18415" cy="466725"/>
          </a:xfrm>
          <a:custGeom>
            <a:avLst/>
            <a:gdLst/>
            <a:ahLst/>
            <a:cxnLst/>
            <a:rect l="l" t="t" r="r" b="b"/>
            <a:pathLst>
              <a:path w="18415" h="466725">
                <a:moveTo>
                  <a:pt x="0" y="466344"/>
                </a:moveTo>
                <a:lnTo>
                  <a:pt x="18287" y="466344"/>
                </a:lnTo>
                <a:lnTo>
                  <a:pt x="18287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982968" y="2410967"/>
            <a:ext cx="18415" cy="466725"/>
          </a:xfrm>
          <a:custGeom>
            <a:avLst/>
            <a:gdLst/>
            <a:ahLst/>
            <a:cxnLst/>
            <a:rect l="l" t="t" r="r" b="b"/>
            <a:pathLst>
              <a:path w="18415" h="466725">
                <a:moveTo>
                  <a:pt x="0" y="466344"/>
                </a:moveTo>
                <a:lnTo>
                  <a:pt x="18288" y="466344"/>
                </a:lnTo>
                <a:lnTo>
                  <a:pt x="18288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944868" y="2410967"/>
            <a:ext cx="38100" cy="466725"/>
          </a:xfrm>
          <a:custGeom>
            <a:avLst/>
            <a:gdLst/>
            <a:ahLst/>
            <a:cxnLst/>
            <a:rect l="l" t="t" r="r" b="b"/>
            <a:pathLst>
              <a:path w="38100" h="466725">
                <a:moveTo>
                  <a:pt x="0" y="466344"/>
                </a:moveTo>
                <a:lnTo>
                  <a:pt x="38100" y="466344"/>
                </a:lnTo>
                <a:lnTo>
                  <a:pt x="38100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926580" y="2410967"/>
            <a:ext cx="18415" cy="466725"/>
          </a:xfrm>
          <a:custGeom>
            <a:avLst/>
            <a:gdLst/>
            <a:ahLst/>
            <a:cxnLst/>
            <a:rect l="l" t="t" r="r" b="b"/>
            <a:pathLst>
              <a:path w="18415" h="466725">
                <a:moveTo>
                  <a:pt x="0" y="466344"/>
                </a:moveTo>
                <a:lnTo>
                  <a:pt x="18288" y="466344"/>
                </a:lnTo>
                <a:lnTo>
                  <a:pt x="18288" y="0"/>
                </a:lnTo>
                <a:lnTo>
                  <a:pt x="0" y="0"/>
                </a:lnTo>
                <a:lnTo>
                  <a:pt x="0" y="4663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71144" y="2877311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4">
                <a:moveTo>
                  <a:pt x="0" y="329183"/>
                </a:moveTo>
                <a:lnTo>
                  <a:pt x="18287" y="329183"/>
                </a:lnTo>
                <a:lnTo>
                  <a:pt x="18287" y="0"/>
                </a:lnTo>
                <a:lnTo>
                  <a:pt x="0" y="0"/>
                </a:lnTo>
                <a:lnTo>
                  <a:pt x="0" y="3291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89431" y="2877311"/>
            <a:ext cx="38100" cy="329565"/>
          </a:xfrm>
          <a:custGeom>
            <a:avLst/>
            <a:gdLst/>
            <a:ahLst/>
            <a:cxnLst/>
            <a:rect l="l" t="t" r="r" b="b"/>
            <a:pathLst>
              <a:path w="38100" h="329564">
                <a:moveTo>
                  <a:pt x="0" y="329183"/>
                </a:moveTo>
                <a:lnTo>
                  <a:pt x="38100" y="329183"/>
                </a:lnTo>
                <a:lnTo>
                  <a:pt x="38100" y="0"/>
                </a:lnTo>
                <a:lnTo>
                  <a:pt x="0" y="0"/>
                </a:lnTo>
                <a:lnTo>
                  <a:pt x="0" y="3291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27532" y="2877311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4">
                <a:moveTo>
                  <a:pt x="0" y="329183"/>
                </a:moveTo>
                <a:lnTo>
                  <a:pt x="18287" y="329183"/>
                </a:lnTo>
                <a:lnTo>
                  <a:pt x="18287" y="0"/>
                </a:lnTo>
                <a:lnTo>
                  <a:pt x="0" y="0"/>
                </a:lnTo>
                <a:lnTo>
                  <a:pt x="0" y="3291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982968" y="2877311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4">
                <a:moveTo>
                  <a:pt x="0" y="329183"/>
                </a:moveTo>
                <a:lnTo>
                  <a:pt x="18288" y="329183"/>
                </a:lnTo>
                <a:lnTo>
                  <a:pt x="18288" y="0"/>
                </a:lnTo>
                <a:lnTo>
                  <a:pt x="0" y="0"/>
                </a:lnTo>
                <a:lnTo>
                  <a:pt x="0" y="3291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944868" y="2877311"/>
            <a:ext cx="38100" cy="329565"/>
          </a:xfrm>
          <a:custGeom>
            <a:avLst/>
            <a:gdLst/>
            <a:ahLst/>
            <a:cxnLst/>
            <a:rect l="l" t="t" r="r" b="b"/>
            <a:pathLst>
              <a:path w="38100" h="329564">
                <a:moveTo>
                  <a:pt x="0" y="329183"/>
                </a:moveTo>
                <a:lnTo>
                  <a:pt x="38100" y="329183"/>
                </a:lnTo>
                <a:lnTo>
                  <a:pt x="38100" y="0"/>
                </a:lnTo>
                <a:lnTo>
                  <a:pt x="0" y="0"/>
                </a:lnTo>
                <a:lnTo>
                  <a:pt x="0" y="3291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926580" y="2877311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4">
                <a:moveTo>
                  <a:pt x="0" y="329183"/>
                </a:moveTo>
                <a:lnTo>
                  <a:pt x="18288" y="329183"/>
                </a:lnTo>
                <a:lnTo>
                  <a:pt x="18288" y="0"/>
                </a:lnTo>
                <a:lnTo>
                  <a:pt x="0" y="0"/>
                </a:lnTo>
                <a:lnTo>
                  <a:pt x="0" y="3291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71144" y="3206495"/>
            <a:ext cx="18415" cy="403860"/>
          </a:xfrm>
          <a:custGeom>
            <a:avLst/>
            <a:gdLst/>
            <a:ahLst/>
            <a:cxnLst/>
            <a:rect l="l" t="t" r="r" b="b"/>
            <a:pathLst>
              <a:path w="18415" h="403860">
                <a:moveTo>
                  <a:pt x="0" y="403859"/>
                </a:moveTo>
                <a:lnTo>
                  <a:pt x="18287" y="403859"/>
                </a:lnTo>
                <a:lnTo>
                  <a:pt x="18287" y="0"/>
                </a:lnTo>
                <a:lnTo>
                  <a:pt x="0" y="0"/>
                </a:lnTo>
                <a:lnTo>
                  <a:pt x="0" y="4038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89431" y="3206495"/>
            <a:ext cx="38100" cy="403860"/>
          </a:xfrm>
          <a:custGeom>
            <a:avLst/>
            <a:gdLst/>
            <a:ahLst/>
            <a:cxnLst/>
            <a:rect l="l" t="t" r="r" b="b"/>
            <a:pathLst>
              <a:path w="38100" h="403860">
                <a:moveTo>
                  <a:pt x="0" y="403859"/>
                </a:moveTo>
                <a:lnTo>
                  <a:pt x="38100" y="403859"/>
                </a:lnTo>
                <a:lnTo>
                  <a:pt x="38100" y="0"/>
                </a:lnTo>
                <a:lnTo>
                  <a:pt x="0" y="0"/>
                </a:lnTo>
                <a:lnTo>
                  <a:pt x="0" y="4038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27532" y="3206495"/>
            <a:ext cx="18415" cy="403860"/>
          </a:xfrm>
          <a:custGeom>
            <a:avLst/>
            <a:gdLst/>
            <a:ahLst/>
            <a:cxnLst/>
            <a:rect l="l" t="t" r="r" b="b"/>
            <a:pathLst>
              <a:path w="18415" h="403860">
                <a:moveTo>
                  <a:pt x="0" y="403859"/>
                </a:moveTo>
                <a:lnTo>
                  <a:pt x="18287" y="403859"/>
                </a:lnTo>
                <a:lnTo>
                  <a:pt x="18287" y="0"/>
                </a:lnTo>
                <a:lnTo>
                  <a:pt x="0" y="0"/>
                </a:lnTo>
                <a:lnTo>
                  <a:pt x="0" y="4038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982968" y="3206495"/>
            <a:ext cx="18415" cy="403860"/>
          </a:xfrm>
          <a:custGeom>
            <a:avLst/>
            <a:gdLst/>
            <a:ahLst/>
            <a:cxnLst/>
            <a:rect l="l" t="t" r="r" b="b"/>
            <a:pathLst>
              <a:path w="18415" h="403860">
                <a:moveTo>
                  <a:pt x="0" y="403859"/>
                </a:moveTo>
                <a:lnTo>
                  <a:pt x="18288" y="403859"/>
                </a:lnTo>
                <a:lnTo>
                  <a:pt x="18288" y="0"/>
                </a:lnTo>
                <a:lnTo>
                  <a:pt x="0" y="0"/>
                </a:lnTo>
                <a:lnTo>
                  <a:pt x="0" y="4038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944868" y="3206495"/>
            <a:ext cx="38100" cy="403860"/>
          </a:xfrm>
          <a:custGeom>
            <a:avLst/>
            <a:gdLst/>
            <a:ahLst/>
            <a:cxnLst/>
            <a:rect l="l" t="t" r="r" b="b"/>
            <a:pathLst>
              <a:path w="38100" h="403860">
                <a:moveTo>
                  <a:pt x="0" y="403859"/>
                </a:moveTo>
                <a:lnTo>
                  <a:pt x="38100" y="403859"/>
                </a:lnTo>
                <a:lnTo>
                  <a:pt x="38100" y="0"/>
                </a:lnTo>
                <a:lnTo>
                  <a:pt x="0" y="0"/>
                </a:lnTo>
                <a:lnTo>
                  <a:pt x="0" y="4038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926580" y="3206495"/>
            <a:ext cx="18415" cy="403860"/>
          </a:xfrm>
          <a:custGeom>
            <a:avLst/>
            <a:gdLst/>
            <a:ahLst/>
            <a:cxnLst/>
            <a:rect l="l" t="t" r="r" b="b"/>
            <a:pathLst>
              <a:path w="18415" h="403860">
                <a:moveTo>
                  <a:pt x="0" y="403859"/>
                </a:moveTo>
                <a:lnTo>
                  <a:pt x="18288" y="403859"/>
                </a:lnTo>
                <a:lnTo>
                  <a:pt x="18288" y="0"/>
                </a:lnTo>
                <a:lnTo>
                  <a:pt x="0" y="0"/>
                </a:lnTo>
                <a:lnTo>
                  <a:pt x="0" y="4038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1144" y="3610355"/>
            <a:ext cx="18415" cy="405765"/>
          </a:xfrm>
          <a:custGeom>
            <a:avLst/>
            <a:gdLst/>
            <a:ahLst/>
            <a:cxnLst/>
            <a:rect l="l" t="t" r="r" b="b"/>
            <a:pathLst>
              <a:path w="18415" h="405764">
                <a:moveTo>
                  <a:pt x="0" y="405384"/>
                </a:moveTo>
                <a:lnTo>
                  <a:pt x="18287" y="405384"/>
                </a:lnTo>
                <a:lnTo>
                  <a:pt x="18287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89431" y="3610355"/>
            <a:ext cx="38100" cy="405765"/>
          </a:xfrm>
          <a:custGeom>
            <a:avLst/>
            <a:gdLst/>
            <a:ahLst/>
            <a:cxnLst/>
            <a:rect l="l" t="t" r="r" b="b"/>
            <a:pathLst>
              <a:path w="38100" h="405764">
                <a:moveTo>
                  <a:pt x="0" y="405384"/>
                </a:moveTo>
                <a:lnTo>
                  <a:pt x="38100" y="405384"/>
                </a:lnTo>
                <a:lnTo>
                  <a:pt x="38100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27532" y="3610355"/>
            <a:ext cx="18415" cy="405765"/>
          </a:xfrm>
          <a:custGeom>
            <a:avLst/>
            <a:gdLst/>
            <a:ahLst/>
            <a:cxnLst/>
            <a:rect l="l" t="t" r="r" b="b"/>
            <a:pathLst>
              <a:path w="18415" h="405764">
                <a:moveTo>
                  <a:pt x="0" y="405384"/>
                </a:moveTo>
                <a:lnTo>
                  <a:pt x="18287" y="405384"/>
                </a:lnTo>
                <a:lnTo>
                  <a:pt x="18287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982968" y="3610355"/>
            <a:ext cx="18415" cy="405765"/>
          </a:xfrm>
          <a:custGeom>
            <a:avLst/>
            <a:gdLst/>
            <a:ahLst/>
            <a:cxnLst/>
            <a:rect l="l" t="t" r="r" b="b"/>
            <a:pathLst>
              <a:path w="18415" h="405764">
                <a:moveTo>
                  <a:pt x="0" y="405384"/>
                </a:moveTo>
                <a:lnTo>
                  <a:pt x="18288" y="405384"/>
                </a:lnTo>
                <a:lnTo>
                  <a:pt x="18288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944868" y="3610355"/>
            <a:ext cx="38100" cy="405765"/>
          </a:xfrm>
          <a:custGeom>
            <a:avLst/>
            <a:gdLst/>
            <a:ahLst/>
            <a:cxnLst/>
            <a:rect l="l" t="t" r="r" b="b"/>
            <a:pathLst>
              <a:path w="38100" h="405764">
                <a:moveTo>
                  <a:pt x="0" y="405384"/>
                </a:moveTo>
                <a:lnTo>
                  <a:pt x="38100" y="405384"/>
                </a:lnTo>
                <a:lnTo>
                  <a:pt x="38100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926580" y="3610355"/>
            <a:ext cx="18415" cy="405765"/>
          </a:xfrm>
          <a:custGeom>
            <a:avLst/>
            <a:gdLst/>
            <a:ahLst/>
            <a:cxnLst/>
            <a:rect l="l" t="t" r="r" b="b"/>
            <a:pathLst>
              <a:path w="18415" h="405764">
                <a:moveTo>
                  <a:pt x="0" y="405384"/>
                </a:moveTo>
                <a:lnTo>
                  <a:pt x="18288" y="405384"/>
                </a:lnTo>
                <a:lnTo>
                  <a:pt x="18288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71144" y="401574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7" y="327660"/>
                </a:lnTo>
                <a:lnTo>
                  <a:pt x="18287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89431" y="4015740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60"/>
                </a:moveTo>
                <a:lnTo>
                  <a:pt x="38100" y="327660"/>
                </a:lnTo>
                <a:lnTo>
                  <a:pt x="38100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27532" y="401574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7" y="327660"/>
                </a:lnTo>
                <a:lnTo>
                  <a:pt x="18287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982968" y="401574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8" y="327660"/>
                </a:lnTo>
                <a:lnTo>
                  <a:pt x="18288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944868" y="4015740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60"/>
                </a:moveTo>
                <a:lnTo>
                  <a:pt x="38100" y="327660"/>
                </a:lnTo>
                <a:lnTo>
                  <a:pt x="38100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926580" y="4015740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8" y="327660"/>
                </a:lnTo>
                <a:lnTo>
                  <a:pt x="18288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71144" y="4343400"/>
            <a:ext cx="18415" cy="429895"/>
          </a:xfrm>
          <a:custGeom>
            <a:avLst/>
            <a:gdLst/>
            <a:ahLst/>
            <a:cxnLst/>
            <a:rect l="l" t="t" r="r" b="b"/>
            <a:pathLst>
              <a:path w="18415" h="429895">
                <a:moveTo>
                  <a:pt x="0" y="429767"/>
                </a:moveTo>
                <a:lnTo>
                  <a:pt x="18287" y="429767"/>
                </a:lnTo>
                <a:lnTo>
                  <a:pt x="18287" y="0"/>
                </a:lnTo>
                <a:lnTo>
                  <a:pt x="0" y="0"/>
                </a:lnTo>
                <a:lnTo>
                  <a:pt x="0" y="42976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89431" y="4343400"/>
            <a:ext cx="38100" cy="429895"/>
          </a:xfrm>
          <a:custGeom>
            <a:avLst/>
            <a:gdLst/>
            <a:ahLst/>
            <a:cxnLst/>
            <a:rect l="l" t="t" r="r" b="b"/>
            <a:pathLst>
              <a:path w="38100" h="429895">
                <a:moveTo>
                  <a:pt x="0" y="429767"/>
                </a:moveTo>
                <a:lnTo>
                  <a:pt x="38100" y="429767"/>
                </a:lnTo>
                <a:lnTo>
                  <a:pt x="38100" y="0"/>
                </a:lnTo>
                <a:lnTo>
                  <a:pt x="0" y="0"/>
                </a:lnTo>
                <a:lnTo>
                  <a:pt x="0" y="42976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27532" y="4343400"/>
            <a:ext cx="18415" cy="429895"/>
          </a:xfrm>
          <a:custGeom>
            <a:avLst/>
            <a:gdLst/>
            <a:ahLst/>
            <a:cxnLst/>
            <a:rect l="l" t="t" r="r" b="b"/>
            <a:pathLst>
              <a:path w="18415" h="429895">
                <a:moveTo>
                  <a:pt x="0" y="429767"/>
                </a:moveTo>
                <a:lnTo>
                  <a:pt x="18287" y="429767"/>
                </a:lnTo>
                <a:lnTo>
                  <a:pt x="18287" y="0"/>
                </a:lnTo>
                <a:lnTo>
                  <a:pt x="0" y="0"/>
                </a:lnTo>
                <a:lnTo>
                  <a:pt x="0" y="42976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982968" y="4343400"/>
            <a:ext cx="18415" cy="429895"/>
          </a:xfrm>
          <a:custGeom>
            <a:avLst/>
            <a:gdLst/>
            <a:ahLst/>
            <a:cxnLst/>
            <a:rect l="l" t="t" r="r" b="b"/>
            <a:pathLst>
              <a:path w="18415" h="429895">
                <a:moveTo>
                  <a:pt x="0" y="429767"/>
                </a:moveTo>
                <a:lnTo>
                  <a:pt x="18288" y="429767"/>
                </a:lnTo>
                <a:lnTo>
                  <a:pt x="18288" y="0"/>
                </a:lnTo>
                <a:lnTo>
                  <a:pt x="0" y="0"/>
                </a:lnTo>
                <a:lnTo>
                  <a:pt x="0" y="42976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944868" y="4343400"/>
            <a:ext cx="38100" cy="429895"/>
          </a:xfrm>
          <a:custGeom>
            <a:avLst/>
            <a:gdLst/>
            <a:ahLst/>
            <a:cxnLst/>
            <a:rect l="l" t="t" r="r" b="b"/>
            <a:pathLst>
              <a:path w="38100" h="429895">
                <a:moveTo>
                  <a:pt x="0" y="429767"/>
                </a:moveTo>
                <a:lnTo>
                  <a:pt x="38100" y="429767"/>
                </a:lnTo>
                <a:lnTo>
                  <a:pt x="38100" y="0"/>
                </a:lnTo>
                <a:lnTo>
                  <a:pt x="0" y="0"/>
                </a:lnTo>
                <a:lnTo>
                  <a:pt x="0" y="42976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926580" y="4343400"/>
            <a:ext cx="18415" cy="429895"/>
          </a:xfrm>
          <a:custGeom>
            <a:avLst/>
            <a:gdLst/>
            <a:ahLst/>
            <a:cxnLst/>
            <a:rect l="l" t="t" r="r" b="b"/>
            <a:pathLst>
              <a:path w="18415" h="429895">
                <a:moveTo>
                  <a:pt x="0" y="429767"/>
                </a:moveTo>
                <a:lnTo>
                  <a:pt x="18288" y="429767"/>
                </a:lnTo>
                <a:lnTo>
                  <a:pt x="18288" y="0"/>
                </a:lnTo>
                <a:lnTo>
                  <a:pt x="0" y="0"/>
                </a:lnTo>
                <a:lnTo>
                  <a:pt x="0" y="42976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71144" y="4773167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4"/>
                </a:moveTo>
                <a:lnTo>
                  <a:pt x="18287" y="252984"/>
                </a:lnTo>
                <a:lnTo>
                  <a:pt x="18287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89431" y="4773167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4">
                <a:moveTo>
                  <a:pt x="0" y="252984"/>
                </a:moveTo>
                <a:lnTo>
                  <a:pt x="38100" y="252984"/>
                </a:lnTo>
                <a:lnTo>
                  <a:pt x="38100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27532" y="4773167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4"/>
                </a:moveTo>
                <a:lnTo>
                  <a:pt x="18287" y="252984"/>
                </a:lnTo>
                <a:lnTo>
                  <a:pt x="18287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982968" y="4773167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4"/>
                </a:moveTo>
                <a:lnTo>
                  <a:pt x="18288" y="252984"/>
                </a:lnTo>
                <a:lnTo>
                  <a:pt x="18288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944868" y="4773167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4">
                <a:moveTo>
                  <a:pt x="0" y="252984"/>
                </a:moveTo>
                <a:lnTo>
                  <a:pt x="38100" y="252984"/>
                </a:lnTo>
                <a:lnTo>
                  <a:pt x="38100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26580" y="4773167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4"/>
                </a:moveTo>
                <a:lnTo>
                  <a:pt x="18288" y="252984"/>
                </a:lnTo>
                <a:lnTo>
                  <a:pt x="18288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71144" y="5026152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7" y="327660"/>
                </a:lnTo>
                <a:lnTo>
                  <a:pt x="18287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89431" y="5026152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60"/>
                </a:moveTo>
                <a:lnTo>
                  <a:pt x="38100" y="327660"/>
                </a:lnTo>
                <a:lnTo>
                  <a:pt x="38100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27532" y="5026152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7" y="327660"/>
                </a:lnTo>
                <a:lnTo>
                  <a:pt x="18287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982968" y="5026152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8" y="327660"/>
                </a:lnTo>
                <a:lnTo>
                  <a:pt x="18288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944868" y="5026152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60"/>
                </a:moveTo>
                <a:lnTo>
                  <a:pt x="38100" y="327660"/>
                </a:lnTo>
                <a:lnTo>
                  <a:pt x="38100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926580" y="5026152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8" y="327660"/>
                </a:lnTo>
                <a:lnTo>
                  <a:pt x="18288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71144" y="5353811"/>
            <a:ext cx="18415" cy="506095"/>
          </a:xfrm>
          <a:custGeom>
            <a:avLst/>
            <a:gdLst/>
            <a:ahLst/>
            <a:cxnLst/>
            <a:rect l="l" t="t" r="r" b="b"/>
            <a:pathLst>
              <a:path w="18415" h="506095">
                <a:moveTo>
                  <a:pt x="0" y="505968"/>
                </a:moveTo>
                <a:lnTo>
                  <a:pt x="18287" y="505968"/>
                </a:lnTo>
                <a:lnTo>
                  <a:pt x="18287" y="0"/>
                </a:lnTo>
                <a:lnTo>
                  <a:pt x="0" y="0"/>
                </a:lnTo>
                <a:lnTo>
                  <a:pt x="0" y="50596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89431" y="5353811"/>
            <a:ext cx="38100" cy="506095"/>
          </a:xfrm>
          <a:custGeom>
            <a:avLst/>
            <a:gdLst/>
            <a:ahLst/>
            <a:cxnLst/>
            <a:rect l="l" t="t" r="r" b="b"/>
            <a:pathLst>
              <a:path w="38100" h="506095">
                <a:moveTo>
                  <a:pt x="0" y="505968"/>
                </a:moveTo>
                <a:lnTo>
                  <a:pt x="38100" y="505968"/>
                </a:lnTo>
                <a:lnTo>
                  <a:pt x="38100" y="0"/>
                </a:lnTo>
                <a:lnTo>
                  <a:pt x="0" y="0"/>
                </a:lnTo>
                <a:lnTo>
                  <a:pt x="0" y="50596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27532" y="5353811"/>
            <a:ext cx="18415" cy="506095"/>
          </a:xfrm>
          <a:custGeom>
            <a:avLst/>
            <a:gdLst/>
            <a:ahLst/>
            <a:cxnLst/>
            <a:rect l="l" t="t" r="r" b="b"/>
            <a:pathLst>
              <a:path w="18415" h="506095">
                <a:moveTo>
                  <a:pt x="0" y="505968"/>
                </a:moveTo>
                <a:lnTo>
                  <a:pt x="18287" y="505968"/>
                </a:lnTo>
                <a:lnTo>
                  <a:pt x="18287" y="0"/>
                </a:lnTo>
                <a:lnTo>
                  <a:pt x="0" y="0"/>
                </a:lnTo>
                <a:lnTo>
                  <a:pt x="0" y="50596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982968" y="5353811"/>
            <a:ext cx="18415" cy="506095"/>
          </a:xfrm>
          <a:custGeom>
            <a:avLst/>
            <a:gdLst/>
            <a:ahLst/>
            <a:cxnLst/>
            <a:rect l="l" t="t" r="r" b="b"/>
            <a:pathLst>
              <a:path w="18415" h="506095">
                <a:moveTo>
                  <a:pt x="0" y="505968"/>
                </a:moveTo>
                <a:lnTo>
                  <a:pt x="18288" y="505968"/>
                </a:lnTo>
                <a:lnTo>
                  <a:pt x="18288" y="0"/>
                </a:lnTo>
                <a:lnTo>
                  <a:pt x="0" y="0"/>
                </a:lnTo>
                <a:lnTo>
                  <a:pt x="0" y="50596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944868" y="5353811"/>
            <a:ext cx="38100" cy="506095"/>
          </a:xfrm>
          <a:custGeom>
            <a:avLst/>
            <a:gdLst/>
            <a:ahLst/>
            <a:cxnLst/>
            <a:rect l="l" t="t" r="r" b="b"/>
            <a:pathLst>
              <a:path w="38100" h="506095">
                <a:moveTo>
                  <a:pt x="0" y="505968"/>
                </a:moveTo>
                <a:lnTo>
                  <a:pt x="38100" y="505968"/>
                </a:lnTo>
                <a:lnTo>
                  <a:pt x="38100" y="0"/>
                </a:lnTo>
                <a:lnTo>
                  <a:pt x="0" y="0"/>
                </a:lnTo>
                <a:lnTo>
                  <a:pt x="0" y="50596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926580" y="5353811"/>
            <a:ext cx="18415" cy="506095"/>
          </a:xfrm>
          <a:custGeom>
            <a:avLst/>
            <a:gdLst/>
            <a:ahLst/>
            <a:cxnLst/>
            <a:rect l="l" t="t" r="r" b="b"/>
            <a:pathLst>
              <a:path w="18415" h="506095">
                <a:moveTo>
                  <a:pt x="0" y="505968"/>
                </a:moveTo>
                <a:lnTo>
                  <a:pt x="18288" y="505968"/>
                </a:lnTo>
                <a:lnTo>
                  <a:pt x="18288" y="0"/>
                </a:lnTo>
                <a:lnTo>
                  <a:pt x="0" y="0"/>
                </a:lnTo>
                <a:lnTo>
                  <a:pt x="0" y="50596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71144" y="5859779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4"/>
                </a:moveTo>
                <a:lnTo>
                  <a:pt x="18287" y="252984"/>
                </a:lnTo>
                <a:lnTo>
                  <a:pt x="18287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89431" y="5859779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4">
                <a:moveTo>
                  <a:pt x="0" y="252984"/>
                </a:moveTo>
                <a:lnTo>
                  <a:pt x="38100" y="252984"/>
                </a:lnTo>
                <a:lnTo>
                  <a:pt x="38100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27532" y="5859779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4"/>
                </a:moveTo>
                <a:lnTo>
                  <a:pt x="18287" y="252984"/>
                </a:lnTo>
                <a:lnTo>
                  <a:pt x="18287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982968" y="5859779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4"/>
                </a:moveTo>
                <a:lnTo>
                  <a:pt x="18288" y="252984"/>
                </a:lnTo>
                <a:lnTo>
                  <a:pt x="18288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944868" y="5859779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4">
                <a:moveTo>
                  <a:pt x="0" y="252984"/>
                </a:moveTo>
                <a:lnTo>
                  <a:pt x="38100" y="252984"/>
                </a:lnTo>
                <a:lnTo>
                  <a:pt x="38100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926580" y="5859779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4"/>
                </a:moveTo>
                <a:lnTo>
                  <a:pt x="18288" y="252984"/>
                </a:lnTo>
                <a:lnTo>
                  <a:pt x="18288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71144" y="6112764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7" y="327660"/>
                </a:lnTo>
                <a:lnTo>
                  <a:pt x="18287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89431" y="6112764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60"/>
                </a:moveTo>
                <a:lnTo>
                  <a:pt x="38100" y="327660"/>
                </a:lnTo>
                <a:lnTo>
                  <a:pt x="38100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827532" y="6112764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7" y="327660"/>
                </a:lnTo>
                <a:lnTo>
                  <a:pt x="18287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982968" y="6112764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8" y="327660"/>
                </a:lnTo>
                <a:lnTo>
                  <a:pt x="18288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944868" y="6112764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60"/>
                </a:moveTo>
                <a:lnTo>
                  <a:pt x="38100" y="327660"/>
                </a:lnTo>
                <a:lnTo>
                  <a:pt x="38100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926580" y="6112764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8" y="327660"/>
                </a:lnTo>
                <a:lnTo>
                  <a:pt x="18288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71144" y="6440423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5">
                <a:moveTo>
                  <a:pt x="0" y="329184"/>
                </a:moveTo>
                <a:lnTo>
                  <a:pt x="18287" y="329184"/>
                </a:lnTo>
                <a:lnTo>
                  <a:pt x="18287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89431" y="6440423"/>
            <a:ext cx="38100" cy="329565"/>
          </a:xfrm>
          <a:custGeom>
            <a:avLst/>
            <a:gdLst/>
            <a:ahLst/>
            <a:cxnLst/>
            <a:rect l="l" t="t" r="r" b="b"/>
            <a:pathLst>
              <a:path w="38100" h="329565">
                <a:moveTo>
                  <a:pt x="0" y="329184"/>
                </a:moveTo>
                <a:lnTo>
                  <a:pt x="38100" y="329184"/>
                </a:lnTo>
                <a:lnTo>
                  <a:pt x="38100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827532" y="6440423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5">
                <a:moveTo>
                  <a:pt x="0" y="329184"/>
                </a:moveTo>
                <a:lnTo>
                  <a:pt x="18287" y="329184"/>
                </a:lnTo>
                <a:lnTo>
                  <a:pt x="18287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982968" y="6440423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5">
                <a:moveTo>
                  <a:pt x="0" y="329184"/>
                </a:moveTo>
                <a:lnTo>
                  <a:pt x="18288" y="329184"/>
                </a:lnTo>
                <a:lnTo>
                  <a:pt x="18288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944868" y="6440423"/>
            <a:ext cx="38100" cy="329565"/>
          </a:xfrm>
          <a:custGeom>
            <a:avLst/>
            <a:gdLst/>
            <a:ahLst/>
            <a:cxnLst/>
            <a:rect l="l" t="t" r="r" b="b"/>
            <a:pathLst>
              <a:path w="38100" h="329565">
                <a:moveTo>
                  <a:pt x="0" y="329184"/>
                </a:moveTo>
                <a:lnTo>
                  <a:pt x="38100" y="329184"/>
                </a:lnTo>
                <a:lnTo>
                  <a:pt x="38100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926580" y="6440423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5">
                <a:moveTo>
                  <a:pt x="0" y="329184"/>
                </a:moveTo>
                <a:lnTo>
                  <a:pt x="18288" y="329184"/>
                </a:lnTo>
                <a:lnTo>
                  <a:pt x="18288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71144" y="6769607"/>
            <a:ext cx="18415" cy="403860"/>
          </a:xfrm>
          <a:custGeom>
            <a:avLst/>
            <a:gdLst/>
            <a:ahLst/>
            <a:cxnLst/>
            <a:rect l="l" t="t" r="r" b="b"/>
            <a:pathLst>
              <a:path w="18415" h="403859">
                <a:moveTo>
                  <a:pt x="0" y="403860"/>
                </a:moveTo>
                <a:lnTo>
                  <a:pt x="18287" y="403860"/>
                </a:lnTo>
                <a:lnTo>
                  <a:pt x="18287" y="0"/>
                </a:lnTo>
                <a:lnTo>
                  <a:pt x="0" y="0"/>
                </a:lnTo>
                <a:lnTo>
                  <a:pt x="0" y="4038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89431" y="6769607"/>
            <a:ext cx="38100" cy="403860"/>
          </a:xfrm>
          <a:custGeom>
            <a:avLst/>
            <a:gdLst/>
            <a:ahLst/>
            <a:cxnLst/>
            <a:rect l="l" t="t" r="r" b="b"/>
            <a:pathLst>
              <a:path w="38100" h="403859">
                <a:moveTo>
                  <a:pt x="0" y="403860"/>
                </a:moveTo>
                <a:lnTo>
                  <a:pt x="38100" y="403860"/>
                </a:lnTo>
                <a:lnTo>
                  <a:pt x="38100" y="0"/>
                </a:lnTo>
                <a:lnTo>
                  <a:pt x="0" y="0"/>
                </a:lnTo>
                <a:lnTo>
                  <a:pt x="0" y="4038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27532" y="6769607"/>
            <a:ext cx="18415" cy="403860"/>
          </a:xfrm>
          <a:custGeom>
            <a:avLst/>
            <a:gdLst/>
            <a:ahLst/>
            <a:cxnLst/>
            <a:rect l="l" t="t" r="r" b="b"/>
            <a:pathLst>
              <a:path w="18415" h="403859">
                <a:moveTo>
                  <a:pt x="0" y="403860"/>
                </a:moveTo>
                <a:lnTo>
                  <a:pt x="18287" y="403860"/>
                </a:lnTo>
                <a:lnTo>
                  <a:pt x="18287" y="0"/>
                </a:lnTo>
                <a:lnTo>
                  <a:pt x="0" y="0"/>
                </a:lnTo>
                <a:lnTo>
                  <a:pt x="0" y="4038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982968" y="6769607"/>
            <a:ext cx="18415" cy="403860"/>
          </a:xfrm>
          <a:custGeom>
            <a:avLst/>
            <a:gdLst/>
            <a:ahLst/>
            <a:cxnLst/>
            <a:rect l="l" t="t" r="r" b="b"/>
            <a:pathLst>
              <a:path w="18415" h="403859">
                <a:moveTo>
                  <a:pt x="0" y="403860"/>
                </a:moveTo>
                <a:lnTo>
                  <a:pt x="18288" y="403860"/>
                </a:lnTo>
                <a:lnTo>
                  <a:pt x="18288" y="0"/>
                </a:lnTo>
                <a:lnTo>
                  <a:pt x="0" y="0"/>
                </a:lnTo>
                <a:lnTo>
                  <a:pt x="0" y="4038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944868" y="6769607"/>
            <a:ext cx="38100" cy="403860"/>
          </a:xfrm>
          <a:custGeom>
            <a:avLst/>
            <a:gdLst/>
            <a:ahLst/>
            <a:cxnLst/>
            <a:rect l="l" t="t" r="r" b="b"/>
            <a:pathLst>
              <a:path w="38100" h="403859">
                <a:moveTo>
                  <a:pt x="0" y="403860"/>
                </a:moveTo>
                <a:lnTo>
                  <a:pt x="38100" y="403860"/>
                </a:lnTo>
                <a:lnTo>
                  <a:pt x="38100" y="0"/>
                </a:lnTo>
                <a:lnTo>
                  <a:pt x="0" y="0"/>
                </a:lnTo>
                <a:lnTo>
                  <a:pt x="0" y="4038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926580" y="6769607"/>
            <a:ext cx="18415" cy="403860"/>
          </a:xfrm>
          <a:custGeom>
            <a:avLst/>
            <a:gdLst/>
            <a:ahLst/>
            <a:cxnLst/>
            <a:rect l="l" t="t" r="r" b="b"/>
            <a:pathLst>
              <a:path w="18415" h="403859">
                <a:moveTo>
                  <a:pt x="0" y="403860"/>
                </a:moveTo>
                <a:lnTo>
                  <a:pt x="18288" y="403860"/>
                </a:lnTo>
                <a:lnTo>
                  <a:pt x="18288" y="0"/>
                </a:lnTo>
                <a:lnTo>
                  <a:pt x="0" y="0"/>
                </a:lnTo>
                <a:lnTo>
                  <a:pt x="0" y="4038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325623" y="7393685"/>
            <a:ext cx="3121660" cy="0"/>
          </a:xfrm>
          <a:custGeom>
            <a:avLst/>
            <a:gdLst/>
            <a:ahLst/>
            <a:cxnLst/>
            <a:rect l="l" t="t" r="r" b="b"/>
            <a:pathLst>
              <a:path w="3121660">
                <a:moveTo>
                  <a:pt x="0" y="0"/>
                </a:moveTo>
                <a:lnTo>
                  <a:pt x="3121152" y="0"/>
                </a:lnTo>
              </a:path>
            </a:pathLst>
          </a:custGeom>
          <a:ln w="19812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71144" y="7173468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5">
                <a:moveTo>
                  <a:pt x="0" y="329184"/>
                </a:moveTo>
                <a:lnTo>
                  <a:pt x="18287" y="329184"/>
                </a:lnTo>
                <a:lnTo>
                  <a:pt x="18287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789431" y="7173468"/>
            <a:ext cx="38100" cy="329565"/>
          </a:xfrm>
          <a:custGeom>
            <a:avLst/>
            <a:gdLst/>
            <a:ahLst/>
            <a:cxnLst/>
            <a:rect l="l" t="t" r="r" b="b"/>
            <a:pathLst>
              <a:path w="38100" h="329565">
                <a:moveTo>
                  <a:pt x="0" y="329184"/>
                </a:moveTo>
                <a:lnTo>
                  <a:pt x="38100" y="329184"/>
                </a:lnTo>
                <a:lnTo>
                  <a:pt x="38100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27532" y="7173468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5">
                <a:moveTo>
                  <a:pt x="0" y="329184"/>
                </a:moveTo>
                <a:lnTo>
                  <a:pt x="18287" y="329184"/>
                </a:lnTo>
                <a:lnTo>
                  <a:pt x="18287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982968" y="7173468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5">
                <a:moveTo>
                  <a:pt x="0" y="329184"/>
                </a:moveTo>
                <a:lnTo>
                  <a:pt x="18288" y="329184"/>
                </a:lnTo>
                <a:lnTo>
                  <a:pt x="18288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944868" y="7173468"/>
            <a:ext cx="38100" cy="329565"/>
          </a:xfrm>
          <a:custGeom>
            <a:avLst/>
            <a:gdLst/>
            <a:ahLst/>
            <a:cxnLst/>
            <a:rect l="l" t="t" r="r" b="b"/>
            <a:pathLst>
              <a:path w="38100" h="329565">
                <a:moveTo>
                  <a:pt x="0" y="329184"/>
                </a:moveTo>
                <a:lnTo>
                  <a:pt x="38100" y="329184"/>
                </a:lnTo>
                <a:lnTo>
                  <a:pt x="38100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926580" y="7173468"/>
            <a:ext cx="18415" cy="329565"/>
          </a:xfrm>
          <a:custGeom>
            <a:avLst/>
            <a:gdLst/>
            <a:ahLst/>
            <a:cxnLst/>
            <a:rect l="l" t="t" r="r" b="b"/>
            <a:pathLst>
              <a:path w="18415" h="329565">
                <a:moveTo>
                  <a:pt x="0" y="329184"/>
                </a:moveTo>
                <a:lnTo>
                  <a:pt x="18288" y="329184"/>
                </a:lnTo>
                <a:lnTo>
                  <a:pt x="18288" y="0"/>
                </a:lnTo>
                <a:lnTo>
                  <a:pt x="0" y="0"/>
                </a:lnTo>
                <a:lnTo>
                  <a:pt x="0" y="3291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771144" y="7502652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59">
                <a:moveTo>
                  <a:pt x="0" y="251460"/>
                </a:moveTo>
                <a:lnTo>
                  <a:pt x="18287" y="251460"/>
                </a:lnTo>
                <a:lnTo>
                  <a:pt x="18287" y="0"/>
                </a:lnTo>
                <a:lnTo>
                  <a:pt x="0" y="0"/>
                </a:lnTo>
                <a:lnTo>
                  <a:pt x="0" y="2514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89431" y="7502652"/>
            <a:ext cx="38100" cy="251460"/>
          </a:xfrm>
          <a:custGeom>
            <a:avLst/>
            <a:gdLst/>
            <a:ahLst/>
            <a:cxnLst/>
            <a:rect l="l" t="t" r="r" b="b"/>
            <a:pathLst>
              <a:path w="38100" h="251459">
                <a:moveTo>
                  <a:pt x="0" y="251460"/>
                </a:moveTo>
                <a:lnTo>
                  <a:pt x="38100" y="251460"/>
                </a:lnTo>
                <a:lnTo>
                  <a:pt x="38100" y="0"/>
                </a:lnTo>
                <a:lnTo>
                  <a:pt x="0" y="0"/>
                </a:lnTo>
                <a:lnTo>
                  <a:pt x="0" y="2514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27532" y="7502652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59">
                <a:moveTo>
                  <a:pt x="0" y="251460"/>
                </a:moveTo>
                <a:lnTo>
                  <a:pt x="18287" y="251460"/>
                </a:lnTo>
                <a:lnTo>
                  <a:pt x="18287" y="0"/>
                </a:lnTo>
                <a:lnTo>
                  <a:pt x="0" y="0"/>
                </a:lnTo>
                <a:lnTo>
                  <a:pt x="0" y="2514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982968" y="7502652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59">
                <a:moveTo>
                  <a:pt x="0" y="251460"/>
                </a:moveTo>
                <a:lnTo>
                  <a:pt x="18288" y="251460"/>
                </a:lnTo>
                <a:lnTo>
                  <a:pt x="18288" y="0"/>
                </a:lnTo>
                <a:lnTo>
                  <a:pt x="0" y="0"/>
                </a:lnTo>
                <a:lnTo>
                  <a:pt x="0" y="2514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944868" y="7502652"/>
            <a:ext cx="38100" cy="251460"/>
          </a:xfrm>
          <a:custGeom>
            <a:avLst/>
            <a:gdLst/>
            <a:ahLst/>
            <a:cxnLst/>
            <a:rect l="l" t="t" r="r" b="b"/>
            <a:pathLst>
              <a:path w="38100" h="251459">
                <a:moveTo>
                  <a:pt x="0" y="251460"/>
                </a:moveTo>
                <a:lnTo>
                  <a:pt x="38100" y="251460"/>
                </a:lnTo>
                <a:lnTo>
                  <a:pt x="38100" y="0"/>
                </a:lnTo>
                <a:lnTo>
                  <a:pt x="0" y="0"/>
                </a:lnTo>
                <a:lnTo>
                  <a:pt x="0" y="2514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926580" y="7502652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59">
                <a:moveTo>
                  <a:pt x="0" y="251460"/>
                </a:moveTo>
                <a:lnTo>
                  <a:pt x="18288" y="251460"/>
                </a:lnTo>
                <a:lnTo>
                  <a:pt x="18288" y="0"/>
                </a:lnTo>
                <a:lnTo>
                  <a:pt x="0" y="0"/>
                </a:lnTo>
                <a:lnTo>
                  <a:pt x="0" y="2514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71144" y="7754111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5">
                <a:moveTo>
                  <a:pt x="0" y="252984"/>
                </a:moveTo>
                <a:lnTo>
                  <a:pt x="18287" y="252984"/>
                </a:lnTo>
                <a:lnTo>
                  <a:pt x="18287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89431" y="7754111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5">
                <a:moveTo>
                  <a:pt x="0" y="252984"/>
                </a:moveTo>
                <a:lnTo>
                  <a:pt x="38100" y="252984"/>
                </a:lnTo>
                <a:lnTo>
                  <a:pt x="38100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27532" y="7754111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5">
                <a:moveTo>
                  <a:pt x="0" y="252984"/>
                </a:moveTo>
                <a:lnTo>
                  <a:pt x="18287" y="252984"/>
                </a:lnTo>
                <a:lnTo>
                  <a:pt x="18287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82968" y="7754111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5">
                <a:moveTo>
                  <a:pt x="0" y="252984"/>
                </a:moveTo>
                <a:lnTo>
                  <a:pt x="18288" y="252984"/>
                </a:lnTo>
                <a:lnTo>
                  <a:pt x="18288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944868" y="7754111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5">
                <a:moveTo>
                  <a:pt x="0" y="252984"/>
                </a:moveTo>
                <a:lnTo>
                  <a:pt x="38100" y="252984"/>
                </a:lnTo>
                <a:lnTo>
                  <a:pt x="38100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926580" y="7754111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5">
                <a:moveTo>
                  <a:pt x="0" y="252984"/>
                </a:moveTo>
                <a:lnTo>
                  <a:pt x="18288" y="252984"/>
                </a:lnTo>
                <a:lnTo>
                  <a:pt x="18288" y="0"/>
                </a:lnTo>
                <a:lnTo>
                  <a:pt x="0" y="0"/>
                </a:lnTo>
                <a:lnTo>
                  <a:pt x="0" y="2529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771144" y="8007095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59">
                <a:moveTo>
                  <a:pt x="0" y="327659"/>
                </a:moveTo>
                <a:lnTo>
                  <a:pt x="18287" y="327659"/>
                </a:lnTo>
                <a:lnTo>
                  <a:pt x="18287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789431" y="8007095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59">
                <a:moveTo>
                  <a:pt x="0" y="327659"/>
                </a:moveTo>
                <a:lnTo>
                  <a:pt x="38100" y="327659"/>
                </a:lnTo>
                <a:lnTo>
                  <a:pt x="38100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27532" y="8007095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59">
                <a:moveTo>
                  <a:pt x="0" y="327659"/>
                </a:moveTo>
                <a:lnTo>
                  <a:pt x="18287" y="327659"/>
                </a:lnTo>
                <a:lnTo>
                  <a:pt x="18287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982968" y="8007095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59">
                <a:moveTo>
                  <a:pt x="0" y="327659"/>
                </a:moveTo>
                <a:lnTo>
                  <a:pt x="18288" y="327659"/>
                </a:lnTo>
                <a:lnTo>
                  <a:pt x="18288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944868" y="8007095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59">
                <a:moveTo>
                  <a:pt x="0" y="327659"/>
                </a:moveTo>
                <a:lnTo>
                  <a:pt x="38100" y="327659"/>
                </a:lnTo>
                <a:lnTo>
                  <a:pt x="38100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926580" y="8007095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59">
                <a:moveTo>
                  <a:pt x="0" y="327659"/>
                </a:moveTo>
                <a:lnTo>
                  <a:pt x="18288" y="327659"/>
                </a:lnTo>
                <a:lnTo>
                  <a:pt x="18288" y="0"/>
                </a:lnTo>
                <a:lnTo>
                  <a:pt x="0" y="0"/>
                </a:lnTo>
                <a:lnTo>
                  <a:pt x="0" y="3276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Incorporated</a:t>
            </a:r>
            <a:r>
              <a:rPr spc="-10" dirty="0"/>
              <a:t> </a:t>
            </a:r>
            <a:r>
              <a:rPr spc="-5" dirty="0"/>
              <a:t>1762</a:t>
            </a:r>
          </a:p>
          <a:p>
            <a:pPr marL="36195" marR="30480" indent="-635" algn="ctr">
              <a:lnSpc>
                <a:spcPct val="166200"/>
              </a:lnSpc>
              <a:spcBef>
                <a:spcPts val="20"/>
              </a:spcBef>
            </a:pPr>
            <a:r>
              <a:rPr sz="1600" i="0" spc="-5" dirty="0">
                <a:latin typeface="Times New Roman"/>
                <a:cs typeface="Times New Roman"/>
              </a:rPr>
              <a:t>Population </a:t>
            </a:r>
            <a:r>
              <a:rPr sz="1600" i="0" dirty="0">
                <a:latin typeface="Times New Roman"/>
                <a:cs typeface="Times New Roman"/>
              </a:rPr>
              <a:t>as of January 2019 </a:t>
            </a:r>
            <a:r>
              <a:rPr sz="1600" i="0" spc="-5" dirty="0">
                <a:latin typeface="Times New Roman"/>
                <a:cs typeface="Times New Roman"/>
              </a:rPr>
              <a:t>– 7,637  Registered Voters </a:t>
            </a:r>
            <a:r>
              <a:rPr sz="1600" i="0" dirty="0">
                <a:latin typeface="Times New Roman"/>
                <a:cs typeface="Times New Roman"/>
              </a:rPr>
              <a:t>as of </a:t>
            </a:r>
            <a:r>
              <a:rPr sz="1600" i="0" spc="-5" dirty="0">
                <a:latin typeface="Times New Roman"/>
                <a:cs typeface="Times New Roman"/>
              </a:rPr>
              <a:t>January </a:t>
            </a:r>
            <a:r>
              <a:rPr sz="1600" i="0" dirty="0">
                <a:latin typeface="Times New Roman"/>
                <a:cs typeface="Times New Roman"/>
              </a:rPr>
              <a:t>2019 </a:t>
            </a:r>
            <a:r>
              <a:rPr sz="1600" i="0" spc="-5" dirty="0">
                <a:latin typeface="Times New Roman"/>
                <a:cs typeface="Times New Roman"/>
              </a:rPr>
              <a:t>–</a:t>
            </a:r>
            <a:r>
              <a:rPr sz="1600" i="0" spc="-10" dirty="0">
                <a:latin typeface="Times New Roman"/>
                <a:cs typeface="Times New Roman"/>
              </a:rPr>
              <a:t> </a:t>
            </a:r>
            <a:r>
              <a:rPr sz="1600" i="0" dirty="0">
                <a:latin typeface="Times New Roman"/>
                <a:cs typeface="Times New Roman"/>
              </a:rPr>
              <a:t>5,278</a:t>
            </a:r>
            <a:endParaRPr sz="1600">
              <a:latin typeface="Times New Roman"/>
              <a:cs typeface="Times New Roman"/>
            </a:endParaRPr>
          </a:p>
          <a:p>
            <a:pPr marL="36195" marR="31750" algn="ctr">
              <a:lnSpc>
                <a:spcPct val="135000"/>
              </a:lnSpc>
              <a:spcBef>
                <a:spcPts val="585"/>
              </a:spcBef>
            </a:pPr>
            <a:r>
              <a:rPr sz="1600" i="0" u="heavy" spc="-5" dirty="0"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Representative in Congress – Second District </a:t>
            </a:r>
            <a:r>
              <a:rPr sz="1600" i="0" spc="-5" dirty="0">
                <a:latin typeface="Times New Roman"/>
                <a:cs typeface="Times New Roman"/>
              </a:rPr>
              <a:t> Congressman, Jim</a:t>
            </a:r>
            <a:r>
              <a:rPr sz="1600" i="0" spc="-15" dirty="0">
                <a:latin typeface="Times New Roman"/>
                <a:cs typeface="Times New Roman"/>
              </a:rPr>
              <a:t> </a:t>
            </a:r>
            <a:r>
              <a:rPr sz="1600" i="0" spc="-5" dirty="0">
                <a:latin typeface="Times New Roman"/>
                <a:cs typeface="Times New Roman"/>
              </a:rPr>
              <a:t>McGovern</a:t>
            </a: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60"/>
              </a:spcBef>
            </a:pPr>
            <a:r>
              <a:rPr sz="1600" i="0" spc="-5" dirty="0">
                <a:latin typeface="Times New Roman"/>
                <a:cs typeface="Times New Roman"/>
              </a:rPr>
              <a:t>Worcester,</a:t>
            </a:r>
            <a:r>
              <a:rPr sz="1600" i="0" spc="-15" dirty="0">
                <a:latin typeface="Times New Roman"/>
                <a:cs typeface="Times New Roman"/>
              </a:rPr>
              <a:t> </a:t>
            </a:r>
            <a:r>
              <a:rPr sz="1600" i="0" spc="-5" dirty="0">
                <a:latin typeface="Times New Roman"/>
                <a:cs typeface="Times New Roman"/>
              </a:rPr>
              <a:t>MA</a:t>
            </a:r>
            <a:endParaRPr sz="1600">
              <a:latin typeface="Times New Roman"/>
              <a:cs typeface="Times New Roman"/>
            </a:endParaRPr>
          </a:p>
          <a:p>
            <a:pPr marL="1151255" marR="1144270" indent="-1270" algn="ctr">
              <a:lnSpc>
                <a:spcPct val="134700"/>
              </a:lnSpc>
              <a:spcBef>
                <a:spcPts val="200"/>
              </a:spcBef>
            </a:pPr>
            <a:r>
              <a:rPr sz="1600" i="0" u="heavy" spc="-5" dirty="0"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State Senate </a:t>
            </a:r>
            <a:r>
              <a:rPr sz="1600" i="0" spc="-5" dirty="0">
                <a:latin typeface="Times New Roman"/>
                <a:cs typeface="Times New Roman"/>
              </a:rPr>
              <a:t> Senator Anne</a:t>
            </a:r>
            <a:r>
              <a:rPr sz="1600" i="0" spc="-55" dirty="0">
                <a:latin typeface="Times New Roman"/>
                <a:cs typeface="Times New Roman"/>
              </a:rPr>
              <a:t> </a:t>
            </a:r>
            <a:r>
              <a:rPr sz="1600" i="0" spc="-10" dirty="0">
                <a:latin typeface="Times New Roman"/>
                <a:cs typeface="Times New Roman"/>
              </a:rPr>
              <a:t>Gobi  </a:t>
            </a:r>
            <a:r>
              <a:rPr sz="1600" i="0" spc="-5" dirty="0">
                <a:latin typeface="Times New Roman"/>
                <a:cs typeface="Times New Roman"/>
              </a:rPr>
              <a:t>Spencer,</a:t>
            </a:r>
            <a:r>
              <a:rPr sz="1600" i="0" spc="-25" dirty="0">
                <a:latin typeface="Times New Roman"/>
                <a:cs typeface="Times New Roman"/>
              </a:rPr>
              <a:t> </a:t>
            </a:r>
            <a:r>
              <a:rPr sz="1600" i="0" spc="-5" dirty="0">
                <a:latin typeface="Times New Roman"/>
                <a:cs typeface="Times New Roman"/>
              </a:rPr>
              <a:t>MA</a:t>
            </a:r>
            <a:endParaRPr sz="1600">
              <a:latin typeface="Times New Roman"/>
              <a:cs typeface="Times New Roman"/>
            </a:endParaRPr>
          </a:p>
          <a:p>
            <a:pPr marL="281305" marR="277495" algn="ctr">
              <a:lnSpc>
                <a:spcPct val="134700"/>
              </a:lnSpc>
              <a:spcBef>
                <a:spcPts val="800"/>
              </a:spcBef>
            </a:pPr>
            <a:r>
              <a:rPr sz="1600" i="0" u="heavy" spc="-5" dirty="0"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Executive Council – Govenor’s </a:t>
            </a:r>
            <a:r>
              <a:rPr sz="1600" i="0" u="heavy" spc="-10" dirty="0"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Council </a:t>
            </a:r>
            <a:r>
              <a:rPr sz="1600" i="0" spc="-10" dirty="0">
                <a:latin typeface="Times New Roman"/>
                <a:cs typeface="Times New Roman"/>
              </a:rPr>
              <a:t> </a:t>
            </a:r>
            <a:r>
              <a:rPr sz="1600" i="0" spc="-5" dirty="0">
                <a:latin typeface="Times New Roman"/>
                <a:cs typeface="Times New Roman"/>
              </a:rPr>
              <a:t>MA Govenor’s councilor – </a:t>
            </a:r>
            <a:r>
              <a:rPr sz="1600" i="0" dirty="0">
                <a:latin typeface="Times New Roman"/>
                <a:cs typeface="Times New Roman"/>
              </a:rPr>
              <a:t>7</a:t>
            </a:r>
            <a:r>
              <a:rPr sz="1575" i="0" baseline="31746" dirty="0">
                <a:latin typeface="Times New Roman"/>
                <a:cs typeface="Times New Roman"/>
              </a:rPr>
              <a:t>th </a:t>
            </a:r>
            <a:r>
              <a:rPr sz="1600" i="0" spc="-5" dirty="0">
                <a:latin typeface="Times New Roman"/>
                <a:cs typeface="Times New Roman"/>
              </a:rPr>
              <a:t>District  Jennie L. Caissie</a:t>
            </a:r>
            <a:endParaRPr sz="1600">
              <a:latin typeface="Times New Roman"/>
              <a:cs typeface="Times New Roman"/>
            </a:endParaRPr>
          </a:p>
          <a:p>
            <a:pPr marL="427990" marR="419100" indent="1023619">
              <a:lnSpc>
                <a:spcPct val="134400"/>
              </a:lnSpc>
              <a:spcBef>
                <a:spcPts val="10"/>
              </a:spcBef>
            </a:pPr>
            <a:r>
              <a:rPr sz="1600" i="0" spc="-5" dirty="0">
                <a:latin typeface="Times New Roman"/>
                <a:cs typeface="Times New Roman"/>
              </a:rPr>
              <a:t>Oxford, </a:t>
            </a:r>
            <a:r>
              <a:rPr sz="1600" i="0" dirty="0">
                <a:latin typeface="Times New Roman"/>
                <a:cs typeface="Times New Roman"/>
              </a:rPr>
              <a:t>MA  </a:t>
            </a:r>
            <a:r>
              <a:rPr sz="1600" i="0" spc="-5" dirty="0">
                <a:latin typeface="Times New Roman"/>
                <a:cs typeface="Times New Roman"/>
              </a:rPr>
              <a:t>Representative </a:t>
            </a:r>
            <a:r>
              <a:rPr sz="1600" i="0" dirty="0">
                <a:latin typeface="Times New Roman"/>
                <a:cs typeface="Times New Roman"/>
              </a:rPr>
              <a:t>2</a:t>
            </a:r>
            <a:r>
              <a:rPr sz="1575" i="0" baseline="31746" dirty="0">
                <a:latin typeface="Times New Roman"/>
                <a:cs typeface="Times New Roman"/>
              </a:rPr>
              <a:t>nd </a:t>
            </a:r>
            <a:r>
              <a:rPr sz="1600" i="0" spc="-5" dirty="0">
                <a:latin typeface="Times New Roman"/>
                <a:cs typeface="Times New Roman"/>
              </a:rPr>
              <a:t>Franklin</a:t>
            </a:r>
            <a:r>
              <a:rPr sz="1600" i="0" spc="-165" dirty="0">
                <a:latin typeface="Times New Roman"/>
                <a:cs typeface="Times New Roman"/>
              </a:rPr>
              <a:t> </a:t>
            </a:r>
            <a:r>
              <a:rPr sz="1600" i="0" spc="-5" dirty="0">
                <a:latin typeface="Times New Roman"/>
                <a:cs typeface="Times New Roman"/>
              </a:rPr>
              <a:t>District</a:t>
            </a:r>
            <a:endParaRPr sz="1600">
              <a:latin typeface="Times New Roman"/>
              <a:cs typeface="Times New Roman"/>
            </a:endParaRPr>
          </a:p>
          <a:p>
            <a:pPr marL="1525270" marR="1192530" indent="-325120">
              <a:lnSpc>
                <a:spcPct val="103099"/>
              </a:lnSpc>
              <a:spcBef>
                <a:spcPts val="610"/>
              </a:spcBef>
            </a:pPr>
            <a:r>
              <a:rPr sz="1600" i="0" spc="-5" dirty="0">
                <a:latin typeface="Times New Roman"/>
                <a:cs typeface="Times New Roman"/>
              </a:rPr>
              <a:t>Susannah</a:t>
            </a:r>
            <a:r>
              <a:rPr sz="1600" i="0" spc="-60" dirty="0">
                <a:latin typeface="Times New Roman"/>
                <a:cs typeface="Times New Roman"/>
              </a:rPr>
              <a:t> </a:t>
            </a:r>
            <a:r>
              <a:rPr sz="1600" i="0" spc="-5" dirty="0">
                <a:latin typeface="Times New Roman"/>
                <a:cs typeface="Times New Roman"/>
              </a:rPr>
              <a:t>Whipps  Athol,</a:t>
            </a:r>
            <a:r>
              <a:rPr sz="1600" i="0" spc="-25" dirty="0">
                <a:latin typeface="Times New Roman"/>
                <a:cs typeface="Times New Roman"/>
              </a:rPr>
              <a:t> </a:t>
            </a:r>
            <a:r>
              <a:rPr sz="1600" i="0" spc="-5" dirty="0">
                <a:latin typeface="Times New Roman"/>
                <a:cs typeface="Times New Roman"/>
              </a:rPr>
              <a:t>MA</a:t>
            </a:r>
            <a:endParaRPr sz="1600">
              <a:latin typeface="Times New Roman"/>
              <a:cs typeface="Times New Roman"/>
            </a:endParaRPr>
          </a:p>
          <a:p>
            <a:pPr marL="776605" marR="770890" indent="586740">
              <a:lnSpc>
                <a:spcPct val="134400"/>
              </a:lnSpc>
              <a:spcBef>
                <a:spcPts val="15"/>
              </a:spcBef>
            </a:pPr>
            <a:r>
              <a:rPr sz="1600" i="0" u="heavy" spc="-5" dirty="0"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Town Counsel </a:t>
            </a:r>
            <a:r>
              <a:rPr sz="1600" i="0" spc="-5" dirty="0">
                <a:latin typeface="Times New Roman"/>
                <a:cs typeface="Times New Roman"/>
              </a:rPr>
              <a:t> </a:t>
            </a:r>
            <a:r>
              <a:rPr sz="1600" i="0" dirty="0">
                <a:latin typeface="Times New Roman"/>
                <a:cs typeface="Times New Roman"/>
              </a:rPr>
              <a:t>Miyares </a:t>
            </a:r>
            <a:r>
              <a:rPr sz="1600" i="0" spc="-5" dirty="0">
                <a:latin typeface="Times New Roman"/>
                <a:cs typeface="Times New Roman"/>
              </a:rPr>
              <a:t>&amp; Harrington</a:t>
            </a:r>
            <a:r>
              <a:rPr sz="1600" i="0" spc="-65" dirty="0">
                <a:latin typeface="Times New Roman"/>
                <a:cs typeface="Times New Roman"/>
              </a:rPr>
              <a:t> </a:t>
            </a:r>
            <a:r>
              <a:rPr sz="1600" i="0" spc="-5" dirty="0">
                <a:latin typeface="Times New Roman"/>
                <a:cs typeface="Times New Roman"/>
              </a:rPr>
              <a:t>LLP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71144" y="8334756"/>
            <a:ext cx="18415" cy="481965"/>
          </a:xfrm>
          <a:custGeom>
            <a:avLst/>
            <a:gdLst/>
            <a:ahLst/>
            <a:cxnLst/>
            <a:rect l="l" t="t" r="r" b="b"/>
            <a:pathLst>
              <a:path w="18415" h="481965">
                <a:moveTo>
                  <a:pt x="0" y="481584"/>
                </a:moveTo>
                <a:lnTo>
                  <a:pt x="18287" y="481584"/>
                </a:lnTo>
                <a:lnTo>
                  <a:pt x="18287" y="0"/>
                </a:lnTo>
                <a:lnTo>
                  <a:pt x="0" y="0"/>
                </a:lnTo>
                <a:lnTo>
                  <a:pt x="0" y="4815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89431" y="8334756"/>
            <a:ext cx="38100" cy="481965"/>
          </a:xfrm>
          <a:custGeom>
            <a:avLst/>
            <a:gdLst/>
            <a:ahLst/>
            <a:cxnLst/>
            <a:rect l="l" t="t" r="r" b="b"/>
            <a:pathLst>
              <a:path w="38100" h="481965">
                <a:moveTo>
                  <a:pt x="0" y="481584"/>
                </a:moveTo>
                <a:lnTo>
                  <a:pt x="38100" y="481584"/>
                </a:lnTo>
                <a:lnTo>
                  <a:pt x="38100" y="0"/>
                </a:lnTo>
                <a:lnTo>
                  <a:pt x="0" y="0"/>
                </a:lnTo>
                <a:lnTo>
                  <a:pt x="0" y="4815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827532" y="8334756"/>
            <a:ext cx="18415" cy="481965"/>
          </a:xfrm>
          <a:custGeom>
            <a:avLst/>
            <a:gdLst/>
            <a:ahLst/>
            <a:cxnLst/>
            <a:rect l="l" t="t" r="r" b="b"/>
            <a:pathLst>
              <a:path w="18415" h="481965">
                <a:moveTo>
                  <a:pt x="0" y="481584"/>
                </a:moveTo>
                <a:lnTo>
                  <a:pt x="18287" y="481584"/>
                </a:lnTo>
                <a:lnTo>
                  <a:pt x="18287" y="0"/>
                </a:lnTo>
                <a:lnTo>
                  <a:pt x="0" y="0"/>
                </a:lnTo>
                <a:lnTo>
                  <a:pt x="0" y="4815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982968" y="8334756"/>
            <a:ext cx="18415" cy="481965"/>
          </a:xfrm>
          <a:custGeom>
            <a:avLst/>
            <a:gdLst/>
            <a:ahLst/>
            <a:cxnLst/>
            <a:rect l="l" t="t" r="r" b="b"/>
            <a:pathLst>
              <a:path w="18415" h="481965">
                <a:moveTo>
                  <a:pt x="0" y="481584"/>
                </a:moveTo>
                <a:lnTo>
                  <a:pt x="18288" y="481584"/>
                </a:lnTo>
                <a:lnTo>
                  <a:pt x="18288" y="0"/>
                </a:lnTo>
                <a:lnTo>
                  <a:pt x="0" y="0"/>
                </a:lnTo>
                <a:lnTo>
                  <a:pt x="0" y="4815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944868" y="8334756"/>
            <a:ext cx="38100" cy="481965"/>
          </a:xfrm>
          <a:custGeom>
            <a:avLst/>
            <a:gdLst/>
            <a:ahLst/>
            <a:cxnLst/>
            <a:rect l="l" t="t" r="r" b="b"/>
            <a:pathLst>
              <a:path w="38100" h="481965">
                <a:moveTo>
                  <a:pt x="0" y="481584"/>
                </a:moveTo>
                <a:lnTo>
                  <a:pt x="38100" y="481584"/>
                </a:lnTo>
                <a:lnTo>
                  <a:pt x="38100" y="0"/>
                </a:lnTo>
                <a:lnTo>
                  <a:pt x="0" y="0"/>
                </a:lnTo>
                <a:lnTo>
                  <a:pt x="0" y="4815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926580" y="8334756"/>
            <a:ext cx="18415" cy="481965"/>
          </a:xfrm>
          <a:custGeom>
            <a:avLst/>
            <a:gdLst/>
            <a:ahLst/>
            <a:cxnLst/>
            <a:rect l="l" t="t" r="r" b="b"/>
            <a:pathLst>
              <a:path w="18415" h="481965">
                <a:moveTo>
                  <a:pt x="0" y="481584"/>
                </a:moveTo>
                <a:lnTo>
                  <a:pt x="18288" y="481584"/>
                </a:lnTo>
                <a:lnTo>
                  <a:pt x="18288" y="0"/>
                </a:lnTo>
                <a:lnTo>
                  <a:pt x="0" y="0"/>
                </a:lnTo>
                <a:lnTo>
                  <a:pt x="0" y="4815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71144" y="9296400"/>
            <a:ext cx="74675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845819" y="935278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7"/>
                </a:moveTo>
                <a:lnTo>
                  <a:pt x="6080759" y="18287"/>
                </a:lnTo>
                <a:lnTo>
                  <a:pt x="6080759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845819" y="9314688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099"/>
                </a:moveTo>
                <a:lnTo>
                  <a:pt x="6080759" y="38099"/>
                </a:lnTo>
                <a:lnTo>
                  <a:pt x="6080759" y="0"/>
                </a:lnTo>
                <a:lnTo>
                  <a:pt x="0" y="0"/>
                </a:lnTo>
                <a:lnTo>
                  <a:pt x="0" y="3809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845819" y="9296400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7"/>
                </a:moveTo>
                <a:lnTo>
                  <a:pt x="6080759" y="18287"/>
                </a:lnTo>
                <a:lnTo>
                  <a:pt x="6080759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926580" y="9296400"/>
            <a:ext cx="74676" cy="746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71144" y="8816340"/>
            <a:ext cx="18415" cy="480059"/>
          </a:xfrm>
          <a:custGeom>
            <a:avLst/>
            <a:gdLst/>
            <a:ahLst/>
            <a:cxnLst/>
            <a:rect l="l" t="t" r="r" b="b"/>
            <a:pathLst>
              <a:path w="18415" h="480059">
                <a:moveTo>
                  <a:pt x="0" y="480059"/>
                </a:moveTo>
                <a:lnTo>
                  <a:pt x="18287" y="480059"/>
                </a:lnTo>
                <a:lnTo>
                  <a:pt x="18287" y="0"/>
                </a:lnTo>
                <a:lnTo>
                  <a:pt x="0" y="0"/>
                </a:lnTo>
                <a:lnTo>
                  <a:pt x="0" y="4800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789431" y="8816340"/>
            <a:ext cx="38100" cy="480059"/>
          </a:xfrm>
          <a:custGeom>
            <a:avLst/>
            <a:gdLst/>
            <a:ahLst/>
            <a:cxnLst/>
            <a:rect l="l" t="t" r="r" b="b"/>
            <a:pathLst>
              <a:path w="38100" h="480059">
                <a:moveTo>
                  <a:pt x="0" y="480059"/>
                </a:moveTo>
                <a:lnTo>
                  <a:pt x="38100" y="480059"/>
                </a:lnTo>
                <a:lnTo>
                  <a:pt x="38100" y="0"/>
                </a:lnTo>
                <a:lnTo>
                  <a:pt x="0" y="0"/>
                </a:lnTo>
                <a:lnTo>
                  <a:pt x="0" y="4800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27532" y="8816340"/>
            <a:ext cx="18415" cy="480059"/>
          </a:xfrm>
          <a:custGeom>
            <a:avLst/>
            <a:gdLst/>
            <a:ahLst/>
            <a:cxnLst/>
            <a:rect l="l" t="t" r="r" b="b"/>
            <a:pathLst>
              <a:path w="18415" h="480059">
                <a:moveTo>
                  <a:pt x="0" y="480059"/>
                </a:moveTo>
                <a:lnTo>
                  <a:pt x="18287" y="480059"/>
                </a:lnTo>
                <a:lnTo>
                  <a:pt x="18287" y="0"/>
                </a:lnTo>
                <a:lnTo>
                  <a:pt x="0" y="0"/>
                </a:lnTo>
                <a:lnTo>
                  <a:pt x="0" y="4800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982968" y="8816340"/>
            <a:ext cx="18415" cy="480059"/>
          </a:xfrm>
          <a:custGeom>
            <a:avLst/>
            <a:gdLst/>
            <a:ahLst/>
            <a:cxnLst/>
            <a:rect l="l" t="t" r="r" b="b"/>
            <a:pathLst>
              <a:path w="18415" h="480059">
                <a:moveTo>
                  <a:pt x="0" y="480059"/>
                </a:moveTo>
                <a:lnTo>
                  <a:pt x="18288" y="480059"/>
                </a:lnTo>
                <a:lnTo>
                  <a:pt x="18288" y="0"/>
                </a:lnTo>
                <a:lnTo>
                  <a:pt x="0" y="0"/>
                </a:lnTo>
                <a:lnTo>
                  <a:pt x="0" y="4800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944868" y="8816340"/>
            <a:ext cx="38100" cy="480059"/>
          </a:xfrm>
          <a:custGeom>
            <a:avLst/>
            <a:gdLst/>
            <a:ahLst/>
            <a:cxnLst/>
            <a:rect l="l" t="t" r="r" b="b"/>
            <a:pathLst>
              <a:path w="38100" h="480059">
                <a:moveTo>
                  <a:pt x="0" y="480059"/>
                </a:moveTo>
                <a:lnTo>
                  <a:pt x="38100" y="480059"/>
                </a:lnTo>
                <a:lnTo>
                  <a:pt x="38100" y="0"/>
                </a:lnTo>
                <a:lnTo>
                  <a:pt x="0" y="0"/>
                </a:lnTo>
                <a:lnTo>
                  <a:pt x="0" y="4800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926580" y="8816340"/>
            <a:ext cx="18415" cy="480059"/>
          </a:xfrm>
          <a:custGeom>
            <a:avLst/>
            <a:gdLst/>
            <a:ahLst/>
            <a:cxnLst/>
            <a:rect l="l" t="t" r="r" b="b"/>
            <a:pathLst>
              <a:path w="18415" h="480059">
                <a:moveTo>
                  <a:pt x="0" y="480059"/>
                </a:moveTo>
                <a:lnTo>
                  <a:pt x="18288" y="480059"/>
                </a:lnTo>
                <a:lnTo>
                  <a:pt x="18288" y="0"/>
                </a:lnTo>
                <a:lnTo>
                  <a:pt x="0" y="0"/>
                </a:lnTo>
                <a:lnTo>
                  <a:pt x="0" y="4800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1727">
        <p15:prstTrans prst="fallOver"/>
      </p:transition>
    </mc:Choice>
    <mc:Fallback xmlns="">
      <p:transition spd="slow" advTm="1727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30</a:t>
            </a:fld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852932"/>
            <a:ext cx="5943600" cy="5173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Economic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Factors </a:t>
            </a:r>
            <a:r>
              <a:rPr sz="11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Next Year’s Budgets </a:t>
            </a:r>
            <a:r>
              <a:rPr sz="11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Rates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marR="33020" indent="-229235">
              <a:lnSpc>
                <a:spcPct val="95700"/>
              </a:lnSpc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real estate tax </a:t>
            </a:r>
            <a:r>
              <a:rPr sz="1100" dirty="0">
                <a:latin typeface="Times New Roman"/>
                <a:cs typeface="Times New Roman"/>
              </a:rPr>
              <a:t>base is </a:t>
            </a:r>
            <a:r>
              <a:rPr sz="1100" spc="-5" dirty="0">
                <a:latin typeface="Times New Roman"/>
                <a:cs typeface="Times New Roman"/>
              </a:rPr>
              <a:t>made </a:t>
            </a:r>
            <a:r>
              <a:rPr sz="1100" dirty="0">
                <a:latin typeface="Times New Roman"/>
                <a:cs typeface="Times New Roman"/>
              </a:rPr>
              <a:t>up </a:t>
            </a:r>
            <a:r>
              <a:rPr sz="1100" spc="-5" dirty="0">
                <a:latin typeface="Times New Roman"/>
                <a:cs typeface="Times New Roman"/>
              </a:rPr>
              <a:t>predominantly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residential taxes, which </a:t>
            </a:r>
            <a:r>
              <a:rPr sz="1100" dirty="0">
                <a:latin typeface="Times New Roman"/>
                <a:cs typeface="Times New Roman"/>
              </a:rPr>
              <a:t>in setting the  tax </a:t>
            </a:r>
            <a:r>
              <a:rPr sz="1100" spc="-5" dirty="0">
                <a:latin typeface="Times New Roman"/>
                <a:cs typeface="Times New Roman"/>
              </a:rPr>
              <a:t>rate is typically 90%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entire levy. In addition, Chapter </a:t>
            </a:r>
            <a:r>
              <a:rPr sz="1100" dirty="0">
                <a:latin typeface="Times New Roman"/>
                <a:cs typeface="Times New Roman"/>
              </a:rPr>
              <a:t>580 of the </a:t>
            </a:r>
            <a:r>
              <a:rPr sz="1100" spc="-5" dirty="0">
                <a:latin typeface="Times New Roman"/>
                <a:cs typeface="Times New Roman"/>
              </a:rPr>
              <a:t>Acts </a:t>
            </a:r>
            <a:r>
              <a:rPr sz="1100" dirty="0">
                <a:latin typeface="Times New Roman"/>
                <a:cs typeface="Times New Roman"/>
              </a:rPr>
              <a:t>of 1980, more  commonly </a:t>
            </a:r>
            <a:r>
              <a:rPr sz="1100" spc="-5" dirty="0">
                <a:latin typeface="Times New Roman"/>
                <a:cs typeface="Times New Roman"/>
              </a:rPr>
              <a:t>referred </a:t>
            </a:r>
            <a:r>
              <a:rPr sz="1100" dirty="0">
                <a:latin typeface="Times New Roman"/>
                <a:cs typeface="Times New Roman"/>
              </a:rPr>
              <a:t>to as </a:t>
            </a:r>
            <a:r>
              <a:rPr sz="1100" spc="-5" dirty="0">
                <a:latin typeface="Times New Roman"/>
                <a:cs typeface="Times New Roman"/>
              </a:rPr>
              <a:t>Proposition </a:t>
            </a:r>
            <a:r>
              <a:rPr sz="1100" dirty="0">
                <a:latin typeface="Times New Roman"/>
                <a:cs typeface="Times New Roman"/>
              </a:rPr>
              <a:t>2 ½, </a:t>
            </a:r>
            <a:r>
              <a:rPr sz="1100" spc="-5" dirty="0">
                <a:latin typeface="Times New Roman"/>
                <a:cs typeface="Times New Roman"/>
              </a:rPr>
              <a:t>limits the Town’s ability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increase taxes </a:t>
            </a:r>
            <a:r>
              <a:rPr sz="1100" dirty="0">
                <a:latin typeface="Times New Roman"/>
                <a:cs typeface="Times New Roman"/>
              </a:rPr>
              <a:t>in any </a:t>
            </a:r>
            <a:r>
              <a:rPr sz="1100" spc="-5" dirty="0">
                <a:latin typeface="Times New Roman"/>
                <a:cs typeface="Times New Roman"/>
              </a:rPr>
              <a:t>one year 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more </a:t>
            </a:r>
            <a:r>
              <a:rPr sz="1100" dirty="0">
                <a:latin typeface="Times New Roman"/>
                <a:cs typeface="Times New Roman"/>
              </a:rPr>
              <a:t>than 2 </a:t>
            </a:r>
            <a:r>
              <a:rPr sz="1100" spc="-5" dirty="0">
                <a:latin typeface="Times New Roman"/>
                <a:cs typeface="Times New Roman"/>
              </a:rPr>
              <a:t>½%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previous year’s </a:t>
            </a:r>
            <a:r>
              <a:rPr sz="1100" dirty="0">
                <a:latin typeface="Times New Roman"/>
                <a:cs typeface="Times New Roman"/>
              </a:rPr>
              <a:t>tax </a:t>
            </a:r>
            <a:r>
              <a:rPr sz="1100" spc="-5" dirty="0">
                <a:latin typeface="Times New Roman"/>
                <a:cs typeface="Times New Roman"/>
              </a:rPr>
              <a:t>levy. The Town typically taxes </a:t>
            </a:r>
            <a:r>
              <a:rPr sz="1100" dirty="0">
                <a:latin typeface="Times New Roman"/>
                <a:cs typeface="Times New Roman"/>
              </a:rPr>
              <a:t>at or near </a:t>
            </a:r>
            <a:r>
              <a:rPr sz="1100" spc="-5" dirty="0">
                <a:latin typeface="Times New Roman"/>
                <a:cs typeface="Times New Roman"/>
              </a:rPr>
              <a:t>its levy limit  </a:t>
            </a:r>
            <a:r>
              <a:rPr sz="1100" dirty="0">
                <a:latin typeface="Times New Roman"/>
                <a:cs typeface="Times New Roman"/>
              </a:rPr>
              <a:t>annually.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Wingdings"/>
              <a:buChar char=""/>
            </a:pPr>
            <a:endParaRPr sz="1100">
              <a:latin typeface="Times New Roman"/>
              <a:cs typeface="Times New Roman"/>
            </a:endParaRPr>
          </a:p>
          <a:p>
            <a:pPr marL="241300" marR="5080" indent="-229235">
              <a:lnSpc>
                <a:spcPct val="95700"/>
              </a:lnSpc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sz="1100" spc="-5" dirty="0">
                <a:latin typeface="Times New Roman"/>
                <a:cs typeface="Times New Roman"/>
              </a:rPr>
              <a:t>Consistent with both State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National indices, the Town’s housing market experienced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downward  trend from </a:t>
            </a:r>
            <a:r>
              <a:rPr sz="1100" dirty="0">
                <a:latin typeface="Times New Roman"/>
                <a:cs typeface="Times New Roman"/>
              </a:rPr>
              <a:t>2005 to </a:t>
            </a:r>
            <a:r>
              <a:rPr sz="1100" spc="-5" dirty="0">
                <a:latin typeface="Times New Roman"/>
                <a:cs typeface="Times New Roman"/>
              </a:rPr>
              <a:t>2010. However, unlike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majority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Commonwealth, </a:t>
            </a:r>
            <a:r>
              <a:rPr sz="1100" dirty="0">
                <a:latin typeface="Times New Roman"/>
                <a:cs typeface="Times New Roman"/>
              </a:rPr>
              <a:t>which </a:t>
            </a:r>
            <a:r>
              <a:rPr sz="1100" spc="-5" dirty="0">
                <a:latin typeface="Times New Roman"/>
                <a:cs typeface="Times New Roman"/>
              </a:rPr>
              <a:t>has seen </a:t>
            </a:r>
            <a:r>
              <a:rPr sz="1100" dirty="0">
                <a:latin typeface="Times New Roman"/>
                <a:cs typeface="Times New Roman"/>
              </a:rPr>
              <a:t>a  </a:t>
            </a:r>
            <a:r>
              <a:rPr sz="1100" spc="-5" dirty="0">
                <a:latin typeface="Times New Roman"/>
                <a:cs typeface="Times New Roman"/>
              </a:rPr>
              <a:t>resurgence, housing prices in </a:t>
            </a:r>
            <a:r>
              <a:rPr sz="1100" dirty="0">
                <a:latin typeface="Times New Roman"/>
                <a:cs typeface="Times New Roman"/>
              </a:rPr>
              <a:t>the region </a:t>
            </a:r>
            <a:r>
              <a:rPr sz="1100" spc="-5" dirty="0">
                <a:latin typeface="Times New Roman"/>
                <a:cs typeface="Times New Roman"/>
              </a:rPr>
              <a:t>have not recovered </a:t>
            </a:r>
            <a:r>
              <a:rPr sz="1100" dirty="0">
                <a:latin typeface="Times New Roman"/>
                <a:cs typeface="Times New Roman"/>
              </a:rPr>
              <a:t>at the </a:t>
            </a:r>
            <a:r>
              <a:rPr sz="1100" spc="-5" dirty="0">
                <a:latin typeface="Times New Roman"/>
                <a:cs typeface="Times New Roman"/>
              </a:rPr>
              <a:t>same pace. Recent years have seen 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trend begin </a:t>
            </a:r>
            <a:r>
              <a:rPr sz="1100" dirty="0">
                <a:latin typeface="Times New Roman"/>
                <a:cs typeface="Times New Roman"/>
              </a:rPr>
              <a:t>to finally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change.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Wingdings"/>
              <a:buChar char=""/>
            </a:pPr>
            <a:endParaRPr sz="1050">
              <a:latin typeface="Times New Roman"/>
              <a:cs typeface="Times New Roman"/>
            </a:endParaRPr>
          </a:p>
          <a:p>
            <a:pPr marL="241300" indent="-229235">
              <a:lnSpc>
                <a:spcPct val="100000"/>
              </a:lnSpc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sz="1100" spc="-5" dirty="0">
                <a:latin typeface="Times New Roman"/>
                <a:cs typeface="Times New Roman"/>
              </a:rPr>
              <a:t>Inflationary </a:t>
            </a:r>
            <a:r>
              <a:rPr sz="1100" dirty="0">
                <a:latin typeface="Times New Roman"/>
                <a:cs typeface="Times New Roman"/>
              </a:rPr>
              <a:t>trends in the region </a:t>
            </a:r>
            <a:r>
              <a:rPr sz="1100" spc="-5" dirty="0">
                <a:latin typeface="Times New Roman"/>
                <a:cs typeface="Times New Roman"/>
              </a:rPr>
              <a:t>are consistent with state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national indices.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Wingdings"/>
              <a:buChar char=""/>
            </a:pPr>
            <a:endParaRPr sz="1100">
              <a:latin typeface="Times New Roman"/>
              <a:cs typeface="Times New Roman"/>
            </a:endParaRPr>
          </a:p>
          <a:p>
            <a:pPr marL="241300" marR="283845" indent="-229235">
              <a:lnSpc>
                <a:spcPct val="95900"/>
              </a:lnSpc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Regional School assessment for fiscal year 20202 </a:t>
            </a:r>
            <a:r>
              <a:rPr sz="1100" dirty="0">
                <a:latin typeface="Times New Roman"/>
                <a:cs typeface="Times New Roman"/>
              </a:rPr>
              <a:t>will be </a:t>
            </a:r>
            <a:r>
              <a:rPr sz="1100" spc="-5" dirty="0">
                <a:latin typeface="Times New Roman"/>
                <a:cs typeface="Times New Roman"/>
              </a:rPr>
              <a:t>determined </a:t>
            </a:r>
            <a:r>
              <a:rPr sz="1100" dirty="0">
                <a:latin typeface="Times New Roman"/>
                <a:cs typeface="Times New Roman"/>
              </a:rPr>
              <a:t>by the </a:t>
            </a:r>
            <a:r>
              <a:rPr sz="1100" spc="-5" dirty="0">
                <a:latin typeface="Times New Roman"/>
                <a:cs typeface="Times New Roman"/>
              </a:rPr>
              <a:t>Department </a:t>
            </a:r>
            <a:r>
              <a:rPr sz="1100" dirty="0">
                <a:latin typeface="Times New Roman"/>
                <a:cs typeface="Times New Roman"/>
              </a:rPr>
              <a:t>of  Elementary and </a:t>
            </a:r>
            <a:r>
              <a:rPr sz="1100" spc="-5" dirty="0">
                <a:latin typeface="Times New Roman"/>
                <a:cs typeface="Times New Roman"/>
              </a:rPr>
              <a:t>Secondary </a:t>
            </a:r>
            <a:r>
              <a:rPr sz="1100" dirty="0">
                <a:latin typeface="Times New Roman"/>
                <a:cs typeface="Times New Roman"/>
              </a:rPr>
              <a:t>Education by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1 </a:t>
            </a:r>
            <a:r>
              <a:rPr sz="1100" spc="-1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Town Meeting was unable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accept </a:t>
            </a:r>
            <a:r>
              <a:rPr sz="1100" dirty="0">
                <a:latin typeface="Times New Roman"/>
                <a:cs typeface="Times New Roman"/>
              </a:rPr>
              <a:t>the  School </a:t>
            </a:r>
            <a:r>
              <a:rPr sz="1100" spc="-5" dirty="0">
                <a:latin typeface="Times New Roman"/>
                <a:cs typeface="Times New Roman"/>
              </a:rPr>
              <a:t>Committee budget after three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Wingdings"/>
              <a:buChar char=""/>
            </a:pPr>
            <a:endParaRPr sz="1050">
              <a:latin typeface="Times New Roman"/>
              <a:cs typeface="Times New Roman"/>
            </a:endParaRPr>
          </a:p>
          <a:p>
            <a:pPr marL="241300" indent="-229235">
              <a:lnSpc>
                <a:spcPct val="100000"/>
              </a:lnSpc>
              <a:spcBef>
                <a:spcPts val="5"/>
              </a:spcBef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median household income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significantly </a:t>
            </a:r>
            <a:r>
              <a:rPr sz="1100" dirty="0">
                <a:latin typeface="Times New Roman"/>
                <a:cs typeface="Times New Roman"/>
              </a:rPr>
              <a:t>less </a:t>
            </a:r>
            <a:r>
              <a:rPr sz="1100" spc="-5" dirty="0">
                <a:latin typeface="Times New Roman"/>
                <a:cs typeface="Times New Roman"/>
              </a:rPr>
              <a:t>than the state-wide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national</a:t>
            </a:r>
            <a:r>
              <a:rPr sz="1100" spc="1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averages.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Wingdings"/>
              <a:buChar char=""/>
            </a:pPr>
            <a:endParaRPr sz="1050">
              <a:latin typeface="Times New Roman"/>
              <a:cs typeface="Times New Roman"/>
            </a:endParaRPr>
          </a:p>
          <a:p>
            <a:pPr marL="241935" indent="-229235">
              <a:lnSpc>
                <a:spcPct val="100000"/>
              </a:lnSpc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anticipates state </a:t>
            </a:r>
            <a:r>
              <a:rPr sz="1100" dirty="0">
                <a:latin typeface="Times New Roman"/>
                <a:cs typeface="Times New Roman"/>
              </a:rPr>
              <a:t>aid for </a:t>
            </a:r>
            <a:r>
              <a:rPr sz="1100" spc="-5" dirty="0">
                <a:latin typeface="Times New Roman"/>
                <a:cs typeface="Times New Roman"/>
              </a:rPr>
              <a:t>fiscal year 2020 to </a:t>
            </a:r>
            <a:r>
              <a:rPr sz="1100" dirty="0">
                <a:latin typeface="Times New Roman"/>
                <a:cs typeface="Times New Roman"/>
              </a:rPr>
              <a:t>remain </a:t>
            </a:r>
            <a:r>
              <a:rPr sz="1100" spc="-5" dirty="0">
                <a:latin typeface="Times New Roman"/>
                <a:cs typeface="Times New Roman"/>
              </a:rPr>
              <a:t>consistent with the prior</a:t>
            </a:r>
            <a:r>
              <a:rPr sz="1100" spc="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3335" marR="18415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above items were considered when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authorized its budget for fiscal year 2020 at the May  </a:t>
            </a:r>
            <a:r>
              <a:rPr sz="1100" dirty="0">
                <a:latin typeface="Times New Roman"/>
                <a:cs typeface="Times New Roman"/>
              </a:rPr>
              <a:t>2019 </a:t>
            </a:r>
            <a:r>
              <a:rPr sz="1100" spc="-5" dirty="0">
                <a:latin typeface="Times New Roman"/>
                <a:cs typeface="Times New Roman"/>
              </a:rPr>
              <a:t>Town Meeting.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</a:t>
            </a:r>
            <a:r>
              <a:rPr sz="1100" dirty="0">
                <a:latin typeface="Times New Roman"/>
                <a:cs typeface="Times New Roman"/>
              </a:rPr>
              <a:t>tax </a:t>
            </a:r>
            <a:r>
              <a:rPr sz="1100" spc="-5" dirty="0">
                <a:latin typeface="Times New Roman"/>
                <a:cs typeface="Times New Roman"/>
              </a:rPr>
              <a:t>rate for fiscal 2020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expected to </a:t>
            </a:r>
            <a:r>
              <a:rPr sz="1100" dirty="0">
                <a:latin typeface="Times New Roman"/>
                <a:cs typeface="Times New Roman"/>
              </a:rPr>
              <a:t>be set in </a:t>
            </a:r>
            <a:r>
              <a:rPr sz="1100" spc="-5" dirty="0">
                <a:latin typeface="Times New Roman"/>
                <a:cs typeface="Times New Roman"/>
              </a:rPr>
              <a:t>December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Requests for</a:t>
            </a:r>
            <a:r>
              <a:rPr sz="11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Information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13030">
              <a:lnSpc>
                <a:spcPct val="96000"/>
              </a:lnSpc>
            </a:pP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financial report is designed to provide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general overview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Town’s finances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all those with 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interest in the government’s finances. Questions concerning </a:t>
            </a:r>
            <a:r>
              <a:rPr sz="1100" dirty="0">
                <a:latin typeface="Times New Roman"/>
                <a:cs typeface="Times New Roman"/>
              </a:rPr>
              <a:t>any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information provided </a:t>
            </a:r>
            <a:r>
              <a:rPr sz="1100" dirty="0">
                <a:latin typeface="Times New Roman"/>
                <a:cs typeface="Times New Roman"/>
              </a:rPr>
              <a:t>in this  </a:t>
            </a:r>
            <a:r>
              <a:rPr sz="1100" spc="-5" dirty="0">
                <a:latin typeface="Times New Roman"/>
                <a:cs typeface="Times New Roman"/>
              </a:rPr>
              <a:t>report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request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additional financial information </a:t>
            </a:r>
            <a:r>
              <a:rPr sz="1100" dirty="0">
                <a:latin typeface="Times New Roman"/>
                <a:cs typeface="Times New Roman"/>
              </a:rPr>
              <a:t>should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addressed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Office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Town  Accountant, Town Hall, 160 Patriots Road, East Templeton, Massachusetts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01438.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262">
    <p:push dir="u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883533" y="1766031"/>
            <a:ext cx="589280" cy="2851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02235" marR="5080" indent="-90170">
              <a:lnSpc>
                <a:spcPct val="113399"/>
              </a:lnSpc>
              <a:spcBef>
                <a:spcPts val="90"/>
              </a:spcBef>
            </a:pPr>
            <a:r>
              <a:rPr sz="750" spc="5" dirty="0">
                <a:latin typeface="Times New Roman"/>
                <a:cs typeface="Times New Roman"/>
              </a:rPr>
              <a:t>Gov</a:t>
            </a:r>
            <a:r>
              <a:rPr sz="750" spc="10" dirty="0">
                <a:latin typeface="Times New Roman"/>
                <a:cs typeface="Times New Roman"/>
              </a:rPr>
              <a:t>e</a:t>
            </a:r>
            <a:r>
              <a:rPr sz="750" spc="15" dirty="0">
                <a:latin typeface="Times New Roman"/>
                <a:cs typeface="Times New Roman"/>
              </a:rPr>
              <a:t>rn</a:t>
            </a:r>
            <a:r>
              <a:rPr sz="750" dirty="0">
                <a:latin typeface="Times New Roman"/>
                <a:cs typeface="Times New Roman"/>
              </a:rPr>
              <a:t>m</a:t>
            </a:r>
            <a:r>
              <a:rPr sz="750" spc="10" dirty="0">
                <a:latin typeface="Times New Roman"/>
                <a:cs typeface="Times New Roman"/>
              </a:rPr>
              <a:t>e</a:t>
            </a:r>
            <a:r>
              <a:rPr sz="750" spc="20" dirty="0">
                <a:latin typeface="Times New Roman"/>
                <a:cs typeface="Times New Roman"/>
              </a:rPr>
              <a:t>n</a:t>
            </a:r>
            <a:r>
              <a:rPr sz="750" spc="5" dirty="0">
                <a:latin typeface="Times New Roman"/>
                <a:cs typeface="Times New Roman"/>
              </a:rPr>
              <a:t>tal  Activities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83" y="1766031"/>
            <a:ext cx="607695" cy="28511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13030" marR="5080" indent="-100965">
              <a:lnSpc>
                <a:spcPct val="113399"/>
              </a:lnSpc>
              <a:spcBef>
                <a:spcPts val="90"/>
              </a:spcBef>
            </a:pPr>
            <a:r>
              <a:rPr sz="750" spc="15" dirty="0">
                <a:latin typeface="Times New Roman"/>
                <a:cs typeface="Times New Roman"/>
              </a:rPr>
              <a:t>B</a:t>
            </a:r>
            <a:r>
              <a:rPr sz="750" spc="20" dirty="0">
                <a:latin typeface="Times New Roman"/>
                <a:cs typeface="Times New Roman"/>
              </a:rPr>
              <a:t>u</a:t>
            </a:r>
            <a:r>
              <a:rPr sz="750" spc="5" dirty="0">
                <a:latin typeface="Times New Roman"/>
                <a:cs typeface="Times New Roman"/>
              </a:rPr>
              <a:t>s</a:t>
            </a:r>
            <a:r>
              <a:rPr sz="750" spc="10" dirty="0">
                <a:latin typeface="Times New Roman"/>
                <a:cs typeface="Times New Roman"/>
              </a:rPr>
              <a:t>ines</a:t>
            </a:r>
            <a:r>
              <a:rPr sz="750" dirty="0">
                <a:latin typeface="Times New Roman"/>
                <a:cs typeface="Times New Roman"/>
              </a:rPr>
              <a:t>s</a:t>
            </a:r>
            <a:r>
              <a:rPr sz="750" spc="-10" dirty="0">
                <a:latin typeface="Times New Roman"/>
                <a:cs typeface="Times New Roman"/>
              </a:rPr>
              <a:t>-</a:t>
            </a:r>
            <a:r>
              <a:rPr sz="750" spc="15" dirty="0">
                <a:latin typeface="Times New Roman"/>
                <a:cs typeface="Times New Roman"/>
              </a:rPr>
              <a:t>T</a:t>
            </a:r>
            <a:r>
              <a:rPr sz="750" spc="-15" dirty="0">
                <a:latin typeface="Times New Roman"/>
                <a:cs typeface="Times New Roman"/>
              </a:rPr>
              <a:t>y</a:t>
            </a:r>
            <a:r>
              <a:rPr sz="750" spc="5" dirty="0">
                <a:latin typeface="Times New Roman"/>
                <a:cs typeface="Times New Roman"/>
              </a:rPr>
              <a:t>pe  Activities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926051" y="1906300"/>
            <a:ext cx="23431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spc="15" dirty="0">
                <a:latin typeface="Times New Roman"/>
                <a:cs typeface="Times New Roman"/>
              </a:rPr>
              <a:t>T</a:t>
            </a:r>
            <a:r>
              <a:rPr sz="750" spc="5" dirty="0">
                <a:latin typeface="Times New Roman"/>
                <a:cs typeface="Times New Roman"/>
              </a:rPr>
              <a:t>o</a:t>
            </a:r>
            <a:r>
              <a:rPr sz="750" spc="10" dirty="0">
                <a:latin typeface="Times New Roman"/>
                <a:cs typeface="Times New Roman"/>
              </a:rPr>
              <a:t>tal</a:t>
            </a:r>
            <a:endParaRPr sz="75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314975" y="2188828"/>
          <a:ext cx="5151118" cy="700544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279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56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28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47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9206">
                <a:tc>
                  <a:txBody>
                    <a:bodyPr/>
                    <a:lstStyle/>
                    <a:p>
                      <a:pPr marL="32384">
                        <a:lnSpc>
                          <a:spcPts val="844"/>
                        </a:lnSpc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Assets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80645">
                        <a:lnSpc>
                          <a:spcPts val="894"/>
                        </a:lnSpc>
                        <a:spcBef>
                          <a:spcPts val="1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Cash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cash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equivalents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117475" algn="r">
                        <a:lnSpc>
                          <a:spcPts val="894"/>
                        </a:lnSpc>
                        <a:tabLst>
                          <a:tab pos="283210" algn="l"/>
                        </a:tabLst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263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148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23189">
                        <a:lnSpc>
                          <a:spcPts val="894"/>
                        </a:lnSpc>
                        <a:tabLst>
                          <a:tab pos="407034" algn="l"/>
                        </a:tabLst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$	3,306,822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79375" algn="r">
                        <a:lnSpc>
                          <a:spcPts val="894"/>
                        </a:lnSpc>
                        <a:tabLst>
                          <a:tab pos="233045" algn="l"/>
                        </a:tabLst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12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569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970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Investments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922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035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199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934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121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969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140">
                <a:tc>
                  <a:txBody>
                    <a:bodyPr/>
                    <a:lstStyle/>
                    <a:p>
                      <a:pPr marR="1565275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Receivables,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net: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1553210" algn="r">
                        <a:lnSpc>
                          <a:spcPts val="894"/>
                        </a:lnSpc>
                        <a:spcBef>
                          <a:spcPts val="1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Property</a:t>
                      </a:r>
                      <a:r>
                        <a:rPr sz="75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taxes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17475" algn="r">
                        <a:lnSpc>
                          <a:spcPts val="894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298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599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15570" algn="r">
                        <a:lnSpc>
                          <a:spcPts val="894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79375" algn="r">
                        <a:lnSpc>
                          <a:spcPts val="894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298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599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9768">
                <a:tc>
                  <a:txBody>
                    <a:bodyPr/>
                    <a:lstStyle/>
                    <a:p>
                      <a:pPr marL="202565">
                        <a:lnSpc>
                          <a:spcPts val="900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User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fees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4935" algn="r">
                        <a:lnSpc>
                          <a:spcPts val="900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900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280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561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900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280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561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9768">
                <a:tc>
                  <a:txBody>
                    <a:bodyPr/>
                    <a:lstStyle/>
                    <a:p>
                      <a:pPr marL="202565">
                        <a:lnSpc>
                          <a:spcPts val="894"/>
                        </a:lnSpc>
                        <a:spcBef>
                          <a:spcPts val="25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Departmental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5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590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775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15570" algn="r">
                        <a:lnSpc>
                          <a:spcPts val="894"/>
                        </a:lnSpc>
                        <a:spcBef>
                          <a:spcPts val="2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94"/>
                        </a:lnSpc>
                        <a:spcBef>
                          <a:spcPts val="25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590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775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20256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Intergovernmental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763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402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119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930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883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332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20256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Apportioned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assessments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493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84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739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84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739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Working capital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deposit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493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098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699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098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699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Due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from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7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funds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42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458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557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42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458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assets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493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127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425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127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425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Land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935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838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189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178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125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016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Construction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in-process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42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555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480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471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496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46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026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976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assets,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accumulated</a:t>
                      </a:r>
                      <a:r>
                        <a:rPr sz="75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depreciation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894"/>
                        </a:lnSpc>
                        <a:spcBef>
                          <a:spcPts val="20"/>
                        </a:spcBef>
                        <a:tabLst>
                          <a:tab pos="28575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349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750" u="sng" spc="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894"/>
                        </a:lnSpc>
                        <a:spcBef>
                          <a:spcPts val="20"/>
                        </a:spcBef>
                        <a:tabLst>
                          <a:tab pos="35623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23,828,522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894"/>
                        </a:lnSpc>
                        <a:spcBef>
                          <a:spcPts val="20"/>
                        </a:spcBef>
                        <a:tabLst>
                          <a:tab pos="28575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34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178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44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19635">
                <a:tc>
                  <a:txBody>
                    <a:bodyPr/>
                    <a:lstStyle/>
                    <a:p>
                      <a:pPr marL="13335" algn="ctr">
                        <a:lnSpc>
                          <a:spcPts val="819"/>
                        </a:lnSpc>
                        <a:spcBef>
                          <a:spcPts val="20"/>
                        </a:spcBef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Assets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819"/>
                        </a:lnSpc>
                        <a:spcBef>
                          <a:spcPts val="20"/>
                        </a:spcBef>
                        <a:tabLst>
                          <a:tab pos="28575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721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65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u="sng" spc="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819"/>
                        </a:lnSpc>
                        <a:spcBef>
                          <a:spcPts val="20"/>
                        </a:spcBef>
                        <a:tabLst>
                          <a:tab pos="35560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35,707,306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819"/>
                        </a:lnSpc>
                        <a:spcBef>
                          <a:spcPts val="20"/>
                        </a:spcBef>
                        <a:tabLst>
                          <a:tab pos="23558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108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428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96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8861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750" b="1" spc="15" dirty="0">
                          <a:latin typeface="Times New Roman"/>
                          <a:cs typeface="Times New Roman"/>
                        </a:rPr>
                        <a:t>Outflows of</a:t>
                      </a:r>
                      <a:r>
                        <a:rPr sz="75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80645">
                        <a:lnSpc>
                          <a:spcPts val="819"/>
                        </a:lnSpc>
                        <a:spcBef>
                          <a:spcPts val="1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Related to net pension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117475" algn="r">
                        <a:lnSpc>
                          <a:spcPts val="819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935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964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117475" algn="r">
                        <a:lnSpc>
                          <a:spcPts val="819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430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567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80010" algn="r">
                        <a:lnSpc>
                          <a:spcPts val="819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366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531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9768">
                <a:tc gridSpan="4">
                  <a:txBody>
                    <a:bodyPr/>
                    <a:lstStyle/>
                    <a:p>
                      <a:pPr marL="80645">
                        <a:lnSpc>
                          <a:spcPts val="819"/>
                        </a:lnSpc>
                        <a:spcBef>
                          <a:spcPts val="100"/>
                        </a:spcBef>
                        <a:tabLst>
                          <a:tab pos="2460625" algn="l"/>
                          <a:tab pos="2871470" algn="l"/>
                          <a:tab pos="3855085" algn="l"/>
                          <a:tab pos="4326255" algn="l"/>
                          <a:tab pos="4662805" algn="l"/>
                        </a:tabLst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Related to net other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postemployment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liability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978,258	23,986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1,002,244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4240">
                <a:tc>
                  <a:txBody>
                    <a:bodyPr/>
                    <a:lstStyle/>
                    <a:p>
                      <a:pPr marL="49212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750" b="1" spc="15" dirty="0">
                          <a:latin typeface="Times New Roman"/>
                          <a:cs typeface="Times New Roman"/>
                        </a:rPr>
                        <a:t>Outflows of</a:t>
                      </a:r>
                      <a:r>
                        <a:rPr sz="7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ct val="100000"/>
                        </a:lnSpc>
                        <a:spcBef>
                          <a:spcPts val="100"/>
                        </a:spcBef>
                        <a:tabLst>
                          <a:tab pos="33591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914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22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50" u="sng" spc="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100"/>
                        </a:spcBef>
                        <a:tabLst>
                          <a:tab pos="48133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454,553</a:t>
                      </a:r>
                      <a:r>
                        <a:rPr sz="750" u="sng" spc="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100"/>
                        </a:spcBef>
                        <a:tabLst>
                          <a:tab pos="33591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368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77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23876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Liabilities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80645">
                        <a:lnSpc>
                          <a:spcPts val="894"/>
                        </a:lnSpc>
                        <a:spcBef>
                          <a:spcPts val="120"/>
                        </a:spcBef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Warrants and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accounts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118110" algn="r">
                        <a:lnSpc>
                          <a:spcPts val="894"/>
                        </a:lnSpc>
                        <a:spcBef>
                          <a:spcPts val="63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704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090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117475" algn="r">
                        <a:lnSpc>
                          <a:spcPts val="894"/>
                        </a:lnSpc>
                        <a:spcBef>
                          <a:spcPts val="63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374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196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80010" algn="r">
                        <a:lnSpc>
                          <a:spcPts val="894"/>
                        </a:lnSpc>
                        <a:spcBef>
                          <a:spcPts val="63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078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286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Payroll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related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liabilities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90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006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36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653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126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659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Retainage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payable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729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715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729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715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Customer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advanced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deposits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493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131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131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Accrued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interest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336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286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97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552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433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838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 liabilities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493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Due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to other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funds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1747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549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549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645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Bond anticipation notes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000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300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300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59339">
                <a:tc>
                  <a:txBody>
                    <a:bodyPr/>
                    <a:lstStyle/>
                    <a:p>
                      <a:pPr marR="136906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Noncurrent</a:t>
                      </a:r>
                      <a:r>
                        <a:rPr sz="75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liabilities: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1313815" algn="r">
                        <a:lnSpc>
                          <a:spcPts val="900"/>
                        </a:lnSpc>
                        <a:spcBef>
                          <a:spcPts val="120"/>
                        </a:spcBef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Due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within one</a:t>
                      </a:r>
                      <a:r>
                        <a:rPr sz="75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year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18110" algn="r">
                        <a:lnSpc>
                          <a:spcPts val="90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488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417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18110" algn="r">
                        <a:lnSpc>
                          <a:spcPts val="90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044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832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80010" algn="r">
                        <a:lnSpc>
                          <a:spcPts val="90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533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249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9768">
                <a:tc>
                  <a:txBody>
                    <a:bodyPr/>
                    <a:lstStyle/>
                    <a:p>
                      <a:pPr marL="201930">
                        <a:lnSpc>
                          <a:spcPts val="894"/>
                        </a:lnSpc>
                        <a:spcBef>
                          <a:spcPts val="25"/>
                        </a:spcBef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Due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in more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than one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year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894"/>
                        </a:lnSpc>
                        <a:spcBef>
                          <a:spcPts val="25"/>
                        </a:spcBef>
                        <a:tabLst>
                          <a:tab pos="28575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29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371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36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894"/>
                        </a:lnSpc>
                        <a:spcBef>
                          <a:spcPts val="25"/>
                        </a:spcBef>
                        <a:tabLst>
                          <a:tab pos="35560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11,390,940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894"/>
                        </a:lnSpc>
                        <a:spcBef>
                          <a:spcPts val="25"/>
                        </a:spcBef>
                        <a:tabLst>
                          <a:tab pos="28575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40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762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94306"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Liabilities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28575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46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723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98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35560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16,394,826</a:t>
                      </a:r>
                      <a:r>
                        <a:rPr sz="750" u="sng" spc="7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28511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63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118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750" u="sng" spc="7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23876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Deferred Inflows </a:t>
                      </a:r>
                      <a:r>
                        <a:rPr sz="750" b="1" spc="1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75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80010">
                        <a:lnSpc>
                          <a:spcPts val="894"/>
                        </a:lnSpc>
                        <a:spcBef>
                          <a:spcPts val="1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Related to net pension</a:t>
                      </a:r>
                      <a:r>
                        <a:rPr sz="75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118110" algn="r">
                        <a:lnSpc>
                          <a:spcPts val="894"/>
                        </a:lnSpc>
                        <a:spcBef>
                          <a:spcPts val="63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733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410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118110" algn="r">
                        <a:lnSpc>
                          <a:spcPts val="894"/>
                        </a:lnSpc>
                        <a:spcBef>
                          <a:spcPts val="63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514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067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80010" algn="r">
                        <a:lnSpc>
                          <a:spcPts val="894"/>
                        </a:lnSpc>
                        <a:spcBef>
                          <a:spcPts val="63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247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477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010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Related to net other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postemployment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75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4935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620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620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80010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Unavailable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revenue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894"/>
                        </a:lnSpc>
                        <a:spcBef>
                          <a:spcPts val="20"/>
                        </a:spcBef>
                        <a:tabLst>
                          <a:tab pos="70612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7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894"/>
                        </a:lnSpc>
                        <a:spcBef>
                          <a:spcPts val="20"/>
                        </a:spcBef>
                        <a:tabLst>
                          <a:tab pos="40640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1,855,885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894"/>
                        </a:lnSpc>
                        <a:spcBef>
                          <a:spcPts val="20"/>
                        </a:spcBef>
                        <a:tabLst>
                          <a:tab pos="33591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855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88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94306">
                <a:tc>
                  <a:txBody>
                    <a:bodyPr/>
                    <a:lstStyle/>
                    <a:p>
                      <a:pPr marL="52832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Deferred Inflows </a:t>
                      </a:r>
                      <a:r>
                        <a:rPr sz="750" b="1" spc="1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7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410209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733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41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40640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2,990,095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33591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723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75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323876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Net</a:t>
                      </a:r>
                      <a:r>
                        <a:rPr sz="75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Position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80010">
                        <a:lnSpc>
                          <a:spcPts val="894"/>
                        </a:lnSpc>
                        <a:spcBef>
                          <a:spcPts val="1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Net investment in capital</a:t>
                      </a:r>
                      <a:r>
                        <a:rPr sz="75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assets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118110" algn="r">
                        <a:lnSpc>
                          <a:spcPts val="894"/>
                        </a:lnSpc>
                        <a:spcBef>
                          <a:spcPts val="63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603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441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118745" algn="r">
                        <a:lnSpc>
                          <a:spcPts val="894"/>
                        </a:lnSpc>
                        <a:spcBef>
                          <a:spcPts val="63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289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460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80645" algn="r">
                        <a:lnSpc>
                          <a:spcPts val="894"/>
                        </a:lnSpc>
                        <a:spcBef>
                          <a:spcPts val="63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50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892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901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59240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Restricted: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201930">
                        <a:lnSpc>
                          <a:spcPts val="900"/>
                        </a:lnSpc>
                        <a:spcBef>
                          <a:spcPts val="1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Nonexpendable permanent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funds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18110" algn="r">
                        <a:lnSpc>
                          <a:spcPts val="90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323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328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15570" algn="r">
                        <a:lnSpc>
                          <a:spcPts val="900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80010" algn="r">
                        <a:lnSpc>
                          <a:spcPts val="90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323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328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29669">
                <a:tc>
                  <a:txBody>
                    <a:bodyPr/>
                    <a:lstStyle/>
                    <a:p>
                      <a:pPr marL="201930">
                        <a:lnSpc>
                          <a:spcPts val="894"/>
                        </a:lnSpc>
                        <a:spcBef>
                          <a:spcPts val="25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Expendable permanent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funds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5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269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011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15570" algn="r">
                        <a:lnSpc>
                          <a:spcPts val="894"/>
                        </a:lnSpc>
                        <a:spcBef>
                          <a:spcPts val="2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5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269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011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201930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Capital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projects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54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330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557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54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330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201930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Community</a:t>
                      </a:r>
                      <a:r>
                        <a:rPr sz="7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preservation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623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896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557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623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896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201930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Gifts 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donations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477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328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557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477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328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201930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Depreciation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557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447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885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447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885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29570">
                <a:tc>
                  <a:txBody>
                    <a:bodyPr/>
                    <a:lstStyle/>
                    <a:p>
                      <a:pPr marL="201930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purposes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201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778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84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739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ts val="894"/>
                        </a:lnSpc>
                        <a:spcBef>
                          <a:spcPts val="2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286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517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28035">
                <a:tc>
                  <a:txBody>
                    <a:bodyPr/>
                    <a:lstStyle/>
                    <a:p>
                      <a:pPr marL="80010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spc="10" dirty="0">
                          <a:latin typeface="Times New Roman"/>
                          <a:cs typeface="Times New Roman"/>
                        </a:rPr>
                        <a:t>Unrestricted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85090" algn="r">
                        <a:lnSpc>
                          <a:spcPts val="885"/>
                        </a:lnSpc>
                        <a:spcBef>
                          <a:spcPts val="20"/>
                        </a:spcBef>
                        <a:tabLst>
                          <a:tab pos="30226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374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629)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885"/>
                        </a:lnSpc>
                        <a:spcBef>
                          <a:spcPts val="20"/>
                        </a:spcBef>
                        <a:tabLst>
                          <a:tab pos="37274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(3,045,146)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885"/>
                        </a:lnSpc>
                        <a:spcBef>
                          <a:spcPts val="20"/>
                        </a:spcBef>
                        <a:tabLst>
                          <a:tab pos="25209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419</a:t>
                      </a:r>
                      <a:r>
                        <a:rPr sz="7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775)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8905">
                <a:tc>
                  <a:txBody>
                    <a:bodyPr/>
                    <a:lstStyle/>
                    <a:p>
                      <a:pPr marL="78549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Total Net</a:t>
                      </a:r>
                      <a:r>
                        <a:rPr sz="7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Position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118110" algn="r">
                        <a:lnSpc>
                          <a:spcPct val="100000"/>
                        </a:lnSpc>
                        <a:spcBef>
                          <a:spcPts val="10"/>
                        </a:spcBef>
                        <a:tabLst>
                          <a:tab pos="233045" algn="l"/>
                        </a:tabLst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27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178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483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  <a:spcBef>
                          <a:spcPts val="10"/>
                        </a:spcBef>
                        <a:tabLst>
                          <a:tab pos="355600" algn="l"/>
                        </a:tabLst>
                      </a:pPr>
                      <a:r>
                        <a:rPr sz="750" spc="15" dirty="0">
                          <a:latin typeface="Times New Roman"/>
                          <a:cs typeface="Times New Roman"/>
                        </a:rPr>
                        <a:t>$	16,776,938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80645" algn="r">
                        <a:lnSpc>
                          <a:spcPct val="100000"/>
                        </a:lnSpc>
                        <a:spcBef>
                          <a:spcPts val="10"/>
                        </a:spcBef>
                        <a:tabLst>
                          <a:tab pos="233045" algn="l"/>
                        </a:tabLst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43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955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421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2843910" y="869696"/>
            <a:ext cx="2082800" cy="5334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750" b="1" spc="20" dirty="0">
                <a:latin typeface="Times New Roman"/>
                <a:cs typeface="Times New Roman"/>
              </a:rPr>
              <a:t>TOWN OF </a:t>
            </a:r>
            <a:r>
              <a:rPr sz="750" b="1" spc="15" dirty="0">
                <a:latin typeface="Times New Roman"/>
                <a:cs typeface="Times New Roman"/>
              </a:rPr>
              <a:t>TEMPLETON,</a:t>
            </a:r>
            <a:r>
              <a:rPr sz="750" b="1" spc="-65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MASSACHUSETTS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850">
              <a:latin typeface="Times New Roman"/>
              <a:cs typeface="Times New Roman"/>
            </a:endParaRPr>
          </a:p>
          <a:p>
            <a:pPr marL="281940" marR="273050" algn="ctr">
              <a:lnSpc>
                <a:spcPct val="113300"/>
              </a:lnSpc>
              <a:spcBef>
                <a:spcPts val="5"/>
              </a:spcBef>
            </a:pPr>
            <a:r>
              <a:rPr sz="750" b="1" spc="15" dirty="0">
                <a:latin typeface="Times New Roman"/>
                <a:cs typeface="Times New Roman"/>
              </a:rPr>
              <a:t>STATEMENT </a:t>
            </a:r>
            <a:r>
              <a:rPr sz="750" b="1" spc="20" dirty="0">
                <a:latin typeface="Times New Roman"/>
                <a:cs typeface="Times New Roman"/>
              </a:rPr>
              <a:t>OF </a:t>
            </a:r>
            <a:r>
              <a:rPr sz="750" b="1" spc="15" dirty="0">
                <a:latin typeface="Times New Roman"/>
                <a:cs typeface="Times New Roman"/>
              </a:rPr>
              <a:t>NET</a:t>
            </a:r>
            <a:r>
              <a:rPr sz="750" b="1" spc="-100" dirty="0">
                <a:latin typeface="Times New Roman"/>
                <a:cs typeface="Times New Roman"/>
              </a:rPr>
              <a:t> </a:t>
            </a:r>
            <a:r>
              <a:rPr sz="750" b="1" spc="15" dirty="0">
                <a:latin typeface="Times New Roman"/>
                <a:cs typeface="Times New Roman"/>
              </a:rPr>
              <a:t>POSITION  JUNE 30,</a:t>
            </a:r>
            <a:r>
              <a:rPr sz="750" b="1" spc="-25" dirty="0">
                <a:latin typeface="Times New Roman"/>
                <a:cs typeface="Times New Roman"/>
              </a:rPr>
              <a:t> </a:t>
            </a:r>
            <a:r>
              <a:rPr sz="750" b="1" spc="20" dirty="0">
                <a:latin typeface="Times New Roman"/>
                <a:cs typeface="Times New Roman"/>
              </a:rPr>
              <a:t>2019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34769" y="9303511"/>
            <a:ext cx="2160905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spc="10" dirty="0">
                <a:latin typeface="Times New Roman"/>
                <a:cs typeface="Times New Roman"/>
              </a:rPr>
              <a:t>See </a:t>
            </a:r>
            <a:r>
              <a:rPr sz="750" spc="5" dirty="0">
                <a:latin typeface="Times New Roman"/>
                <a:cs typeface="Times New Roman"/>
              </a:rPr>
              <a:t>accompanying </a:t>
            </a:r>
            <a:r>
              <a:rPr sz="750" spc="10" dirty="0">
                <a:latin typeface="Times New Roman"/>
                <a:cs typeface="Times New Roman"/>
              </a:rPr>
              <a:t>notes to </a:t>
            </a:r>
            <a:r>
              <a:rPr sz="750" spc="5" dirty="0">
                <a:latin typeface="Times New Roman"/>
                <a:cs typeface="Times New Roman"/>
              </a:rPr>
              <a:t>basic </a:t>
            </a:r>
            <a:r>
              <a:rPr sz="750" spc="10" dirty="0">
                <a:latin typeface="Times New Roman"/>
                <a:cs typeface="Times New Roman"/>
              </a:rPr>
              <a:t>financial</a:t>
            </a:r>
            <a:r>
              <a:rPr sz="750" spc="-10" dirty="0">
                <a:latin typeface="Times New Roman"/>
                <a:cs typeface="Times New Roman"/>
              </a:rPr>
              <a:t> </a:t>
            </a:r>
            <a:r>
              <a:rPr sz="750" spc="5" dirty="0">
                <a:latin typeface="Times New Roman"/>
                <a:cs typeface="Times New Roman"/>
              </a:rPr>
              <a:t>statements.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775836" y="2048510"/>
            <a:ext cx="793115" cy="0"/>
          </a:xfrm>
          <a:custGeom>
            <a:avLst/>
            <a:gdLst/>
            <a:ahLst/>
            <a:cxnLst/>
            <a:rect l="l" t="t" r="r" b="b"/>
            <a:pathLst>
              <a:path w="793114">
                <a:moveTo>
                  <a:pt x="0" y="0"/>
                </a:moveTo>
                <a:lnTo>
                  <a:pt x="792492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708525" y="2048510"/>
            <a:ext cx="793115" cy="0"/>
          </a:xfrm>
          <a:custGeom>
            <a:avLst/>
            <a:gdLst/>
            <a:ahLst/>
            <a:cxnLst/>
            <a:rect l="l" t="t" r="r" b="b"/>
            <a:pathLst>
              <a:path w="793114">
                <a:moveTo>
                  <a:pt x="0" y="0"/>
                </a:moveTo>
                <a:lnTo>
                  <a:pt x="792784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75836" y="9172956"/>
            <a:ext cx="793115" cy="0"/>
          </a:xfrm>
          <a:custGeom>
            <a:avLst/>
            <a:gdLst/>
            <a:ahLst/>
            <a:cxnLst/>
            <a:rect l="l" t="t" r="r" b="b"/>
            <a:pathLst>
              <a:path w="793114">
                <a:moveTo>
                  <a:pt x="0" y="0"/>
                </a:moveTo>
                <a:lnTo>
                  <a:pt x="792492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75836" y="9189719"/>
            <a:ext cx="793115" cy="0"/>
          </a:xfrm>
          <a:custGeom>
            <a:avLst/>
            <a:gdLst/>
            <a:ahLst/>
            <a:cxnLst/>
            <a:rect l="l" t="t" r="r" b="b"/>
            <a:pathLst>
              <a:path w="793114">
                <a:moveTo>
                  <a:pt x="0" y="0"/>
                </a:moveTo>
                <a:lnTo>
                  <a:pt x="792492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08525" y="9172956"/>
            <a:ext cx="793115" cy="0"/>
          </a:xfrm>
          <a:custGeom>
            <a:avLst/>
            <a:gdLst/>
            <a:ahLst/>
            <a:cxnLst/>
            <a:rect l="l" t="t" r="r" b="b"/>
            <a:pathLst>
              <a:path w="793114">
                <a:moveTo>
                  <a:pt x="0" y="0"/>
                </a:moveTo>
                <a:lnTo>
                  <a:pt x="792784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08525" y="9189719"/>
            <a:ext cx="793115" cy="0"/>
          </a:xfrm>
          <a:custGeom>
            <a:avLst/>
            <a:gdLst/>
            <a:ahLst/>
            <a:cxnLst/>
            <a:rect l="l" t="t" r="r" b="b"/>
            <a:pathLst>
              <a:path w="793114">
                <a:moveTo>
                  <a:pt x="0" y="0"/>
                </a:moveTo>
                <a:lnTo>
                  <a:pt x="792784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327658" y="1400810"/>
            <a:ext cx="5106670" cy="0"/>
          </a:xfrm>
          <a:custGeom>
            <a:avLst/>
            <a:gdLst/>
            <a:ahLst/>
            <a:cxnLst/>
            <a:rect l="l" t="t" r="r" b="b"/>
            <a:pathLst>
              <a:path w="5106670">
                <a:moveTo>
                  <a:pt x="0" y="0"/>
                </a:moveTo>
                <a:lnTo>
                  <a:pt x="5106657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641594" y="2048510"/>
            <a:ext cx="793115" cy="0"/>
          </a:xfrm>
          <a:custGeom>
            <a:avLst/>
            <a:gdLst/>
            <a:ahLst/>
            <a:cxnLst/>
            <a:rect l="l" t="t" r="r" b="b"/>
            <a:pathLst>
              <a:path w="793114">
                <a:moveTo>
                  <a:pt x="0" y="0"/>
                </a:moveTo>
                <a:lnTo>
                  <a:pt x="792784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41594" y="9172956"/>
            <a:ext cx="793115" cy="0"/>
          </a:xfrm>
          <a:custGeom>
            <a:avLst/>
            <a:gdLst/>
            <a:ahLst/>
            <a:cxnLst/>
            <a:rect l="l" t="t" r="r" b="b"/>
            <a:pathLst>
              <a:path w="793114">
                <a:moveTo>
                  <a:pt x="0" y="0"/>
                </a:moveTo>
                <a:lnTo>
                  <a:pt x="792784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641594" y="9189719"/>
            <a:ext cx="793115" cy="0"/>
          </a:xfrm>
          <a:custGeom>
            <a:avLst/>
            <a:gdLst/>
            <a:ahLst/>
            <a:cxnLst/>
            <a:rect l="l" t="t" r="r" b="b"/>
            <a:pathLst>
              <a:path w="793114">
                <a:moveTo>
                  <a:pt x="0" y="0"/>
                </a:moveTo>
                <a:lnTo>
                  <a:pt x="792784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31</a:t>
            </a:fld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289">
    <p:push dir="u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FA298CC-7188-4ACE-89AD-727D012CAD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886" r="9590" b="1042"/>
          <a:stretch/>
        </p:blipFill>
        <p:spPr>
          <a:xfrm>
            <a:off x="0" y="838200"/>
            <a:ext cx="7772400" cy="7315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2674633"/>
      </p:ext>
    </p:extLst>
  </p:cSld>
  <p:clrMapOvr>
    <a:masterClrMapping/>
  </p:clrMapOvr>
  <p:transition spd="slow" advTm="1268">
    <p:push dir="u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875914" y="869695"/>
            <a:ext cx="2019935" cy="6413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750" b="1" dirty="0">
                <a:latin typeface="Times New Roman"/>
                <a:cs typeface="Times New Roman"/>
              </a:rPr>
              <a:t>TOWN OF TEMPLETON,</a:t>
            </a:r>
            <a:r>
              <a:rPr sz="750" b="1" spc="15" dirty="0">
                <a:latin typeface="Times New Roman"/>
                <a:cs typeface="Times New Roman"/>
              </a:rPr>
              <a:t> </a:t>
            </a:r>
            <a:r>
              <a:rPr sz="750" b="1" spc="-5" dirty="0">
                <a:latin typeface="Times New Roman"/>
                <a:cs typeface="Times New Roman"/>
              </a:rPr>
              <a:t>MASSACHUSETTS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850">
              <a:latin typeface="Times New Roman"/>
              <a:cs typeface="Times New Roman"/>
            </a:endParaRPr>
          </a:p>
          <a:p>
            <a:pPr marL="419100" marR="410845" algn="ctr">
              <a:lnSpc>
                <a:spcPct val="109400"/>
              </a:lnSpc>
            </a:pPr>
            <a:r>
              <a:rPr sz="750" b="1" spc="-5" dirty="0">
                <a:latin typeface="Times New Roman"/>
                <a:cs typeface="Times New Roman"/>
              </a:rPr>
              <a:t>GOVERNMENTAL</a:t>
            </a:r>
            <a:r>
              <a:rPr sz="750" b="1" spc="-30" dirty="0">
                <a:latin typeface="Times New Roman"/>
                <a:cs typeface="Times New Roman"/>
              </a:rPr>
              <a:t> </a:t>
            </a:r>
            <a:r>
              <a:rPr sz="750" b="1" spc="-5" dirty="0">
                <a:latin typeface="Times New Roman"/>
                <a:cs typeface="Times New Roman"/>
              </a:rPr>
              <a:t>FUNDS  BALANCE</a:t>
            </a:r>
            <a:r>
              <a:rPr sz="750" b="1" spc="-10" dirty="0">
                <a:latin typeface="Times New Roman"/>
                <a:cs typeface="Times New Roman"/>
              </a:rPr>
              <a:t> </a:t>
            </a:r>
            <a:r>
              <a:rPr sz="750" b="1" spc="-5" dirty="0">
                <a:latin typeface="Times New Roman"/>
                <a:cs typeface="Times New Roman"/>
              </a:rPr>
              <a:t>SHEET</a:t>
            </a:r>
            <a:endParaRPr sz="75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  <a:spcBef>
                <a:spcPts val="85"/>
              </a:spcBef>
            </a:pPr>
            <a:r>
              <a:rPr sz="750" b="1" dirty="0">
                <a:latin typeface="Times New Roman"/>
                <a:cs typeface="Times New Roman"/>
              </a:rPr>
              <a:t>JUNE </a:t>
            </a:r>
            <a:r>
              <a:rPr sz="750" b="1" spc="5" dirty="0">
                <a:latin typeface="Times New Roman"/>
                <a:cs typeface="Times New Roman"/>
              </a:rPr>
              <a:t>30,</a:t>
            </a:r>
            <a:r>
              <a:rPr sz="750" b="1" spc="-5" dirty="0">
                <a:latin typeface="Times New Roman"/>
                <a:cs typeface="Times New Roman"/>
              </a:rPr>
              <a:t> </a:t>
            </a:r>
            <a:r>
              <a:rPr sz="750" b="1" spc="5" dirty="0">
                <a:latin typeface="Times New Roman"/>
                <a:cs typeface="Times New Roman"/>
              </a:rPr>
              <a:t>2019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85274" y="1735035"/>
            <a:ext cx="330835" cy="275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5405" marR="5080" indent="-53340">
              <a:lnSpc>
                <a:spcPct val="109400"/>
              </a:lnSpc>
              <a:spcBef>
                <a:spcPts val="95"/>
              </a:spcBef>
            </a:pPr>
            <a:r>
              <a:rPr sz="750" spc="5" dirty="0">
                <a:latin typeface="Times New Roman"/>
                <a:cs typeface="Times New Roman"/>
              </a:rPr>
              <a:t>G</a:t>
            </a:r>
            <a:r>
              <a:rPr sz="750" dirty="0">
                <a:latin typeface="Times New Roman"/>
                <a:cs typeface="Times New Roman"/>
              </a:rPr>
              <a:t>e</a:t>
            </a:r>
            <a:r>
              <a:rPr sz="750" spc="5" dirty="0">
                <a:latin typeface="Times New Roman"/>
                <a:cs typeface="Times New Roman"/>
              </a:rPr>
              <a:t>n</a:t>
            </a:r>
            <a:r>
              <a:rPr sz="750" dirty="0">
                <a:latin typeface="Times New Roman"/>
                <a:cs typeface="Times New Roman"/>
              </a:rPr>
              <a:t>eral  Fund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886546" y="1735035"/>
            <a:ext cx="506095" cy="275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2065">
              <a:lnSpc>
                <a:spcPct val="109400"/>
              </a:lnSpc>
              <a:spcBef>
                <a:spcPts val="95"/>
              </a:spcBef>
            </a:pPr>
            <a:r>
              <a:rPr sz="750" dirty="0">
                <a:latin typeface="Times New Roman"/>
                <a:cs typeface="Times New Roman"/>
              </a:rPr>
              <a:t>C</a:t>
            </a:r>
            <a:r>
              <a:rPr sz="750" spc="-10" dirty="0">
                <a:latin typeface="Times New Roman"/>
                <a:cs typeface="Times New Roman"/>
              </a:rPr>
              <a:t>o</a:t>
            </a:r>
            <a:r>
              <a:rPr sz="750" dirty="0">
                <a:latin typeface="Times New Roman"/>
                <a:cs typeface="Times New Roman"/>
              </a:rPr>
              <a:t>mmu</a:t>
            </a:r>
            <a:r>
              <a:rPr sz="750" spc="5" dirty="0">
                <a:latin typeface="Times New Roman"/>
                <a:cs typeface="Times New Roman"/>
              </a:rPr>
              <a:t>nit</a:t>
            </a:r>
            <a:r>
              <a:rPr sz="750" dirty="0">
                <a:latin typeface="Times New Roman"/>
                <a:cs typeface="Times New Roman"/>
              </a:rPr>
              <a:t>y  </a:t>
            </a:r>
            <a:r>
              <a:rPr sz="750" spc="-5" dirty="0">
                <a:latin typeface="Times New Roman"/>
                <a:cs typeface="Times New Roman"/>
              </a:rPr>
              <a:t>Pre</a:t>
            </a:r>
            <a:r>
              <a:rPr sz="750" spc="5" dirty="0">
                <a:latin typeface="Times New Roman"/>
                <a:cs typeface="Times New Roman"/>
              </a:rPr>
              <a:t>s</a:t>
            </a:r>
            <a:r>
              <a:rPr sz="750" dirty="0">
                <a:latin typeface="Times New Roman"/>
                <a:cs typeface="Times New Roman"/>
              </a:rPr>
              <a:t>er</a:t>
            </a:r>
            <a:r>
              <a:rPr sz="750" spc="-10" dirty="0">
                <a:latin typeface="Times New Roman"/>
                <a:cs typeface="Times New Roman"/>
              </a:rPr>
              <a:t>v</a:t>
            </a:r>
            <a:r>
              <a:rPr sz="750" dirty="0">
                <a:latin typeface="Times New Roman"/>
                <a:cs typeface="Times New Roman"/>
              </a:rPr>
              <a:t>a</a:t>
            </a:r>
            <a:r>
              <a:rPr sz="750" spc="5" dirty="0">
                <a:latin typeface="Times New Roman"/>
                <a:cs typeface="Times New Roman"/>
              </a:rPr>
              <a:t>ti</a:t>
            </a:r>
            <a:r>
              <a:rPr sz="750" spc="-10" dirty="0">
                <a:latin typeface="Times New Roman"/>
                <a:cs typeface="Times New Roman"/>
              </a:rPr>
              <a:t>o</a:t>
            </a:r>
            <a:r>
              <a:rPr sz="750" dirty="0">
                <a:latin typeface="Times New Roman"/>
                <a:cs typeface="Times New Roman"/>
              </a:rPr>
              <a:t>n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10477" y="1735035"/>
            <a:ext cx="638810" cy="275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73355">
              <a:lnSpc>
                <a:spcPct val="109400"/>
              </a:lnSpc>
              <a:spcBef>
                <a:spcPts val="95"/>
              </a:spcBef>
            </a:pPr>
            <a:r>
              <a:rPr sz="750" spc="-5" dirty="0">
                <a:latin typeface="Times New Roman"/>
                <a:cs typeface="Times New Roman"/>
              </a:rPr>
              <a:t>School  </a:t>
            </a:r>
            <a:r>
              <a:rPr sz="750" dirty="0">
                <a:latin typeface="Times New Roman"/>
                <a:cs typeface="Times New Roman"/>
              </a:rPr>
              <a:t>Capital</a:t>
            </a:r>
            <a:r>
              <a:rPr sz="750" spc="-5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Times New Roman"/>
                <a:cs typeface="Times New Roman"/>
              </a:rPr>
              <a:t>Projects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32243" y="1610027"/>
            <a:ext cx="576580" cy="4006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-1905" algn="ctr">
              <a:lnSpc>
                <a:spcPct val="109400"/>
              </a:lnSpc>
              <a:spcBef>
                <a:spcPts val="95"/>
              </a:spcBef>
            </a:pPr>
            <a:r>
              <a:rPr sz="750" spc="-5" dirty="0">
                <a:latin typeface="Times New Roman"/>
                <a:cs typeface="Times New Roman"/>
              </a:rPr>
              <a:t>Nonmajor  </a:t>
            </a:r>
            <a:r>
              <a:rPr sz="750" spc="5" dirty="0">
                <a:latin typeface="Times New Roman"/>
                <a:cs typeface="Times New Roman"/>
              </a:rPr>
              <a:t>G</a:t>
            </a:r>
            <a:r>
              <a:rPr sz="750" spc="-10" dirty="0">
                <a:latin typeface="Times New Roman"/>
                <a:cs typeface="Times New Roman"/>
              </a:rPr>
              <a:t>ov</a:t>
            </a:r>
            <a:r>
              <a:rPr sz="750" dirty="0">
                <a:latin typeface="Times New Roman"/>
                <a:cs typeface="Times New Roman"/>
              </a:rPr>
              <a:t>er</a:t>
            </a:r>
            <a:r>
              <a:rPr sz="750" spc="5" dirty="0">
                <a:latin typeface="Times New Roman"/>
                <a:cs typeface="Times New Roman"/>
              </a:rPr>
              <a:t>n</a:t>
            </a:r>
            <a:r>
              <a:rPr sz="750" dirty="0">
                <a:latin typeface="Times New Roman"/>
                <a:cs typeface="Times New Roman"/>
              </a:rPr>
              <a:t>me</a:t>
            </a:r>
            <a:r>
              <a:rPr sz="750" spc="5" dirty="0">
                <a:latin typeface="Times New Roman"/>
                <a:cs typeface="Times New Roman"/>
              </a:rPr>
              <a:t>nt</a:t>
            </a:r>
            <a:r>
              <a:rPr sz="750" dirty="0">
                <a:latin typeface="Times New Roman"/>
                <a:cs typeface="Times New Roman"/>
              </a:rPr>
              <a:t>al  Funds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21654" y="1610027"/>
            <a:ext cx="576580" cy="4006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-635" algn="ctr">
              <a:lnSpc>
                <a:spcPct val="109400"/>
              </a:lnSpc>
              <a:spcBef>
                <a:spcPts val="95"/>
              </a:spcBef>
            </a:pPr>
            <a:r>
              <a:rPr sz="750" spc="-5" dirty="0">
                <a:latin typeface="Times New Roman"/>
                <a:cs typeface="Times New Roman"/>
              </a:rPr>
              <a:t>Total  </a:t>
            </a:r>
            <a:r>
              <a:rPr sz="750" spc="5" dirty="0">
                <a:latin typeface="Times New Roman"/>
                <a:cs typeface="Times New Roman"/>
              </a:rPr>
              <a:t>G</a:t>
            </a:r>
            <a:r>
              <a:rPr sz="750" spc="-10" dirty="0">
                <a:latin typeface="Times New Roman"/>
                <a:cs typeface="Times New Roman"/>
              </a:rPr>
              <a:t>ov</a:t>
            </a:r>
            <a:r>
              <a:rPr sz="750" dirty="0">
                <a:latin typeface="Times New Roman"/>
                <a:cs typeface="Times New Roman"/>
              </a:rPr>
              <a:t>er</a:t>
            </a:r>
            <a:r>
              <a:rPr sz="750" spc="5" dirty="0">
                <a:latin typeface="Times New Roman"/>
                <a:cs typeface="Times New Roman"/>
              </a:rPr>
              <a:t>n</a:t>
            </a:r>
            <a:r>
              <a:rPr sz="750" dirty="0">
                <a:latin typeface="Times New Roman"/>
                <a:cs typeface="Times New Roman"/>
              </a:rPr>
              <a:t>me</a:t>
            </a:r>
            <a:r>
              <a:rPr sz="750" spc="5" dirty="0">
                <a:latin typeface="Times New Roman"/>
                <a:cs typeface="Times New Roman"/>
              </a:rPr>
              <a:t>nt</a:t>
            </a:r>
            <a:r>
              <a:rPr sz="750" dirty="0">
                <a:latin typeface="Times New Roman"/>
                <a:cs typeface="Times New Roman"/>
              </a:rPr>
              <a:t>al  Funds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36752" y="6768845"/>
            <a:ext cx="2117090" cy="1409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750" dirty="0">
                <a:latin typeface="Times New Roman"/>
                <a:cs typeface="Times New Roman"/>
              </a:rPr>
              <a:t>See accompanying notes to </a:t>
            </a:r>
            <a:r>
              <a:rPr sz="750" spc="5" dirty="0">
                <a:latin typeface="Times New Roman"/>
                <a:cs typeface="Times New Roman"/>
              </a:rPr>
              <a:t>basic </a:t>
            </a:r>
            <a:r>
              <a:rPr sz="750" dirty="0">
                <a:latin typeface="Times New Roman"/>
                <a:cs typeface="Times New Roman"/>
              </a:rPr>
              <a:t>financial</a:t>
            </a:r>
            <a:r>
              <a:rPr sz="750" spc="-35" dirty="0">
                <a:latin typeface="Times New Roman"/>
                <a:cs typeface="Times New Roman"/>
              </a:rPr>
              <a:t> </a:t>
            </a:r>
            <a:r>
              <a:rPr sz="750" spc="5" dirty="0">
                <a:latin typeface="Times New Roman"/>
                <a:cs typeface="Times New Roman"/>
              </a:rPr>
              <a:t>statements.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018154" y="3630047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624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07840" y="3630047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332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597272" y="3630047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624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87085" y="3630047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20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18154" y="6642106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624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18154" y="6658864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6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07840" y="6642106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332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07840" y="6658864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33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597272" y="6642106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624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97272" y="6658864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6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387085" y="6642106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20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387085" y="6658864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31163" y="1508252"/>
            <a:ext cx="5901055" cy="0"/>
          </a:xfrm>
          <a:custGeom>
            <a:avLst/>
            <a:gdLst/>
            <a:ahLst/>
            <a:cxnLst/>
            <a:rect l="l" t="t" r="r" b="b"/>
            <a:pathLst>
              <a:path w="5901055">
                <a:moveTo>
                  <a:pt x="0" y="0"/>
                </a:moveTo>
                <a:lnTo>
                  <a:pt x="5900915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176517" y="3630047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624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917317" y="2008130"/>
          <a:ext cx="5975982" cy="46545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00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38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03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3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42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33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42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33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631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9974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333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6382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2260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125534">
                <a:tc>
                  <a:txBody>
                    <a:bodyPr/>
                    <a:lstStyle/>
                    <a:p>
                      <a:pPr marL="31750">
                        <a:lnSpc>
                          <a:spcPts val="885"/>
                        </a:lnSpc>
                      </a:pPr>
                      <a:r>
                        <a:rPr sz="750" b="1" dirty="0">
                          <a:latin typeface="Times New Roman"/>
                          <a:cs typeface="Times New Roman"/>
                        </a:rPr>
                        <a:t>Assets: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1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80010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Cash and cash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equivalents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4610" algn="r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763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298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 marR="3175">
                        <a:lnSpc>
                          <a:spcPts val="885"/>
                        </a:lnSpc>
                        <a:tabLst>
                          <a:tab pos="334645" algn="l"/>
                        </a:tabLst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18,514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 marR="3175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5,362,086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1,119,250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9,263,148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80645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Investments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4610" algn="r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997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419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2725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1,639,490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9225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1,285,126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3,922,035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66">
                <a:tc>
                  <a:txBody>
                    <a:bodyPr/>
                    <a:lstStyle/>
                    <a:p>
                      <a:pPr marL="80010">
                        <a:lnSpc>
                          <a:spcPts val="810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Receivables, net 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of allowance </a:t>
                      </a:r>
                      <a:r>
                        <a:rPr sz="750" spc="-1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uncollectibles: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348">
                <a:tc>
                  <a:txBody>
                    <a:bodyPr/>
                    <a:lstStyle/>
                    <a:p>
                      <a:pPr marL="177800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Property</a:t>
                      </a:r>
                      <a:r>
                        <a:rPr sz="7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taxes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gridSpan="2">
                  <a:txBody>
                    <a:bodyPr/>
                    <a:lstStyle/>
                    <a:p>
                      <a:pPr marL="286385" marR="3175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280,013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3975" algn="r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18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586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9225" algn="r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6385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298,599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177800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Departmental and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2725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1,174,451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9225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9225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6385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416,324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3360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1,590,775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5199">
                <a:tc>
                  <a:txBody>
                    <a:bodyPr/>
                    <a:lstStyle/>
                    <a:p>
                      <a:pPr marL="177800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Intergovernmental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6385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128,994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9860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4610" algn="r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634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408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149860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3360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3,763,402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5199">
                <a:tc>
                  <a:txBody>
                    <a:bodyPr/>
                    <a:lstStyle/>
                    <a:p>
                      <a:pPr marL="80010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Due 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from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other funds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885"/>
                        </a:lnSpc>
                        <a:tabLst>
                          <a:tab pos="33464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42,458</a:t>
                      </a:r>
                      <a:r>
                        <a:rPr sz="7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ts val="885"/>
                        </a:lnSpc>
                        <a:tabLst>
                          <a:tab pos="474980" algn="l"/>
                          <a:tab pos="65468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	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ts val="885"/>
                        </a:lnSpc>
                        <a:tabLst>
                          <a:tab pos="474980" algn="l"/>
                          <a:tab pos="65532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	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ts val="885"/>
                        </a:lnSpc>
                        <a:tabLst>
                          <a:tab pos="57213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7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885"/>
                        </a:lnSpc>
                        <a:tabLst>
                          <a:tab pos="33464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42,458</a:t>
                      </a:r>
                      <a:r>
                        <a:rPr sz="7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7463">
                <a:tc>
                  <a:txBody>
                    <a:bodyPr/>
                    <a:lstStyle/>
                    <a:p>
                      <a:pPr marR="7620" algn="ctr">
                        <a:lnSpc>
                          <a:spcPts val="894"/>
                        </a:lnSpc>
                      </a:pPr>
                      <a:r>
                        <a:rPr sz="750" b="1" dirty="0">
                          <a:latin typeface="Times New Roman"/>
                          <a:cs typeface="Times New Roman"/>
                        </a:rPr>
                        <a:t>Total Assets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894"/>
                        </a:lnSpc>
                        <a:tabLst>
                          <a:tab pos="21272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5,386,633</a:t>
                      </a:r>
                      <a:r>
                        <a:rPr sz="7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894"/>
                        </a:lnSpc>
                        <a:tabLst>
                          <a:tab pos="21272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676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59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7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894"/>
                        </a:lnSpc>
                        <a:tabLst>
                          <a:tab pos="21272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996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49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7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894"/>
                        </a:lnSpc>
                        <a:tabLst>
                          <a:tab pos="21272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2,820,700</a:t>
                      </a:r>
                      <a:r>
                        <a:rPr sz="7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894"/>
                        </a:lnSpc>
                        <a:tabLst>
                          <a:tab pos="16383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18,880,417</a:t>
                      </a:r>
                      <a:r>
                        <a:rPr sz="750" u="sng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816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89"/>
                        </a:spcBef>
                      </a:pPr>
                      <a:r>
                        <a:rPr sz="750" b="1" dirty="0"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750" b="1" spc="5" dirty="0">
                          <a:latin typeface="Times New Roman"/>
                          <a:cs typeface="Times New Roman"/>
                        </a:rPr>
                        <a:t>Outflows 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2229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489"/>
                        </a:spcBef>
                        <a:tabLst>
                          <a:tab pos="57213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75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2229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489"/>
                        </a:spcBef>
                        <a:tabLst>
                          <a:tab pos="57213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7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2229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489"/>
                        </a:spcBef>
                        <a:tabLst>
                          <a:tab pos="57277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7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2229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489"/>
                        </a:spcBef>
                        <a:tabLst>
                          <a:tab pos="57213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7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2229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89"/>
                        </a:spcBef>
                        <a:tabLst>
                          <a:tab pos="57277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7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2229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207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750" b="1" dirty="0">
                          <a:latin typeface="Times New Roman"/>
                          <a:cs typeface="Times New Roman"/>
                        </a:rPr>
                        <a:t>Total Assets and Deferred </a:t>
                      </a:r>
                      <a:r>
                        <a:rPr sz="750" b="1" spc="5" dirty="0">
                          <a:latin typeface="Times New Roman"/>
                          <a:cs typeface="Times New Roman"/>
                        </a:rPr>
                        <a:t>Outflows 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750" b="1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0325" marB="0"/>
                </a:tc>
                <a:tc gridSpan="2">
                  <a:txBody>
                    <a:bodyPr/>
                    <a:lstStyle/>
                    <a:p>
                      <a:pPr marL="63500" marR="3175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5,386,633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032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0" marR="3175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1,676,590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032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0" marR="3175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8,996,494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032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3500" marR="3175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2,820,700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032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18,880,417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032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880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885"/>
                        </a:lnSpc>
                      </a:pPr>
                      <a:r>
                        <a:rPr sz="750" b="1" dirty="0">
                          <a:latin typeface="Times New Roman"/>
                          <a:cs typeface="Times New Roman"/>
                        </a:rPr>
                        <a:t>Liabilities: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104775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Warrants and accounts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0165" marR="3175">
                        <a:lnSpc>
                          <a:spcPts val="885"/>
                        </a:lnSpc>
                        <a:tabLst>
                          <a:tab pos="286385" algn="l"/>
                        </a:tabLst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139,126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165" marR="3175">
                        <a:lnSpc>
                          <a:spcPts val="885"/>
                        </a:lnSpc>
                        <a:tabLst>
                          <a:tab pos="334645" algn="l"/>
                        </a:tabLst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34,788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165" marR="3175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1,476,908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0165" marR="3175">
                        <a:lnSpc>
                          <a:spcPts val="885"/>
                        </a:lnSpc>
                        <a:tabLst>
                          <a:tab pos="334645" algn="l"/>
                        </a:tabLst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53,268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0165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1,704,090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104775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Accrued 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payroll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withholdings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34645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86,298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83540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3,708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35280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90,006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104775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liabilities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83540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4,105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83540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4,105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104775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Bond anticipation notes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-5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4465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13,000,000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6446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13,000,000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4418">
                <a:tc>
                  <a:txBody>
                    <a:bodyPr/>
                    <a:lstStyle/>
                    <a:p>
                      <a:pPr marL="104775">
                        <a:lnSpc>
                          <a:spcPts val="880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Retainage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0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880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4610" algn="r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606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202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6385" marR="3175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123,513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3360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1,729,715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4974">
                <a:tc>
                  <a:txBody>
                    <a:bodyPr/>
                    <a:lstStyle/>
                    <a:p>
                      <a:pPr marR="7620" algn="ctr">
                        <a:lnSpc>
                          <a:spcPts val="880"/>
                        </a:lnSpc>
                      </a:pPr>
                      <a:r>
                        <a:rPr sz="750" b="1" dirty="0">
                          <a:latin typeface="Times New Roman"/>
                          <a:cs typeface="Times New Roman"/>
                        </a:rPr>
                        <a:t>Total Liabilities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6385" marR="3175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229,529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3975" algn="r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34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788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4465" marR="3175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16,083,110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6385" marR="3175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180,489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64465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16,527,916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5082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885"/>
                        </a:lnSpc>
                      </a:pPr>
                      <a:r>
                        <a:rPr sz="750" b="1" dirty="0"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750" b="1" spc="5" dirty="0">
                          <a:latin typeface="Times New Roman"/>
                          <a:cs typeface="Times New Roman"/>
                        </a:rPr>
                        <a:t>Inflows 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Resources: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80010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Unavailable revenue - property</a:t>
                      </a:r>
                      <a:r>
                        <a:rPr sz="7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taxes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5750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280,013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3975" algn="r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18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586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638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298,599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4282">
                <a:tc>
                  <a:txBody>
                    <a:bodyPr/>
                    <a:lstStyle/>
                    <a:p>
                      <a:pPr marL="80010">
                        <a:lnSpc>
                          <a:spcPts val="880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Unavailable revenue -</a:t>
                      </a:r>
                      <a:r>
                        <a:rPr sz="7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2725" marR="3175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1,170,758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880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880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5750" marR="3175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416,324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3360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1,587,082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4967">
                <a:tc>
                  <a:txBody>
                    <a:bodyPr/>
                    <a:lstStyle/>
                    <a:p>
                      <a:pPr marL="297180">
                        <a:lnSpc>
                          <a:spcPts val="880"/>
                        </a:lnSpc>
                      </a:pPr>
                      <a:r>
                        <a:rPr sz="750" b="1" dirty="0">
                          <a:latin typeface="Times New Roman"/>
                          <a:cs typeface="Times New Roman"/>
                        </a:rPr>
                        <a:t>Total Deferred </a:t>
                      </a:r>
                      <a:r>
                        <a:rPr sz="750" b="1" spc="5" dirty="0">
                          <a:latin typeface="Times New Roman"/>
                          <a:cs typeface="Times New Roman"/>
                        </a:rPr>
                        <a:t>Inflows 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7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2725" marR="3175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1,450,771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3975" algn="r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18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586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880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5750" marR="3175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416,324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2725">
                        <a:lnSpc>
                          <a:spcPts val="88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1,885,681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413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815"/>
                        </a:lnSpc>
                        <a:spcBef>
                          <a:spcPts val="5"/>
                        </a:spcBef>
                      </a:pPr>
                      <a:r>
                        <a:rPr sz="750" b="1" dirty="0">
                          <a:latin typeface="Times New Roman"/>
                          <a:cs typeface="Times New Roman"/>
                        </a:rPr>
                        <a:t>Fund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dirty="0">
                          <a:latin typeface="Times New Roman"/>
                          <a:cs typeface="Times New Roman"/>
                        </a:rPr>
                        <a:t>Balances: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34348">
                <a:tc>
                  <a:txBody>
                    <a:bodyPr/>
                    <a:lstStyle/>
                    <a:p>
                      <a:pPr marL="104139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Nonspendable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gridSpan="2">
                  <a:txBody>
                    <a:bodyPr/>
                    <a:lstStyle/>
                    <a:p>
                      <a:pPr marR="52705" algn="r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20370" marR="3175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323,328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20370">
                        <a:lnSpc>
                          <a:spcPts val="885"/>
                        </a:lnSpc>
                        <a:spcBef>
                          <a:spcPts val="70"/>
                        </a:spcBef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323,328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104139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Restricted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5750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277,496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6710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1,623,216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6710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1,948,797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734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3,849,509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104139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Committed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5750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854,514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20370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854,514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104139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Assigned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34645" marR="3175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14,597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705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52705" algn="r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-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68630">
                        <a:lnSpc>
                          <a:spcPts val="885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14,597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25007">
                <a:tc>
                  <a:txBody>
                    <a:bodyPr/>
                    <a:lstStyle/>
                    <a:p>
                      <a:pPr marL="104139">
                        <a:lnSpc>
                          <a:spcPts val="88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Unassigned: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885"/>
                        </a:lnSpc>
                        <a:tabLst>
                          <a:tab pos="21272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2,559,726</a:t>
                      </a:r>
                      <a:r>
                        <a:rPr sz="750" u="sng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3985" marR="3175">
                        <a:lnSpc>
                          <a:spcPts val="885"/>
                        </a:lnSpc>
                        <a:tabLst>
                          <a:tab pos="70612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75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3985" marR="3175">
                        <a:lnSpc>
                          <a:spcPts val="885"/>
                        </a:lnSpc>
                        <a:tabLst>
                          <a:tab pos="31432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(7,086,616)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33985" marR="3175">
                        <a:lnSpc>
                          <a:spcPts val="885"/>
                        </a:lnSpc>
                        <a:tabLst>
                          <a:tab pos="43688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(48,238)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33985">
                        <a:lnSpc>
                          <a:spcPts val="885"/>
                        </a:lnSpc>
                        <a:tabLst>
                          <a:tab pos="31496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(4,575,128)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87655">
                <a:tc>
                  <a:txBody>
                    <a:bodyPr/>
                    <a:lstStyle/>
                    <a:p>
                      <a:pPr marL="615315">
                        <a:lnSpc>
                          <a:spcPts val="894"/>
                        </a:lnSpc>
                      </a:pPr>
                      <a:r>
                        <a:rPr sz="750" b="1" dirty="0">
                          <a:latin typeface="Times New Roman"/>
                          <a:cs typeface="Times New Roman"/>
                        </a:rPr>
                        <a:t>Total Fund Balances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894"/>
                        </a:lnSpc>
                        <a:tabLst>
                          <a:tab pos="21272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3,706,333</a:t>
                      </a:r>
                      <a:r>
                        <a:rPr sz="750" u="sng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3985">
                        <a:lnSpc>
                          <a:spcPts val="894"/>
                        </a:lnSpc>
                        <a:tabLst>
                          <a:tab pos="34671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1,623,216</a:t>
                      </a:r>
                      <a:r>
                        <a:rPr sz="7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3985" marR="3175">
                        <a:lnSpc>
                          <a:spcPts val="894"/>
                        </a:lnSpc>
                        <a:tabLst>
                          <a:tab pos="31496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(7,086,616)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33985">
                        <a:lnSpc>
                          <a:spcPts val="894"/>
                        </a:lnSpc>
                        <a:tabLst>
                          <a:tab pos="34671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2,223,887</a:t>
                      </a:r>
                      <a:r>
                        <a:rPr sz="7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33985">
                        <a:lnSpc>
                          <a:spcPts val="894"/>
                        </a:lnSpc>
                        <a:tabLst>
                          <a:tab pos="42037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466,820</a:t>
                      </a:r>
                      <a:r>
                        <a:rPr sz="7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329177">
                <a:tc>
                  <a:txBody>
                    <a:bodyPr/>
                    <a:lstStyle/>
                    <a:p>
                      <a:pPr marL="104775" marR="82550" indent="-73660">
                        <a:lnSpc>
                          <a:spcPct val="106200"/>
                        </a:lnSpc>
                        <a:spcBef>
                          <a:spcPts val="434"/>
                        </a:spcBef>
                      </a:pPr>
                      <a:r>
                        <a:rPr sz="750" b="1" dirty="0">
                          <a:latin typeface="Times New Roman"/>
                          <a:cs typeface="Times New Roman"/>
                        </a:rPr>
                        <a:t>Total Liabilities, Deferred </a:t>
                      </a:r>
                      <a:r>
                        <a:rPr sz="750" b="1" spc="5" dirty="0">
                          <a:latin typeface="Times New Roman"/>
                          <a:cs typeface="Times New Roman"/>
                        </a:rPr>
                        <a:t>Inflows 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of Resources,  </a:t>
                      </a:r>
                      <a:r>
                        <a:rPr sz="750" b="1" dirty="0">
                          <a:latin typeface="Times New Roman"/>
                          <a:cs typeface="Times New Roman"/>
                        </a:rPr>
                        <a:t>and Fund</a:t>
                      </a:r>
                      <a:r>
                        <a:rPr sz="7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b="1" dirty="0">
                          <a:latin typeface="Times New Roman"/>
                          <a:cs typeface="Times New Roman"/>
                        </a:rPr>
                        <a:t>Balances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50165" marR="3175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5,386,633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84150" marR="3175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1,676,590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84150" marR="3175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8,996,494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84150" marR="3175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2,820,700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84150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18,880,417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24" name="object 24"/>
          <p:cNvSpPr/>
          <p:nvPr/>
        </p:nvSpPr>
        <p:spPr>
          <a:xfrm>
            <a:off x="6176517" y="6642106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624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176517" y="6658864"/>
            <a:ext cx="655955" cy="0"/>
          </a:xfrm>
          <a:custGeom>
            <a:avLst/>
            <a:gdLst/>
            <a:ahLst/>
            <a:cxnLst/>
            <a:rect l="l" t="t" r="r" b="b"/>
            <a:pathLst>
              <a:path w="655954">
                <a:moveTo>
                  <a:pt x="0" y="0"/>
                </a:moveTo>
                <a:lnTo>
                  <a:pt x="6556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33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278">
    <p:push dir="u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031238" y="869696"/>
            <a:ext cx="3704590" cy="7150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175" algn="ctr">
              <a:lnSpc>
                <a:spcPct val="100000"/>
              </a:lnSpc>
              <a:spcBef>
                <a:spcPts val="90"/>
              </a:spcBef>
            </a:pPr>
            <a:r>
              <a:rPr sz="850" b="1" spc="-15" dirty="0">
                <a:latin typeface="Times New Roman"/>
                <a:cs typeface="Times New Roman"/>
              </a:rPr>
              <a:t>TOWN OF </a:t>
            </a:r>
            <a:r>
              <a:rPr sz="850" b="1" spc="-10" dirty="0">
                <a:latin typeface="Times New Roman"/>
                <a:cs typeface="Times New Roman"/>
              </a:rPr>
              <a:t>TEMPLETON,</a:t>
            </a:r>
            <a:r>
              <a:rPr sz="850" b="1" spc="25" dirty="0">
                <a:latin typeface="Times New Roman"/>
                <a:cs typeface="Times New Roman"/>
              </a:rPr>
              <a:t> </a:t>
            </a:r>
            <a:r>
              <a:rPr sz="850" b="1" spc="-10" dirty="0">
                <a:latin typeface="Times New Roman"/>
                <a:cs typeface="Times New Roman"/>
              </a:rPr>
              <a:t>MASSACHUSETTS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5080" algn="ctr">
              <a:lnSpc>
                <a:spcPct val="108200"/>
              </a:lnSpc>
            </a:pPr>
            <a:r>
              <a:rPr sz="850" b="1" spc="-10" dirty="0">
                <a:latin typeface="Times New Roman"/>
                <a:cs typeface="Times New Roman"/>
              </a:rPr>
              <a:t>RECONCILIATION </a:t>
            </a:r>
            <a:r>
              <a:rPr sz="850" b="1" spc="-15" dirty="0">
                <a:latin typeface="Times New Roman"/>
                <a:cs typeface="Times New Roman"/>
              </a:rPr>
              <a:t>OF THE GOVERNMENTAL </a:t>
            </a:r>
            <a:r>
              <a:rPr sz="850" b="1" spc="-10" dirty="0">
                <a:latin typeface="Times New Roman"/>
                <a:cs typeface="Times New Roman"/>
              </a:rPr>
              <a:t>FUNDS BALANCE SHEET  TOTAL FUND BALANCES TO </a:t>
            </a:r>
            <a:r>
              <a:rPr sz="850" b="1" spc="-15" dirty="0">
                <a:latin typeface="Times New Roman"/>
                <a:cs typeface="Times New Roman"/>
              </a:rPr>
              <a:t>THE </a:t>
            </a:r>
            <a:r>
              <a:rPr sz="850" b="1" spc="-10" dirty="0">
                <a:latin typeface="Times New Roman"/>
                <a:cs typeface="Times New Roman"/>
              </a:rPr>
              <a:t>STATEMENT </a:t>
            </a:r>
            <a:r>
              <a:rPr sz="850" b="1" spc="-15" dirty="0">
                <a:latin typeface="Times New Roman"/>
                <a:cs typeface="Times New Roman"/>
              </a:rPr>
              <a:t>OF </a:t>
            </a:r>
            <a:r>
              <a:rPr sz="850" b="1" spc="-10" dirty="0">
                <a:latin typeface="Times New Roman"/>
                <a:cs typeface="Times New Roman"/>
              </a:rPr>
              <a:t>NET </a:t>
            </a:r>
            <a:r>
              <a:rPr sz="850" b="1" spc="-15" dirty="0">
                <a:latin typeface="Times New Roman"/>
                <a:cs typeface="Times New Roman"/>
              </a:rPr>
              <a:t>POSITION  </a:t>
            </a:r>
            <a:r>
              <a:rPr sz="850" b="1" spc="-10" dirty="0">
                <a:latin typeface="Times New Roman"/>
                <a:cs typeface="Times New Roman"/>
              </a:rPr>
              <a:t>JUNE </a:t>
            </a:r>
            <a:r>
              <a:rPr sz="850" b="1" spc="-5" dirty="0">
                <a:latin typeface="Times New Roman"/>
                <a:cs typeface="Times New Roman"/>
              </a:rPr>
              <a:t>30,</a:t>
            </a:r>
            <a:r>
              <a:rPr sz="850" b="1" spc="15" dirty="0">
                <a:latin typeface="Times New Roman"/>
                <a:cs typeface="Times New Roman"/>
              </a:rPr>
              <a:t> </a:t>
            </a:r>
            <a:r>
              <a:rPr sz="850" b="1" spc="-5" dirty="0">
                <a:latin typeface="Times New Roman"/>
                <a:cs typeface="Times New Roman"/>
              </a:rPr>
              <a:t>2019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38301" y="1851360"/>
            <a:ext cx="164846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b="1" spc="-10" dirty="0">
                <a:latin typeface="Times New Roman"/>
                <a:cs typeface="Times New Roman"/>
              </a:rPr>
              <a:t>Total Governmental </a:t>
            </a:r>
            <a:r>
              <a:rPr sz="850" b="1" spc="-15" dirty="0">
                <a:latin typeface="Times New Roman"/>
                <a:cs typeface="Times New Roman"/>
              </a:rPr>
              <a:t>Fund</a:t>
            </a:r>
            <a:r>
              <a:rPr sz="850" b="1" spc="5" dirty="0">
                <a:latin typeface="Times New Roman"/>
                <a:cs typeface="Times New Roman"/>
              </a:rPr>
              <a:t> </a:t>
            </a:r>
            <a:r>
              <a:rPr sz="850" b="1" spc="-10" dirty="0">
                <a:latin typeface="Times New Roman"/>
                <a:cs typeface="Times New Roman"/>
              </a:rPr>
              <a:t>Balances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414079" y="1851360"/>
            <a:ext cx="37274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466</a:t>
            </a:r>
            <a:r>
              <a:rPr sz="850" dirty="0">
                <a:latin typeface="Times New Roman"/>
                <a:cs typeface="Times New Roman"/>
              </a:rPr>
              <a:t>,</a:t>
            </a:r>
            <a:r>
              <a:rPr sz="850" spc="-5" dirty="0">
                <a:latin typeface="Times New Roman"/>
                <a:cs typeface="Times New Roman"/>
              </a:rPr>
              <a:t>820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130310" y="1851360"/>
            <a:ext cx="7874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$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74851" y="2259838"/>
            <a:ext cx="3822065" cy="306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5250" marR="5080" indent="-83185">
              <a:lnSpc>
                <a:spcPct val="108200"/>
              </a:lnSpc>
              <a:spcBef>
                <a:spcPts val="100"/>
              </a:spcBef>
            </a:pPr>
            <a:r>
              <a:rPr sz="850" spc="-10" dirty="0">
                <a:latin typeface="Times New Roman"/>
                <a:cs typeface="Times New Roman"/>
              </a:rPr>
              <a:t>Capital assets used in </a:t>
            </a:r>
            <a:r>
              <a:rPr sz="850" spc="-15" dirty="0">
                <a:latin typeface="Times New Roman"/>
                <a:cs typeface="Times New Roman"/>
              </a:rPr>
              <a:t>governmental activities </a:t>
            </a:r>
            <a:r>
              <a:rPr sz="850" spc="-10" dirty="0">
                <a:latin typeface="Times New Roman"/>
                <a:cs typeface="Times New Roman"/>
              </a:rPr>
              <a:t>are not financial </a:t>
            </a:r>
            <a:r>
              <a:rPr sz="850" spc="-15" dirty="0">
                <a:latin typeface="Times New Roman"/>
                <a:cs typeface="Times New Roman"/>
              </a:rPr>
              <a:t>resources </a:t>
            </a:r>
            <a:r>
              <a:rPr sz="850" spc="-5" dirty="0">
                <a:latin typeface="Times New Roman"/>
                <a:cs typeface="Times New Roman"/>
              </a:rPr>
              <a:t>and </a:t>
            </a:r>
            <a:r>
              <a:rPr sz="850" spc="-15" dirty="0">
                <a:latin typeface="Times New Roman"/>
                <a:cs typeface="Times New Roman"/>
              </a:rPr>
              <a:t>therefore </a:t>
            </a:r>
            <a:r>
              <a:rPr sz="850" spc="-10" dirty="0">
                <a:latin typeface="Times New Roman"/>
                <a:cs typeface="Times New Roman"/>
              </a:rPr>
              <a:t>are  not </a:t>
            </a:r>
            <a:r>
              <a:rPr sz="850" spc="-15" dirty="0">
                <a:latin typeface="Times New Roman"/>
                <a:cs typeface="Times New Roman"/>
              </a:rPr>
              <a:t>reported </a:t>
            </a:r>
            <a:r>
              <a:rPr sz="850" spc="-10" dirty="0">
                <a:latin typeface="Times New Roman"/>
                <a:cs typeface="Times New Roman"/>
              </a:rPr>
              <a:t>in the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spc="-5" dirty="0">
                <a:latin typeface="Times New Roman"/>
                <a:cs typeface="Times New Roman"/>
              </a:rPr>
              <a:t>funds.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79662" y="2412177"/>
            <a:ext cx="50736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53</a:t>
            </a:r>
            <a:r>
              <a:rPr sz="850" dirty="0">
                <a:latin typeface="Times New Roman"/>
                <a:cs typeface="Times New Roman"/>
              </a:rPr>
              <a:t>,</a:t>
            </a:r>
            <a:r>
              <a:rPr sz="850" spc="-5" dirty="0">
                <a:latin typeface="Times New Roman"/>
                <a:cs typeface="Times New Roman"/>
              </a:rPr>
              <a:t>841</a:t>
            </a:r>
            <a:r>
              <a:rPr sz="850" dirty="0">
                <a:latin typeface="Times New Roman"/>
                <a:cs typeface="Times New Roman"/>
              </a:rPr>
              <a:t>,</a:t>
            </a:r>
            <a:r>
              <a:rPr sz="850" spc="-5" dirty="0">
                <a:latin typeface="Times New Roman"/>
                <a:cs typeface="Times New Roman"/>
              </a:rPr>
              <a:t>237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74851" y="2680051"/>
            <a:ext cx="3511550" cy="306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5250" marR="5080" indent="-83185">
              <a:lnSpc>
                <a:spcPct val="108500"/>
              </a:lnSpc>
              <a:spcBef>
                <a:spcPts val="100"/>
              </a:spcBef>
            </a:pPr>
            <a:r>
              <a:rPr sz="850" spc="-10" dirty="0">
                <a:latin typeface="Times New Roman"/>
                <a:cs typeface="Times New Roman"/>
              </a:rPr>
              <a:t>Other </a:t>
            </a:r>
            <a:r>
              <a:rPr sz="850" spc="-15" dirty="0">
                <a:latin typeface="Times New Roman"/>
                <a:cs typeface="Times New Roman"/>
              </a:rPr>
              <a:t>long-term </a:t>
            </a:r>
            <a:r>
              <a:rPr sz="850" spc="-10" dirty="0">
                <a:latin typeface="Times New Roman"/>
                <a:cs typeface="Times New Roman"/>
              </a:rPr>
              <a:t>assets are not </a:t>
            </a:r>
            <a:r>
              <a:rPr sz="850" spc="-15" dirty="0">
                <a:latin typeface="Times New Roman"/>
                <a:cs typeface="Times New Roman"/>
              </a:rPr>
              <a:t>available </a:t>
            </a:r>
            <a:r>
              <a:rPr sz="850" spc="-10" dirty="0">
                <a:latin typeface="Times New Roman"/>
                <a:cs typeface="Times New Roman"/>
              </a:rPr>
              <a:t>to </a:t>
            </a:r>
            <a:r>
              <a:rPr sz="850" spc="-5" dirty="0">
                <a:latin typeface="Times New Roman"/>
                <a:cs typeface="Times New Roman"/>
              </a:rPr>
              <a:t>pay </a:t>
            </a:r>
            <a:r>
              <a:rPr sz="850" spc="-10" dirty="0">
                <a:latin typeface="Times New Roman"/>
                <a:cs typeface="Times New Roman"/>
              </a:rPr>
              <a:t>for </a:t>
            </a:r>
            <a:r>
              <a:rPr sz="850" spc="-15" dirty="0">
                <a:latin typeface="Times New Roman"/>
                <a:cs typeface="Times New Roman"/>
              </a:rPr>
              <a:t>current-period expenditures </a:t>
            </a:r>
            <a:r>
              <a:rPr sz="850" spc="-5" dirty="0">
                <a:latin typeface="Times New Roman"/>
                <a:cs typeface="Times New Roman"/>
              </a:rPr>
              <a:t>and  </a:t>
            </a:r>
            <a:r>
              <a:rPr sz="850" spc="-10" dirty="0">
                <a:latin typeface="Times New Roman"/>
                <a:cs typeface="Times New Roman"/>
              </a:rPr>
              <a:t>are </a:t>
            </a:r>
            <a:r>
              <a:rPr sz="850" spc="-15" dirty="0">
                <a:latin typeface="Times New Roman"/>
                <a:cs typeface="Times New Roman"/>
              </a:rPr>
              <a:t>therefore unavailable </a:t>
            </a:r>
            <a:r>
              <a:rPr sz="850" spc="-10" dirty="0">
                <a:latin typeface="Times New Roman"/>
                <a:cs typeface="Times New Roman"/>
              </a:rPr>
              <a:t>within the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-5" dirty="0">
                <a:latin typeface="Times New Roman"/>
                <a:cs typeface="Times New Roman"/>
              </a:rPr>
              <a:t>funds.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33002" y="2833242"/>
            <a:ext cx="45402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1</a:t>
            </a:r>
            <a:r>
              <a:rPr sz="850" dirty="0">
                <a:latin typeface="Times New Roman"/>
                <a:cs typeface="Times New Roman"/>
              </a:rPr>
              <a:t>,</a:t>
            </a:r>
            <a:r>
              <a:rPr sz="850" spc="-5" dirty="0">
                <a:latin typeface="Times New Roman"/>
                <a:cs typeface="Times New Roman"/>
              </a:rPr>
              <a:t>885</a:t>
            </a:r>
            <a:r>
              <a:rPr sz="850" dirty="0">
                <a:latin typeface="Times New Roman"/>
                <a:cs typeface="Times New Roman"/>
              </a:rPr>
              <a:t>,</a:t>
            </a:r>
            <a:r>
              <a:rPr sz="850" spc="-5" dirty="0">
                <a:latin typeface="Times New Roman"/>
                <a:cs typeface="Times New Roman"/>
              </a:rPr>
              <a:t>681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74851" y="3113704"/>
            <a:ext cx="347662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15" dirty="0">
                <a:latin typeface="Times New Roman"/>
                <a:cs typeface="Times New Roman"/>
              </a:rPr>
              <a:t>Deferred outflows </a:t>
            </a:r>
            <a:r>
              <a:rPr sz="850" spc="-5" dirty="0">
                <a:latin typeface="Times New Roman"/>
                <a:cs typeface="Times New Roman"/>
              </a:rPr>
              <a:t>and </a:t>
            </a:r>
            <a:r>
              <a:rPr sz="850" spc="-10" dirty="0">
                <a:latin typeface="Times New Roman"/>
                <a:cs typeface="Times New Roman"/>
              </a:rPr>
              <a:t>inflows </a:t>
            </a:r>
            <a:r>
              <a:rPr sz="850" spc="-15" dirty="0">
                <a:latin typeface="Times New Roman"/>
                <a:cs typeface="Times New Roman"/>
              </a:rPr>
              <a:t>of resources </a:t>
            </a:r>
            <a:r>
              <a:rPr sz="850" spc="-10" dirty="0">
                <a:latin typeface="Times New Roman"/>
                <a:cs typeface="Times New Roman"/>
              </a:rPr>
              <a:t>to </a:t>
            </a:r>
            <a:r>
              <a:rPr sz="850" spc="-5" dirty="0">
                <a:latin typeface="Times New Roman"/>
                <a:cs typeface="Times New Roman"/>
              </a:rPr>
              <a:t>be </a:t>
            </a:r>
            <a:r>
              <a:rPr sz="850" spc="-15" dirty="0">
                <a:latin typeface="Times New Roman"/>
                <a:cs typeface="Times New Roman"/>
              </a:rPr>
              <a:t>recognized </a:t>
            </a:r>
            <a:r>
              <a:rPr sz="850" spc="-10" dirty="0">
                <a:latin typeface="Times New Roman"/>
                <a:cs typeface="Times New Roman"/>
              </a:rPr>
              <a:t>in future fiscal</a:t>
            </a:r>
            <a:r>
              <a:rPr sz="850" spc="160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years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931163" y="1583689"/>
            <a:ext cx="5899785" cy="0"/>
          </a:xfrm>
          <a:custGeom>
            <a:avLst/>
            <a:gdLst/>
            <a:ahLst/>
            <a:cxnLst/>
            <a:rect l="l" t="t" r="r" b="b"/>
            <a:pathLst>
              <a:path w="5899784">
                <a:moveTo>
                  <a:pt x="0" y="0"/>
                </a:moveTo>
                <a:lnTo>
                  <a:pt x="5899403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088126" y="5789040"/>
            <a:ext cx="742950" cy="0"/>
          </a:xfrm>
          <a:custGeom>
            <a:avLst/>
            <a:gdLst/>
            <a:ahLst/>
            <a:cxnLst/>
            <a:rect l="l" t="t" r="r" b="b"/>
            <a:pathLst>
              <a:path w="742950">
                <a:moveTo>
                  <a:pt x="0" y="0"/>
                </a:moveTo>
                <a:lnTo>
                  <a:pt x="742492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919225" y="3278198"/>
          <a:ext cx="5911213" cy="27979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74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3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3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0177">
                <a:tc>
                  <a:txBody>
                    <a:bodyPr/>
                    <a:lstStyle/>
                    <a:p>
                      <a:pPr marL="223520">
                        <a:lnSpc>
                          <a:spcPts val="919"/>
                        </a:lnSpc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are not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available resources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and,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therefore,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are not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reported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in the</a:t>
                      </a:r>
                      <a:r>
                        <a:rPr sz="85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funds: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9158">
                <a:tc>
                  <a:txBody>
                    <a:bodyPr/>
                    <a:lstStyle/>
                    <a:p>
                      <a:pPr marL="442595">
                        <a:lnSpc>
                          <a:spcPts val="915"/>
                        </a:lnSpc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outflows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related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to net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pension</a:t>
                      </a:r>
                      <a:r>
                        <a:rPr sz="85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8895" algn="r">
                        <a:lnSpc>
                          <a:spcPts val="915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935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964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0177">
                <a:tc>
                  <a:txBody>
                    <a:bodyPr/>
                    <a:lstStyle/>
                    <a:p>
                      <a:pPr marL="442595">
                        <a:lnSpc>
                          <a:spcPts val="1005"/>
                        </a:lnSpc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inflows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related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to net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pension</a:t>
                      </a:r>
                      <a:r>
                        <a:rPr sz="85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ts val="1005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733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410)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895">
                <a:tc>
                  <a:txBody>
                    <a:bodyPr/>
                    <a:lstStyle/>
                    <a:p>
                      <a:pPr marL="442595">
                        <a:lnSpc>
                          <a:spcPts val="1005"/>
                        </a:lnSpc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outflows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related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to net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other postemployment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85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442595">
                        <a:lnSpc>
                          <a:spcPts val="1015"/>
                        </a:lnSpc>
                        <a:spcBef>
                          <a:spcPts val="80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inflows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related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to net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other postemployment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85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8895" algn="r">
                        <a:lnSpc>
                          <a:spcPts val="1005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978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258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48260" algn="r">
                        <a:lnSpc>
                          <a:spcPts val="1015"/>
                        </a:lnSpc>
                        <a:spcBef>
                          <a:spcPts val="8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9618">
                <a:tc>
                  <a:txBody>
                    <a:bodyPr/>
                    <a:lstStyle/>
                    <a:p>
                      <a:pPr marL="1905" algn="ctr">
                        <a:lnSpc>
                          <a:spcPts val="919"/>
                        </a:lnSpc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Net effect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of reporting deferred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outflows and inflows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85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409575">
                        <a:lnSpc>
                          <a:spcPts val="919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1,180,812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46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68275">
                        <a:lnSpc>
                          <a:spcPts val="930"/>
                        </a:lnSpc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Long-term liabilities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are not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due and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payable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in the current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period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and,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therefore,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are</a:t>
                      </a:r>
                      <a:r>
                        <a:rPr sz="85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not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533">
                <a:tc>
                  <a:txBody>
                    <a:bodyPr/>
                    <a:lstStyle/>
                    <a:p>
                      <a:pPr marL="442595" marR="2579370" indent="-192405">
                        <a:lnSpc>
                          <a:spcPts val="1100"/>
                        </a:lnSpc>
                        <a:spcBef>
                          <a:spcPts val="40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reported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in the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government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funds: 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Bonds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notes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13335" algn="r">
                        <a:lnSpc>
                          <a:spcPct val="100000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12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881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865)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0337">
                <a:tc>
                  <a:txBody>
                    <a:bodyPr/>
                    <a:lstStyle/>
                    <a:p>
                      <a:pPr marL="442595">
                        <a:lnSpc>
                          <a:spcPts val="1005"/>
                        </a:lnSpc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Landfill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closure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ts val="1005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218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0177">
                <a:tc>
                  <a:txBody>
                    <a:bodyPr/>
                    <a:lstStyle/>
                    <a:p>
                      <a:pPr marL="442595">
                        <a:lnSpc>
                          <a:spcPts val="1005"/>
                        </a:lnSpc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lease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obligations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ts val="1005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487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480)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0177">
                <a:tc>
                  <a:txBody>
                    <a:bodyPr/>
                    <a:lstStyle/>
                    <a:p>
                      <a:pPr marL="442595">
                        <a:lnSpc>
                          <a:spcPts val="1005"/>
                        </a:lnSpc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pension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1005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651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352)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0177">
                <a:tc>
                  <a:txBody>
                    <a:bodyPr/>
                    <a:lstStyle/>
                    <a:p>
                      <a:pPr marL="442595">
                        <a:lnSpc>
                          <a:spcPts val="1005"/>
                        </a:lnSpc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other postemployment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1005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587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084)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9849">
                <a:tc>
                  <a:txBody>
                    <a:bodyPr/>
                    <a:lstStyle/>
                    <a:p>
                      <a:pPr marL="442595">
                        <a:lnSpc>
                          <a:spcPts val="1000"/>
                        </a:lnSpc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Compensated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absences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ts val="1000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34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0208">
                <a:tc>
                  <a:txBody>
                    <a:bodyPr/>
                    <a:lstStyle/>
                    <a:p>
                      <a:pPr marL="744220">
                        <a:lnSpc>
                          <a:spcPts val="1005"/>
                        </a:lnSpc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Net effect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of reporting long-term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liabilities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ts val="1005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(29,859,781)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971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50" b="1" spc="-10" dirty="0">
                          <a:latin typeface="Times New Roman"/>
                          <a:cs typeface="Times New Roman"/>
                        </a:rPr>
                        <a:t>Position </a:t>
                      </a:r>
                      <a:r>
                        <a:rPr sz="850" b="1" spc="-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850" b="1" spc="-10" dirty="0">
                          <a:latin typeface="Times New Roman"/>
                          <a:cs typeface="Times New Roman"/>
                        </a:rPr>
                        <a:t>Governmental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-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461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27,178,483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684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930"/>
                        </a:lnSpc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See accompanying notes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to basic financial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statements.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4" name="object 14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34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081">
    <p:push dir="u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055576" y="871219"/>
            <a:ext cx="3659504" cy="61722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20"/>
              </a:spcBef>
            </a:pPr>
            <a:r>
              <a:rPr sz="700" b="1" spc="15" dirty="0">
                <a:latin typeface="Times New Roman"/>
                <a:cs typeface="Times New Roman"/>
              </a:rPr>
              <a:t>TOWN </a:t>
            </a:r>
            <a:r>
              <a:rPr sz="700" b="1" spc="10" dirty="0">
                <a:latin typeface="Times New Roman"/>
                <a:cs typeface="Times New Roman"/>
              </a:rPr>
              <a:t>OF TEMPLETON,</a:t>
            </a:r>
            <a:r>
              <a:rPr sz="700" b="1" spc="-20" dirty="0">
                <a:latin typeface="Times New Roman"/>
                <a:cs typeface="Times New Roman"/>
              </a:rPr>
              <a:t> </a:t>
            </a:r>
            <a:r>
              <a:rPr sz="700" b="1" spc="10" dirty="0">
                <a:latin typeface="Times New Roman"/>
                <a:cs typeface="Times New Roman"/>
              </a:rPr>
              <a:t>MASSACHUSETTS</a:t>
            </a: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marR="14604" algn="ctr">
              <a:lnSpc>
                <a:spcPct val="100000"/>
              </a:lnSpc>
            </a:pPr>
            <a:r>
              <a:rPr sz="700" b="1" spc="10" dirty="0">
                <a:latin typeface="Times New Roman"/>
                <a:cs typeface="Times New Roman"/>
              </a:rPr>
              <a:t>GOVERNMENTAL</a:t>
            </a:r>
            <a:r>
              <a:rPr sz="700" b="1" dirty="0">
                <a:latin typeface="Times New Roman"/>
                <a:cs typeface="Times New Roman"/>
              </a:rPr>
              <a:t> </a:t>
            </a:r>
            <a:r>
              <a:rPr sz="700" b="1" spc="5" dirty="0">
                <a:latin typeface="Times New Roman"/>
                <a:cs typeface="Times New Roman"/>
              </a:rPr>
              <a:t>FUNDS</a:t>
            </a:r>
            <a:endParaRPr sz="700">
              <a:latin typeface="Times New Roman"/>
              <a:cs typeface="Times New Roman"/>
            </a:endParaRPr>
          </a:p>
          <a:p>
            <a:pPr marL="12700" marR="5080" algn="ctr">
              <a:lnSpc>
                <a:spcPct val="112900"/>
              </a:lnSpc>
            </a:pPr>
            <a:r>
              <a:rPr sz="700" b="1" spc="10" dirty="0">
                <a:latin typeface="Times New Roman"/>
                <a:cs typeface="Times New Roman"/>
              </a:rPr>
              <a:t>STATEMENT OF </a:t>
            </a:r>
            <a:r>
              <a:rPr sz="700" b="1" spc="5" dirty="0">
                <a:latin typeface="Times New Roman"/>
                <a:cs typeface="Times New Roman"/>
              </a:rPr>
              <a:t>REVENUES, EXPENDITURES, </a:t>
            </a:r>
            <a:r>
              <a:rPr sz="700" b="1" spc="10" dirty="0">
                <a:latin typeface="Times New Roman"/>
                <a:cs typeface="Times New Roman"/>
              </a:rPr>
              <a:t>AND CHANGES </a:t>
            </a:r>
            <a:r>
              <a:rPr sz="700" b="1" spc="5" dirty="0">
                <a:latin typeface="Times New Roman"/>
                <a:cs typeface="Times New Roman"/>
              </a:rPr>
              <a:t>IN </a:t>
            </a:r>
            <a:r>
              <a:rPr sz="700" b="1" spc="10" dirty="0">
                <a:latin typeface="Times New Roman"/>
                <a:cs typeface="Times New Roman"/>
              </a:rPr>
              <a:t>FUND BALANCES  YEAR ENDED JUNE </a:t>
            </a:r>
            <a:r>
              <a:rPr sz="700" b="1" spc="5" dirty="0">
                <a:latin typeface="Times New Roman"/>
                <a:cs typeface="Times New Roman"/>
              </a:rPr>
              <a:t>30,</a:t>
            </a:r>
            <a:r>
              <a:rPr sz="700" b="1" spc="-25" dirty="0">
                <a:latin typeface="Times New Roman"/>
                <a:cs typeface="Times New Roman"/>
              </a:rPr>
              <a:t> </a:t>
            </a:r>
            <a:r>
              <a:rPr sz="700" b="1" spc="10" dirty="0">
                <a:latin typeface="Times New Roman"/>
                <a:cs typeface="Times New Roman"/>
              </a:rPr>
              <a:t>2019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97432" y="3149091"/>
            <a:ext cx="1064895" cy="26670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700" spc="5" dirty="0">
                <a:latin typeface="Times New Roman"/>
                <a:cs typeface="Times New Roman"/>
              </a:rPr>
              <a:t>Contributions and</a:t>
            </a:r>
            <a:r>
              <a:rPr sz="700" spc="-10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donations</a:t>
            </a:r>
            <a:endParaRPr sz="700">
              <a:latin typeface="Times New Roman"/>
              <a:cs typeface="Times New Roman"/>
            </a:endParaRPr>
          </a:p>
          <a:p>
            <a:pPr marL="172720">
              <a:lnSpc>
                <a:spcPct val="100000"/>
              </a:lnSpc>
              <a:spcBef>
                <a:spcPts val="105"/>
              </a:spcBef>
            </a:pPr>
            <a:r>
              <a:rPr sz="700" b="1" spc="5" dirty="0">
                <a:latin typeface="Times New Roman"/>
                <a:cs typeface="Times New Roman"/>
              </a:rPr>
              <a:t>Total</a:t>
            </a:r>
            <a:r>
              <a:rPr sz="700" b="1" dirty="0">
                <a:latin typeface="Times New Roman"/>
                <a:cs typeface="Times New Roman"/>
              </a:rPr>
              <a:t> </a:t>
            </a:r>
            <a:r>
              <a:rPr sz="700" b="1" spc="5" dirty="0">
                <a:latin typeface="Times New Roman"/>
                <a:cs typeface="Times New Roman"/>
              </a:rPr>
              <a:t>Revenues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96183" y="3149091"/>
            <a:ext cx="3355340" cy="26670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4"/>
              </a:spcBef>
              <a:tabLst>
                <a:tab pos="568325" algn="l"/>
                <a:tab pos="1240790" algn="l"/>
                <a:tab pos="1918970" algn="l"/>
                <a:tab pos="2360930" algn="l"/>
                <a:tab pos="3039745" algn="l"/>
              </a:tabLst>
            </a:pPr>
            <a:r>
              <a:rPr sz="7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-	- 	-	22,440 	22,440</a:t>
            </a:r>
            <a:r>
              <a:rPr sz="700" u="sng" spc="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186055" algn="l"/>
                <a:tab pos="972185" algn="l"/>
                <a:tab pos="1536700" algn="l"/>
                <a:tab pos="2315210" algn="l"/>
                <a:tab pos="2879725" algn="l"/>
              </a:tabLst>
            </a:pPr>
            <a:r>
              <a:rPr sz="7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15,350,550	343,347 	14,401,042	991,201 	31,086,140</a:t>
            </a:r>
            <a:r>
              <a:rPr sz="700" u="sng" spc="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28761" y="3520978"/>
            <a:ext cx="57340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700" b="1" dirty="0">
                <a:latin typeface="Times New Roman"/>
                <a:cs typeface="Times New Roman"/>
              </a:rPr>
              <a:t>Expenditures:</a:t>
            </a:r>
            <a:endParaRPr sz="7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909436" y="3664061"/>
          <a:ext cx="5962646" cy="25097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83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24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56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946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89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273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31271">
                <a:tc>
                  <a:txBody>
                    <a:bodyPr/>
                    <a:lstStyle/>
                    <a:p>
                      <a:pPr marL="100330">
                        <a:lnSpc>
                          <a:spcPts val="780"/>
                        </a:lnSpc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Current: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46050">
                        <a:lnSpc>
                          <a:spcPts val="830"/>
                        </a:lnSpc>
                        <a:spcBef>
                          <a:spcPts val="10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General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government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203200" algn="r">
                        <a:lnSpc>
                          <a:spcPts val="83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794,912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126364" algn="r">
                        <a:lnSpc>
                          <a:spcPts val="83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4,152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140335" algn="r">
                        <a:lnSpc>
                          <a:spcPts val="83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126364" algn="r">
                        <a:lnSpc>
                          <a:spcPts val="83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31,984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74930" algn="r">
                        <a:lnSpc>
                          <a:spcPts val="83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831,048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0426">
                <a:tc>
                  <a:txBody>
                    <a:bodyPr/>
                    <a:lstStyle/>
                    <a:p>
                      <a:pPr marL="1460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20320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2,433,637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509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4033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3,248,013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5,681,650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0426">
                <a:tc>
                  <a:txBody>
                    <a:bodyPr/>
                    <a:lstStyle/>
                    <a:p>
                      <a:pPr marL="1460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Education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20320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7,436,012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509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4224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26,970,661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446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34,406,673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0426">
                <a:tc>
                  <a:txBody>
                    <a:bodyPr/>
                    <a:lstStyle/>
                    <a:p>
                      <a:pPr marL="1460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works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20320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1,285,848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509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4033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237,634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1,523,482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0426">
                <a:tc>
                  <a:txBody>
                    <a:bodyPr/>
                    <a:lstStyle/>
                    <a:p>
                      <a:pPr marL="1460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Health and </a:t>
                      </a:r>
                      <a:r>
                        <a:rPr sz="700" spc="10" dirty="0">
                          <a:latin typeface="Times New Roman"/>
                          <a:cs typeface="Times New Roman"/>
                        </a:rPr>
                        <a:t>human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20320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416,854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509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4033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75,968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492,822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0426">
                <a:tc>
                  <a:txBody>
                    <a:bodyPr/>
                    <a:lstStyle/>
                    <a:p>
                      <a:pPr marL="1460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Culture and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recreation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20320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95,051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69,685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4097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11,933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176,669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0517">
                <a:tc>
                  <a:txBody>
                    <a:bodyPr/>
                    <a:lstStyle/>
                    <a:p>
                      <a:pPr marL="1460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Pension and fringe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benefits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20320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1,440,532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509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4097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446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1,440,532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0517">
                <a:tc>
                  <a:txBody>
                    <a:bodyPr/>
                    <a:lstStyle/>
                    <a:p>
                      <a:pPr marL="10033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State and county</a:t>
                      </a:r>
                      <a:r>
                        <a:rPr sz="7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assessments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20320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44,755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509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4097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12446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44,755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1271"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Debt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service: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46050">
                        <a:lnSpc>
                          <a:spcPts val="755"/>
                        </a:lnSpc>
                        <a:spcBef>
                          <a:spcPts val="110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Principal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203200" algn="r">
                        <a:lnSpc>
                          <a:spcPts val="755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48,619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125095" algn="r">
                        <a:lnSpc>
                          <a:spcPts val="755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140970" algn="r">
                        <a:lnSpc>
                          <a:spcPts val="755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124460" algn="r">
                        <a:lnSpc>
                          <a:spcPts val="755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74930" algn="r">
                        <a:lnSpc>
                          <a:spcPts val="755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48,619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0008">
                <a:tc>
                  <a:txBody>
                    <a:bodyPr/>
                    <a:lstStyle/>
                    <a:p>
                      <a:pPr marL="146050">
                        <a:lnSpc>
                          <a:spcPts val="830"/>
                        </a:lnSpc>
                        <a:spcBef>
                          <a:spcPts val="90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Interest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 gridSpan="5">
                  <a:txBody>
                    <a:bodyPr/>
                    <a:lstStyle/>
                    <a:p>
                      <a:pPr marL="115570">
                        <a:lnSpc>
                          <a:spcPts val="830"/>
                        </a:lnSpc>
                        <a:spcBef>
                          <a:spcPts val="90"/>
                        </a:spcBef>
                        <a:tabLst>
                          <a:tab pos="403225" algn="l"/>
                          <a:tab pos="1343660" algn="l"/>
                          <a:tab pos="2022475" algn="l"/>
                          <a:tab pos="2686685" algn="l"/>
                          <a:tab pos="309689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356,878	- 	-	- 	356,878</a:t>
                      </a:r>
                      <a:r>
                        <a:rPr sz="700" u="sng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594">
                <a:tc>
                  <a:txBody>
                    <a:bodyPr/>
                    <a:lstStyle/>
                    <a:p>
                      <a:pPr marL="26035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b="1" spc="5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700" b="1" dirty="0">
                          <a:latin typeface="Times New Roman"/>
                          <a:cs typeface="Times New Roman"/>
                        </a:rPr>
                        <a:t> Expenditures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5"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288925" algn="l"/>
                          <a:tab pos="1121410" algn="l"/>
                          <a:tab pos="1639570" algn="l"/>
                          <a:tab pos="2350135" algn="l"/>
                          <a:tab pos="298259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14,353,098	73,837 	26,970,661	3,605,532 	45,003,128</a:t>
                      </a:r>
                      <a:r>
                        <a:rPr sz="700" u="sng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076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r>
                        <a:rPr sz="700" b="1" spc="5" dirty="0">
                          <a:latin typeface="Times New Roman"/>
                          <a:cs typeface="Times New Roman"/>
                        </a:rPr>
                        <a:t>Excess (Deficiency) </a:t>
                      </a:r>
                      <a:r>
                        <a:rPr sz="700" b="1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700" b="1" spc="5" dirty="0">
                          <a:latin typeface="Times New Roman"/>
                          <a:cs typeface="Times New Roman"/>
                        </a:rPr>
                        <a:t>Revenues Over (Under)</a:t>
                      </a:r>
                      <a:r>
                        <a:rPr sz="700" b="1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latin typeface="Times New Roman"/>
                          <a:cs typeface="Times New Roman"/>
                        </a:rPr>
                        <a:t>Expenditures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2230" marB="0"/>
                </a:tc>
                <a:tc gridSpan="5"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490"/>
                        </a:spcBef>
                        <a:tabLst>
                          <a:tab pos="403225" algn="l"/>
                          <a:tab pos="1075690" algn="l"/>
                          <a:tab pos="231965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997,452	269,510 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700" u="sng" spc="114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(12,569,619)	(2,614,331)</a:t>
                      </a:r>
                      <a:r>
                        <a:rPr sz="700" u="sng" spc="1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(13,916,988)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22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1012">
                <a:tc>
                  <a:txBody>
                    <a:bodyPr/>
                    <a:lstStyle/>
                    <a:p>
                      <a:pPr marL="31750">
                        <a:lnSpc>
                          <a:spcPts val="755"/>
                        </a:lnSpc>
                        <a:spcBef>
                          <a:spcPts val="490"/>
                        </a:spcBef>
                      </a:pPr>
                      <a:r>
                        <a:rPr sz="700" b="1" spc="5" dirty="0">
                          <a:latin typeface="Times New Roman"/>
                          <a:cs typeface="Times New Roman"/>
                        </a:rPr>
                        <a:t>Other Financing Sources</a:t>
                      </a: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5" dirty="0">
                          <a:latin typeface="Times New Roman"/>
                          <a:cs typeface="Times New Roman"/>
                        </a:rPr>
                        <a:t>(Uses):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2230" marB="0"/>
                </a:tc>
                <a:tc gridSpan="5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0008">
                <a:tc>
                  <a:txBody>
                    <a:bodyPr/>
                    <a:lstStyle/>
                    <a:p>
                      <a:pPr marL="100330">
                        <a:lnSpc>
                          <a:spcPts val="830"/>
                        </a:lnSpc>
                        <a:spcBef>
                          <a:spcPts val="90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Proceeds from bonds and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notes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>
                  <a:txBody>
                    <a:bodyPr/>
                    <a:lstStyle/>
                    <a:p>
                      <a:pPr marR="201930" algn="r">
                        <a:lnSpc>
                          <a:spcPts val="830"/>
                        </a:lnSpc>
                        <a:spcBef>
                          <a:spcPts val="9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 gridSpan="2">
                  <a:txBody>
                    <a:bodyPr/>
                    <a:lstStyle/>
                    <a:p>
                      <a:pPr marL="431800">
                        <a:lnSpc>
                          <a:spcPts val="830"/>
                        </a:lnSpc>
                        <a:spcBef>
                          <a:spcPts val="90"/>
                        </a:spcBef>
                        <a:tabLst>
                          <a:tab pos="773430" algn="l"/>
                        </a:tabLst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-	9,755,000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ts val="830"/>
                        </a:lnSpc>
                        <a:spcBef>
                          <a:spcPts val="9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2,440,000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830"/>
                        </a:lnSpc>
                        <a:spcBef>
                          <a:spcPts val="9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12,195,000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0426">
                <a:tc>
                  <a:txBody>
                    <a:bodyPr/>
                    <a:lstStyle/>
                    <a:p>
                      <a:pPr marL="99695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Proceeds from capital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leases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2019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L="431800">
                        <a:lnSpc>
                          <a:spcPts val="830"/>
                        </a:lnSpc>
                        <a:spcBef>
                          <a:spcPts val="15"/>
                        </a:spcBef>
                        <a:tabLst>
                          <a:tab pos="1109980" algn="l"/>
                        </a:tabLst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-	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621,480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621,480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0426">
                <a:tc>
                  <a:txBody>
                    <a:bodyPr/>
                    <a:lstStyle/>
                    <a:p>
                      <a:pPr marL="99695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Premiums from bonds and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notes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2019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L="431800">
                        <a:lnSpc>
                          <a:spcPts val="830"/>
                        </a:lnSpc>
                        <a:spcBef>
                          <a:spcPts val="15"/>
                        </a:spcBef>
                        <a:tabLst>
                          <a:tab pos="842010" algn="l"/>
                        </a:tabLst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-	338,423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6364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69,714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408,137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10844">
                <a:tc>
                  <a:txBody>
                    <a:bodyPr/>
                    <a:lstStyle/>
                    <a:p>
                      <a:pPr marL="99695">
                        <a:lnSpc>
                          <a:spcPts val="755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Transfers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in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203200" algn="r">
                        <a:lnSpc>
                          <a:spcPts val="75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406,119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L="431800">
                        <a:lnSpc>
                          <a:spcPts val="755"/>
                        </a:lnSpc>
                        <a:spcBef>
                          <a:spcPts val="15"/>
                        </a:spcBef>
                        <a:tabLst>
                          <a:tab pos="1109980" algn="l"/>
                        </a:tabLst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-	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5095" algn="r">
                        <a:lnSpc>
                          <a:spcPts val="75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75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406,119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996975" y="6159662"/>
            <a:ext cx="1649730" cy="26670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700" spc="5" dirty="0">
                <a:latin typeface="Times New Roman"/>
                <a:cs typeface="Times New Roman"/>
              </a:rPr>
              <a:t>Transfers</a:t>
            </a:r>
            <a:r>
              <a:rPr sz="700" spc="-5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out</a:t>
            </a:r>
            <a:endParaRPr sz="700">
              <a:latin typeface="Times New Roman"/>
              <a:cs typeface="Times New Roman"/>
            </a:endParaRPr>
          </a:p>
          <a:p>
            <a:pPr marL="172720">
              <a:lnSpc>
                <a:spcPct val="100000"/>
              </a:lnSpc>
              <a:spcBef>
                <a:spcPts val="105"/>
              </a:spcBef>
            </a:pPr>
            <a:r>
              <a:rPr sz="700" b="1" spc="5" dirty="0">
                <a:latin typeface="Times New Roman"/>
                <a:cs typeface="Times New Roman"/>
              </a:rPr>
              <a:t>Total Other Financing Sources</a:t>
            </a:r>
            <a:r>
              <a:rPr sz="700" b="1" spc="-45" dirty="0">
                <a:latin typeface="Times New Roman"/>
                <a:cs typeface="Times New Roman"/>
              </a:rPr>
              <a:t> </a:t>
            </a:r>
            <a:r>
              <a:rPr sz="700" b="1" spc="5" dirty="0">
                <a:latin typeface="Times New Roman"/>
                <a:cs typeface="Times New Roman"/>
              </a:rPr>
              <a:t>(Uses)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28395" y="6531914"/>
            <a:ext cx="11804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700" b="1" spc="5" dirty="0">
                <a:latin typeface="Times New Roman"/>
                <a:cs typeface="Times New Roman"/>
              </a:rPr>
              <a:t>Net Change in Fund</a:t>
            </a:r>
            <a:r>
              <a:rPr sz="700" b="1" spc="-45" dirty="0">
                <a:latin typeface="Times New Roman"/>
                <a:cs typeface="Times New Roman"/>
              </a:rPr>
              <a:t> </a:t>
            </a:r>
            <a:r>
              <a:rPr sz="700" b="1" spc="5" dirty="0">
                <a:latin typeface="Times New Roman"/>
                <a:cs typeface="Times New Roman"/>
              </a:rPr>
              <a:t>Balances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28303" y="6772676"/>
            <a:ext cx="1278890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700" dirty="0">
                <a:latin typeface="Times New Roman"/>
                <a:cs typeface="Times New Roman"/>
              </a:rPr>
              <a:t>Fund </a:t>
            </a:r>
            <a:r>
              <a:rPr sz="700" spc="5" dirty="0">
                <a:latin typeface="Times New Roman"/>
                <a:cs typeface="Times New Roman"/>
              </a:rPr>
              <a:t>balances - Beginning of</a:t>
            </a:r>
            <a:r>
              <a:rPr sz="700" spc="-55" dirty="0">
                <a:latin typeface="Times New Roman"/>
                <a:cs typeface="Times New Roman"/>
              </a:rPr>
              <a:t> </a:t>
            </a:r>
            <a:r>
              <a:rPr sz="700" dirty="0">
                <a:latin typeface="Times New Roman"/>
                <a:cs typeface="Times New Roman"/>
              </a:rPr>
              <a:t>year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28212" y="7010420"/>
            <a:ext cx="1062990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700" dirty="0">
                <a:latin typeface="Times New Roman"/>
                <a:cs typeface="Times New Roman"/>
              </a:rPr>
              <a:t>Fund </a:t>
            </a:r>
            <a:r>
              <a:rPr sz="700" spc="5" dirty="0">
                <a:latin typeface="Times New Roman"/>
                <a:cs typeface="Times New Roman"/>
              </a:rPr>
              <a:t>Balances - </a:t>
            </a:r>
            <a:r>
              <a:rPr sz="700" spc="10" dirty="0">
                <a:latin typeface="Times New Roman"/>
                <a:cs typeface="Times New Roman"/>
              </a:rPr>
              <a:t>End </a:t>
            </a:r>
            <a:r>
              <a:rPr sz="700" spc="5" dirty="0">
                <a:latin typeface="Times New Roman"/>
                <a:cs typeface="Times New Roman"/>
              </a:rPr>
              <a:t>of</a:t>
            </a:r>
            <a:r>
              <a:rPr sz="700" spc="-60" dirty="0">
                <a:latin typeface="Times New Roman"/>
                <a:cs typeface="Times New Roman"/>
              </a:rPr>
              <a:t> </a:t>
            </a:r>
            <a:r>
              <a:rPr sz="700" dirty="0">
                <a:latin typeface="Times New Roman"/>
                <a:cs typeface="Times New Roman"/>
              </a:rPr>
              <a:t>year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96183" y="6159662"/>
            <a:ext cx="3355340" cy="986155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4"/>
              </a:spcBef>
              <a:tabLst>
                <a:tab pos="269240" algn="l"/>
                <a:tab pos="1240155" algn="l"/>
                <a:tab pos="1918970" algn="l"/>
                <a:tab pos="2284730" algn="l"/>
                <a:tab pos="2962910" algn="l"/>
              </a:tabLst>
            </a:pPr>
            <a:r>
              <a:rPr sz="7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(435,028)	- 	-	(298,619) 	(733,647)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4960" algn="l"/>
                <a:tab pos="1240155" algn="l"/>
                <a:tab pos="1536065" algn="l"/>
                <a:tab pos="2246630" algn="l"/>
                <a:tab pos="2879090" algn="l"/>
              </a:tabLst>
            </a:pPr>
            <a:r>
              <a:rPr sz="7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(28,909)	- 	10,093,423	2,832,575 	12,897,089</a:t>
            </a:r>
            <a:r>
              <a:rPr sz="7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900">
              <a:latin typeface="Times New Roman"/>
              <a:cs typeface="Times New Roman"/>
            </a:endParaRPr>
          </a:p>
          <a:p>
            <a:pPr marR="25400" algn="r">
              <a:lnSpc>
                <a:spcPct val="100000"/>
              </a:lnSpc>
              <a:tabLst>
                <a:tab pos="671830" algn="l"/>
                <a:tab pos="1250950" algn="l"/>
                <a:tab pos="2014855" algn="l"/>
                <a:tab pos="2593975" algn="l"/>
              </a:tabLst>
            </a:pPr>
            <a:r>
              <a:rPr sz="700" spc="5" dirty="0">
                <a:latin typeface="Times New Roman"/>
                <a:cs typeface="Times New Roman"/>
              </a:rPr>
              <a:t>968,543	269,510	(2,476,196)	218,244	(1,019,899)</a:t>
            </a: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tabLst>
                <a:tab pos="218440" algn="l"/>
                <a:tab pos="890269" algn="l"/>
                <a:tab pos="1538605" algn="l"/>
                <a:tab pos="2233295" algn="l"/>
                <a:tab pos="2912110" algn="l"/>
              </a:tabLst>
            </a:pPr>
            <a:r>
              <a:rPr sz="7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2,737,790	1,353,706 </a:t>
            </a:r>
            <a:r>
              <a:rPr sz="7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dirty="0">
                <a:latin typeface="Times New Roman"/>
                <a:cs typeface="Times New Roman"/>
              </a:rPr>
              <a:t> </a:t>
            </a:r>
            <a:r>
              <a:rPr sz="700" spc="-15" dirty="0">
                <a:latin typeface="Times New Roman"/>
                <a:cs typeface="Times New Roman"/>
              </a:rPr>
              <a:t> </a:t>
            </a:r>
            <a:r>
              <a:rPr sz="7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(4,610,420)</a:t>
            </a:r>
            <a:r>
              <a:rPr sz="7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2,005,643</a:t>
            </a:r>
            <a:r>
              <a:rPr sz="7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dirty="0">
                <a:latin typeface="Times New Roman"/>
                <a:cs typeface="Times New Roman"/>
              </a:rPr>
              <a:t> </a:t>
            </a:r>
            <a:r>
              <a:rPr sz="700" spc="-15" dirty="0">
                <a:latin typeface="Times New Roman"/>
                <a:cs typeface="Times New Roman"/>
              </a:rPr>
              <a:t> </a:t>
            </a:r>
            <a:r>
              <a:rPr sz="7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1,486,719</a:t>
            </a:r>
            <a:r>
              <a:rPr sz="7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850">
              <a:latin typeface="Times New Roman"/>
              <a:cs typeface="Times New Roman"/>
            </a:endParaRPr>
          </a:p>
          <a:p>
            <a:pPr marR="56515" algn="r">
              <a:lnSpc>
                <a:spcPct val="100000"/>
              </a:lnSpc>
              <a:tabLst>
                <a:tab pos="671830" algn="l"/>
                <a:tab pos="1350010" algn="l"/>
                <a:tab pos="2693035" algn="l"/>
                <a:tab pos="2932430" algn="l"/>
              </a:tabLst>
            </a:pPr>
            <a:r>
              <a:rPr sz="700" spc="10" dirty="0">
                <a:latin typeface="Times New Roman"/>
                <a:cs typeface="Times New Roman"/>
              </a:rPr>
              <a:t>$     </a:t>
            </a:r>
            <a:r>
              <a:rPr sz="700" spc="-65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3,706,333</a:t>
            </a:r>
            <a:r>
              <a:rPr sz="700" dirty="0">
                <a:latin typeface="Times New Roman"/>
                <a:cs typeface="Times New Roman"/>
              </a:rPr>
              <a:t>	</a:t>
            </a:r>
            <a:r>
              <a:rPr sz="700" spc="10" dirty="0">
                <a:latin typeface="Times New Roman"/>
                <a:cs typeface="Times New Roman"/>
              </a:rPr>
              <a:t>$</a:t>
            </a:r>
            <a:r>
              <a:rPr sz="700" dirty="0">
                <a:latin typeface="Times New Roman"/>
                <a:cs typeface="Times New Roman"/>
              </a:rPr>
              <a:t>     </a:t>
            </a:r>
            <a:r>
              <a:rPr sz="700" spc="-70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1,623,216</a:t>
            </a:r>
            <a:r>
              <a:rPr sz="700" dirty="0">
                <a:latin typeface="Times New Roman"/>
                <a:cs typeface="Times New Roman"/>
              </a:rPr>
              <a:t>	</a:t>
            </a:r>
            <a:r>
              <a:rPr sz="700" spc="10" dirty="0">
                <a:latin typeface="Times New Roman"/>
                <a:cs typeface="Times New Roman"/>
              </a:rPr>
              <a:t>$</a:t>
            </a:r>
            <a:r>
              <a:rPr sz="700" dirty="0">
                <a:latin typeface="Times New Roman"/>
                <a:cs typeface="Times New Roman"/>
              </a:rPr>
              <a:t>   </a:t>
            </a:r>
            <a:r>
              <a:rPr sz="700" spc="45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(7,086,616)</a:t>
            </a:r>
            <a:r>
              <a:rPr sz="700" dirty="0">
                <a:latin typeface="Times New Roman"/>
                <a:cs typeface="Times New Roman"/>
              </a:rPr>
              <a:t>   </a:t>
            </a:r>
            <a:r>
              <a:rPr sz="700" spc="65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Times New Roman"/>
                <a:cs typeface="Times New Roman"/>
              </a:rPr>
              <a:t>$</a:t>
            </a:r>
            <a:r>
              <a:rPr sz="700" dirty="0">
                <a:latin typeface="Times New Roman"/>
                <a:cs typeface="Times New Roman"/>
              </a:rPr>
              <a:t>     </a:t>
            </a:r>
            <a:r>
              <a:rPr sz="700" spc="-70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2,223,887</a:t>
            </a:r>
            <a:r>
              <a:rPr sz="700" dirty="0">
                <a:latin typeface="Times New Roman"/>
                <a:cs typeface="Times New Roman"/>
              </a:rPr>
              <a:t>	</a:t>
            </a:r>
            <a:r>
              <a:rPr sz="700" spc="10" dirty="0">
                <a:latin typeface="Times New Roman"/>
                <a:cs typeface="Times New Roman"/>
              </a:rPr>
              <a:t>$</a:t>
            </a:r>
            <a:r>
              <a:rPr sz="700" dirty="0">
                <a:latin typeface="Times New Roman"/>
                <a:cs typeface="Times New Roman"/>
              </a:rPr>
              <a:t>	</a:t>
            </a:r>
            <a:r>
              <a:rPr sz="700" spc="5" dirty="0">
                <a:latin typeface="Times New Roman"/>
                <a:cs typeface="Times New Roman"/>
              </a:rPr>
              <a:t>466,820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28029" y="7266452"/>
            <a:ext cx="1972310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700" spc="5" dirty="0">
                <a:latin typeface="Times New Roman"/>
                <a:cs typeface="Times New Roman"/>
              </a:rPr>
              <a:t>See acompanying notes to basic financial</a:t>
            </a:r>
            <a:r>
              <a:rPr sz="700" dirty="0">
                <a:latin typeface="Times New Roman"/>
                <a:cs typeface="Times New Roman"/>
              </a:rPr>
              <a:t> </a:t>
            </a:r>
            <a:r>
              <a:rPr sz="700" spc="5" dirty="0">
                <a:latin typeface="Times New Roman"/>
                <a:cs typeface="Times New Roman"/>
              </a:rPr>
              <a:t>statements.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508883" y="7141971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5812" y="0"/>
                </a:lnTo>
              </a:path>
            </a:pathLst>
          </a:custGeom>
          <a:ln w="7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508883" y="7158742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5812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81221" y="7141971"/>
            <a:ext cx="635635" cy="0"/>
          </a:xfrm>
          <a:custGeom>
            <a:avLst/>
            <a:gdLst/>
            <a:ahLst/>
            <a:cxnLst/>
            <a:rect l="l" t="t" r="r" b="b"/>
            <a:pathLst>
              <a:path w="635635">
                <a:moveTo>
                  <a:pt x="0" y="0"/>
                </a:moveTo>
                <a:lnTo>
                  <a:pt x="635508" y="0"/>
                </a:lnTo>
              </a:path>
            </a:pathLst>
          </a:custGeom>
          <a:ln w="7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181221" y="7158742"/>
            <a:ext cx="635635" cy="0"/>
          </a:xfrm>
          <a:custGeom>
            <a:avLst/>
            <a:gdLst/>
            <a:ahLst/>
            <a:cxnLst/>
            <a:rect l="l" t="t" r="r" b="b"/>
            <a:pathLst>
              <a:path w="635635">
                <a:moveTo>
                  <a:pt x="0" y="0"/>
                </a:moveTo>
                <a:lnTo>
                  <a:pt x="635508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59401" y="7141971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5812" y="0"/>
                </a:lnTo>
              </a:path>
            </a:pathLst>
          </a:custGeom>
          <a:ln w="7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859401" y="7158742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5812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24246" y="7141971"/>
            <a:ext cx="635635" cy="0"/>
          </a:xfrm>
          <a:custGeom>
            <a:avLst/>
            <a:gdLst/>
            <a:ahLst/>
            <a:cxnLst/>
            <a:rect l="l" t="t" r="r" b="b"/>
            <a:pathLst>
              <a:path w="635635">
                <a:moveTo>
                  <a:pt x="0" y="0"/>
                </a:moveTo>
                <a:lnTo>
                  <a:pt x="635508" y="0"/>
                </a:lnTo>
              </a:path>
            </a:pathLst>
          </a:custGeom>
          <a:ln w="7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524246" y="7158742"/>
            <a:ext cx="635635" cy="0"/>
          </a:xfrm>
          <a:custGeom>
            <a:avLst/>
            <a:gdLst/>
            <a:ahLst/>
            <a:cxnLst/>
            <a:rect l="l" t="t" r="r" b="b"/>
            <a:pathLst>
              <a:path w="635635">
                <a:moveTo>
                  <a:pt x="0" y="0"/>
                </a:moveTo>
                <a:lnTo>
                  <a:pt x="635508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23544" y="1485391"/>
            <a:ext cx="5915025" cy="0"/>
          </a:xfrm>
          <a:custGeom>
            <a:avLst/>
            <a:gdLst/>
            <a:ahLst/>
            <a:cxnLst/>
            <a:rect l="l" t="t" r="r" b="b"/>
            <a:pathLst>
              <a:path w="5915025">
                <a:moveTo>
                  <a:pt x="0" y="0"/>
                </a:moveTo>
                <a:lnTo>
                  <a:pt x="591464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978473" y="1736963"/>
          <a:ext cx="5862319" cy="14263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304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34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73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95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578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578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50408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760345" marR="177165" indent="-52069">
                        <a:lnSpc>
                          <a:spcPct val="112900"/>
                        </a:lnSpc>
                        <a:spcBef>
                          <a:spcPts val="5"/>
                        </a:spcBef>
                      </a:pPr>
                      <a:r>
                        <a:rPr sz="700" spc="-20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eneral  Fund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13030" marR="88900" indent="10160">
                        <a:lnSpc>
                          <a:spcPct val="1129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Community 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re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er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ation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60960" marR="41275" indent="164465">
                        <a:lnSpc>
                          <a:spcPct val="112900"/>
                        </a:lnSpc>
                        <a:spcBef>
                          <a:spcPts val="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School  Capital</a:t>
                      </a:r>
                      <a:r>
                        <a:rPr sz="7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Projects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13360" marR="140335" indent="-76835">
                        <a:lnSpc>
                          <a:spcPct val="1129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onmajor  Funds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 algn="ctr">
                        <a:lnSpc>
                          <a:spcPts val="780"/>
                        </a:lnSpc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81915" marR="45720" algn="ctr">
                        <a:lnSpc>
                          <a:spcPct val="112900"/>
                        </a:lnSpc>
                      </a:pPr>
                      <a:r>
                        <a:rPr sz="700" spc="-20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ernmental  Funds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133">
                <a:tc gridSpan="6">
                  <a:txBody>
                    <a:bodyPr/>
                    <a:lstStyle/>
                    <a:p>
                      <a:pPr>
                        <a:lnSpc>
                          <a:spcPts val="755"/>
                        </a:lnSpc>
                        <a:spcBef>
                          <a:spcPts val="25"/>
                        </a:spcBef>
                      </a:pPr>
                      <a:r>
                        <a:rPr sz="700" b="1" spc="5" dirty="0">
                          <a:latin typeface="Times New Roman"/>
                          <a:cs typeface="Times New Roman"/>
                        </a:rPr>
                        <a:t>Revenues: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0008">
                <a:tc>
                  <a:txBody>
                    <a:bodyPr/>
                    <a:lstStyle/>
                    <a:p>
                      <a:pPr marL="31750">
                        <a:lnSpc>
                          <a:spcPts val="830"/>
                        </a:lnSpc>
                        <a:spcBef>
                          <a:spcPts val="90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Property</a:t>
                      </a:r>
                      <a:r>
                        <a:rPr sz="7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taxes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830"/>
                        </a:lnSpc>
                        <a:spcBef>
                          <a:spcPts val="90"/>
                        </a:spcBef>
                      </a:pPr>
                      <a:r>
                        <a:rPr sz="70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11,312,636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>
                  <a:txBody>
                    <a:bodyPr/>
                    <a:lstStyle/>
                    <a:p>
                      <a:pPr marR="54610" algn="r">
                        <a:lnSpc>
                          <a:spcPts val="830"/>
                        </a:lnSpc>
                        <a:spcBef>
                          <a:spcPts val="90"/>
                        </a:spcBef>
                        <a:tabLst>
                          <a:tab pos="238760" algn="l"/>
                        </a:tabLst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$	173,284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830"/>
                        </a:lnSpc>
                        <a:spcBef>
                          <a:spcPts val="90"/>
                        </a:spcBef>
                        <a:tabLst>
                          <a:tab pos="507365" algn="l"/>
                        </a:tabLst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$	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830"/>
                        </a:lnSpc>
                        <a:spcBef>
                          <a:spcPts val="90"/>
                        </a:spcBef>
                        <a:tabLst>
                          <a:tab pos="507365" algn="l"/>
                        </a:tabLst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$	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>
                  <a:txBody>
                    <a:bodyPr/>
                    <a:lstStyle/>
                    <a:p>
                      <a:pPr marR="42545" algn="r">
                        <a:lnSpc>
                          <a:spcPts val="830"/>
                        </a:lnSpc>
                        <a:spcBef>
                          <a:spcPts val="90"/>
                        </a:spcBef>
                      </a:pPr>
                      <a:r>
                        <a:rPr sz="70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11,485,920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0426">
                <a:tc>
                  <a:txBody>
                    <a:bodyPr/>
                    <a:lstStyle/>
                    <a:p>
                      <a:pPr marL="317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Intergovernmental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1,696,152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461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119,944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7112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14,401,042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439,837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4254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16,656,975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0426">
                <a:tc>
                  <a:txBody>
                    <a:bodyPr/>
                    <a:lstStyle/>
                    <a:p>
                      <a:pPr marL="317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Motor vehicle and other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excises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1,221,026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334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4254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1,221,026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0426">
                <a:tc>
                  <a:txBody>
                    <a:bodyPr/>
                    <a:lstStyle/>
                    <a:p>
                      <a:pPr marL="317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Licenses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permits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219,023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334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4254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219,023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0426">
                <a:tc>
                  <a:txBody>
                    <a:bodyPr/>
                    <a:lstStyle/>
                    <a:p>
                      <a:pPr marL="317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Penalties and interest </a:t>
                      </a:r>
                      <a:r>
                        <a:rPr sz="700" spc="10" dirty="0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taxes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136,843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334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4254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136,843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0609">
                <a:tc>
                  <a:txBody>
                    <a:bodyPr/>
                    <a:lstStyle/>
                    <a:p>
                      <a:pPr marL="31750">
                        <a:lnSpc>
                          <a:spcPts val="83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Fines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forfeitures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83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69,732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3340" algn="r">
                        <a:lnSpc>
                          <a:spcPts val="83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83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83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42545" algn="r">
                        <a:lnSpc>
                          <a:spcPts val="83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69,732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0609">
                <a:tc>
                  <a:txBody>
                    <a:bodyPr/>
                    <a:lstStyle/>
                    <a:p>
                      <a:pPr marL="317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Investment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income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176,708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461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49,064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20,949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42545" algn="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246,721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0844">
                <a:tc>
                  <a:txBody>
                    <a:bodyPr/>
                    <a:lstStyle/>
                    <a:p>
                      <a:pPr marL="31750">
                        <a:lnSpc>
                          <a:spcPts val="755"/>
                        </a:lnSpc>
                        <a:spcBef>
                          <a:spcPts val="15"/>
                        </a:spcBef>
                      </a:pPr>
                      <a:r>
                        <a:rPr sz="700" spc="5" dirty="0">
                          <a:latin typeface="Times New Roman"/>
                          <a:cs typeface="Times New Roman"/>
                        </a:rPr>
                        <a:t>Departmental and other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revenue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5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518,430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4610" algn="r">
                        <a:lnSpc>
                          <a:spcPts val="75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1,055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75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75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507,975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42545" algn="r">
                        <a:lnSpc>
                          <a:spcPts val="755"/>
                        </a:lnSpc>
                        <a:spcBef>
                          <a:spcPts val="1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1,027,460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3" name="object 23"/>
          <p:cNvSpPr/>
          <p:nvPr/>
        </p:nvSpPr>
        <p:spPr>
          <a:xfrm>
            <a:off x="6202426" y="7141971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5812" y="0"/>
                </a:lnTo>
              </a:path>
            </a:pathLst>
          </a:custGeom>
          <a:ln w="7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02426" y="7158742"/>
            <a:ext cx="636270" cy="0"/>
          </a:xfrm>
          <a:custGeom>
            <a:avLst/>
            <a:gdLst/>
            <a:ahLst/>
            <a:cxnLst/>
            <a:rect l="l" t="t" r="r" b="b"/>
            <a:pathLst>
              <a:path w="636270">
                <a:moveTo>
                  <a:pt x="0" y="0"/>
                </a:moveTo>
                <a:lnTo>
                  <a:pt x="635812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35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325">
    <p:push dir="u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98016" y="869696"/>
            <a:ext cx="5767705" cy="67119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7620" algn="ctr">
              <a:lnSpc>
                <a:spcPct val="100000"/>
              </a:lnSpc>
              <a:spcBef>
                <a:spcPts val="90"/>
              </a:spcBef>
            </a:pPr>
            <a:r>
              <a:rPr sz="800" b="1" spc="-10" dirty="0">
                <a:latin typeface="Times New Roman"/>
                <a:cs typeface="Times New Roman"/>
              </a:rPr>
              <a:t>TOWN OF </a:t>
            </a:r>
            <a:r>
              <a:rPr sz="800" b="1" spc="-5" dirty="0">
                <a:latin typeface="Times New Roman"/>
                <a:cs typeface="Times New Roman"/>
              </a:rPr>
              <a:t>TEMPLETON,</a:t>
            </a:r>
            <a:r>
              <a:rPr sz="800" b="1" spc="35" dirty="0">
                <a:latin typeface="Times New Roman"/>
                <a:cs typeface="Times New Roman"/>
              </a:rPr>
              <a:t> </a:t>
            </a:r>
            <a:r>
              <a:rPr sz="800" b="1" spc="-10" dirty="0">
                <a:latin typeface="Times New Roman"/>
                <a:cs typeface="Times New Roman"/>
              </a:rPr>
              <a:t>MASSACHUSETTS</a:t>
            </a: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708660" marR="698500" algn="ctr">
              <a:lnSpc>
                <a:spcPct val="107500"/>
              </a:lnSpc>
            </a:pPr>
            <a:r>
              <a:rPr sz="800" b="1" spc="-10" dirty="0">
                <a:latin typeface="Times New Roman"/>
                <a:cs typeface="Times New Roman"/>
              </a:rPr>
              <a:t>RECONCILIATION OF THE STATEMENT OF REVENUES, EXPENDITURES, AND CHANGES  </a:t>
            </a:r>
            <a:r>
              <a:rPr sz="800" b="1" spc="-5" dirty="0">
                <a:latin typeface="Times New Roman"/>
                <a:cs typeface="Times New Roman"/>
              </a:rPr>
              <a:t>IN FUND </a:t>
            </a:r>
            <a:r>
              <a:rPr sz="800" b="1" spc="-10" dirty="0">
                <a:latin typeface="Times New Roman"/>
                <a:cs typeface="Times New Roman"/>
              </a:rPr>
              <a:t>BALANCES OF GOVERNMENTAL </a:t>
            </a:r>
            <a:r>
              <a:rPr sz="800" b="1" spc="-5" dirty="0">
                <a:latin typeface="Times New Roman"/>
                <a:cs typeface="Times New Roman"/>
              </a:rPr>
              <a:t>FUNDS </a:t>
            </a:r>
            <a:r>
              <a:rPr sz="800" b="1" spc="-10" dirty="0">
                <a:latin typeface="Times New Roman"/>
                <a:cs typeface="Times New Roman"/>
              </a:rPr>
              <a:t>TO THE STATEMENT OF</a:t>
            </a:r>
            <a:r>
              <a:rPr sz="800" b="1" spc="155" dirty="0">
                <a:latin typeface="Times New Roman"/>
                <a:cs typeface="Times New Roman"/>
              </a:rPr>
              <a:t> </a:t>
            </a:r>
            <a:r>
              <a:rPr sz="800" b="1" spc="-10" dirty="0">
                <a:latin typeface="Times New Roman"/>
                <a:cs typeface="Times New Roman"/>
              </a:rPr>
              <a:t>ACTIVITIES</a:t>
            </a:r>
            <a:endParaRPr sz="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0"/>
              </a:spcBef>
              <a:tabLst>
                <a:tab pos="2208530" algn="l"/>
                <a:tab pos="5741670" algn="l"/>
              </a:tabLst>
            </a:pPr>
            <a:r>
              <a:rPr sz="800" b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800" b="1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YEAR ENDED JUNE </a:t>
            </a:r>
            <a:r>
              <a:rPr sz="800" b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30,</a:t>
            </a:r>
            <a:r>
              <a:rPr sz="8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00" b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2019	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17805" y="1787382"/>
            <a:ext cx="2922905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00" b="1" spc="-10" dirty="0">
                <a:latin typeface="Times New Roman"/>
                <a:cs typeface="Times New Roman"/>
              </a:rPr>
              <a:t>Net </a:t>
            </a:r>
            <a:r>
              <a:rPr sz="800" b="1" spc="-5" dirty="0">
                <a:latin typeface="Times New Roman"/>
                <a:cs typeface="Times New Roman"/>
              </a:rPr>
              <a:t>Change </a:t>
            </a:r>
            <a:r>
              <a:rPr sz="800" b="1" spc="-10" dirty="0">
                <a:latin typeface="Times New Roman"/>
                <a:cs typeface="Times New Roman"/>
              </a:rPr>
              <a:t>in </a:t>
            </a:r>
            <a:r>
              <a:rPr sz="800" b="1" spc="-5" dirty="0">
                <a:latin typeface="Times New Roman"/>
                <a:cs typeface="Times New Roman"/>
              </a:rPr>
              <a:t>Fund </a:t>
            </a:r>
            <a:r>
              <a:rPr sz="800" b="1" spc="-10" dirty="0">
                <a:latin typeface="Times New Roman"/>
                <a:cs typeface="Times New Roman"/>
              </a:rPr>
              <a:t>Balances </a:t>
            </a:r>
            <a:r>
              <a:rPr sz="800" b="1" spc="-5" dirty="0">
                <a:latin typeface="Times New Roman"/>
                <a:cs typeface="Times New Roman"/>
              </a:rPr>
              <a:t>- Total </a:t>
            </a:r>
            <a:r>
              <a:rPr sz="800" b="1" spc="-10" dirty="0">
                <a:latin typeface="Times New Roman"/>
                <a:cs typeface="Times New Roman"/>
              </a:rPr>
              <a:t>Governmental </a:t>
            </a:r>
            <a:r>
              <a:rPr sz="800" b="1" spc="-5" dirty="0">
                <a:latin typeface="Times New Roman"/>
                <a:cs typeface="Times New Roman"/>
              </a:rPr>
              <a:t>Fund</a:t>
            </a:r>
            <a:r>
              <a:rPr sz="800" b="1" spc="110" dirty="0">
                <a:latin typeface="Times New Roman"/>
                <a:cs typeface="Times New Roman"/>
              </a:rPr>
              <a:t> </a:t>
            </a:r>
            <a:r>
              <a:rPr sz="800" b="1" spc="-10" dirty="0">
                <a:latin typeface="Times New Roman"/>
                <a:cs typeface="Times New Roman"/>
              </a:rPr>
              <a:t>Balances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099711" y="1787382"/>
            <a:ext cx="644525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00" spc="-5" dirty="0">
                <a:latin typeface="Times New Roman"/>
                <a:cs typeface="Times New Roman"/>
              </a:rPr>
              <a:t>$</a:t>
            </a:r>
            <a:r>
              <a:rPr sz="800" spc="110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(1,019,899)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46955" y="2039144"/>
            <a:ext cx="3816350" cy="812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4769" marR="5080" indent="-52705">
              <a:lnSpc>
                <a:spcPct val="107500"/>
              </a:lnSpc>
              <a:spcBef>
                <a:spcPts val="100"/>
              </a:spcBef>
            </a:pPr>
            <a:r>
              <a:rPr sz="800" spc="-10" dirty="0">
                <a:latin typeface="Times New Roman"/>
                <a:cs typeface="Times New Roman"/>
              </a:rPr>
              <a:t>Governmental </a:t>
            </a:r>
            <a:r>
              <a:rPr sz="800" spc="-5" dirty="0">
                <a:latin typeface="Times New Roman"/>
                <a:cs typeface="Times New Roman"/>
              </a:rPr>
              <a:t>funds </a:t>
            </a:r>
            <a:r>
              <a:rPr sz="800" spc="-10" dirty="0">
                <a:latin typeface="Times New Roman"/>
                <a:cs typeface="Times New Roman"/>
              </a:rPr>
              <a:t>report capital </a:t>
            </a:r>
            <a:r>
              <a:rPr sz="800" spc="-15" dirty="0">
                <a:latin typeface="Times New Roman"/>
                <a:cs typeface="Times New Roman"/>
              </a:rPr>
              <a:t>outlays </a:t>
            </a:r>
            <a:r>
              <a:rPr sz="800" spc="-10" dirty="0">
                <a:latin typeface="Times New Roman"/>
                <a:cs typeface="Times New Roman"/>
              </a:rPr>
              <a:t>as expenditures. </a:t>
            </a:r>
            <a:r>
              <a:rPr sz="800" spc="-15" dirty="0">
                <a:latin typeface="Times New Roman"/>
                <a:cs typeface="Times New Roman"/>
              </a:rPr>
              <a:t>However, </a:t>
            </a:r>
            <a:r>
              <a:rPr sz="800" spc="-10" dirty="0">
                <a:latin typeface="Times New Roman"/>
                <a:cs typeface="Times New Roman"/>
              </a:rPr>
              <a:t>in </a:t>
            </a:r>
            <a:r>
              <a:rPr sz="800" spc="-5" dirty="0">
                <a:latin typeface="Times New Roman"/>
                <a:cs typeface="Times New Roman"/>
              </a:rPr>
              <a:t>the </a:t>
            </a:r>
            <a:r>
              <a:rPr sz="800" spc="-10" dirty="0">
                <a:latin typeface="Times New Roman"/>
                <a:cs typeface="Times New Roman"/>
              </a:rPr>
              <a:t>Statement </a:t>
            </a:r>
            <a:r>
              <a:rPr sz="800" spc="-15" dirty="0">
                <a:latin typeface="Times New Roman"/>
                <a:cs typeface="Times New Roman"/>
              </a:rPr>
              <a:t>of  </a:t>
            </a:r>
            <a:r>
              <a:rPr sz="800" spc="-10" dirty="0">
                <a:latin typeface="Times New Roman"/>
                <a:cs typeface="Times New Roman"/>
              </a:rPr>
              <a:t>Activities the cost </a:t>
            </a:r>
            <a:r>
              <a:rPr sz="800" spc="-15" dirty="0">
                <a:latin typeface="Times New Roman"/>
                <a:cs typeface="Times New Roman"/>
              </a:rPr>
              <a:t>of </a:t>
            </a:r>
            <a:r>
              <a:rPr sz="800" spc="-10" dirty="0">
                <a:latin typeface="Times New Roman"/>
                <a:cs typeface="Times New Roman"/>
              </a:rPr>
              <a:t>those </a:t>
            </a:r>
            <a:r>
              <a:rPr sz="800" spc="-5" dirty="0">
                <a:latin typeface="Times New Roman"/>
                <a:cs typeface="Times New Roman"/>
              </a:rPr>
              <a:t>assets </a:t>
            </a:r>
            <a:r>
              <a:rPr sz="800" spc="-10" dirty="0">
                <a:latin typeface="Times New Roman"/>
                <a:cs typeface="Times New Roman"/>
              </a:rPr>
              <a:t>is capitalized and depreciated </a:t>
            </a:r>
            <a:r>
              <a:rPr sz="800" spc="-15" dirty="0">
                <a:latin typeface="Times New Roman"/>
                <a:cs typeface="Times New Roman"/>
              </a:rPr>
              <a:t>over </a:t>
            </a:r>
            <a:r>
              <a:rPr sz="800" spc="-10" dirty="0">
                <a:latin typeface="Times New Roman"/>
                <a:cs typeface="Times New Roman"/>
              </a:rPr>
              <a:t>their estimated useful  lives. This amount represents the net amount </a:t>
            </a:r>
            <a:r>
              <a:rPr sz="800" spc="-15" dirty="0">
                <a:latin typeface="Times New Roman"/>
                <a:cs typeface="Times New Roman"/>
              </a:rPr>
              <a:t>of </a:t>
            </a:r>
            <a:r>
              <a:rPr sz="800" spc="-10" dirty="0">
                <a:latin typeface="Times New Roman"/>
                <a:cs typeface="Times New Roman"/>
              </a:rPr>
              <a:t>the depreciation expense in excess </a:t>
            </a:r>
            <a:r>
              <a:rPr sz="800" spc="-15" dirty="0">
                <a:latin typeface="Times New Roman"/>
                <a:cs typeface="Times New Roman"/>
              </a:rPr>
              <a:t>of </a:t>
            </a:r>
            <a:r>
              <a:rPr sz="800" spc="-10" dirty="0">
                <a:latin typeface="Times New Roman"/>
                <a:cs typeface="Times New Roman"/>
              </a:rPr>
              <a:t>capital  </a:t>
            </a:r>
            <a:r>
              <a:rPr sz="800" spc="-15" dirty="0">
                <a:latin typeface="Times New Roman"/>
                <a:cs typeface="Times New Roman"/>
              </a:rPr>
              <a:t>outlay. </a:t>
            </a:r>
            <a:r>
              <a:rPr sz="800" spc="-10" dirty="0">
                <a:latin typeface="Times New Roman"/>
                <a:cs typeface="Times New Roman"/>
              </a:rPr>
              <a:t>The amounts are represented here as </a:t>
            </a:r>
            <a:r>
              <a:rPr sz="800" spc="-15" dirty="0">
                <a:latin typeface="Times New Roman"/>
                <a:cs typeface="Times New Roman"/>
              </a:rPr>
              <a:t>reconciling</a:t>
            </a:r>
            <a:r>
              <a:rPr sz="800" spc="100" dirty="0">
                <a:latin typeface="Times New Roman"/>
                <a:cs typeface="Times New Roman"/>
              </a:rPr>
              <a:t> </a:t>
            </a:r>
            <a:r>
              <a:rPr sz="800" spc="-5" dirty="0">
                <a:latin typeface="Times New Roman"/>
                <a:cs typeface="Times New Roman"/>
              </a:rPr>
              <a:t>items:</a:t>
            </a:r>
            <a:endParaRPr sz="800">
              <a:latin typeface="Times New Roman"/>
              <a:cs typeface="Times New Roman"/>
            </a:endParaRPr>
          </a:p>
          <a:p>
            <a:pPr marL="220345" marR="2722245">
              <a:lnSpc>
                <a:spcPct val="107500"/>
              </a:lnSpc>
            </a:pPr>
            <a:r>
              <a:rPr sz="800" spc="-10" dirty="0">
                <a:latin typeface="Times New Roman"/>
                <a:cs typeface="Times New Roman"/>
              </a:rPr>
              <a:t>Capital </a:t>
            </a:r>
            <a:r>
              <a:rPr sz="800" spc="-15" dirty="0">
                <a:latin typeface="Times New Roman"/>
                <a:cs typeface="Times New Roman"/>
              </a:rPr>
              <a:t>outlays  </a:t>
            </a:r>
            <a:r>
              <a:rPr sz="800" spc="-10" dirty="0">
                <a:latin typeface="Times New Roman"/>
                <a:cs typeface="Times New Roman"/>
              </a:rPr>
              <a:t>Depreciation</a:t>
            </a:r>
            <a:r>
              <a:rPr sz="800" spc="-4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expense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538854" y="2563387"/>
            <a:ext cx="513080" cy="28765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R="38100" algn="r">
              <a:lnSpc>
                <a:spcPct val="100000"/>
              </a:lnSpc>
              <a:spcBef>
                <a:spcPts val="170"/>
              </a:spcBef>
            </a:pPr>
            <a:r>
              <a:rPr sz="800" spc="-5" dirty="0">
                <a:latin typeface="Times New Roman"/>
                <a:cs typeface="Times New Roman"/>
              </a:rPr>
              <a:t>30</a:t>
            </a:r>
            <a:r>
              <a:rPr sz="800" dirty="0">
                <a:latin typeface="Times New Roman"/>
                <a:cs typeface="Times New Roman"/>
              </a:rPr>
              <a:t>,</a:t>
            </a:r>
            <a:r>
              <a:rPr sz="800" spc="-5" dirty="0">
                <a:latin typeface="Times New Roman"/>
                <a:cs typeface="Times New Roman"/>
              </a:rPr>
              <a:t>881</a:t>
            </a:r>
            <a:r>
              <a:rPr sz="800" dirty="0">
                <a:latin typeface="Times New Roman"/>
                <a:cs typeface="Times New Roman"/>
              </a:rPr>
              <a:t>,</a:t>
            </a:r>
            <a:r>
              <a:rPr sz="800" spc="-5" dirty="0">
                <a:latin typeface="Times New Roman"/>
                <a:cs typeface="Times New Roman"/>
              </a:rPr>
              <a:t>471</a:t>
            </a:r>
            <a:endParaRPr sz="8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75"/>
              </a:spcBef>
            </a:pPr>
            <a:r>
              <a:rPr sz="800" spc="-5" dirty="0">
                <a:latin typeface="Times New Roman"/>
                <a:cs typeface="Times New Roman"/>
              </a:rPr>
              <a:t>(478</a:t>
            </a:r>
            <a:r>
              <a:rPr sz="800" dirty="0">
                <a:latin typeface="Times New Roman"/>
                <a:cs typeface="Times New Roman"/>
              </a:rPr>
              <a:t>,</a:t>
            </a:r>
            <a:r>
              <a:rPr sz="800" spc="-5" dirty="0">
                <a:latin typeface="Times New Roman"/>
                <a:cs typeface="Times New Roman"/>
              </a:rPr>
              <a:t>099)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36517" y="2967333"/>
            <a:ext cx="1471930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00" spc="-5" dirty="0">
                <a:latin typeface="Times New Roman"/>
                <a:cs typeface="Times New Roman"/>
              </a:rPr>
              <a:t>Net </a:t>
            </a:r>
            <a:r>
              <a:rPr sz="800" spc="-10" dirty="0">
                <a:latin typeface="Times New Roman"/>
                <a:cs typeface="Times New Roman"/>
              </a:rPr>
              <a:t>effect </a:t>
            </a:r>
            <a:r>
              <a:rPr sz="800" spc="-15" dirty="0">
                <a:latin typeface="Times New Roman"/>
                <a:cs typeface="Times New Roman"/>
              </a:rPr>
              <a:t>of </a:t>
            </a:r>
            <a:r>
              <a:rPr sz="800" spc="-10" dirty="0">
                <a:latin typeface="Times New Roman"/>
                <a:cs typeface="Times New Roman"/>
              </a:rPr>
              <a:t>reporting capital</a:t>
            </a:r>
            <a:r>
              <a:rPr sz="800" spc="-5" dirty="0">
                <a:latin typeface="Times New Roman"/>
                <a:cs typeface="Times New Roman"/>
              </a:rPr>
              <a:t> assets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30772" y="2967333"/>
            <a:ext cx="480059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00" spc="-5" dirty="0">
                <a:latin typeface="Times New Roman"/>
                <a:cs typeface="Times New Roman"/>
              </a:rPr>
              <a:t>30</a:t>
            </a:r>
            <a:r>
              <a:rPr sz="800" dirty="0">
                <a:latin typeface="Times New Roman"/>
                <a:cs typeface="Times New Roman"/>
              </a:rPr>
              <a:t>,</a:t>
            </a:r>
            <a:r>
              <a:rPr sz="800" spc="-5" dirty="0">
                <a:latin typeface="Times New Roman"/>
                <a:cs typeface="Times New Roman"/>
              </a:rPr>
              <a:t>403</a:t>
            </a:r>
            <a:r>
              <a:rPr sz="800" dirty="0">
                <a:latin typeface="Times New Roman"/>
                <a:cs typeface="Times New Roman"/>
              </a:rPr>
              <a:t>,</a:t>
            </a:r>
            <a:r>
              <a:rPr sz="800" spc="-5" dirty="0">
                <a:latin typeface="Times New Roman"/>
                <a:cs typeface="Times New Roman"/>
              </a:rPr>
              <a:t>372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46955" y="3219095"/>
            <a:ext cx="3831590" cy="680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0805" marR="5080" indent="-78740">
              <a:lnSpc>
                <a:spcPct val="107500"/>
              </a:lnSpc>
              <a:spcBef>
                <a:spcPts val="100"/>
              </a:spcBef>
            </a:pPr>
            <a:r>
              <a:rPr sz="800" spc="-10" dirty="0">
                <a:latin typeface="Times New Roman"/>
                <a:cs typeface="Times New Roman"/>
              </a:rPr>
              <a:t>The issuance </a:t>
            </a:r>
            <a:r>
              <a:rPr sz="800" spc="-15" dirty="0">
                <a:latin typeface="Times New Roman"/>
                <a:cs typeface="Times New Roman"/>
              </a:rPr>
              <a:t>of long-term </a:t>
            </a:r>
            <a:r>
              <a:rPr sz="800" spc="-5" dirty="0">
                <a:latin typeface="Times New Roman"/>
                <a:cs typeface="Times New Roman"/>
              </a:rPr>
              <a:t>debt </a:t>
            </a:r>
            <a:r>
              <a:rPr sz="800" spc="-10" dirty="0">
                <a:latin typeface="Times New Roman"/>
                <a:cs typeface="Times New Roman"/>
              </a:rPr>
              <a:t>provides </a:t>
            </a:r>
            <a:r>
              <a:rPr sz="800" spc="-5" dirty="0">
                <a:latin typeface="Times New Roman"/>
                <a:cs typeface="Times New Roman"/>
              </a:rPr>
              <a:t>current </a:t>
            </a:r>
            <a:r>
              <a:rPr sz="800" spc="-10" dirty="0">
                <a:latin typeface="Times New Roman"/>
                <a:cs typeface="Times New Roman"/>
              </a:rPr>
              <a:t>financial resources to governmental </a:t>
            </a:r>
            <a:r>
              <a:rPr sz="800" spc="-5" dirty="0">
                <a:latin typeface="Times New Roman"/>
                <a:cs typeface="Times New Roman"/>
              </a:rPr>
              <a:t>funds,  </a:t>
            </a:r>
            <a:r>
              <a:rPr sz="800" spc="-15" dirty="0">
                <a:latin typeface="Times New Roman"/>
                <a:cs typeface="Times New Roman"/>
              </a:rPr>
              <a:t>while </a:t>
            </a:r>
            <a:r>
              <a:rPr sz="800" spc="-10" dirty="0">
                <a:latin typeface="Times New Roman"/>
                <a:cs typeface="Times New Roman"/>
              </a:rPr>
              <a:t>the repayment </a:t>
            </a:r>
            <a:r>
              <a:rPr sz="800" spc="-15" dirty="0">
                <a:latin typeface="Times New Roman"/>
                <a:cs typeface="Times New Roman"/>
              </a:rPr>
              <a:t>of </a:t>
            </a:r>
            <a:r>
              <a:rPr sz="800" spc="-10" dirty="0">
                <a:latin typeface="Times New Roman"/>
                <a:cs typeface="Times New Roman"/>
              </a:rPr>
              <a:t>the principal </a:t>
            </a:r>
            <a:r>
              <a:rPr sz="800" spc="-15" dirty="0">
                <a:latin typeface="Times New Roman"/>
                <a:cs typeface="Times New Roman"/>
              </a:rPr>
              <a:t>of long-term </a:t>
            </a:r>
            <a:r>
              <a:rPr sz="800" spc="-10" dirty="0">
                <a:latin typeface="Times New Roman"/>
                <a:cs typeface="Times New Roman"/>
              </a:rPr>
              <a:t>debt consumes the financial resources </a:t>
            </a:r>
            <a:r>
              <a:rPr sz="800" spc="-15" dirty="0">
                <a:latin typeface="Times New Roman"/>
                <a:cs typeface="Times New Roman"/>
              </a:rPr>
              <a:t>of  </a:t>
            </a:r>
            <a:r>
              <a:rPr sz="800" spc="-10" dirty="0">
                <a:latin typeface="Times New Roman"/>
                <a:cs typeface="Times New Roman"/>
              </a:rPr>
              <a:t>governmental </a:t>
            </a:r>
            <a:r>
              <a:rPr sz="800" spc="-5" dirty="0">
                <a:latin typeface="Times New Roman"/>
                <a:cs typeface="Times New Roman"/>
              </a:rPr>
              <a:t>funds. </a:t>
            </a:r>
            <a:r>
              <a:rPr sz="800" spc="-10" dirty="0">
                <a:latin typeface="Times New Roman"/>
                <a:cs typeface="Times New Roman"/>
              </a:rPr>
              <a:t>Neither has any effect </a:t>
            </a:r>
            <a:r>
              <a:rPr sz="800" spc="-15" dirty="0">
                <a:latin typeface="Times New Roman"/>
                <a:cs typeface="Times New Roman"/>
              </a:rPr>
              <a:t>on </a:t>
            </a:r>
            <a:r>
              <a:rPr sz="800" spc="-5" dirty="0">
                <a:latin typeface="Times New Roman"/>
                <a:cs typeface="Times New Roman"/>
              </a:rPr>
              <a:t>net </a:t>
            </a:r>
            <a:r>
              <a:rPr sz="800" spc="-10" dirty="0">
                <a:latin typeface="Times New Roman"/>
                <a:cs typeface="Times New Roman"/>
              </a:rPr>
              <a:t>position. Also governmental </a:t>
            </a:r>
            <a:r>
              <a:rPr sz="800" spc="-5" dirty="0">
                <a:latin typeface="Times New Roman"/>
                <a:cs typeface="Times New Roman"/>
              </a:rPr>
              <a:t>funds </a:t>
            </a:r>
            <a:r>
              <a:rPr sz="800" spc="-10" dirty="0">
                <a:latin typeface="Times New Roman"/>
                <a:cs typeface="Times New Roman"/>
              </a:rPr>
              <a:t>report  </a:t>
            </a:r>
            <a:r>
              <a:rPr sz="800" spc="-5" dirty="0">
                <a:latin typeface="Times New Roman"/>
                <a:cs typeface="Times New Roman"/>
              </a:rPr>
              <a:t>the </a:t>
            </a:r>
            <a:r>
              <a:rPr sz="800" spc="-10" dirty="0">
                <a:latin typeface="Times New Roman"/>
                <a:cs typeface="Times New Roman"/>
              </a:rPr>
              <a:t>effect </a:t>
            </a:r>
            <a:r>
              <a:rPr sz="800" spc="-15" dirty="0">
                <a:latin typeface="Times New Roman"/>
                <a:cs typeface="Times New Roman"/>
              </a:rPr>
              <a:t>of </a:t>
            </a:r>
            <a:r>
              <a:rPr sz="800" spc="-5" dirty="0">
                <a:latin typeface="Times New Roman"/>
                <a:cs typeface="Times New Roman"/>
              </a:rPr>
              <a:t>issuance </a:t>
            </a:r>
            <a:r>
              <a:rPr sz="800" spc="-10" dirty="0">
                <a:latin typeface="Times New Roman"/>
                <a:cs typeface="Times New Roman"/>
              </a:rPr>
              <a:t>costs, </a:t>
            </a:r>
            <a:r>
              <a:rPr sz="800" spc="-5" dirty="0">
                <a:latin typeface="Times New Roman"/>
                <a:cs typeface="Times New Roman"/>
              </a:rPr>
              <a:t>premiums, </a:t>
            </a:r>
            <a:r>
              <a:rPr sz="800" spc="-10" dirty="0">
                <a:latin typeface="Times New Roman"/>
                <a:cs typeface="Times New Roman"/>
              </a:rPr>
              <a:t>discounts, and similar items when </a:t>
            </a:r>
            <a:r>
              <a:rPr sz="800" spc="-5" dirty="0">
                <a:latin typeface="Times New Roman"/>
                <a:cs typeface="Times New Roman"/>
              </a:rPr>
              <a:t>debt </a:t>
            </a:r>
            <a:r>
              <a:rPr sz="800" spc="-10" dirty="0">
                <a:latin typeface="Times New Roman"/>
                <a:cs typeface="Times New Roman"/>
              </a:rPr>
              <a:t>is </a:t>
            </a:r>
            <a:r>
              <a:rPr sz="800" spc="-5" dirty="0">
                <a:latin typeface="Times New Roman"/>
                <a:cs typeface="Times New Roman"/>
              </a:rPr>
              <a:t>first issued,  </a:t>
            </a:r>
            <a:r>
              <a:rPr sz="800" spc="-10" dirty="0">
                <a:latin typeface="Times New Roman"/>
                <a:cs typeface="Times New Roman"/>
              </a:rPr>
              <a:t>whereas</a:t>
            </a:r>
            <a:r>
              <a:rPr sz="800" spc="1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these</a:t>
            </a:r>
            <a:r>
              <a:rPr sz="80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amounts</a:t>
            </a:r>
            <a:r>
              <a:rPr sz="800" spc="1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are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amortized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in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the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Statement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15" dirty="0">
                <a:latin typeface="Times New Roman"/>
                <a:cs typeface="Times New Roman"/>
              </a:rPr>
              <a:t>of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Activities.</a:t>
            </a:r>
            <a:r>
              <a:rPr sz="800" spc="3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The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net</a:t>
            </a:r>
            <a:r>
              <a:rPr sz="800" spc="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amounts</a:t>
            </a:r>
            <a:r>
              <a:rPr sz="800" spc="1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are</a:t>
            </a:r>
            <a:endParaRPr sz="8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206209" y="3908412"/>
          <a:ext cx="4874895" cy="64897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26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84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21224">
                <a:tc>
                  <a:txBody>
                    <a:bodyPr/>
                    <a:lstStyle/>
                    <a:p>
                      <a:pPr marL="31750">
                        <a:lnSpc>
                          <a:spcPts val="855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reflected here as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reconciling</a:t>
                      </a:r>
                      <a:r>
                        <a:rPr sz="8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items: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060">
                <a:tc>
                  <a:txBody>
                    <a:bodyPr/>
                    <a:lstStyle/>
                    <a:p>
                      <a:pPr marL="161290">
                        <a:lnSpc>
                          <a:spcPts val="930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Proceeds from bonds and</a:t>
                      </a:r>
                      <a:r>
                        <a:rPr sz="8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notes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925" algn="r">
                        <a:lnSpc>
                          <a:spcPts val="93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(12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195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1060">
                <a:tc>
                  <a:txBody>
                    <a:bodyPr/>
                    <a:lstStyle/>
                    <a:p>
                      <a:pPr marL="161290">
                        <a:lnSpc>
                          <a:spcPts val="930"/>
                        </a:lnSpc>
                      </a:pPr>
                      <a:r>
                        <a:rPr sz="800" spc="-5" dirty="0">
                          <a:latin typeface="Times New Roman"/>
                          <a:cs typeface="Times New Roman"/>
                        </a:rPr>
                        <a:t>Premiums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from</a:t>
                      </a:r>
                      <a:r>
                        <a:rPr sz="8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bonds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925" algn="r">
                        <a:lnSpc>
                          <a:spcPts val="93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(302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235)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1060">
                <a:tc>
                  <a:txBody>
                    <a:bodyPr/>
                    <a:lstStyle/>
                    <a:p>
                      <a:pPr marL="161290">
                        <a:lnSpc>
                          <a:spcPts val="930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Repayments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capital lease</a:t>
                      </a:r>
                      <a:r>
                        <a:rPr sz="8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obligations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925" algn="r">
                        <a:lnSpc>
                          <a:spcPts val="93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(438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792)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4574">
                <a:tc>
                  <a:txBody>
                    <a:bodyPr/>
                    <a:lstStyle/>
                    <a:p>
                      <a:pPr marL="161290">
                        <a:lnSpc>
                          <a:spcPts val="944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Repayments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bonds and</a:t>
                      </a:r>
                      <a:r>
                        <a:rPr sz="8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notes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7945" algn="r">
                        <a:lnSpc>
                          <a:spcPts val="944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619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1536517" y="4671427"/>
            <a:ext cx="1536700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00" spc="-5" dirty="0">
                <a:latin typeface="Times New Roman"/>
                <a:cs typeface="Times New Roman"/>
              </a:rPr>
              <a:t>Net </a:t>
            </a:r>
            <a:r>
              <a:rPr sz="800" spc="-10" dirty="0">
                <a:latin typeface="Times New Roman"/>
                <a:cs typeface="Times New Roman"/>
              </a:rPr>
              <a:t>effect </a:t>
            </a:r>
            <a:r>
              <a:rPr sz="800" spc="-15" dirty="0">
                <a:latin typeface="Times New Roman"/>
                <a:cs typeface="Times New Roman"/>
              </a:rPr>
              <a:t>of </a:t>
            </a:r>
            <a:r>
              <a:rPr sz="800" spc="-10" dirty="0">
                <a:latin typeface="Times New Roman"/>
                <a:cs typeface="Times New Roman"/>
              </a:rPr>
              <a:t>reporting </a:t>
            </a:r>
            <a:r>
              <a:rPr sz="800" spc="-15" dirty="0">
                <a:latin typeface="Times New Roman"/>
                <a:cs typeface="Times New Roman"/>
              </a:rPr>
              <a:t>long-term</a:t>
            </a:r>
            <a:r>
              <a:rPr sz="800" spc="3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debt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197177" y="4671427"/>
            <a:ext cx="546735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00" spc="-5" dirty="0">
                <a:latin typeface="Times New Roman"/>
                <a:cs typeface="Times New Roman"/>
              </a:rPr>
              <a:t>(12</a:t>
            </a:r>
            <a:r>
              <a:rPr sz="800" dirty="0">
                <a:latin typeface="Times New Roman"/>
                <a:cs typeface="Times New Roman"/>
              </a:rPr>
              <a:t>,</a:t>
            </a:r>
            <a:r>
              <a:rPr sz="800" spc="-5" dirty="0">
                <a:latin typeface="Times New Roman"/>
                <a:cs typeface="Times New Roman"/>
              </a:rPr>
              <a:t>887</a:t>
            </a:r>
            <a:r>
              <a:rPr sz="800" dirty="0">
                <a:latin typeface="Times New Roman"/>
                <a:cs typeface="Times New Roman"/>
              </a:rPr>
              <a:t>,</a:t>
            </a:r>
            <a:r>
              <a:rPr sz="800" spc="-5" dirty="0">
                <a:latin typeface="Times New Roman"/>
                <a:cs typeface="Times New Roman"/>
              </a:rPr>
              <a:t>408)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21105" y="4923189"/>
            <a:ext cx="3841115" cy="680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6205" marR="5080" indent="-104139">
              <a:lnSpc>
                <a:spcPct val="107500"/>
              </a:lnSpc>
              <a:spcBef>
                <a:spcPts val="100"/>
              </a:spcBef>
            </a:pPr>
            <a:r>
              <a:rPr sz="800" spc="-10" dirty="0">
                <a:latin typeface="Times New Roman"/>
                <a:cs typeface="Times New Roman"/>
              </a:rPr>
              <a:t>Revenues in </a:t>
            </a:r>
            <a:r>
              <a:rPr sz="800" spc="-5" dirty="0">
                <a:latin typeface="Times New Roman"/>
                <a:cs typeface="Times New Roman"/>
              </a:rPr>
              <a:t>the </a:t>
            </a:r>
            <a:r>
              <a:rPr sz="800" spc="-10" dirty="0">
                <a:latin typeface="Times New Roman"/>
                <a:cs typeface="Times New Roman"/>
              </a:rPr>
              <a:t>Statement </a:t>
            </a:r>
            <a:r>
              <a:rPr sz="800" spc="-15" dirty="0">
                <a:latin typeface="Times New Roman"/>
                <a:cs typeface="Times New Roman"/>
              </a:rPr>
              <a:t>of </a:t>
            </a:r>
            <a:r>
              <a:rPr sz="800" spc="-10" dirty="0">
                <a:latin typeface="Times New Roman"/>
                <a:cs typeface="Times New Roman"/>
              </a:rPr>
              <a:t>Activities that </a:t>
            </a:r>
            <a:r>
              <a:rPr sz="800" spc="-5" dirty="0">
                <a:latin typeface="Times New Roman"/>
                <a:cs typeface="Times New Roman"/>
              </a:rPr>
              <a:t>do </a:t>
            </a:r>
            <a:r>
              <a:rPr sz="800" spc="-10" dirty="0">
                <a:latin typeface="Times New Roman"/>
                <a:cs typeface="Times New Roman"/>
              </a:rPr>
              <a:t>not provide </a:t>
            </a:r>
            <a:r>
              <a:rPr sz="800" spc="-5" dirty="0">
                <a:latin typeface="Times New Roman"/>
                <a:cs typeface="Times New Roman"/>
              </a:rPr>
              <a:t>current </a:t>
            </a:r>
            <a:r>
              <a:rPr sz="800" spc="-10" dirty="0">
                <a:latin typeface="Times New Roman"/>
                <a:cs typeface="Times New Roman"/>
              </a:rPr>
              <a:t>financial resources </a:t>
            </a:r>
            <a:r>
              <a:rPr sz="800" spc="-5" dirty="0">
                <a:latin typeface="Times New Roman"/>
                <a:cs typeface="Times New Roman"/>
              </a:rPr>
              <a:t>are  </a:t>
            </a:r>
            <a:r>
              <a:rPr sz="800" spc="-15" dirty="0">
                <a:latin typeface="Times New Roman"/>
                <a:cs typeface="Times New Roman"/>
              </a:rPr>
              <a:t>unavailable </a:t>
            </a:r>
            <a:r>
              <a:rPr sz="800" spc="-10" dirty="0">
                <a:latin typeface="Times New Roman"/>
                <a:cs typeface="Times New Roman"/>
              </a:rPr>
              <a:t>in the Statement </a:t>
            </a:r>
            <a:r>
              <a:rPr sz="800" spc="-15" dirty="0">
                <a:latin typeface="Times New Roman"/>
                <a:cs typeface="Times New Roman"/>
              </a:rPr>
              <a:t>of </a:t>
            </a:r>
            <a:r>
              <a:rPr sz="800" spc="-10" dirty="0">
                <a:latin typeface="Times New Roman"/>
                <a:cs typeface="Times New Roman"/>
              </a:rPr>
              <a:t>Revenues, Expenditures and Changes in </a:t>
            </a:r>
            <a:r>
              <a:rPr sz="800" spc="-5" dirty="0">
                <a:latin typeface="Times New Roman"/>
                <a:cs typeface="Times New Roman"/>
              </a:rPr>
              <a:t>fund </a:t>
            </a:r>
            <a:r>
              <a:rPr sz="800" spc="-10" dirty="0">
                <a:latin typeface="Times New Roman"/>
                <a:cs typeface="Times New Roman"/>
              </a:rPr>
              <a:t>balances.  Therefore, the </a:t>
            </a:r>
            <a:r>
              <a:rPr sz="800" spc="-15" dirty="0">
                <a:latin typeface="Times New Roman"/>
                <a:cs typeface="Times New Roman"/>
              </a:rPr>
              <a:t>recognition of </a:t>
            </a:r>
            <a:r>
              <a:rPr sz="800" spc="-10" dirty="0">
                <a:latin typeface="Times New Roman"/>
                <a:cs typeface="Times New Roman"/>
              </a:rPr>
              <a:t>revenue for various </a:t>
            </a:r>
            <a:r>
              <a:rPr sz="800" spc="-15" dirty="0">
                <a:latin typeface="Times New Roman"/>
                <a:cs typeface="Times New Roman"/>
              </a:rPr>
              <a:t>types of </a:t>
            </a:r>
            <a:r>
              <a:rPr sz="800" spc="-10" dirty="0">
                <a:latin typeface="Times New Roman"/>
                <a:cs typeface="Times New Roman"/>
              </a:rPr>
              <a:t>accounts </a:t>
            </a:r>
            <a:r>
              <a:rPr sz="800" spc="-15" dirty="0">
                <a:latin typeface="Times New Roman"/>
                <a:cs typeface="Times New Roman"/>
              </a:rPr>
              <a:t>receivable </a:t>
            </a:r>
            <a:r>
              <a:rPr sz="800" spc="-10" dirty="0">
                <a:latin typeface="Times New Roman"/>
                <a:cs typeface="Times New Roman"/>
              </a:rPr>
              <a:t>differ between  the two statements. The amount presented represents the </a:t>
            </a:r>
            <a:r>
              <a:rPr sz="800" spc="-15" dirty="0">
                <a:latin typeface="Times New Roman"/>
                <a:cs typeface="Times New Roman"/>
              </a:rPr>
              <a:t>following </a:t>
            </a:r>
            <a:r>
              <a:rPr sz="800" spc="-10" dirty="0">
                <a:latin typeface="Times New Roman"/>
                <a:cs typeface="Times New Roman"/>
              </a:rPr>
              <a:t>differences derived </a:t>
            </a:r>
            <a:r>
              <a:rPr sz="800" spc="-5" dirty="0">
                <a:latin typeface="Times New Roman"/>
                <a:cs typeface="Times New Roman"/>
              </a:rPr>
              <a:t>.  </a:t>
            </a:r>
            <a:r>
              <a:rPr sz="800" spc="-10" dirty="0">
                <a:latin typeface="Times New Roman"/>
                <a:cs typeface="Times New Roman"/>
              </a:rPr>
              <a:t>from </a:t>
            </a:r>
            <a:r>
              <a:rPr sz="800" spc="-15" dirty="0">
                <a:latin typeface="Times New Roman"/>
                <a:cs typeface="Times New Roman"/>
              </a:rPr>
              <a:t>unavailable</a:t>
            </a:r>
            <a:r>
              <a:rPr sz="800" spc="15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revenue.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07800" y="5457793"/>
            <a:ext cx="302895" cy="1466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00" spc="-5" dirty="0">
                <a:latin typeface="Times New Roman"/>
                <a:cs typeface="Times New Roman"/>
              </a:rPr>
              <a:t>59</a:t>
            </a:r>
            <a:r>
              <a:rPr sz="800" dirty="0">
                <a:latin typeface="Times New Roman"/>
                <a:cs typeface="Times New Roman"/>
              </a:rPr>
              <a:t>,</a:t>
            </a:r>
            <a:r>
              <a:rPr sz="800" spc="-5" dirty="0">
                <a:latin typeface="Times New Roman"/>
                <a:cs typeface="Times New Roman"/>
              </a:rPr>
              <a:t>905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146955" y="5709555"/>
            <a:ext cx="3818890" cy="287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0805" marR="5080" indent="-78740">
              <a:lnSpc>
                <a:spcPct val="107500"/>
              </a:lnSpc>
              <a:spcBef>
                <a:spcPts val="100"/>
              </a:spcBef>
            </a:pPr>
            <a:r>
              <a:rPr sz="800" spc="-10" dirty="0">
                <a:latin typeface="Times New Roman"/>
                <a:cs typeface="Times New Roman"/>
              </a:rPr>
              <a:t>Some expenses reported in </a:t>
            </a:r>
            <a:r>
              <a:rPr sz="800" spc="-5" dirty="0">
                <a:latin typeface="Times New Roman"/>
                <a:cs typeface="Times New Roman"/>
              </a:rPr>
              <a:t>the </a:t>
            </a:r>
            <a:r>
              <a:rPr sz="800" spc="-10" dirty="0">
                <a:latin typeface="Times New Roman"/>
                <a:cs typeface="Times New Roman"/>
              </a:rPr>
              <a:t>statement </a:t>
            </a:r>
            <a:r>
              <a:rPr sz="800" spc="-15" dirty="0">
                <a:latin typeface="Times New Roman"/>
                <a:cs typeface="Times New Roman"/>
              </a:rPr>
              <a:t>of </a:t>
            </a:r>
            <a:r>
              <a:rPr sz="800" spc="-10" dirty="0">
                <a:latin typeface="Times New Roman"/>
                <a:cs typeface="Times New Roman"/>
              </a:rPr>
              <a:t>activities </a:t>
            </a:r>
            <a:r>
              <a:rPr sz="800" spc="-5" dirty="0">
                <a:latin typeface="Times New Roman"/>
                <a:cs typeface="Times New Roman"/>
              </a:rPr>
              <a:t>do </a:t>
            </a:r>
            <a:r>
              <a:rPr sz="800" spc="-10" dirty="0">
                <a:latin typeface="Times New Roman"/>
                <a:cs typeface="Times New Roman"/>
              </a:rPr>
              <a:t>not </a:t>
            </a:r>
            <a:r>
              <a:rPr sz="800" spc="-5" dirty="0">
                <a:latin typeface="Times New Roman"/>
                <a:cs typeface="Times New Roman"/>
              </a:rPr>
              <a:t>require the use </a:t>
            </a:r>
            <a:r>
              <a:rPr sz="800" spc="-15" dirty="0">
                <a:latin typeface="Times New Roman"/>
                <a:cs typeface="Times New Roman"/>
              </a:rPr>
              <a:t>of </a:t>
            </a:r>
            <a:r>
              <a:rPr sz="800" spc="-5" dirty="0">
                <a:latin typeface="Times New Roman"/>
                <a:cs typeface="Times New Roman"/>
              </a:rPr>
              <a:t>current  </a:t>
            </a:r>
            <a:r>
              <a:rPr sz="800" spc="-10" dirty="0">
                <a:latin typeface="Times New Roman"/>
                <a:cs typeface="Times New Roman"/>
              </a:rPr>
              <a:t>financial resources and therefore </a:t>
            </a:r>
            <a:r>
              <a:rPr sz="800" spc="-5" dirty="0">
                <a:latin typeface="Times New Roman"/>
                <a:cs typeface="Times New Roman"/>
              </a:rPr>
              <a:t>are </a:t>
            </a:r>
            <a:r>
              <a:rPr sz="800" spc="-10" dirty="0">
                <a:latin typeface="Times New Roman"/>
                <a:cs typeface="Times New Roman"/>
              </a:rPr>
              <a:t>not reported as expenditures in </a:t>
            </a:r>
            <a:r>
              <a:rPr sz="800" spc="-5" dirty="0">
                <a:latin typeface="Times New Roman"/>
                <a:cs typeface="Times New Roman"/>
              </a:rPr>
              <a:t>the</a:t>
            </a:r>
            <a:r>
              <a:rPr sz="800" spc="10" dirty="0">
                <a:latin typeface="Times New Roman"/>
                <a:cs typeface="Times New Roman"/>
              </a:rPr>
              <a:t> </a:t>
            </a:r>
            <a:r>
              <a:rPr sz="800" spc="-10" dirty="0">
                <a:latin typeface="Times New Roman"/>
                <a:cs typeface="Times New Roman"/>
              </a:rPr>
              <a:t>governmental </a:t>
            </a:r>
            <a:r>
              <a:rPr sz="800" spc="-5" dirty="0">
                <a:latin typeface="Times New Roman"/>
                <a:cs typeface="Times New Roman"/>
              </a:rPr>
              <a:t>funds: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269738" y="2848610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0956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059170" y="3111119"/>
            <a:ext cx="694055" cy="0"/>
          </a:xfrm>
          <a:custGeom>
            <a:avLst/>
            <a:gdLst/>
            <a:ahLst/>
            <a:cxnLst/>
            <a:rect l="l" t="t" r="r" b="b"/>
            <a:pathLst>
              <a:path w="694054">
                <a:moveTo>
                  <a:pt x="0" y="0"/>
                </a:moveTo>
                <a:lnTo>
                  <a:pt x="693724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269738" y="4552822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0956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059170" y="4815204"/>
            <a:ext cx="694055" cy="0"/>
          </a:xfrm>
          <a:custGeom>
            <a:avLst/>
            <a:gdLst/>
            <a:ahLst/>
            <a:cxnLst/>
            <a:rect l="l" t="t" r="r" b="b"/>
            <a:pathLst>
              <a:path w="694054">
                <a:moveTo>
                  <a:pt x="0" y="0"/>
                </a:moveTo>
                <a:lnTo>
                  <a:pt x="693724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059170" y="7043673"/>
            <a:ext cx="694055" cy="0"/>
          </a:xfrm>
          <a:custGeom>
            <a:avLst/>
            <a:gdLst/>
            <a:ahLst/>
            <a:cxnLst/>
            <a:rect l="l" t="t" r="r" b="b"/>
            <a:pathLst>
              <a:path w="694054">
                <a:moveTo>
                  <a:pt x="0" y="0"/>
                </a:moveTo>
                <a:lnTo>
                  <a:pt x="693724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998654" y="6005689"/>
          <a:ext cx="5753734" cy="130662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710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3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34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21224">
                <a:tc>
                  <a:txBody>
                    <a:bodyPr/>
                    <a:lstStyle/>
                    <a:p>
                      <a:pPr marL="420370">
                        <a:lnSpc>
                          <a:spcPts val="855"/>
                        </a:lnSpc>
                      </a:pPr>
                      <a:r>
                        <a:rPr sz="800" spc="-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Pension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benefits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065" algn="r">
                        <a:lnSpc>
                          <a:spcPts val="855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(291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006)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060">
                <a:tc>
                  <a:txBody>
                    <a:bodyPr/>
                    <a:lstStyle/>
                    <a:p>
                      <a:pPr marL="420370">
                        <a:lnSpc>
                          <a:spcPts val="930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Other postemployment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benefits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065" algn="r">
                        <a:lnSpc>
                          <a:spcPts val="93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(685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924)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1262">
                <a:tc>
                  <a:txBody>
                    <a:bodyPr/>
                    <a:lstStyle/>
                    <a:p>
                      <a:pPr marL="420370">
                        <a:lnSpc>
                          <a:spcPts val="935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Interest expense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065" algn="r">
                        <a:lnSpc>
                          <a:spcPts val="935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(336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286)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0180">
                <a:tc>
                  <a:txBody>
                    <a:bodyPr/>
                    <a:lstStyle/>
                    <a:p>
                      <a:pPr marL="420370">
                        <a:lnSpc>
                          <a:spcPts val="925"/>
                        </a:lnSpc>
                      </a:pPr>
                      <a:r>
                        <a:rPr sz="800" spc="-15" dirty="0">
                          <a:latin typeface="Times New Roman"/>
                          <a:cs typeface="Times New Roman"/>
                        </a:rPr>
                        <a:t>Landfill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closure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ts val="925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21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212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550545">
                        <a:lnSpc>
                          <a:spcPts val="940"/>
                        </a:lnSpc>
                      </a:pPr>
                      <a:r>
                        <a:rPr sz="800" spc="-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effect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reporting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long-term</a:t>
                      </a:r>
                      <a:r>
                        <a:rPr sz="8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liabilities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13970" algn="r">
                        <a:lnSpc>
                          <a:spcPts val="94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(1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292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216)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889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800" b="1" spc="-5" dirty="0">
                          <a:latin typeface="Times New Roman"/>
                          <a:cs typeface="Times New Roman"/>
                        </a:rPr>
                        <a:t>Change </a:t>
                      </a:r>
                      <a:r>
                        <a:rPr sz="800" b="1" spc="-10" dirty="0">
                          <a:latin typeface="Times New Roman"/>
                          <a:cs typeface="Times New Roman"/>
                        </a:rPr>
                        <a:t>in Net </a:t>
                      </a:r>
                      <a:r>
                        <a:rPr sz="800" b="1" spc="-5" dirty="0">
                          <a:latin typeface="Times New Roman"/>
                          <a:cs typeface="Times New Roman"/>
                        </a:rPr>
                        <a:t>Position of </a:t>
                      </a:r>
                      <a:r>
                        <a:rPr sz="800" b="1" spc="-10" dirty="0">
                          <a:latin typeface="Times New Roman"/>
                          <a:cs typeface="Times New Roman"/>
                        </a:rPr>
                        <a:t>Governmental</a:t>
                      </a:r>
                      <a:r>
                        <a:rPr sz="800" b="1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4762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80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spc="1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15,263,754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188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869"/>
                        </a:lnSpc>
                        <a:spcBef>
                          <a:spcPts val="5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See accompanying notes to basic financial</a:t>
                      </a:r>
                      <a:r>
                        <a:rPr sz="8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statements.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2" name="object 22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36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348">
    <p:push dir="u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36752" y="871220"/>
            <a:ext cx="5888355" cy="111379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6350" algn="ctr">
              <a:lnSpc>
                <a:spcPct val="100000"/>
              </a:lnSpc>
              <a:spcBef>
                <a:spcPts val="110"/>
              </a:spcBef>
            </a:pPr>
            <a:r>
              <a:rPr sz="650" b="1" spc="5" dirty="0">
                <a:latin typeface="Times New Roman"/>
                <a:cs typeface="Times New Roman"/>
              </a:rPr>
              <a:t>TOWN OF TEMPLETON,</a:t>
            </a:r>
            <a:r>
              <a:rPr sz="650" b="1" spc="15" dirty="0">
                <a:latin typeface="Times New Roman"/>
                <a:cs typeface="Times New Roman"/>
              </a:rPr>
              <a:t> </a:t>
            </a:r>
            <a:r>
              <a:rPr sz="650" b="1" spc="5" dirty="0">
                <a:latin typeface="Times New Roman"/>
                <a:cs typeface="Times New Roman"/>
              </a:rPr>
              <a:t>MASSACHUSETTS</a:t>
            </a:r>
            <a:endParaRPr sz="6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700">
              <a:latin typeface="Times New Roman"/>
              <a:cs typeface="Times New Roman"/>
            </a:endParaRPr>
          </a:p>
          <a:p>
            <a:pPr marL="2300605" marR="2284095" indent="-21590" algn="ctr">
              <a:lnSpc>
                <a:spcPct val="111000"/>
              </a:lnSpc>
            </a:pPr>
            <a:r>
              <a:rPr sz="650" b="1" spc="5" dirty="0">
                <a:latin typeface="Times New Roman"/>
                <a:cs typeface="Times New Roman"/>
              </a:rPr>
              <a:t>PROPRIETARY FUNDS  STATEMENT OF NET</a:t>
            </a:r>
            <a:r>
              <a:rPr sz="650" b="1" spc="-30" dirty="0">
                <a:latin typeface="Times New Roman"/>
                <a:cs typeface="Times New Roman"/>
              </a:rPr>
              <a:t> </a:t>
            </a:r>
            <a:r>
              <a:rPr sz="650" b="1" dirty="0">
                <a:latin typeface="Times New Roman"/>
                <a:cs typeface="Times New Roman"/>
              </a:rPr>
              <a:t>POSITION</a:t>
            </a: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  <a:tabLst>
                <a:tab pos="2665730" algn="l"/>
                <a:tab pos="5862320" algn="l"/>
              </a:tabLst>
            </a:pPr>
            <a:r>
              <a:rPr sz="65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650" b="1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JUNE 30,</a:t>
            </a:r>
            <a:r>
              <a:rPr sz="650" b="1" u="sng" spc="-6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50" b="1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2019	</a:t>
            </a:r>
            <a:endParaRPr sz="6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50">
              <a:latin typeface="Times New Roman"/>
              <a:cs typeface="Times New Roman"/>
            </a:endParaRPr>
          </a:p>
          <a:p>
            <a:pPr marL="3535045">
              <a:lnSpc>
                <a:spcPct val="100000"/>
              </a:lnSpc>
            </a:pPr>
            <a:r>
              <a:rPr sz="650" spc="-5" dirty="0">
                <a:latin typeface="Times New Roman"/>
                <a:cs typeface="Times New Roman"/>
              </a:rPr>
              <a:t>Business-Type Activities</a:t>
            </a:r>
            <a:endParaRPr sz="650">
              <a:latin typeface="Times New Roman"/>
              <a:cs typeface="Times New Roman"/>
            </a:endParaRPr>
          </a:p>
          <a:p>
            <a:pPr marL="4481830" marR="1004569" indent="106680">
              <a:lnSpc>
                <a:spcPct val="110800"/>
              </a:lnSpc>
            </a:pPr>
            <a:r>
              <a:rPr sz="650" spc="-5" dirty="0">
                <a:latin typeface="Times New Roman"/>
                <a:cs typeface="Times New Roman"/>
              </a:rPr>
              <a:t>Light  </a:t>
            </a:r>
            <a:r>
              <a:rPr sz="650" spc="5" dirty="0">
                <a:latin typeface="Times New Roman"/>
                <a:cs typeface="Times New Roman"/>
              </a:rPr>
              <a:t>D</a:t>
            </a:r>
            <a:r>
              <a:rPr sz="650" spc="-10" dirty="0">
                <a:latin typeface="Times New Roman"/>
                <a:cs typeface="Times New Roman"/>
              </a:rPr>
              <a:t>e</a:t>
            </a:r>
            <a:r>
              <a:rPr sz="650" spc="10" dirty="0">
                <a:latin typeface="Times New Roman"/>
                <a:cs typeface="Times New Roman"/>
              </a:rPr>
              <a:t>p</a:t>
            </a:r>
            <a:r>
              <a:rPr sz="650" spc="-10" dirty="0">
                <a:latin typeface="Times New Roman"/>
                <a:cs typeface="Times New Roman"/>
              </a:rPr>
              <a:t>a</a:t>
            </a:r>
            <a:r>
              <a:rPr sz="650" spc="-5" dirty="0">
                <a:latin typeface="Times New Roman"/>
                <a:cs typeface="Times New Roman"/>
              </a:rPr>
              <a:t>rt</a:t>
            </a:r>
            <a:r>
              <a:rPr sz="650" spc="5" dirty="0">
                <a:latin typeface="Times New Roman"/>
                <a:cs typeface="Times New Roman"/>
              </a:rPr>
              <a:t>m</a:t>
            </a:r>
            <a:r>
              <a:rPr sz="650" spc="-10" dirty="0">
                <a:latin typeface="Times New Roman"/>
                <a:cs typeface="Times New Roman"/>
              </a:rPr>
              <a:t>en</a:t>
            </a:r>
            <a:r>
              <a:rPr sz="650" dirty="0">
                <a:latin typeface="Times New Roman"/>
                <a:cs typeface="Times New Roman"/>
              </a:rPr>
              <a:t>t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76067" y="1761242"/>
            <a:ext cx="3616325" cy="0"/>
          </a:xfrm>
          <a:custGeom>
            <a:avLst/>
            <a:gdLst/>
            <a:ahLst/>
            <a:cxnLst/>
            <a:rect l="l" t="t" r="r" b="b"/>
            <a:pathLst>
              <a:path w="3616325">
                <a:moveTo>
                  <a:pt x="0" y="0"/>
                </a:moveTo>
                <a:lnTo>
                  <a:pt x="3615829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945169" y="1990517"/>
          <a:ext cx="5798184" cy="70191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31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15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572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515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01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937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635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2071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09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Assets: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84455">
                        <a:lnSpc>
                          <a:spcPts val="760"/>
                        </a:lnSpc>
                        <a:spcBef>
                          <a:spcPts val="80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Current assets: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ts val="720"/>
                        </a:lnSpc>
                        <a:tabLst>
                          <a:tab pos="222250" algn="l"/>
                          <a:tab pos="6413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Sewer	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720"/>
                        </a:lnSpc>
                        <a:tabLst>
                          <a:tab pos="327025" algn="l"/>
                          <a:tab pos="74358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Cable	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720"/>
                        </a:lnSpc>
                        <a:tabLst>
                          <a:tab pos="319405" algn="l"/>
                          <a:tab pos="7378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Water	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55880">
                        <a:lnSpc>
                          <a:spcPts val="720"/>
                        </a:lnSpc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December 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31,</a:t>
                      </a:r>
                      <a:r>
                        <a:rPr sz="6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2018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720"/>
                        </a:lnSpc>
                        <a:tabLst>
                          <a:tab pos="237490" algn="l"/>
                          <a:tab pos="6413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Total	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Cash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and cash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equivalents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4381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1,165,130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139700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20370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259,875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9700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14020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353,504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3398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44170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1,528,313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210185" algn="l"/>
                        </a:tabLst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306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822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Investments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199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934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15621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199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934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Working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capital</a:t>
                      </a:r>
                      <a:r>
                        <a:rPr sz="6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deposit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417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1,098,699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098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699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User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charges and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other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receivables,</a:t>
                      </a:r>
                      <a:r>
                        <a:rPr sz="6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10" dirty="0">
                          <a:latin typeface="Times New Roman"/>
                          <a:cs typeface="Times New Roman"/>
                        </a:rPr>
                        <a:t>net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424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883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14020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253,278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0830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602,400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280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561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Apportioned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assessments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84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739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15621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84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739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09929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Intergovernmental receivables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59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786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15621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59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786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9929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Prepaid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expenses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906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5085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47,655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55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561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Materials and</a:t>
                      </a:r>
                      <a:r>
                        <a:rPr sz="6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supplies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56769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6699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5656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41,435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0830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137,348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1813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178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580"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current assets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2,934,472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4203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259,875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41402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656,123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441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3,414,415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264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4300">
                <a:tc>
                  <a:txBody>
                    <a:bodyPr/>
                    <a:lstStyle/>
                    <a:p>
                      <a:pPr marL="127000" marR="993140" indent="-43180">
                        <a:lnSpc>
                          <a:spcPct val="110800"/>
                        </a:lnSpc>
                        <a:spcBef>
                          <a:spcPts val="350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Noncurrent assets:  Intergovernmental</a:t>
                      </a:r>
                      <a:r>
                        <a:rPr sz="6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receivables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4445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4826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4699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4699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15621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Other assets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762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0830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893,081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893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081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Land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762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0830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189,178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189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178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Construction</a:t>
                      </a:r>
                      <a:r>
                        <a:rPr sz="6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in-process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215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896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417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1,255,600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471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496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assets, net 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accumulated</a:t>
                      </a:r>
                      <a:r>
                        <a:rPr sz="6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depreciation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6,203,831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6699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4988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7,058,528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016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10,566,163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211454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828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580"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noncurrent assets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8,479,871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6699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4988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7,058,528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016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12,904,022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11454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442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9440">
                <a:tc>
                  <a:txBody>
                    <a:bodyPr/>
                    <a:lstStyle/>
                    <a:p>
                      <a:pPr marR="73025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Assets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211454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11,414,343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4203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259,875</a:t>
                      </a:r>
                      <a:r>
                        <a:rPr sz="6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34988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7,714,651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3016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16,318,437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211454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35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707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74552">
                <a:tc>
                  <a:txBody>
                    <a:bodyPr/>
                    <a:lstStyle/>
                    <a:p>
                      <a:pPr marR="912494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Outflows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65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Resources: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930910" algn="ctr">
                        <a:lnSpc>
                          <a:spcPts val="760"/>
                        </a:lnSpc>
                        <a:spcBef>
                          <a:spcPts val="8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Related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pension</a:t>
                      </a:r>
                      <a:r>
                        <a:rPr sz="6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4826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103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079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4699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57200" marR="3175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84,165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08305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243,323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430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567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Related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other postemployment benefits</a:t>
                      </a:r>
                      <a:r>
                        <a:rPr sz="6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67359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430</a:t>
                      </a:r>
                      <a:r>
                        <a:rPr sz="6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6699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56388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492</a:t>
                      </a:r>
                      <a:r>
                        <a:rPr sz="650" u="sng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508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23,064</a:t>
                      </a:r>
                      <a:r>
                        <a:rPr sz="6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6131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6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01272">
                <a:tc>
                  <a:txBody>
                    <a:bodyPr/>
                    <a:lstStyle/>
                    <a:p>
                      <a:pPr marL="347345">
                        <a:lnSpc>
                          <a:spcPts val="695"/>
                        </a:lnSpc>
                        <a:spcBef>
                          <a:spcPts val="5"/>
                        </a:spcBef>
                      </a:pP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Outflows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65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31813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103,509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67056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4572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84,657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40830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266,387</a:t>
                      </a:r>
                      <a:r>
                        <a:rPr sz="6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3187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454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55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6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44732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20955">
                        <a:lnSpc>
                          <a:spcPct val="100000"/>
                        </a:lnSpc>
                      </a:pPr>
                      <a:r>
                        <a:rPr sz="650" b="1" dirty="0">
                          <a:latin typeface="Times New Roman"/>
                          <a:cs typeface="Times New Roman"/>
                        </a:rPr>
                        <a:t>Liabilities: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8445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Current liabilities: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27000">
                        <a:lnSpc>
                          <a:spcPts val="760"/>
                        </a:lnSpc>
                        <a:spcBef>
                          <a:spcPts val="80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Warrants and accounts</a:t>
                      </a:r>
                      <a:r>
                        <a:rPr sz="6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3815" marR="3175">
                        <a:lnSpc>
                          <a:spcPts val="760"/>
                        </a:lnSpc>
                        <a:tabLst>
                          <a:tab pos="360680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42,840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39700" marR="3175">
                        <a:lnSpc>
                          <a:spcPts val="760"/>
                        </a:lnSpc>
                        <a:tabLst>
                          <a:tab pos="505459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5,902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39700" marR="3175">
                        <a:lnSpc>
                          <a:spcPts val="760"/>
                        </a:lnSpc>
                        <a:tabLst>
                          <a:tab pos="457200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40,973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33985">
                        <a:lnSpc>
                          <a:spcPts val="760"/>
                        </a:lnSpc>
                        <a:tabLst>
                          <a:tab pos="344170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1,284,481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ts val="760"/>
                        </a:lnSpc>
                        <a:tabLst>
                          <a:tab pos="210185" algn="l"/>
                        </a:tabLst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374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196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Payroll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and related</a:t>
                      </a:r>
                      <a:r>
                        <a:rPr sz="6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liabilities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89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765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762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187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57200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25,696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9339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3,005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36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653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Due to other funds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89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002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762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955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762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592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549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Customer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and advanced</a:t>
                      </a:r>
                      <a:r>
                        <a:rPr sz="6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deposits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35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0830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131,104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131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Accrued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interest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97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552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15621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97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552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Bond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anticipation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notes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300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15621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300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Bonds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notes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1813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549,285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6699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1402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363,297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0830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132,250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044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83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01272">
                <a:tc>
                  <a:txBody>
                    <a:bodyPr/>
                    <a:lstStyle/>
                    <a:p>
                      <a:pPr marL="234315">
                        <a:lnSpc>
                          <a:spcPts val="695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current liabilities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3,001,444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46291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15,044</a:t>
                      </a:r>
                      <a:r>
                        <a:rPr sz="6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41402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436,558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3441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1,550,840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003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3802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27000" marR="1224915" indent="-43180">
                        <a:lnSpc>
                          <a:spcPct val="111200"/>
                        </a:lnSpc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Noncurrent liabilities: 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Compensated</a:t>
                      </a:r>
                      <a:r>
                        <a:rPr sz="65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absences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46990" algn="r">
                        <a:lnSpc>
                          <a:spcPts val="760"/>
                        </a:lnSpc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46990" algn="r">
                        <a:lnSpc>
                          <a:spcPts val="760"/>
                        </a:lnSpc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456565" marR="3175">
                        <a:lnSpc>
                          <a:spcPts val="760"/>
                        </a:lnSpc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18,738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450850">
                        <a:lnSpc>
                          <a:spcPts val="760"/>
                        </a:lnSpc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16,604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760"/>
                        </a:lnSpc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35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342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Bonds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notes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833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630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50520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2,382,400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0830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661,250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877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280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Net pension</a:t>
                      </a:r>
                      <a:r>
                        <a:rPr sz="6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liablilty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952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784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14020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777,958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4417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2,346,111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076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853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1270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Net other postemployment benefits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 liability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1813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895,459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6699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1402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754,418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0830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751,588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401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46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4580"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noncurrent liabilities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3,681,873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6699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4988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3,933,514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441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3,775,553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11454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390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56132">
                <a:tc>
                  <a:txBody>
                    <a:bodyPr/>
                    <a:lstStyle/>
                    <a:p>
                      <a:pPr marR="74295" algn="ctr">
                        <a:lnSpc>
                          <a:spcPts val="695"/>
                        </a:lnSpc>
                        <a:spcBef>
                          <a:spcPts val="434"/>
                        </a:spcBef>
                      </a:pP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Liabilities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695"/>
                        </a:lnSpc>
                        <a:spcBef>
                          <a:spcPts val="434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6,683,317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ts val="695"/>
                        </a:lnSpc>
                        <a:spcBef>
                          <a:spcPts val="434"/>
                        </a:spcBef>
                        <a:tabLst>
                          <a:tab pos="46291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15,044</a:t>
                      </a:r>
                      <a:r>
                        <a:rPr sz="6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ts val="695"/>
                        </a:lnSpc>
                        <a:spcBef>
                          <a:spcPts val="434"/>
                        </a:spcBef>
                        <a:tabLst>
                          <a:tab pos="34988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4,370,072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ts val="695"/>
                        </a:lnSpc>
                        <a:spcBef>
                          <a:spcPts val="434"/>
                        </a:spcBef>
                        <a:tabLst>
                          <a:tab pos="3441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5,326,393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695"/>
                        </a:lnSpc>
                        <a:spcBef>
                          <a:spcPts val="434"/>
                        </a:spcBef>
                        <a:tabLst>
                          <a:tab pos="211454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394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33760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996315" algn="r">
                        <a:lnSpc>
                          <a:spcPct val="100000"/>
                        </a:lnSpc>
                      </a:pP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Deferred Inflows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65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Resources: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1015365" algn="r">
                        <a:lnSpc>
                          <a:spcPts val="760"/>
                        </a:lnSpc>
                        <a:spcBef>
                          <a:spcPts val="8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Related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pension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48260" algn="r">
                        <a:lnSpc>
                          <a:spcPts val="760"/>
                        </a:lnSpc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771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46990" algn="r">
                        <a:lnSpc>
                          <a:spcPts val="760"/>
                        </a:lnSpc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456565" marR="3175">
                        <a:lnSpc>
                          <a:spcPts val="760"/>
                        </a:lnSpc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65,951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408305">
                        <a:lnSpc>
                          <a:spcPts val="760"/>
                        </a:lnSpc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367,345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ts val="760"/>
                        </a:lnSpc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514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067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Related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other postemployment benefits</a:t>
                      </a:r>
                      <a:r>
                        <a:rPr sz="6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14020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617,232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9339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2,911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620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Unavailable revenues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5683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6699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66421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441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1,855,885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855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01272">
                <a:tc>
                  <a:txBody>
                    <a:bodyPr/>
                    <a:lstStyle/>
                    <a:p>
                      <a:pPr marL="377825">
                        <a:lnSpc>
                          <a:spcPts val="695"/>
                        </a:lnSpc>
                        <a:spcBef>
                          <a:spcPts val="5"/>
                        </a:spcBef>
                      </a:pP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Deferred Inflows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650" b="1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36068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80,771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95885" marR="317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6699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9588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41402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683,183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953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3441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2,226,141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25400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990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09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2194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20955">
                        <a:lnSpc>
                          <a:spcPts val="695"/>
                        </a:lnSpc>
                      </a:pPr>
                      <a:r>
                        <a:rPr sz="650" b="1" dirty="0">
                          <a:latin typeface="Times New Roman"/>
                          <a:cs typeface="Times New Roman"/>
                        </a:rPr>
                        <a:t>Net</a:t>
                      </a: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Position: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18294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investment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capital assets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759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190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312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831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8735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217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439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289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460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09846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Restricted 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for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debt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84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739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746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84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739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Restricted 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6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depreciation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810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447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885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447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885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08727">
                <a:tc>
                  <a:txBody>
                    <a:bodyPr/>
                    <a:lstStyle/>
                    <a:p>
                      <a:pPr marL="84455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Unrestricted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909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835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7625" algn="r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244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831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9685" algn="r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566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778)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160" algn="r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633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034)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045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146)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22478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20955">
                        <a:lnSpc>
                          <a:spcPct val="100000"/>
                        </a:lnSpc>
                      </a:pP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Net</a:t>
                      </a:r>
                      <a:r>
                        <a:rPr sz="6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Position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43815" marR="3175">
                        <a:lnSpc>
                          <a:spcPct val="100000"/>
                        </a:lnSpc>
                        <a:tabLst>
                          <a:tab pos="254000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4,753,764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47625" algn="r">
                        <a:lnSpc>
                          <a:spcPct val="100000"/>
                        </a:lnSpc>
                        <a:tabLst>
                          <a:tab pos="280035" algn="l"/>
                        </a:tabLst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244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831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48260" algn="r">
                        <a:lnSpc>
                          <a:spcPct val="100000"/>
                        </a:lnSpc>
                        <a:tabLst>
                          <a:tab pos="210185" algn="l"/>
                        </a:tabLst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746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053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38100" algn="r">
                        <a:lnSpc>
                          <a:spcPct val="100000"/>
                        </a:lnSpc>
                        <a:tabLst>
                          <a:tab pos="210185" algn="l"/>
                        </a:tabLst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032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290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ct val="100000"/>
                        </a:lnSpc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65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16,776,938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32902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20955">
                        <a:lnSpc>
                          <a:spcPts val="695"/>
                        </a:lnSpc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See accompanying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notes to basic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6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statements.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37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868">
    <p:push dir="u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24560" y="871220"/>
            <a:ext cx="5913120" cy="12236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6350" algn="ctr">
              <a:lnSpc>
                <a:spcPct val="100000"/>
              </a:lnSpc>
              <a:spcBef>
                <a:spcPts val="110"/>
              </a:spcBef>
            </a:pPr>
            <a:r>
              <a:rPr sz="650" b="1" spc="5" dirty="0">
                <a:latin typeface="Times New Roman"/>
                <a:cs typeface="Times New Roman"/>
              </a:rPr>
              <a:t>TOWN OF TEMPLETON,</a:t>
            </a:r>
            <a:r>
              <a:rPr sz="650" b="1" spc="15" dirty="0">
                <a:latin typeface="Times New Roman"/>
                <a:cs typeface="Times New Roman"/>
              </a:rPr>
              <a:t> </a:t>
            </a:r>
            <a:r>
              <a:rPr sz="650" b="1" spc="5" dirty="0">
                <a:latin typeface="Times New Roman"/>
                <a:cs typeface="Times New Roman"/>
              </a:rPr>
              <a:t>MASSACHUSETTS</a:t>
            </a:r>
            <a:endParaRPr sz="6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800">
              <a:latin typeface="Times New Roman"/>
              <a:cs typeface="Times New Roman"/>
            </a:endParaRPr>
          </a:p>
          <a:p>
            <a:pPr marL="8255" algn="ctr">
              <a:lnSpc>
                <a:spcPct val="100000"/>
              </a:lnSpc>
            </a:pPr>
            <a:r>
              <a:rPr sz="650" b="1" spc="5" dirty="0">
                <a:latin typeface="Times New Roman"/>
                <a:cs typeface="Times New Roman"/>
              </a:rPr>
              <a:t>PROPRIETARY</a:t>
            </a:r>
            <a:r>
              <a:rPr sz="650" b="1" dirty="0">
                <a:latin typeface="Times New Roman"/>
                <a:cs typeface="Times New Roman"/>
              </a:rPr>
              <a:t> </a:t>
            </a:r>
            <a:r>
              <a:rPr sz="650" b="1" spc="5" dirty="0">
                <a:latin typeface="Times New Roman"/>
                <a:cs typeface="Times New Roman"/>
              </a:rPr>
              <a:t>FUNDS</a:t>
            </a:r>
            <a:endParaRPr sz="650">
              <a:latin typeface="Times New Roman"/>
              <a:cs typeface="Times New Roman"/>
            </a:endParaRPr>
          </a:p>
          <a:p>
            <a:pPr marL="5715" algn="ctr">
              <a:lnSpc>
                <a:spcPct val="100000"/>
              </a:lnSpc>
              <a:spcBef>
                <a:spcPts val="85"/>
              </a:spcBef>
            </a:pPr>
            <a:r>
              <a:rPr sz="650" b="1" spc="5" dirty="0">
                <a:latin typeface="Times New Roman"/>
                <a:cs typeface="Times New Roman"/>
              </a:rPr>
              <a:t>STATEMENT OF REVENUES, EXPENSES, AND CHANGES </a:t>
            </a:r>
            <a:r>
              <a:rPr sz="650" b="1" spc="-5" dirty="0">
                <a:latin typeface="Times New Roman"/>
                <a:cs typeface="Times New Roman"/>
              </a:rPr>
              <a:t>IN </a:t>
            </a:r>
            <a:r>
              <a:rPr sz="650" b="1" spc="5" dirty="0">
                <a:latin typeface="Times New Roman"/>
                <a:cs typeface="Times New Roman"/>
              </a:rPr>
              <a:t>NET</a:t>
            </a:r>
            <a:r>
              <a:rPr sz="650" b="1" spc="25" dirty="0">
                <a:latin typeface="Times New Roman"/>
                <a:cs typeface="Times New Roman"/>
              </a:rPr>
              <a:t> </a:t>
            </a:r>
            <a:r>
              <a:rPr sz="650" b="1" dirty="0">
                <a:latin typeface="Times New Roman"/>
                <a:cs typeface="Times New Roman"/>
              </a:rPr>
              <a:t>POSITION</a:t>
            </a: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5"/>
              </a:spcBef>
              <a:tabLst>
                <a:tab pos="2388235" algn="l"/>
                <a:tab pos="5887085" algn="l"/>
              </a:tabLst>
            </a:pPr>
            <a:r>
              <a:rPr sz="65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650" b="1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YEAR ENDED JUNE 30,</a:t>
            </a:r>
            <a:r>
              <a:rPr sz="650" b="1" u="sng" spc="-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50" b="1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2019	</a:t>
            </a:r>
            <a:endParaRPr sz="6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50">
              <a:latin typeface="Times New Roman"/>
              <a:cs typeface="Times New Roman"/>
            </a:endParaRPr>
          </a:p>
          <a:p>
            <a:pPr marL="3495675">
              <a:lnSpc>
                <a:spcPct val="100000"/>
              </a:lnSpc>
            </a:pPr>
            <a:r>
              <a:rPr sz="650" spc="-5" dirty="0">
                <a:latin typeface="Times New Roman"/>
                <a:cs typeface="Times New Roman"/>
              </a:rPr>
              <a:t>Business-Type Activities</a:t>
            </a:r>
            <a:endParaRPr sz="650">
              <a:latin typeface="Times New Roman"/>
              <a:cs typeface="Times New Roman"/>
            </a:endParaRPr>
          </a:p>
          <a:p>
            <a:pPr marL="4491355" marR="1019810" indent="106680">
              <a:lnSpc>
                <a:spcPct val="110800"/>
              </a:lnSpc>
            </a:pPr>
            <a:r>
              <a:rPr sz="650" spc="-5" dirty="0">
                <a:latin typeface="Times New Roman"/>
                <a:cs typeface="Times New Roman"/>
              </a:rPr>
              <a:t>Light  </a:t>
            </a:r>
            <a:r>
              <a:rPr sz="650" spc="5" dirty="0">
                <a:latin typeface="Times New Roman"/>
                <a:cs typeface="Times New Roman"/>
              </a:rPr>
              <a:t>D</a:t>
            </a:r>
            <a:r>
              <a:rPr sz="650" spc="-10" dirty="0">
                <a:latin typeface="Times New Roman"/>
                <a:cs typeface="Times New Roman"/>
              </a:rPr>
              <a:t>e</a:t>
            </a:r>
            <a:r>
              <a:rPr sz="650" spc="10" dirty="0">
                <a:latin typeface="Times New Roman"/>
                <a:cs typeface="Times New Roman"/>
              </a:rPr>
              <a:t>p</a:t>
            </a:r>
            <a:r>
              <a:rPr sz="650" spc="-10" dirty="0">
                <a:latin typeface="Times New Roman"/>
                <a:cs typeface="Times New Roman"/>
              </a:rPr>
              <a:t>a</a:t>
            </a:r>
            <a:r>
              <a:rPr sz="650" spc="-5" dirty="0">
                <a:latin typeface="Times New Roman"/>
                <a:cs typeface="Times New Roman"/>
              </a:rPr>
              <a:t>rt</a:t>
            </a:r>
            <a:r>
              <a:rPr sz="650" spc="5" dirty="0">
                <a:latin typeface="Times New Roman"/>
                <a:cs typeface="Times New Roman"/>
              </a:rPr>
              <a:t>m</a:t>
            </a:r>
            <a:r>
              <a:rPr sz="650" spc="-10" dirty="0">
                <a:latin typeface="Times New Roman"/>
                <a:cs typeface="Times New Roman"/>
              </a:rPr>
              <a:t>en</a:t>
            </a:r>
            <a:r>
              <a:rPr sz="650" dirty="0">
                <a:latin typeface="Times New Roman"/>
                <a:cs typeface="Times New Roman"/>
              </a:rPr>
              <a:t>t</a:t>
            </a:r>
            <a:endParaRPr sz="650">
              <a:latin typeface="Times New Roman"/>
              <a:cs typeface="Times New Roman"/>
            </a:endParaRPr>
          </a:p>
          <a:p>
            <a:pPr marL="2037080">
              <a:lnSpc>
                <a:spcPct val="100000"/>
              </a:lnSpc>
              <a:spcBef>
                <a:spcPts val="85"/>
              </a:spcBef>
              <a:tabLst>
                <a:tab pos="2262505" algn="l"/>
                <a:tab pos="2684780" algn="l"/>
                <a:tab pos="2814320" algn="l"/>
                <a:tab pos="3046095" algn="l"/>
                <a:tab pos="3462020" algn="l"/>
                <a:tab pos="3591560" algn="l"/>
                <a:tab pos="3818890" algn="l"/>
                <a:tab pos="4239895" algn="l"/>
                <a:tab pos="5372100" algn="l"/>
                <a:tab pos="5779135" algn="l"/>
              </a:tabLst>
            </a:pP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65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Sewer	</a:t>
            </a:r>
            <a:r>
              <a:rPr sz="650" spc="-5" dirty="0">
                <a:latin typeface="Times New Roman"/>
                <a:cs typeface="Times New Roman"/>
              </a:rPr>
              <a:t>	</a:t>
            </a:r>
            <a:r>
              <a:rPr sz="65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Cable	</a:t>
            </a:r>
            <a:r>
              <a:rPr sz="650" dirty="0">
                <a:latin typeface="Times New Roman"/>
                <a:cs typeface="Times New Roman"/>
              </a:rPr>
              <a:t>	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Water	</a:t>
            </a:r>
            <a:r>
              <a:rPr sz="650" dirty="0">
                <a:latin typeface="Times New Roman"/>
                <a:cs typeface="Times New Roman"/>
              </a:rPr>
              <a:t>(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December</a:t>
            </a:r>
            <a:r>
              <a:rPr sz="65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31,</a:t>
            </a:r>
            <a:r>
              <a:rPr sz="650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5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2018</a:t>
            </a:r>
            <a:r>
              <a:rPr sz="650" spc="5" dirty="0">
                <a:latin typeface="Times New Roman"/>
                <a:cs typeface="Times New Roman"/>
              </a:rPr>
              <a:t>)</a:t>
            </a:r>
            <a:r>
              <a:rPr sz="65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6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Total	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961767" y="1761242"/>
            <a:ext cx="3742690" cy="0"/>
          </a:xfrm>
          <a:custGeom>
            <a:avLst/>
            <a:gdLst/>
            <a:ahLst/>
            <a:cxnLst/>
            <a:rect l="l" t="t" r="r" b="b"/>
            <a:pathLst>
              <a:path w="3742690">
                <a:moveTo>
                  <a:pt x="0" y="0"/>
                </a:moveTo>
                <a:lnTo>
                  <a:pt x="3742308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932757" y="2209958"/>
          <a:ext cx="5829932" cy="461104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28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7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5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572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95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572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874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572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50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6928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10992">
                <a:tc>
                  <a:txBody>
                    <a:bodyPr/>
                    <a:lstStyle/>
                    <a:p>
                      <a:pPr marR="1243965" algn="r">
                        <a:lnSpc>
                          <a:spcPts val="720"/>
                        </a:lnSpc>
                      </a:pPr>
                      <a:r>
                        <a:rPr sz="650" b="1" dirty="0">
                          <a:latin typeface="Times New Roman"/>
                          <a:cs typeface="Times New Roman"/>
                        </a:rPr>
                        <a:t>Operating</a:t>
                      </a:r>
                      <a:r>
                        <a:rPr sz="6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Revenues: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1258570" algn="r">
                        <a:lnSpc>
                          <a:spcPts val="760"/>
                        </a:lnSpc>
                        <a:spcBef>
                          <a:spcPts val="80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Charges 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65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381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260350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1,148,241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73990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54025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160,010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7335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89890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1,583,828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62560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79095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7,264,004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68910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42265" algn="l"/>
                        </a:tabLst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$	10,156,083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8509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6703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129539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70421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890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965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58,385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1874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69342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921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81,106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1272">
                <a:tc>
                  <a:txBody>
                    <a:bodyPr/>
                    <a:lstStyle/>
                    <a:p>
                      <a:pPr marL="170180">
                        <a:lnSpc>
                          <a:spcPts val="695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Total Operating</a:t>
                      </a:r>
                      <a:r>
                        <a:rPr sz="6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Revenues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2603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170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96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129539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4540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160,010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890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38989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1,642,213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1874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37909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7,264,004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34226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10,237,189</a:t>
                      </a:r>
                      <a:r>
                        <a:rPr sz="650" u="sng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94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20955">
                        <a:lnSpc>
                          <a:spcPts val="695"/>
                        </a:lnSpc>
                      </a:pPr>
                      <a:r>
                        <a:rPr sz="650" b="1" dirty="0">
                          <a:latin typeface="Times New Roman"/>
                          <a:cs typeface="Times New Roman"/>
                        </a:rPr>
                        <a:t>Operating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Expenses: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378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Personnel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349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274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gridSpan="2">
                  <a:txBody>
                    <a:bodyPr/>
                    <a:lstStyle/>
                    <a:p>
                      <a:pPr marL="496570" marR="3175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65,888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49580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415,162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9929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Operations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750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866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496570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26,204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54025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711,556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9095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4,218,422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8481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5,707,048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Maintenance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54025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295,153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9095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1,785,070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8481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2,080,223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Depreciation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238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285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129539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70358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890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5339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237,465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1874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4323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537,293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38544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1,059,859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580"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Total Operating</a:t>
                      </a:r>
                      <a:r>
                        <a:rPr sz="6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Expenses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603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385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4965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92,092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890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8989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1,244,174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7909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6,540,785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8481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9,262,292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9440"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Operating Income (Loss)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marR="19685" algn="r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29654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214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279)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gridSpan="2"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4965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67,918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8905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45339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398,039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44323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723,219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44958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974,897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4300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650" b="1" dirty="0">
                          <a:latin typeface="Times New Roman"/>
                          <a:cs typeface="Times New Roman"/>
                        </a:rPr>
                        <a:t>Nonoperating Revenues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(Expenses):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84455">
                        <a:lnSpc>
                          <a:spcPts val="760"/>
                        </a:lnSpc>
                        <a:spcBef>
                          <a:spcPts val="8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Investment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income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4826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45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430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4699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47625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928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85775" marR="3175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25,185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92125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71,543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Interest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expense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19685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168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162)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26084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(106,095)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58470" marR="317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(30,859)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2164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(305,116)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57404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129539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70358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890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965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18,645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1874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8577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19,114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9212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37,759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580"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Nonoperating Revenues (Expenses)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1968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9654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122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732)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129539" marR="317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70358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8905" marR="317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46863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(86,522)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48577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13,440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42164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(195,814)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29286">
                <a:tc>
                  <a:txBody>
                    <a:bodyPr/>
                    <a:lstStyle/>
                    <a:p>
                      <a:pPr marL="84455" marR="424180" indent="-64135">
                        <a:lnSpc>
                          <a:spcPct val="110800"/>
                        </a:lnSpc>
                        <a:spcBef>
                          <a:spcPts val="350"/>
                        </a:spcBef>
                      </a:pPr>
                      <a:r>
                        <a:rPr sz="650" b="1" dirty="0">
                          <a:latin typeface="Times New Roman"/>
                          <a:cs typeface="Times New Roman"/>
                        </a:rPr>
                        <a:t>Income (Loss)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Before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Capital Contributions 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 Transfers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4445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19685" algn="r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29654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337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011)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29539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4965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67,918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28905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45339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311,517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18745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44259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736,659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24460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44894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779,083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74426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650" b="1" dirty="0">
                          <a:latin typeface="Times New Roman"/>
                          <a:cs typeface="Times New Roman"/>
                        </a:rPr>
                        <a:t>Capital</a:t>
                      </a: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Contributions: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63500">
                        <a:lnSpc>
                          <a:spcPts val="760"/>
                        </a:lnSpc>
                        <a:spcBef>
                          <a:spcPts val="8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Intergovernmental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4826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71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068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4699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46990" algn="r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85775" marR="3175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24,375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92125">
                        <a:lnSpc>
                          <a:spcPts val="760"/>
                        </a:lnSpc>
                        <a:spcBef>
                          <a:spcPts val="495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95,443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63500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40957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129539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70358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890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70358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18745" marR="3175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69278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5346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4,912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01272">
                <a:tc>
                  <a:txBody>
                    <a:bodyPr/>
                    <a:lstStyle/>
                    <a:p>
                      <a:pPr marL="170180">
                        <a:lnSpc>
                          <a:spcPts val="695"/>
                        </a:lnSpc>
                        <a:spcBef>
                          <a:spcPts val="5"/>
                        </a:spcBef>
                      </a:pP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Capital</a:t>
                      </a:r>
                      <a:r>
                        <a:rPr sz="6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Contributions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36639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75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2">
                  <a:txBody>
                    <a:bodyPr/>
                    <a:lstStyle/>
                    <a:p>
                      <a:pPr marL="129539" marR="317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70358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8905" marR="317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70358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18745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48514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24,375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ts val="695"/>
                        </a:lnSpc>
                        <a:spcBef>
                          <a:spcPts val="5"/>
                        </a:spcBef>
                        <a:tabLst>
                          <a:tab pos="44894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100,355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55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20320">
                        <a:lnSpc>
                          <a:spcPts val="695"/>
                        </a:lnSpc>
                      </a:pPr>
                      <a:r>
                        <a:rPr sz="650" b="1" dirty="0">
                          <a:latin typeface="Times New Roman"/>
                          <a:cs typeface="Times New Roman"/>
                        </a:rPr>
                        <a:t>Transfers: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18168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Transfers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in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327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528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316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919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dirty="0">
                          <a:latin typeface="Times New Roman"/>
                          <a:cs typeface="Times New Roman"/>
                        </a:rPr>
                        <a:t>-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760"/>
                        </a:lnSpc>
                        <a:spcBef>
                          <a:spcPts val="70"/>
                        </a:spcBef>
                      </a:pPr>
                      <a:r>
                        <a:rPr sz="650" spc="5" dirty="0">
                          <a:latin typeface="Times New Roman"/>
                          <a:cs typeface="Times New Roman"/>
                        </a:rPr>
                        <a:t>644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spc="5" dirty="0">
                          <a:latin typeface="Times New Roman"/>
                          <a:cs typeface="Times New Roman"/>
                        </a:rPr>
                        <a:t>447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09720">
                <a:tc>
                  <a:txBody>
                    <a:bodyPr/>
                    <a:lstStyle/>
                    <a:p>
                      <a:pPr marL="84455">
                        <a:lnSpc>
                          <a:spcPts val="760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Transfers out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57404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57404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57404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57404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ts val="760"/>
                        </a:lnSpc>
                        <a:spcBef>
                          <a:spcPts val="5"/>
                        </a:spcBef>
                        <a:tabLst>
                          <a:tab pos="57404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580"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latin typeface="Times New Roman"/>
                          <a:cs typeface="Times New Roman"/>
                        </a:rPr>
                        <a:t>Transfers, net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238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327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57404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238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316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57404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6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2448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644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19440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Change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in Net</a:t>
                      </a:r>
                      <a:r>
                        <a:rPr sz="6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Position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36639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66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49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36639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67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3238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628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43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3238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761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03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2603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523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328616">
                <a:tc>
                  <a:txBody>
                    <a:bodyPr/>
                    <a:lstStyle/>
                    <a:p>
                      <a:pPr marL="148590" marR="601980" indent="-128270">
                        <a:lnSpc>
                          <a:spcPct val="110800"/>
                        </a:lnSpc>
                        <a:spcBef>
                          <a:spcPts val="350"/>
                        </a:spcBef>
                      </a:pP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Net Position - Beginning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Year, 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restated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(See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Note</a:t>
                      </a:r>
                      <a:r>
                        <a:rPr sz="6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V)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4445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2603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687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3238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176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25971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650" u="sng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25971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271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13335" algn="r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2171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253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05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650" u="sng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6575"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650" b="1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Net Position-</a:t>
                      </a:r>
                      <a:r>
                        <a:rPr sz="6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b="1" dirty="0">
                          <a:latin typeface="Times New Roman"/>
                          <a:cs typeface="Times New Roman"/>
                        </a:rPr>
                        <a:t>Ending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30"/>
                        </a:spcBef>
                        <a:tabLst>
                          <a:tab pos="25971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753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76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30"/>
                        </a:spcBef>
                        <a:tabLst>
                          <a:tab pos="32385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244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83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30"/>
                        </a:spcBef>
                        <a:tabLst>
                          <a:tab pos="25971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746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05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650" u="sng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30"/>
                        </a:spcBef>
                        <a:tabLst>
                          <a:tab pos="259715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032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29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6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430"/>
                        </a:spcBef>
                        <a:tabLst>
                          <a:tab pos="217170" algn="l"/>
                        </a:tabLst>
                      </a:pP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776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6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93</a:t>
                      </a:r>
                      <a:r>
                        <a:rPr sz="6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650" u="sng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32216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20955">
                        <a:lnSpc>
                          <a:spcPts val="695"/>
                        </a:lnSpc>
                        <a:spcBef>
                          <a:spcPts val="5"/>
                        </a:spcBef>
                      </a:pPr>
                      <a:r>
                        <a:rPr sz="650" spc="-5" dirty="0">
                          <a:latin typeface="Times New Roman"/>
                          <a:cs typeface="Times New Roman"/>
                        </a:rPr>
                        <a:t>See accompanying </a:t>
                      </a:r>
                      <a:r>
                        <a:rPr sz="650" dirty="0">
                          <a:latin typeface="Times New Roman"/>
                          <a:cs typeface="Times New Roman"/>
                        </a:rPr>
                        <a:t>notes to basic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6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650" spc="-5" dirty="0">
                          <a:latin typeface="Times New Roman"/>
                          <a:cs typeface="Times New Roman"/>
                        </a:rPr>
                        <a:t>statements.</a:t>
                      </a:r>
                      <a:endParaRPr sz="6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38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857">
    <p:push dir="u"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936742" y="1662931"/>
          <a:ext cx="5885177" cy="3521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727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08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29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50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50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97290"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Light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L="9525" algn="ctr">
                        <a:lnSpc>
                          <a:spcPts val="635"/>
                        </a:lnSpc>
                        <a:spcBef>
                          <a:spcPts val="105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733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8415">
                        <a:lnSpc>
                          <a:spcPts val="655"/>
                        </a:lnSpc>
                      </a:pPr>
                      <a:r>
                        <a:rPr sz="550" b="1" spc="20" dirty="0">
                          <a:latin typeface="Times New Roman"/>
                          <a:cs typeface="Times New Roman"/>
                        </a:rPr>
                        <a:t>Cash </a:t>
                      </a:r>
                      <a:r>
                        <a:rPr sz="550" b="1" spc="15" dirty="0">
                          <a:latin typeface="Times New Roman"/>
                          <a:cs typeface="Times New Roman"/>
                        </a:rPr>
                        <a:t>Flows from Operating</a:t>
                      </a:r>
                      <a:r>
                        <a:rPr sz="55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198120" algn="l"/>
                          <a:tab pos="57150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Sewer	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01930" algn="l"/>
                          <a:tab pos="57086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Cable	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199390" algn="l"/>
                          <a:tab pos="57150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Water	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3"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December 31,</a:t>
                      </a:r>
                      <a:r>
                        <a:rPr sz="5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201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8)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10185" algn="l"/>
                          <a:tab pos="57150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Total	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082">
                <a:tc>
                  <a:txBody>
                    <a:bodyPr/>
                    <a:lstStyle/>
                    <a:p>
                      <a:pPr marL="109855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Receipts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from</a:t>
                      </a:r>
                      <a:r>
                        <a:rPr sz="5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users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40640">
                        <a:lnSpc>
                          <a:spcPts val="655"/>
                        </a:lnSpc>
                        <a:spcBef>
                          <a:spcPts val="50"/>
                        </a:spcBef>
                        <a:tabLst>
                          <a:tab pos="225425" algn="l"/>
                        </a:tabLst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$	1,129,062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640">
                        <a:lnSpc>
                          <a:spcPts val="655"/>
                        </a:lnSpc>
                        <a:spcBef>
                          <a:spcPts val="50"/>
                        </a:spcBef>
                        <a:tabLst>
                          <a:tab pos="281305" algn="l"/>
                        </a:tabLst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160,010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655"/>
                        </a:lnSpc>
                        <a:spcBef>
                          <a:spcPts val="50"/>
                        </a:spcBef>
                        <a:tabLst>
                          <a:tab pos="184150" algn="l"/>
                        </a:tabLst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562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313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3">
                  <a:txBody>
                    <a:bodyPr/>
                    <a:lstStyle/>
                    <a:p>
                      <a:pPr marL="144780">
                        <a:lnSpc>
                          <a:spcPts val="655"/>
                        </a:lnSpc>
                        <a:spcBef>
                          <a:spcPts val="50"/>
                        </a:spcBef>
                        <a:tabLst>
                          <a:tab pos="328930" algn="l"/>
                        </a:tabLst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$	7,971,396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0640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55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10,822,781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2082">
                <a:tc>
                  <a:txBody>
                    <a:bodyPr/>
                    <a:lstStyle/>
                    <a:p>
                      <a:pPr marL="109855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Receipts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from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other operating</a:t>
                      </a:r>
                      <a:r>
                        <a:rPr sz="55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revenues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22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721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3">
                  <a:txBody>
                    <a:bodyPr/>
                    <a:lstStyle/>
                    <a:p>
                      <a:pPr marR="137795" algn="r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22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721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9804">
                <a:tc>
                  <a:txBody>
                    <a:bodyPr/>
                    <a:lstStyle/>
                    <a:p>
                      <a:pPr marL="109855">
                        <a:lnSpc>
                          <a:spcPts val="635"/>
                        </a:lnSpc>
                        <a:spcBef>
                          <a:spcPts val="5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Payments to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employees and</a:t>
                      </a:r>
                      <a:r>
                        <a:rPr sz="5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vendors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635"/>
                        </a:lnSpc>
                        <a:spcBef>
                          <a:spcPts val="50"/>
                        </a:spcBef>
                        <a:tabLst>
                          <a:tab pos="20129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(1,042,339)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635"/>
                        </a:lnSpc>
                        <a:spcBef>
                          <a:spcPts val="50"/>
                        </a:spcBef>
                        <a:tabLst>
                          <a:tab pos="29527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303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635"/>
                        </a:lnSpc>
                        <a:spcBef>
                          <a:spcPts val="50"/>
                        </a:spcBef>
                        <a:tabLst>
                          <a:tab pos="20129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121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400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3">
                  <a:txBody>
                    <a:bodyPr/>
                    <a:lstStyle/>
                    <a:p>
                      <a:pPr marL="103505">
                        <a:lnSpc>
                          <a:spcPts val="635"/>
                        </a:lnSpc>
                        <a:spcBef>
                          <a:spcPts val="50"/>
                        </a:spcBef>
                        <a:tabLst>
                          <a:tab pos="30416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(6,041,418)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635"/>
                        </a:lnSpc>
                        <a:spcBef>
                          <a:spcPts val="50"/>
                        </a:spcBef>
                        <a:tabLst>
                          <a:tab pos="20129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(8,297,460)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290"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Net Cash Provided 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by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Operating</a:t>
                      </a:r>
                      <a:r>
                        <a:rPr sz="55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819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109,444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1940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67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70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819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440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3"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2893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1,929,978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2542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2,548,042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3817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550" b="1" spc="20" dirty="0">
                          <a:latin typeface="Times New Roman"/>
                          <a:cs typeface="Times New Roman"/>
                        </a:rPr>
                        <a:t>Cash </a:t>
                      </a:r>
                      <a:r>
                        <a:rPr sz="550" b="1" spc="15" dirty="0">
                          <a:latin typeface="Times New Roman"/>
                          <a:cs typeface="Times New Roman"/>
                        </a:rPr>
                        <a:t>Flows from Noncapital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Financing</a:t>
                      </a:r>
                      <a:r>
                        <a:rPr sz="55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L="109855">
                        <a:lnSpc>
                          <a:spcPts val="635"/>
                        </a:lnSpc>
                        <a:spcBef>
                          <a:spcPts val="11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Apportioned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assessments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R="35560" algn="r">
                        <a:lnSpc>
                          <a:spcPts val="635"/>
                        </a:lnSpc>
                        <a:spcBef>
                          <a:spcPts val="495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704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R="34290" algn="r">
                        <a:lnSpc>
                          <a:spcPts val="635"/>
                        </a:lnSpc>
                        <a:spcBef>
                          <a:spcPts val="495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R="34290" algn="r">
                        <a:lnSpc>
                          <a:spcPts val="635"/>
                        </a:lnSpc>
                        <a:spcBef>
                          <a:spcPts val="495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R="137795" algn="r">
                        <a:lnSpc>
                          <a:spcPts val="635"/>
                        </a:lnSpc>
                        <a:spcBef>
                          <a:spcPts val="495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R="35560" algn="r">
                        <a:lnSpc>
                          <a:spcPts val="635"/>
                        </a:lnSpc>
                        <a:spcBef>
                          <a:spcPts val="495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704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7526">
                <a:tc>
                  <a:txBody>
                    <a:bodyPr/>
                    <a:lstStyle/>
                    <a:p>
                      <a:pPr marL="109855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Intergovernemental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127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954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3">
                  <a:txBody>
                    <a:bodyPr/>
                    <a:lstStyle/>
                    <a:p>
                      <a:pPr marR="137795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127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954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97713">
                <a:tc>
                  <a:txBody>
                    <a:bodyPr/>
                    <a:lstStyle/>
                    <a:p>
                      <a:pPr marL="109855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291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682)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3">
                  <a:txBody>
                    <a:bodyPr/>
                    <a:lstStyle/>
                    <a:p>
                      <a:pPr marL="423545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43,488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248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194)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99991">
                <a:tc>
                  <a:txBody>
                    <a:bodyPr/>
                    <a:lstStyle/>
                    <a:p>
                      <a:pPr marL="109855">
                        <a:lnSpc>
                          <a:spcPts val="655"/>
                        </a:lnSpc>
                        <a:spcBef>
                          <a:spcPts val="3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Payments to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5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funds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9525" algn="r">
                        <a:lnSpc>
                          <a:spcPts val="655"/>
                        </a:lnSpc>
                        <a:spcBef>
                          <a:spcPts val="30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319)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ts val="65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ts val="65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3">
                  <a:txBody>
                    <a:bodyPr/>
                    <a:lstStyle/>
                    <a:p>
                      <a:pPr marR="137795" algn="r">
                        <a:lnSpc>
                          <a:spcPts val="65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" algn="r">
                        <a:lnSpc>
                          <a:spcPts val="655"/>
                        </a:lnSpc>
                        <a:spcBef>
                          <a:spcPts val="30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319)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893"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Transfers</a:t>
                      </a:r>
                      <a:r>
                        <a:rPr sz="5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in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327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528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92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316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919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R="13779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644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447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8283"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Net Cash Provided 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by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Noncapital Financing</a:t>
                      </a:r>
                      <a:r>
                        <a:rPr sz="5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2819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401,867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50419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550" u="sng" spc="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200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550" u="sng" spc="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3"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42354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43,488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2819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470,592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094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550" b="1" spc="20" dirty="0">
                          <a:latin typeface="Times New Roman"/>
                          <a:cs typeface="Times New Roman"/>
                        </a:rPr>
                        <a:t>Cash </a:t>
                      </a:r>
                      <a:r>
                        <a:rPr sz="550" b="1" spc="15" dirty="0">
                          <a:latin typeface="Times New Roman"/>
                          <a:cs typeface="Times New Roman"/>
                        </a:rPr>
                        <a:t>Flows from Capital and Related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Financing</a:t>
                      </a:r>
                      <a:r>
                        <a:rPr sz="550" b="1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L="109855">
                        <a:lnSpc>
                          <a:spcPts val="655"/>
                        </a:lnSpc>
                        <a:spcBef>
                          <a:spcPts val="11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Acquisition and construction of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capital</a:t>
                      </a:r>
                      <a:r>
                        <a:rPr sz="5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assets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R="9525" algn="r">
                        <a:lnSpc>
                          <a:spcPts val="655"/>
                        </a:lnSpc>
                        <a:spcBef>
                          <a:spcPts val="495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600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023)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R="34290" algn="r">
                        <a:lnSpc>
                          <a:spcPts val="655"/>
                        </a:lnSpc>
                        <a:spcBef>
                          <a:spcPts val="495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R="9525" algn="r">
                        <a:lnSpc>
                          <a:spcPts val="655"/>
                        </a:lnSpc>
                        <a:spcBef>
                          <a:spcPts val="495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110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035)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L="304800">
                        <a:lnSpc>
                          <a:spcPts val="655"/>
                        </a:lnSpc>
                        <a:spcBef>
                          <a:spcPts val="495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(1,614,287)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marR="9525" algn="r">
                        <a:lnSpc>
                          <a:spcPts val="655"/>
                        </a:lnSpc>
                        <a:spcBef>
                          <a:spcPts val="495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324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345)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02082">
                <a:tc>
                  <a:txBody>
                    <a:bodyPr/>
                    <a:lstStyle/>
                    <a:p>
                      <a:pPr marL="109855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Principal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payments 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on bonds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5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notes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R="9525" algn="r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530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527)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" algn="r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363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297)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3">
                  <a:txBody>
                    <a:bodyPr/>
                    <a:lstStyle/>
                    <a:p>
                      <a:pPr marL="361315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(512,250)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" algn="r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406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074)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99804">
                <a:tc>
                  <a:txBody>
                    <a:bodyPr/>
                    <a:lstStyle/>
                    <a:p>
                      <a:pPr marL="109855">
                        <a:lnSpc>
                          <a:spcPts val="635"/>
                        </a:lnSpc>
                        <a:spcBef>
                          <a:spcPts val="5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Interest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payments 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on bonds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5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notes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635"/>
                        </a:lnSpc>
                        <a:spcBef>
                          <a:spcPts val="50"/>
                        </a:spcBef>
                        <a:tabLst>
                          <a:tab pos="25781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(153,540)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635"/>
                        </a:lnSpc>
                        <a:spcBef>
                          <a:spcPts val="50"/>
                        </a:spcBef>
                        <a:tabLst>
                          <a:tab pos="50419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550" u="sng" spc="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635"/>
                        </a:lnSpc>
                        <a:spcBef>
                          <a:spcPts val="50"/>
                        </a:spcBef>
                        <a:tabLst>
                          <a:tab pos="25781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106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095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3">
                  <a:txBody>
                    <a:bodyPr/>
                    <a:lstStyle/>
                    <a:p>
                      <a:pPr marL="103505">
                        <a:lnSpc>
                          <a:spcPts val="635"/>
                        </a:lnSpc>
                        <a:spcBef>
                          <a:spcPts val="50"/>
                        </a:spcBef>
                        <a:tabLst>
                          <a:tab pos="39878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(30,859)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635"/>
                        </a:lnSpc>
                        <a:spcBef>
                          <a:spcPts val="50"/>
                        </a:spcBef>
                        <a:tabLst>
                          <a:tab pos="25781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(290,494)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90112">
                <a:tc>
                  <a:txBody>
                    <a:bodyPr/>
                    <a:lstStyle/>
                    <a:p>
                      <a:pPr marL="165100">
                        <a:lnSpc>
                          <a:spcPts val="575"/>
                        </a:lnSpc>
                        <a:spcBef>
                          <a:spcPts val="3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Net Cash Provided 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by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(Used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in)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and Related Financing</a:t>
                      </a:r>
                      <a:r>
                        <a:rPr sz="55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575"/>
                        </a:lnSpc>
                        <a:spcBef>
                          <a:spcPts val="30"/>
                        </a:spcBef>
                        <a:tabLst>
                          <a:tab pos="20129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(2,284,090)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575"/>
                        </a:lnSpc>
                        <a:spcBef>
                          <a:spcPts val="30"/>
                        </a:spcBef>
                        <a:tabLst>
                          <a:tab pos="50419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550" u="sng" spc="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575"/>
                        </a:lnSpc>
                        <a:spcBef>
                          <a:spcPts val="30"/>
                        </a:spcBef>
                        <a:tabLst>
                          <a:tab pos="25781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579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427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3">
                  <a:txBody>
                    <a:bodyPr/>
                    <a:lstStyle/>
                    <a:p>
                      <a:pPr marL="103505">
                        <a:lnSpc>
                          <a:spcPts val="575"/>
                        </a:lnSpc>
                        <a:spcBef>
                          <a:spcPts val="30"/>
                        </a:spcBef>
                        <a:tabLst>
                          <a:tab pos="30480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(2,157,396)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575"/>
                        </a:lnSpc>
                        <a:spcBef>
                          <a:spcPts val="30"/>
                        </a:spcBef>
                        <a:tabLst>
                          <a:tab pos="20129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(5,020,913)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505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8415">
                        <a:lnSpc>
                          <a:spcPts val="575"/>
                        </a:lnSpc>
                      </a:pPr>
                      <a:r>
                        <a:rPr sz="550" b="1" spc="20" dirty="0">
                          <a:latin typeface="Times New Roman"/>
                          <a:cs typeface="Times New Roman"/>
                        </a:rPr>
                        <a:t>Cash </a:t>
                      </a:r>
                      <a:r>
                        <a:rPr sz="550" b="1" spc="15" dirty="0">
                          <a:latin typeface="Times New Roman"/>
                          <a:cs typeface="Times New Roman"/>
                        </a:rPr>
                        <a:t>Flows from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Investing</a:t>
                      </a:r>
                      <a:r>
                        <a:rPr sz="55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5181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Investment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income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45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430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925" algn="r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928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925" algn="r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185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71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543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8132"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Net Cash Provided 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by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Investing</a:t>
                      </a:r>
                      <a:r>
                        <a:rPr sz="55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200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45,430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50419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550" u="sng" spc="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41465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550" u="sng" spc="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1940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200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71,543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5203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550" b="1" spc="15" dirty="0">
                          <a:latin typeface="Times New Roman"/>
                          <a:cs typeface="Times New Roman"/>
                        </a:rPr>
                        <a:t>Net</a:t>
                      </a:r>
                      <a:r>
                        <a:rPr sz="5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Increase</a:t>
                      </a:r>
                      <a:r>
                        <a:rPr sz="55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15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5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20" dirty="0">
                          <a:latin typeface="Times New Roman"/>
                          <a:cs typeface="Times New Roman"/>
                        </a:rPr>
                        <a:t>Cash</a:t>
                      </a:r>
                      <a:r>
                        <a:rPr sz="5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1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55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20" dirty="0">
                          <a:latin typeface="Times New Roman"/>
                          <a:cs typeface="Times New Roman"/>
                        </a:rPr>
                        <a:t>Cash</a:t>
                      </a:r>
                      <a:r>
                        <a:rPr sz="5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Equivalents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/>
                </a:tc>
                <a:tc>
                  <a:txBody>
                    <a:bodyPr/>
                    <a:lstStyle/>
                    <a:p>
                      <a:pPr marR="10160" algn="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727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349)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925" algn="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67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707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" algn="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112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349)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" algn="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158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745)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160" algn="r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930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736)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91983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sz="550" b="1" spc="20" dirty="0">
                          <a:latin typeface="Times New Roman"/>
                          <a:cs typeface="Times New Roman"/>
                        </a:rPr>
                        <a:t>Cash </a:t>
                      </a:r>
                      <a:r>
                        <a:rPr sz="550" b="1" spc="1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550" b="1" spc="20" dirty="0">
                          <a:latin typeface="Times New Roman"/>
                          <a:cs typeface="Times New Roman"/>
                        </a:rPr>
                        <a:t>Cash</a:t>
                      </a:r>
                      <a:r>
                        <a:rPr sz="55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Equivalents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  <a:p>
                      <a:pPr marL="1644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Beginning of the</a:t>
                      </a:r>
                      <a:r>
                        <a:rPr sz="55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year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22542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4,092,413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28130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192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2819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465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85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22479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687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05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  <a:tabLst>
                          <a:tab pos="22542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6,437,492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57415"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End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of the</a:t>
                      </a:r>
                      <a:r>
                        <a:rPr sz="5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year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2542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2,365,064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8130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259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87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819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353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2479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528</a:t>
                      </a:r>
                      <a:r>
                        <a:rPr sz="5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31</a:t>
                      </a: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2542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4,506,756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942835" y="5201101"/>
            <a:ext cx="1550670" cy="2209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48895" marR="5080" indent="-36830">
              <a:lnSpc>
                <a:spcPct val="116399"/>
              </a:lnSpc>
              <a:spcBef>
                <a:spcPts val="90"/>
              </a:spcBef>
            </a:pPr>
            <a:r>
              <a:rPr sz="550" b="1" spc="15" dirty="0">
                <a:latin typeface="Times New Roman"/>
                <a:cs typeface="Times New Roman"/>
              </a:rPr>
              <a:t>Reconciliation</a:t>
            </a:r>
            <a:r>
              <a:rPr sz="550" b="1" spc="-20" dirty="0">
                <a:latin typeface="Times New Roman"/>
                <a:cs typeface="Times New Roman"/>
              </a:rPr>
              <a:t> </a:t>
            </a:r>
            <a:r>
              <a:rPr sz="550" b="1" spc="15" dirty="0">
                <a:latin typeface="Times New Roman"/>
                <a:cs typeface="Times New Roman"/>
              </a:rPr>
              <a:t>of</a:t>
            </a:r>
            <a:r>
              <a:rPr sz="550" b="1" spc="-10" dirty="0">
                <a:latin typeface="Times New Roman"/>
                <a:cs typeface="Times New Roman"/>
              </a:rPr>
              <a:t> </a:t>
            </a:r>
            <a:r>
              <a:rPr sz="550" b="1" spc="15" dirty="0">
                <a:latin typeface="Times New Roman"/>
                <a:cs typeface="Times New Roman"/>
              </a:rPr>
              <a:t>Operating</a:t>
            </a:r>
            <a:r>
              <a:rPr sz="550" b="1" dirty="0">
                <a:latin typeface="Times New Roman"/>
                <a:cs typeface="Times New Roman"/>
              </a:rPr>
              <a:t> </a:t>
            </a:r>
            <a:r>
              <a:rPr sz="550" b="1" spc="15" dirty="0">
                <a:latin typeface="Times New Roman"/>
                <a:cs typeface="Times New Roman"/>
              </a:rPr>
              <a:t>Income</a:t>
            </a:r>
            <a:r>
              <a:rPr sz="550" b="1" spc="-5" dirty="0">
                <a:latin typeface="Times New Roman"/>
                <a:cs typeface="Times New Roman"/>
              </a:rPr>
              <a:t> </a:t>
            </a:r>
            <a:r>
              <a:rPr sz="550" b="1" spc="10" dirty="0">
                <a:latin typeface="Times New Roman"/>
                <a:cs typeface="Times New Roman"/>
              </a:rPr>
              <a:t>to</a:t>
            </a:r>
            <a:r>
              <a:rPr sz="550" b="1" dirty="0">
                <a:latin typeface="Times New Roman"/>
                <a:cs typeface="Times New Roman"/>
              </a:rPr>
              <a:t> </a:t>
            </a:r>
            <a:r>
              <a:rPr sz="550" b="1" spc="15" dirty="0">
                <a:latin typeface="Times New Roman"/>
                <a:cs typeface="Times New Roman"/>
              </a:rPr>
              <a:t>Net</a:t>
            </a:r>
            <a:r>
              <a:rPr sz="550" b="1" spc="-10" dirty="0">
                <a:latin typeface="Times New Roman"/>
                <a:cs typeface="Times New Roman"/>
              </a:rPr>
              <a:t> </a:t>
            </a:r>
            <a:r>
              <a:rPr sz="550" b="1" spc="20" dirty="0">
                <a:latin typeface="Times New Roman"/>
                <a:cs typeface="Times New Roman"/>
              </a:rPr>
              <a:t>Cash  </a:t>
            </a:r>
            <a:r>
              <a:rPr sz="550" b="1" spc="15" dirty="0">
                <a:latin typeface="Times New Roman"/>
                <a:cs typeface="Times New Roman"/>
              </a:rPr>
              <a:t>Provided by (Used </a:t>
            </a:r>
            <a:r>
              <a:rPr sz="550" b="1" spc="5" dirty="0">
                <a:latin typeface="Times New Roman"/>
                <a:cs typeface="Times New Roman"/>
              </a:rPr>
              <a:t>in) </a:t>
            </a:r>
            <a:r>
              <a:rPr sz="550" b="1" spc="15" dirty="0">
                <a:latin typeface="Times New Roman"/>
                <a:cs typeface="Times New Roman"/>
              </a:rPr>
              <a:t>Operating</a:t>
            </a:r>
            <a:r>
              <a:rPr sz="550" b="1" spc="-35" dirty="0">
                <a:latin typeface="Times New Roman"/>
                <a:cs typeface="Times New Roman"/>
              </a:rPr>
              <a:t> </a:t>
            </a:r>
            <a:r>
              <a:rPr sz="550" b="1" spc="10" dirty="0">
                <a:latin typeface="Times New Roman"/>
                <a:cs typeface="Times New Roman"/>
              </a:rPr>
              <a:t>Activities:</a:t>
            </a:r>
            <a:endParaRPr sz="55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937041" y="5522429"/>
          <a:ext cx="5892161" cy="185684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727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8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032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3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21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49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0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917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41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8097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9179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413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5303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2037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82697">
                <a:tc>
                  <a:txBody>
                    <a:bodyPr/>
                    <a:lstStyle/>
                    <a:p>
                      <a:pPr marL="109855">
                        <a:lnSpc>
                          <a:spcPts val="550"/>
                        </a:lnSpc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Operating Income</a:t>
                      </a:r>
                      <a:r>
                        <a:rPr sz="5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(loss)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0640" algn="ctr">
                        <a:lnSpc>
                          <a:spcPts val="550"/>
                        </a:lnSpc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$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ts val="550"/>
                        </a:lnSpc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(214,279)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550"/>
                        </a:lnSpc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$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ts val="550"/>
                        </a:lnSpc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67,918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335" algn="ctr">
                        <a:lnSpc>
                          <a:spcPts val="550"/>
                        </a:lnSpc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$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1600">
                        <a:lnSpc>
                          <a:spcPts val="550"/>
                        </a:lnSpc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398,039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2545" algn="ctr">
                        <a:lnSpc>
                          <a:spcPts val="550"/>
                        </a:lnSpc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$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0965">
                        <a:lnSpc>
                          <a:spcPts val="550"/>
                        </a:lnSpc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723,219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4780">
                        <a:lnSpc>
                          <a:spcPts val="550"/>
                        </a:lnSpc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$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5560" algn="r">
                        <a:lnSpc>
                          <a:spcPts val="550"/>
                        </a:lnSpc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974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897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27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46050" marR="888365" indent="-36830">
                        <a:lnSpc>
                          <a:spcPct val="116399"/>
                        </a:lnSpc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Adjustments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reconcile operating 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income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(loss) to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net 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cash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provided 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by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operating</a:t>
                      </a:r>
                      <a:r>
                        <a:rPr sz="55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activities: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082">
                <a:tc>
                  <a:txBody>
                    <a:bodyPr/>
                    <a:lstStyle/>
                    <a:p>
                      <a:pPr marL="201295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Depreciation and</a:t>
                      </a:r>
                      <a:r>
                        <a:rPr sz="5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amortization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L="281940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285,101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34290" algn="r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56870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237,465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85445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537,293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8930">
                        <a:lnSpc>
                          <a:spcPts val="655"/>
                        </a:lnSpc>
                        <a:spcBef>
                          <a:spcPts val="5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1,059,859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2389">
                <a:tc>
                  <a:txBody>
                    <a:bodyPr/>
                    <a:lstStyle/>
                    <a:p>
                      <a:pPr marL="201295">
                        <a:lnSpc>
                          <a:spcPts val="575"/>
                        </a:lnSpc>
                        <a:spcBef>
                          <a:spcPts val="5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Other non-operating</a:t>
                      </a:r>
                      <a:r>
                        <a:rPr sz="5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income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R="34290" algn="r">
                        <a:lnSpc>
                          <a:spcPts val="575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34290" algn="r">
                        <a:lnSpc>
                          <a:spcPts val="575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34290" algn="r">
                        <a:lnSpc>
                          <a:spcPts val="575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34290" algn="r">
                        <a:lnSpc>
                          <a:spcPts val="575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34290" algn="r">
                        <a:lnSpc>
                          <a:spcPts val="575"/>
                        </a:lnSpc>
                        <a:spcBef>
                          <a:spcPts val="5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2468">
                <a:tc>
                  <a:txBody>
                    <a:bodyPr/>
                    <a:lstStyle/>
                    <a:p>
                      <a:pPr marL="274320" marR="1489710" indent="-73660">
                        <a:lnSpc>
                          <a:spcPts val="770"/>
                        </a:lnSpc>
                        <a:spcBef>
                          <a:spcPts val="25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Changes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in assets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liabilities: 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Receivables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295910">
                        <a:lnSpc>
                          <a:spcPts val="635"/>
                        </a:lnSpc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(29,171)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34290" algn="r">
                        <a:lnSpc>
                          <a:spcPts val="635"/>
                        </a:lnSpc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295910">
                        <a:lnSpc>
                          <a:spcPts val="635"/>
                        </a:lnSpc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(79,900)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281940">
                        <a:lnSpc>
                          <a:spcPts val="635"/>
                        </a:lnSpc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424,923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281940">
                        <a:lnSpc>
                          <a:spcPts val="635"/>
                        </a:lnSpc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315,852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7713">
                <a:tc>
                  <a:txBody>
                    <a:bodyPr/>
                    <a:lstStyle/>
                    <a:p>
                      <a:pPr marL="27432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assets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2"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194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167,998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194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167,998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7713">
                <a:tc>
                  <a:txBody>
                    <a:bodyPr/>
                    <a:lstStyle/>
                    <a:p>
                      <a:pPr marL="27432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Prepaid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expenses and</a:t>
                      </a:r>
                      <a:r>
                        <a:rPr sz="5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materials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2"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5" dirty="0">
                          <a:latin typeface="Times New Roman"/>
                          <a:cs typeface="Times New Roman"/>
                        </a:rPr>
                        <a:t>512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95275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(41,598)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9591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(41,086)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7526">
                <a:tc>
                  <a:txBody>
                    <a:bodyPr/>
                    <a:lstStyle/>
                    <a:p>
                      <a:pPr marL="27432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outflow of</a:t>
                      </a:r>
                      <a:r>
                        <a:rPr sz="5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2">
                  <a:txBody>
                    <a:bodyPr/>
                    <a:lstStyle/>
                    <a:p>
                      <a:pPr marL="35814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9,992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2004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10,920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194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204,687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194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225,599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97526">
                <a:tc>
                  <a:txBody>
                    <a:bodyPr/>
                    <a:lstStyle/>
                    <a:p>
                      <a:pPr marL="27432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Accounts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payable, accrued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expenses and other</a:t>
                      </a:r>
                      <a:r>
                        <a:rPr sz="5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liabilities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2">
                  <a:txBody>
                    <a:bodyPr/>
                    <a:lstStyle/>
                    <a:p>
                      <a:pPr marL="28194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20" dirty="0">
                          <a:latin typeface="Times New Roman"/>
                          <a:cs typeface="Times New Roman"/>
                        </a:rPr>
                        <a:t>110,640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9525" algn="r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550" spc="5" dirty="0">
                          <a:latin typeface="Times New Roman"/>
                          <a:cs typeface="Times New Roman"/>
                        </a:rPr>
                        <a:t>211)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5781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(293,968)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95275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(15,742)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57810">
                        <a:lnSpc>
                          <a:spcPts val="635"/>
                        </a:lnSpc>
                        <a:spcBef>
                          <a:spcPts val="30"/>
                        </a:spcBef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(199,281)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5543"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Deferred inflow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5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9591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(52,839)</a:t>
                      </a:r>
                      <a:r>
                        <a:rPr sz="5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42799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5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819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167,845</a:t>
                      </a:r>
                      <a:r>
                        <a:rPr sz="550" u="sng" spc="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9527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(70,802)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200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44,204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7589"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550" b="1" spc="15" dirty="0">
                          <a:latin typeface="Times New Roman"/>
                          <a:cs typeface="Times New Roman"/>
                        </a:rPr>
                        <a:t>Net Cash Provided by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Operating</a:t>
                      </a:r>
                      <a:r>
                        <a:rPr sz="55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spc="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819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5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109,444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3200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67,707</a:t>
                      </a:r>
                      <a:r>
                        <a:rPr sz="550" u="sng" spc="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81940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5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440,913</a:t>
                      </a:r>
                      <a:r>
                        <a:rPr sz="550" u="sng" spc="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2542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1,929,978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9"/>
                        </a:spcBef>
                        <a:tabLst>
                          <a:tab pos="225425" algn="l"/>
                        </a:tabLst>
                      </a:pPr>
                      <a:r>
                        <a:rPr sz="5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2,548,042</a:t>
                      </a:r>
                      <a:r>
                        <a:rPr sz="550" u="sng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2069" marB="0"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627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8415">
                        <a:lnSpc>
                          <a:spcPts val="575"/>
                        </a:lnSpc>
                      </a:pPr>
                      <a:r>
                        <a:rPr sz="550" spc="15" dirty="0">
                          <a:latin typeface="Times New Roman"/>
                          <a:cs typeface="Times New Roman"/>
                        </a:rPr>
                        <a:t>Noncash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investing capital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financing</a:t>
                      </a:r>
                      <a:r>
                        <a:rPr sz="5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activities: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04941">
                <a:tc>
                  <a:txBody>
                    <a:bodyPr/>
                    <a:lstStyle/>
                    <a:p>
                      <a:pPr marL="109855">
                        <a:lnSpc>
                          <a:spcPts val="635"/>
                        </a:lnSpc>
                        <a:spcBef>
                          <a:spcPts val="9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Intergovernmental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subsidies of debt</a:t>
                      </a:r>
                      <a:r>
                        <a:rPr sz="5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ts val="635"/>
                        </a:lnSpc>
                        <a:spcBef>
                          <a:spcPts val="9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$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 gridSpan="3">
                  <a:txBody>
                    <a:bodyPr/>
                    <a:lstStyle/>
                    <a:p>
                      <a:pPr marL="336550">
                        <a:lnSpc>
                          <a:spcPts val="635"/>
                        </a:lnSpc>
                        <a:spcBef>
                          <a:spcPts val="90"/>
                        </a:spcBef>
                        <a:tabLst>
                          <a:tab pos="519430" algn="l"/>
                        </a:tabLst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$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04800">
                        <a:lnSpc>
                          <a:spcPts val="635"/>
                        </a:lnSpc>
                        <a:spcBef>
                          <a:spcPts val="90"/>
                        </a:spcBef>
                        <a:tabLst>
                          <a:tab pos="487680" algn="l"/>
                        </a:tabLst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$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4485">
                        <a:lnSpc>
                          <a:spcPts val="635"/>
                        </a:lnSpc>
                        <a:spcBef>
                          <a:spcPts val="90"/>
                        </a:spcBef>
                        <a:tabLst>
                          <a:tab pos="535940" algn="l"/>
                        </a:tabLst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$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3850">
                        <a:lnSpc>
                          <a:spcPts val="635"/>
                        </a:lnSpc>
                        <a:spcBef>
                          <a:spcPts val="90"/>
                        </a:spcBef>
                        <a:tabLst>
                          <a:tab pos="535940" algn="l"/>
                        </a:tabLst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$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ts val="635"/>
                        </a:lnSpc>
                        <a:spcBef>
                          <a:spcPts val="9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90112">
                <a:tc>
                  <a:txBody>
                    <a:bodyPr/>
                    <a:lstStyle/>
                    <a:p>
                      <a:pPr marL="109855">
                        <a:lnSpc>
                          <a:spcPts val="575"/>
                        </a:lnSpc>
                        <a:spcBef>
                          <a:spcPts val="30"/>
                        </a:spcBef>
                      </a:pPr>
                      <a:r>
                        <a:rPr sz="550" spc="10" dirty="0">
                          <a:latin typeface="Times New Roman"/>
                          <a:cs typeface="Times New Roman"/>
                        </a:rPr>
                        <a:t>Amortization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550" spc="20" dirty="0">
                          <a:latin typeface="Times New Roman"/>
                          <a:cs typeface="Times New Roman"/>
                        </a:rPr>
                        <a:t>bond</a:t>
                      </a:r>
                      <a:r>
                        <a:rPr sz="5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spc="15" dirty="0">
                          <a:latin typeface="Times New Roman"/>
                          <a:cs typeface="Times New Roman"/>
                        </a:rPr>
                        <a:t>premiums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0320" algn="ctr">
                        <a:lnSpc>
                          <a:spcPts val="57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8255" algn="ctr">
                        <a:lnSpc>
                          <a:spcPts val="57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ts val="57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6034" algn="ctr">
                        <a:lnSpc>
                          <a:spcPts val="57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3655" algn="r">
                        <a:lnSpc>
                          <a:spcPts val="575"/>
                        </a:lnSpc>
                        <a:spcBef>
                          <a:spcPts val="30"/>
                        </a:spcBef>
                      </a:pPr>
                      <a:r>
                        <a:rPr sz="550" dirty="0">
                          <a:latin typeface="Times New Roman"/>
                          <a:cs typeface="Times New Roman"/>
                        </a:rPr>
                        <a:t>-</a:t>
                      </a:r>
                      <a:endParaRPr sz="5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942847" y="7471409"/>
            <a:ext cx="1645920" cy="1155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550" spc="15" dirty="0">
                <a:latin typeface="Times New Roman"/>
                <a:cs typeface="Times New Roman"/>
              </a:rPr>
              <a:t>See accompanying notes </a:t>
            </a:r>
            <a:r>
              <a:rPr sz="550" spc="10" dirty="0">
                <a:latin typeface="Times New Roman"/>
                <a:cs typeface="Times New Roman"/>
              </a:rPr>
              <a:t>to basic financial</a:t>
            </a:r>
            <a:r>
              <a:rPr sz="550" spc="-10" dirty="0">
                <a:latin typeface="Times New Roman"/>
                <a:cs typeface="Times New Roman"/>
              </a:rPr>
              <a:t> </a:t>
            </a:r>
            <a:r>
              <a:rPr sz="550" spc="10" dirty="0">
                <a:latin typeface="Times New Roman"/>
                <a:cs typeface="Times New Roman"/>
              </a:rPr>
              <a:t>statements.</a:t>
            </a:r>
            <a:endParaRPr sz="5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26083" y="871219"/>
            <a:ext cx="5911215" cy="7981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9525" algn="ctr">
              <a:lnSpc>
                <a:spcPct val="100000"/>
              </a:lnSpc>
              <a:spcBef>
                <a:spcPts val="135"/>
              </a:spcBef>
            </a:pPr>
            <a:r>
              <a:rPr sz="550" b="1" spc="30" dirty="0">
                <a:latin typeface="Times New Roman"/>
                <a:cs typeface="Times New Roman"/>
              </a:rPr>
              <a:t>TOWN </a:t>
            </a:r>
            <a:r>
              <a:rPr sz="550" b="1" spc="25" dirty="0">
                <a:latin typeface="Times New Roman"/>
                <a:cs typeface="Times New Roman"/>
              </a:rPr>
              <a:t>OF </a:t>
            </a:r>
            <a:r>
              <a:rPr sz="550" b="1" spc="20" dirty="0">
                <a:latin typeface="Times New Roman"/>
                <a:cs typeface="Times New Roman"/>
              </a:rPr>
              <a:t>TEMPLETON,</a:t>
            </a:r>
            <a:r>
              <a:rPr sz="550" b="1" spc="-55" dirty="0">
                <a:latin typeface="Times New Roman"/>
                <a:cs typeface="Times New Roman"/>
              </a:rPr>
              <a:t> </a:t>
            </a:r>
            <a:r>
              <a:rPr sz="550" b="1" spc="20" dirty="0">
                <a:latin typeface="Times New Roman"/>
                <a:cs typeface="Times New Roman"/>
              </a:rPr>
              <a:t>MASSACHUSETTS</a:t>
            </a:r>
            <a:endParaRPr sz="5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650">
              <a:latin typeface="Times New Roman"/>
              <a:cs typeface="Times New Roman"/>
            </a:endParaRPr>
          </a:p>
          <a:p>
            <a:pPr marL="2407285" marR="2390775" indent="635" algn="ctr">
              <a:lnSpc>
                <a:spcPct val="116700"/>
              </a:lnSpc>
            </a:pPr>
            <a:r>
              <a:rPr sz="550" b="1" spc="20" dirty="0">
                <a:latin typeface="Times New Roman"/>
                <a:cs typeface="Times New Roman"/>
              </a:rPr>
              <a:t>PROPRIETARY FUNDS  </a:t>
            </a:r>
            <a:r>
              <a:rPr sz="550" b="1" spc="25" dirty="0">
                <a:latin typeface="Times New Roman"/>
                <a:cs typeface="Times New Roman"/>
              </a:rPr>
              <a:t>STATEMENT OF</a:t>
            </a:r>
            <a:r>
              <a:rPr sz="550" b="1" spc="-100" dirty="0">
                <a:latin typeface="Times New Roman"/>
                <a:cs typeface="Times New Roman"/>
              </a:rPr>
              <a:t> </a:t>
            </a:r>
            <a:r>
              <a:rPr sz="550" b="1" spc="20" dirty="0">
                <a:latin typeface="Times New Roman"/>
                <a:cs typeface="Times New Roman"/>
              </a:rPr>
              <a:t>CASH </a:t>
            </a:r>
            <a:r>
              <a:rPr sz="550" b="1" spc="25" dirty="0">
                <a:latin typeface="Times New Roman"/>
                <a:cs typeface="Times New Roman"/>
              </a:rPr>
              <a:t>FLOWS</a:t>
            </a:r>
            <a:endParaRPr sz="5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10"/>
              </a:spcBef>
              <a:tabLst>
                <a:tab pos="2453640" algn="l"/>
                <a:tab pos="5885180" algn="l"/>
              </a:tabLst>
            </a:pPr>
            <a:r>
              <a:rPr sz="550" b="1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550" b="1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YEAR ENDED JUNE </a:t>
            </a:r>
            <a:r>
              <a:rPr sz="550" b="1" u="sng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30,</a:t>
            </a:r>
            <a:r>
              <a:rPr sz="550" b="1" u="sng" spc="-8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550" b="1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2019	</a:t>
            </a:r>
            <a:endParaRPr sz="5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00">
              <a:latin typeface="Times New Roman"/>
              <a:cs typeface="Times New Roman"/>
            </a:endParaRPr>
          </a:p>
          <a:p>
            <a:pPr marL="3917950">
              <a:lnSpc>
                <a:spcPct val="100000"/>
              </a:lnSpc>
            </a:pPr>
            <a:r>
              <a:rPr sz="550" spc="15" dirty="0">
                <a:latin typeface="Times New Roman"/>
                <a:cs typeface="Times New Roman"/>
              </a:rPr>
              <a:t>Business-Type</a:t>
            </a:r>
            <a:r>
              <a:rPr sz="550" dirty="0">
                <a:latin typeface="Times New Roman"/>
                <a:cs typeface="Times New Roman"/>
              </a:rPr>
              <a:t> </a:t>
            </a:r>
            <a:r>
              <a:rPr sz="550" spc="10" dirty="0">
                <a:latin typeface="Times New Roman"/>
                <a:cs typeface="Times New Roman"/>
              </a:rPr>
              <a:t>Activities</a:t>
            </a:r>
            <a:endParaRPr sz="55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885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533400"/>
            <a:ext cx="6080760" cy="721360"/>
          </a:xfrm>
          <a:custGeom>
            <a:avLst/>
            <a:gdLst/>
            <a:ahLst/>
            <a:cxnLst/>
            <a:rect l="l" t="t" r="r" b="b"/>
            <a:pathLst>
              <a:path w="6080759" h="721360">
                <a:moveTo>
                  <a:pt x="0" y="720851"/>
                </a:moveTo>
                <a:lnTo>
                  <a:pt x="6080759" y="720851"/>
                </a:lnTo>
                <a:lnTo>
                  <a:pt x="6080759" y="0"/>
                </a:lnTo>
                <a:lnTo>
                  <a:pt x="0" y="0"/>
                </a:lnTo>
                <a:lnTo>
                  <a:pt x="0" y="720851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71144" y="4587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5819" y="4587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770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5151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926580" y="4587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71144" y="533400"/>
            <a:ext cx="18415" cy="721360"/>
          </a:xfrm>
          <a:custGeom>
            <a:avLst/>
            <a:gdLst/>
            <a:ahLst/>
            <a:cxnLst/>
            <a:rect l="l" t="t" r="r" b="b"/>
            <a:pathLst>
              <a:path w="18415" h="721360">
                <a:moveTo>
                  <a:pt x="0" y="720851"/>
                </a:moveTo>
                <a:lnTo>
                  <a:pt x="18287" y="720851"/>
                </a:lnTo>
                <a:lnTo>
                  <a:pt x="18287" y="0"/>
                </a:lnTo>
                <a:lnTo>
                  <a:pt x="0" y="0"/>
                </a:lnTo>
                <a:lnTo>
                  <a:pt x="0" y="72085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89431" y="533400"/>
            <a:ext cx="38100" cy="721360"/>
          </a:xfrm>
          <a:custGeom>
            <a:avLst/>
            <a:gdLst/>
            <a:ahLst/>
            <a:cxnLst/>
            <a:rect l="l" t="t" r="r" b="b"/>
            <a:pathLst>
              <a:path w="38100" h="721360">
                <a:moveTo>
                  <a:pt x="0" y="720851"/>
                </a:moveTo>
                <a:lnTo>
                  <a:pt x="38100" y="720851"/>
                </a:lnTo>
                <a:lnTo>
                  <a:pt x="38100" y="0"/>
                </a:lnTo>
                <a:lnTo>
                  <a:pt x="0" y="0"/>
                </a:lnTo>
                <a:lnTo>
                  <a:pt x="0" y="72085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27532" y="533400"/>
            <a:ext cx="18415" cy="721360"/>
          </a:xfrm>
          <a:custGeom>
            <a:avLst/>
            <a:gdLst/>
            <a:ahLst/>
            <a:cxnLst/>
            <a:rect l="l" t="t" r="r" b="b"/>
            <a:pathLst>
              <a:path w="18415" h="721360">
                <a:moveTo>
                  <a:pt x="0" y="720851"/>
                </a:moveTo>
                <a:lnTo>
                  <a:pt x="18287" y="720851"/>
                </a:lnTo>
                <a:lnTo>
                  <a:pt x="18287" y="0"/>
                </a:lnTo>
                <a:lnTo>
                  <a:pt x="0" y="0"/>
                </a:lnTo>
                <a:lnTo>
                  <a:pt x="0" y="72085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82968" y="533400"/>
            <a:ext cx="18415" cy="721360"/>
          </a:xfrm>
          <a:custGeom>
            <a:avLst/>
            <a:gdLst/>
            <a:ahLst/>
            <a:cxnLst/>
            <a:rect l="l" t="t" r="r" b="b"/>
            <a:pathLst>
              <a:path w="18415" h="721360">
                <a:moveTo>
                  <a:pt x="0" y="720851"/>
                </a:moveTo>
                <a:lnTo>
                  <a:pt x="18288" y="720851"/>
                </a:lnTo>
                <a:lnTo>
                  <a:pt x="18288" y="0"/>
                </a:lnTo>
                <a:lnTo>
                  <a:pt x="0" y="0"/>
                </a:lnTo>
                <a:lnTo>
                  <a:pt x="0" y="72085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44868" y="533400"/>
            <a:ext cx="38100" cy="721360"/>
          </a:xfrm>
          <a:custGeom>
            <a:avLst/>
            <a:gdLst/>
            <a:ahLst/>
            <a:cxnLst/>
            <a:rect l="l" t="t" r="r" b="b"/>
            <a:pathLst>
              <a:path w="38100" h="721360">
                <a:moveTo>
                  <a:pt x="0" y="720851"/>
                </a:moveTo>
                <a:lnTo>
                  <a:pt x="38100" y="720851"/>
                </a:lnTo>
                <a:lnTo>
                  <a:pt x="38100" y="0"/>
                </a:lnTo>
                <a:lnTo>
                  <a:pt x="0" y="0"/>
                </a:lnTo>
                <a:lnTo>
                  <a:pt x="0" y="72085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533400"/>
            <a:ext cx="18415" cy="721360"/>
          </a:xfrm>
          <a:custGeom>
            <a:avLst/>
            <a:gdLst/>
            <a:ahLst/>
            <a:cxnLst/>
            <a:rect l="l" t="t" r="r" b="b"/>
            <a:pathLst>
              <a:path w="18415" h="721360">
                <a:moveTo>
                  <a:pt x="0" y="720851"/>
                </a:moveTo>
                <a:lnTo>
                  <a:pt x="18288" y="720851"/>
                </a:lnTo>
                <a:lnTo>
                  <a:pt x="18288" y="0"/>
                </a:lnTo>
                <a:lnTo>
                  <a:pt x="0" y="0"/>
                </a:lnTo>
                <a:lnTo>
                  <a:pt x="0" y="72085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1254252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5">
                <a:moveTo>
                  <a:pt x="0" y="252983"/>
                </a:moveTo>
                <a:lnTo>
                  <a:pt x="18287" y="252983"/>
                </a:lnTo>
                <a:lnTo>
                  <a:pt x="18287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1254252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5">
                <a:moveTo>
                  <a:pt x="0" y="252983"/>
                </a:moveTo>
                <a:lnTo>
                  <a:pt x="38100" y="252983"/>
                </a:lnTo>
                <a:lnTo>
                  <a:pt x="38100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1254252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5">
                <a:moveTo>
                  <a:pt x="0" y="252983"/>
                </a:moveTo>
                <a:lnTo>
                  <a:pt x="18287" y="252983"/>
                </a:lnTo>
                <a:lnTo>
                  <a:pt x="18287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1254252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5">
                <a:moveTo>
                  <a:pt x="0" y="252983"/>
                </a:moveTo>
                <a:lnTo>
                  <a:pt x="18288" y="252983"/>
                </a:lnTo>
                <a:lnTo>
                  <a:pt x="18288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1254252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5">
                <a:moveTo>
                  <a:pt x="0" y="252983"/>
                </a:moveTo>
                <a:lnTo>
                  <a:pt x="38100" y="252983"/>
                </a:lnTo>
                <a:lnTo>
                  <a:pt x="38100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1254252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5">
                <a:moveTo>
                  <a:pt x="0" y="252983"/>
                </a:moveTo>
                <a:lnTo>
                  <a:pt x="18288" y="252983"/>
                </a:lnTo>
                <a:lnTo>
                  <a:pt x="18288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71144" y="1507236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7" y="251459"/>
                </a:lnTo>
                <a:lnTo>
                  <a:pt x="18287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89431" y="1507236"/>
            <a:ext cx="38100" cy="251460"/>
          </a:xfrm>
          <a:custGeom>
            <a:avLst/>
            <a:gdLst/>
            <a:ahLst/>
            <a:cxnLst/>
            <a:rect l="l" t="t" r="r" b="b"/>
            <a:pathLst>
              <a:path w="38100" h="251460">
                <a:moveTo>
                  <a:pt x="0" y="251459"/>
                </a:moveTo>
                <a:lnTo>
                  <a:pt x="38100" y="251459"/>
                </a:lnTo>
                <a:lnTo>
                  <a:pt x="38100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27532" y="1507236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7" y="251459"/>
                </a:lnTo>
                <a:lnTo>
                  <a:pt x="18287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82968" y="1507236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8" y="251459"/>
                </a:lnTo>
                <a:lnTo>
                  <a:pt x="18288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944868" y="1507236"/>
            <a:ext cx="38100" cy="251460"/>
          </a:xfrm>
          <a:custGeom>
            <a:avLst/>
            <a:gdLst/>
            <a:ahLst/>
            <a:cxnLst/>
            <a:rect l="l" t="t" r="r" b="b"/>
            <a:pathLst>
              <a:path w="38100" h="251460">
                <a:moveTo>
                  <a:pt x="0" y="251459"/>
                </a:moveTo>
                <a:lnTo>
                  <a:pt x="38100" y="251459"/>
                </a:lnTo>
                <a:lnTo>
                  <a:pt x="38100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926580" y="1507236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8" y="251459"/>
                </a:lnTo>
                <a:lnTo>
                  <a:pt x="18288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71144" y="1758695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7" y="252983"/>
                </a:lnTo>
                <a:lnTo>
                  <a:pt x="18287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89431" y="1758695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4">
                <a:moveTo>
                  <a:pt x="0" y="252983"/>
                </a:moveTo>
                <a:lnTo>
                  <a:pt x="38100" y="252983"/>
                </a:lnTo>
                <a:lnTo>
                  <a:pt x="38100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27532" y="1758695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7" y="252983"/>
                </a:lnTo>
                <a:lnTo>
                  <a:pt x="18287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982968" y="1758695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8" y="252983"/>
                </a:lnTo>
                <a:lnTo>
                  <a:pt x="18288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944868" y="1758695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4">
                <a:moveTo>
                  <a:pt x="0" y="252983"/>
                </a:moveTo>
                <a:lnTo>
                  <a:pt x="38100" y="252983"/>
                </a:lnTo>
                <a:lnTo>
                  <a:pt x="38100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926580" y="1758695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8" y="252983"/>
                </a:lnTo>
                <a:lnTo>
                  <a:pt x="18288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71144" y="2011679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7" y="251459"/>
                </a:lnTo>
                <a:lnTo>
                  <a:pt x="18287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89431" y="2011679"/>
            <a:ext cx="38100" cy="251460"/>
          </a:xfrm>
          <a:custGeom>
            <a:avLst/>
            <a:gdLst/>
            <a:ahLst/>
            <a:cxnLst/>
            <a:rect l="l" t="t" r="r" b="b"/>
            <a:pathLst>
              <a:path w="38100" h="251460">
                <a:moveTo>
                  <a:pt x="0" y="251459"/>
                </a:moveTo>
                <a:lnTo>
                  <a:pt x="38100" y="251459"/>
                </a:lnTo>
                <a:lnTo>
                  <a:pt x="38100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27532" y="2011679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7" y="251459"/>
                </a:lnTo>
                <a:lnTo>
                  <a:pt x="18287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982968" y="2011679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8" y="251459"/>
                </a:lnTo>
                <a:lnTo>
                  <a:pt x="18288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944868" y="2011679"/>
            <a:ext cx="38100" cy="251460"/>
          </a:xfrm>
          <a:custGeom>
            <a:avLst/>
            <a:gdLst/>
            <a:ahLst/>
            <a:cxnLst/>
            <a:rect l="l" t="t" r="r" b="b"/>
            <a:pathLst>
              <a:path w="38100" h="251460">
                <a:moveTo>
                  <a:pt x="0" y="251459"/>
                </a:moveTo>
                <a:lnTo>
                  <a:pt x="38100" y="251459"/>
                </a:lnTo>
                <a:lnTo>
                  <a:pt x="38100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926580" y="2011679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8" y="251459"/>
                </a:lnTo>
                <a:lnTo>
                  <a:pt x="18288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71144" y="2263139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7" y="252983"/>
                </a:lnTo>
                <a:lnTo>
                  <a:pt x="18287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89431" y="2263139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4">
                <a:moveTo>
                  <a:pt x="0" y="252983"/>
                </a:moveTo>
                <a:lnTo>
                  <a:pt x="38100" y="252983"/>
                </a:lnTo>
                <a:lnTo>
                  <a:pt x="38100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27532" y="2263139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7" y="252983"/>
                </a:lnTo>
                <a:lnTo>
                  <a:pt x="18287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982968" y="2263139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8" y="252983"/>
                </a:lnTo>
                <a:lnTo>
                  <a:pt x="18288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944868" y="2263139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4">
                <a:moveTo>
                  <a:pt x="0" y="252983"/>
                </a:moveTo>
                <a:lnTo>
                  <a:pt x="38100" y="252983"/>
                </a:lnTo>
                <a:lnTo>
                  <a:pt x="38100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926580" y="2263139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8" y="252983"/>
                </a:lnTo>
                <a:lnTo>
                  <a:pt x="18288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71144" y="2516123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7" y="251459"/>
                </a:lnTo>
                <a:lnTo>
                  <a:pt x="18287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89431" y="2516123"/>
            <a:ext cx="38100" cy="251460"/>
          </a:xfrm>
          <a:custGeom>
            <a:avLst/>
            <a:gdLst/>
            <a:ahLst/>
            <a:cxnLst/>
            <a:rect l="l" t="t" r="r" b="b"/>
            <a:pathLst>
              <a:path w="38100" h="251460">
                <a:moveTo>
                  <a:pt x="0" y="251459"/>
                </a:moveTo>
                <a:lnTo>
                  <a:pt x="38100" y="251459"/>
                </a:lnTo>
                <a:lnTo>
                  <a:pt x="38100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27532" y="2516123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7" y="251459"/>
                </a:lnTo>
                <a:lnTo>
                  <a:pt x="18287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982968" y="2516123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8" y="251459"/>
                </a:lnTo>
                <a:lnTo>
                  <a:pt x="18288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944868" y="2516123"/>
            <a:ext cx="38100" cy="251460"/>
          </a:xfrm>
          <a:custGeom>
            <a:avLst/>
            <a:gdLst/>
            <a:ahLst/>
            <a:cxnLst/>
            <a:rect l="l" t="t" r="r" b="b"/>
            <a:pathLst>
              <a:path w="38100" h="251460">
                <a:moveTo>
                  <a:pt x="0" y="251459"/>
                </a:moveTo>
                <a:lnTo>
                  <a:pt x="38100" y="251459"/>
                </a:lnTo>
                <a:lnTo>
                  <a:pt x="38100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926580" y="2516123"/>
            <a:ext cx="18415" cy="251460"/>
          </a:xfrm>
          <a:custGeom>
            <a:avLst/>
            <a:gdLst/>
            <a:ahLst/>
            <a:cxnLst/>
            <a:rect l="l" t="t" r="r" b="b"/>
            <a:pathLst>
              <a:path w="18415" h="251460">
                <a:moveTo>
                  <a:pt x="0" y="251459"/>
                </a:moveTo>
                <a:lnTo>
                  <a:pt x="18288" y="251459"/>
                </a:lnTo>
                <a:lnTo>
                  <a:pt x="18288" y="0"/>
                </a:lnTo>
                <a:lnTo>
                  <a:pt x="0" y="0"/>
                </a:lnTo>
                <a:lnTo>
                  <a:pt x="0" y="25145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71144" y="2767583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7" y="252983"/>
                </a:lnTo>
                <a:lnTo>
                  <a:pt x="18287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89431" y="2767583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4">
                <a:moveTo>
                  <a:pt x="0" y="252983"/>
                </a:moveTo>
                <a:lnTo>
                  <a:pt x="38100" y="252983"/>
                </a:lnTo>
                <a:lnTo>
                  <a:pt x="38100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27532" y="2767583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7" y="252983"/>
                </a:lnTo>
                <a:lnTo>
                  <a:pt x="18287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982968" y="2767583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8" y="252983"/>
                </a:lnTo>
                <a:lnTo>
                  <a:pt x="18288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944868" y="2767583"/>
            <a:ext cx="38100" cy="253365"/>
          </a:xfrm>
          <a:custGeom>
            <a:avLst/>
            <a:gdLst/>
            <a:ahLst/>
            <a:cxnLst/>
            <a:rect l="l" t="t" r="r" b="b"/>
            <a:pathLst>
              <a:path w="38100" h="253364">
                <a:moveTo>
                  <a:pt x="0" y="252983"/>
                </a:moveTo>
                <a:lnTo>
                  <a:pt x="38100" y="252983"/>
                </a:lnTo>
                <a:lnTo>
                  <a:pt x="38100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926580" y="2767583"/>
            <a:ext cx="18415" cy="253365"/>
          </a:xfrm>
          <a:custGeom>
            <a:avLst/>
            <a:gdLst/>
            <a:ahLst/>
            <a:cxnLst/>
            <a:rect l="l" t="t" r="r" b="b"/>
            <a:pathLst>
              <a:path w="18415" h="253364">
                <a:moveTo>
                  <a:pt x="0" y="252983"/>
                </a:moveTo>
                <a:lnTo>
                  <a:pt x="18288" y="252983"/>
                </a:lnTo>
                <a:lnTo>
                  <a:pt x="18288" y="0"/>
                </a:lnTo>
                <a:lnTo>
                  <a:pt x="0" y="0"/>
                </a:lnTo>
                <a:lnTo>
                  <a:pt x="0" y="2529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914400" y="3219581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243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271122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37925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804709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071511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338314" y="3219581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881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516675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783477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050280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317082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583866" y="3219581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2720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028067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294870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61654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828456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095259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362061" y="3219581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881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540422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807224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074009" y="3219581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340793" y="3219581"/>
            <a:ext cx="443865" cy="0"/>
          </a:xfrm>
          <a:custGeom>
            <a:avLst/>
            <a:gdLst/>
            <a:ahLst/>
            <a:cxnLst/>
            <a:rect l="l" t="t" r="r" b="b"/>
            <a:pathLst>
              <a:path w="443865">
                <a:moveTo>
                  <a:pt x="0" y="0"/>
                </a:moveTo>
                <a:lnTo>
                  <a:pt x="443683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71144" y="3020567"/>
            <a:ext cx="18415" cy="219710"/>
          </a:xfrm>
          <a:custGeom>
            <a:avLst/>
            <a:gdLst/>
            <a:ahLst/>
            <a:cxnLst/>
            <a:rect l="l" t="t" r="r" b="b"/>
            <a:pathLst>
              <a:path w="18415" h="219710">
                <a:moveTo>
                  <a:pt x="0" y="219455"/>
                </a:moveTo>
                <a:lnTo>
                  <a:pt x="18287" y="219455"/>
                </a:lnTo>
                <a:lnTo>
                  <a:pt x="18287" y="0"/>
                </a:lnTo>
                <a:lnTo>
                  <a:pt x="0" y="0"/>
                </a:lnTo>
                <a:lnTo>
                  <a:pt x="0" y="21945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89431" y="3020567"/>
            <a:ext cx="38100" cy="219710"/>
          </a:xfrm>
          <a:custGeom>
            <a:avLst/>
            <a:gdLst/>
            <a:ahLst/>
            <a:cxnLst/>
            <a:rect l="l" t="t" r="r" b="b"/>
            <a:pathLst>
              <a:path w="38100" h="219710">
                <a:moveTo>
                  <a:pt x="0" y="219455"/>
                </a:moveTo>
                <a:lnTo>
                  <a:pt x="38100" y="219455"/>
                </a:lnTo>
                <a:lnTo>
                  <a:pt x="38100" y="0"/>
                </a:lnTo>
                <a:lnTo>
                  <a:pt x="0" y="0"/>
                </a:lnTo>
                <a:lnTo>
                  <a:pt x="0" y="21945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27532" y="3020567"/>
            <a:ext cx="18415" cy="219710"/>
          </a:xfrm>
          <a:custGeom>
            <a:avLst/>
            <a:gdLst/>
            <a:ahLst/>
            <a:cxnLst/>
            <a:rect l="l" t="t" r="r" b="b"/>
            <a:pathLst>
              <a:path w="18415" h="219710">
                <a:moveTo>
                  <a:pt x="0" y="219455"/>
                </a:moveTo>
                <a:lnTo>
                  <a:pt x="18287" y="219455"/>
                </a:lnTo>
                <a:lnTo>
                  <a:pt x="18287" y="0"/>
                </a:lnTo>
                <a:lnTo>
                  <a:pt x="0" y="0"/>
                </a:lnTo>
                <a:lnTo>
                  <a:pt x="0" y="21945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982968" y="3020567"/>
            <a:ext cx="18415" cy="219710"/>
          </a:xfrm>
          <a:custGeom>
            <a:avLst/>
            <a:gdLst/>
            <a:ahLst/>
            <a:cxnLst/>
            <a:rect l="l" t="t" r="r" b="b"/>
            <a:pathLst>
              <a:path w="18415" h="219710">
                <a:moveTo>
                  <a:pt x="0" y="219455"/>
                </a:moveTo>
                <a:lnTo>
                  <a:pt x="18288" y="219455"/>
                </a:lnTo>
                <a:lnTo>
                  <a:pt x="18288" y="0"/>
                </a:lnTo>
                <a:lnTo>
                  <a:pt x="0" y="0"/>
                </a:lnTo>
                <a:lnTo>
                  <a:pt x="0" y="21945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944868" y="3020567"/>
            <a:ext cx="38100" cy="219710"/>
          </a:xfrm>
          <a:custGeom>
            <a:avLst/>
            <a:gdLst/>
            <a:ahLst/>
            <a:cxnLst/>
            <a:rect l="l" t="t" r="r" b="b"/>
            <a:pathLst>
              <a:path w="38100" h="219710">
                <a:moveTo>
                  <a:pt x="0" y="219455"/>
                </a:moveTo>
                <a:lnTo>
                  <a:pt x="38100" y="219455"/>
                </a:lnTo>
                <a:lnTo>
                  <a:pt x="38100" y="0"/>
                </a:lnTo>
                <a:lnTo>
                  <a:pt x="0" y="0"/>
                </a:lnTo>
                <a:lnTo>
                  <a:pt x="0" y="21945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926580" y="3020567"/>
            <a:ext cx="18415" cy="219710"/>
          </a:xfrm>
          <a:custGeom>
            <a:avLst/>
            <a:gdLst/>
            <a:ahLst/>
            <a:cxnLst/>
            <a:rect l="l" t="t" r="r" b="b"/>
            <a:pathLst>
              <a:path w="18415" h="219710">
                <a:moveTo>
                  <a:pt x="0" y="219455"/>
                </a:moveTo>
                <a:lnTo>
                  <a:pt x="18288" y="219455"/>
                </a:lnTo>
                <a:lnTo>
                  <a:pt x="18288" y="0"/>
                </a:lnTo>
                <a:lnTo>
                  <a:pt x="0" y="0"/>
                </a:lnTo>
                <a:lnTo>
                  <a:pt x="0" y="21945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71144" y="3240023"/>
            <a:ext cx="18415" cy="405765"/>
          </a:xfrm>
          <a:custGeom>
            <a:avLst/>
            <a:gdLst/>
            <a:ahLst/>
            <a:cxnLst/>
            <a:rect l="l" t="t" r="r" b="b"/>
            <a:pathLst>
              <a:path w="18415" h="405764">
                <a:moveTo>
                  <a:pt x="0" y="405384"/>
                </a:moveTo>
                <a:lnTo>
                  <a:pt x="18287" y="405384"/>
                </a:lnTo>
                <a:lnTo>
                  <a:pt x="18287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89431" y="3240023"/>
            <a:ext cx="38100" cy="405765"/>
          </a:xfrm>
          <a:custGeom>
            <a:avLst/>
            <a:gdLst/>
            <a:ahLst/>
            <a:cxnLst/>
            <a:rect l="l" t="t" r="r" b="b"/>
            <a:pathLst>
              <a:path w="38100" h="405764">
                <a:moveTo>
                  <a:pt x="0" y="405384"/>
                </a:moveTo>
                <a:lnTo>
                  <a:pt x="38100" y="405384"/>
                </a:lnTo>
                <a:lnTo>
                  <a:pt x="38100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27532" y="3240023"/>
            <a:ext cx="18415" cy="405765"/>
          </a:xfrm>
          <a:custGeom>
            <a:avLst/>
            <a:gdLst/>
            <a:ahLst/>
            <a:cxnLst/>
            <a:rect l="l" t="t" r="r" b="b"/>
            <a:pathLst>
              <a:path w="18415" h="405764">
                <a:moveTo>
                  <a:pt x="0" y="405384"/>
                </a:moveTo>
                <a:lnTo>
                  <a:pt x="18287" y="405384"/>
                </a:lnTo>
                <a:lnTo>
                  <a:pt x="18287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982968" y="3240023"/>
            <a:ext cx="18415" cy="405765"/>
          </a:xfrm>
          <a:custGeom>
            <a:avLst/>
            <a:gdLst/>
            <a:ahLst/>
            <a:cxnLst/>
            <a:rect l="l" t="t" r="r" b="b"/>
            <a:pathLst>
              <a:path w="18415" h="405764">
                <a:moveTo>
                  <a:pt x="0" y="405384"/>
                </a:moveTo>
                <a:lnTo>
                  <a:pt x="18288" y="405384"/>
                </a:lnTo>
                <a:lnTo>
                  <a:pt x="18288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944868" y="3240023"/>
            <a:ext cx="38100" cy="405765"/>
          </a:xfrm>
          <a:custGeom>
            <a:avLst/>
            <a:gdLst/>
            <a:ahLst/>
            <a:cxnLst/>
            <a:rect l="l" t="t" r="r" b="b"/>
            <a:pathLst>
              <a:path w="38100" h="405764">
                <a:moveTo>
                  <a:pt x="0" y="405384"/>
                </a:moveTo>
                <a:lnTo>
                  <a:pt x="38100" y="405384"/>
                </a:lnTo>
                <a:lnTo>
                  <a:pt x="38100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926580" y="3240023"/>
            <a:ext cx="18415" cy="405765"/>
          </a:xfrm>
          <a:custGeom>
            <a:avLst/>
            <a:gdLst/>
            <a:ahLst/>
            <a:cxnLst/>
            <a:rect l="l" t="t" r="r" b="b"/>
            <a:pathLst>
              <a:path w="18415" h="405764">
                <a:moveTo>
                  <a:pt x="0" y="405384"/>
                </a:moveTo>
                <a:lnTo>
                  <a:pt x="18288" y="405384"/>
                </a:lnTo>
                <a:lnTo>
                  <a:pt x="18288" y="0"/>
                </a:lnTo>
                <a:lnTo>
                  <a:pt x="0" y="0"/>
                </a:lnTo>
                <a:lnTo>
                  <a:pt x="0" y="40538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71144" y="3645408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7" y="327660"/>
                </a:lnTo>
                <a:lnTo>
                  <a:pt x="18287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89431" y="3645408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60"/>
                </a:moveTo>
                <a:lnTo>
                  <a:pt x="38100" y="327660"/>
                </a:lnTo>
                <a:lnTo>
                  <a:pt x="38100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827532" y="3645408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7" y="327660"/>
                </a:lnTo>
                <a:lnTo>
                  <a:pt x="18287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982968" y="3645408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8" y="327660"/>
                </a:lnTo>
                <a:lnTo>
                  <a:pt x="18288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944868" y="3645408"/>
            <a:ext cx="38100" cy="327660"/>
          </a:xfrm>
          <a:custGeom>
            <a:avLst/>
            <a:gdLst/>
            <a:ahLst/>
            <a:cxnLst/>
            <a:rect l="l" t="t" r="r" b="b"/>
            <a:pathLst>
              <a:path w="38100" h="327660">
                <a:moveTo>
                  <a:pt x="0" y="327660"/>
                </a:moveTo>
                <a:lnTo>
                  <a:pt x="38100" y="327660"/>
                </a:lnTo>
                <a:lnTo>
                  <a:pt x="38100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926580" y="3645408"/>
            <a:ext cx="18415" cy="327660"/>
          </a:xfrm>
          <a:custGeom>
            <a:avLst/>
            <a:gdLst/>
            <a:ahLst/>
            <a:cxnLst/>
            <a:rect l="l" t="t" r="r" b="b"/>
            <a:pathLst>
              <a:path w="18415" h="327660">
                <a:moveTo>
                  <a:pt x="0" y="327660"/>
                </a:moveTo>
                <a:lnTo>
                  <a:pt x="18288" y="327660"/>
                </a:lnTo>
                <a:lnTo>
                  <a:pt x="18288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914400" y="4172082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243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271122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537925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804709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071511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338314" y="4172082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881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516675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783477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050280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317082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583866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850669" y="4172082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881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029030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295833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562635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829437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096239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363042" y="4172082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881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541403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808205" y="41720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322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075008" y="4172082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2124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608595" y="4172082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594" y="0"/>
                </a:lnTo>
              </a:path>
            </a:pathLst>
          </a:custGeom>
          <a:ln w="11233">
            <a:solidFill>
              <a:srgbClr val="221E1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771144" y="3973067"/>
            <a:ext cx="18415" cy="220979"/>
          </a:xfrm>
          <a:custGeom>
            <a:avLst/>
            <a:gdLst/>
            <a:ahLst/>
            <a:cxnLst/>
            <a:rect l="l" t="t" r="r" b="b"/>
            <a:pathLst>
              <a:path w="18415" h="220979">
                <a:moveTo>
                  <a:pt x="0" y="220979"/>
                </a:moveTo>
                <a:lnTo>
                  <a:pt x="18287" y="220979"/>
                </a:lnTo>
                <a:lnTo>
                  <a:pt x="18287" y="0"/>
                </a:lnTo>
                <a:lnTo>
                  <a:pt x="0" y="0"/>
                </a:lnTo>
                <a:lnTo>
                  <a:pt x="0" y="22097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89431" y="3973067"/>
            <a:ext cx="38100" cy="220979"/>
          </a:xfrm>
          <a:custGeom>
            <a:avLst/>
            <a:gdLst/>
            <a:ahLst/>
            <a:cxnLst/>
            <a:rect l="l" t="t" r="r" b="b"/>
            <a:pathLst>
              <a:path w="38100" h="220979">
                <a:moveTo>
                  <a:pt x="0" y="220979"/>
                </a:moveTo>
                <a:lnTo>
                  <a:pt x="38100" y="220979"/>
                </a:lnTo>
                <a:lnTo>
                  <a:pt x="38100" y="0"/>
                </a:lnTo>
                <a:lnTo>
                  <a:pt x="0" y="0"/>
                </a:lnTo>
                <a:lnTo>
                  <a:pt x="0" y="22097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27532" y="3973067"/>
            <a:ext cx="18415" cy="220979"/>
          </a:xfrm>
          <a:custGeom>
            <a:avLst/>
            <a:gdLst/>
            <a:ahLst/>
            <a:cxnLst/>
            <a:rect l="l" t="t" r="r" b="b"/>
            <a:pathLst>
              <a:path w="18415" h="220979">
                <a:moveTo>
                  <a:pt x="0" y="220979"/>
                </a:moveTo>
                <a:lnTo>
                  <a:pt x="18287" y="220979"/>
                </a:lnTo>
                <a:lnTo>
                  <a:pt x="18287" y="0"/>
                </a:lnTo>
                <a:lnTo>
                  <a:pt x="0" y="0"/>
                </a:lnTo>
                <a:lnTo>
                  <a:pt x="0" y="22097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982968" y="3973067"/>
            <a:ext cx="18415" cy="220979"/>
          </a:xfrm>
          <a:custGeom>
            <a:avLst/>
            <a:gdLst/>
            <a:ahLst/>
            <a:cxnLst/>
            <a:rect l="l" t="t" r="r" b="b"/>
            <a:pathLst>
              <a:path w="18415" h="220979">
                <a:moveTo>
                  <a:pt x="0" y="220979"/>
                </a:moveTo>
                <a:lnTo>
                  <a:pt x="18288" y="220979"/>
                </a:lnTo>
                <a:lnTo>
                  <a:pt x="18288" y="0"/>
                </a:lnTo>
                <a:lnTo>
                  <a:pt x="0" y="0"/>
                </a:lnTo>
                <a:lnTo>
                  <a:pt x="0" y="22097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44868" y="3973067"/>
            <a:ext cx="38100" cy="220979"/>
          </a:xfrm>
          <a:custGeom>
            <a:avLst/>
            <a:gdLst/>
            <a:ahLst/>
            <a:cxnLst/>
            <a:rect l="l" t="t" r="r" b="b"/>
            <a:pathLst>
              <a:path w="38100" h="220979">
                <a:moveTo>
                  <a:pt x="0" y="220979"/>
                </a:moveTo>
                <a:lnTo>
                  <a:pt x="38100" y="220979"/>
                </a:lnTo>
                <a:lnTo>
                  <a:pt x="38100" y="0"/>
                </a:lnTo>
                <a:lnTo>
                  <a:pt x="0" y="0"/>
                </a:lnTo>
                <a:lnTo>
                  <a:pt x="0" y="22097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926580" y="3973067"/>
            <a:ext cx="18415" cy="220979"/>
          </a:xfrm>
          <a:custGeom>
            <a:avLst/>
            <a:gdLst/>
            <a:ahLst/>
            <a:cxnLst/>
            <a:rect l="l" t="t" r="r" b="b"/>
            <a:pathLst>
              <a:path w="18415" h="220979">
                <a:moveTo>
                  <a:pt x="0" y="220979"/>
                </a:moveTo>
                <a:lnTo>
                  <a:pt x="18288" y="220979"/>
                </a:lnTo>
                <a:lnTo>
                  <a:pt x="18288" y="0"/>
                </a:lnTo>
                <a:lnTo>
                  <a:pt x="0" y="0"/>
                </a:lnTo>
                <a:lnTo>
                  <a:pt x="0" y="22097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771144" y="4194047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789431" y="4194047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27532" y="4194047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982968" y="4194047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944868" y="4194047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926580" y="4194047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71144" y="438302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89431" y="4383023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27532" y="438302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982968" y="438302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944868" y="4383023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926580" y="438302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71144" y="4572000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89431" y="4572000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827532" y="4572000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982968" y="4572000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944868" y="4572000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926580" y="4572000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71144" y="4760976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500"/>
                </a:moveTo>
                <a:lnTo>
                  <a:pt x="18287" y="190500"/>
                </a:lnTo>
                <a:lnTo>
                  <a:pt x="18287" y="0"/>
                </a:lnTo>
                <a:lnTo>
                  <a:pt x="0" y="0"/>
                </a:lnTo>
                <a:lnTo>
                  <a:pt x="0" y="19050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89431" y="4760976"/>
            <a:ext cx="38100" cy="190500"/>
          </a:xfrm>
          <a:custGeom>
            <a:avLst/>
            <a:gdLst/>
            <a:ahLst/>
            <a:cxnLst/>
            <a:rect l="l" t="t" r="r" b="b"/>
            <a:pathLst>
              <a:path w="38100" h="190500">
                <a:moveTo>
                  <a:pt x="0" y="190500"/>
                </a:moveTo>
                <a:lnTo>
                  <a:pt x="38100" y="190500"/>
                </a:lnTo>
                <a:lnTo>
                  <a:pt x="38100" y="0"/>
                </a:lnTo>
                <a:lnTo>
                  <a:pt x="0" y="0"/>
                </a:lnTo>
                <a:lnTo>
                  <a:pt x="0" y="1905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827532" y="4760976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500"/>
                </a:moveTo>
                <a:lnTo>
                  <a:pt x="18287" y="190500"/>
                </a:lnTo>
                <a:lnTo>
                  <a:pt x="18287" y="0"/>
                </a:lnTo>
                <a:lnTo>
                  <a:pt x="0" y="0"/>
                </a:lnTo>
                <a:lnTo>
                  <a:pt x="0" y="19050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982968" y="4760976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500"/>
                </a:moveTo>
                <a:lnTo>
                  <a:pt x="18288" y="190500"/>
                </a:lnTo>
                <a:lnTo>
                  <a:pt x="18288" y="0"/>
                </a:lnTo>
                <a:lnTo>
                  <a:pt x="0" y="0"/>
                </a:lnTo>
                <a:lnTo>
                  <a:pt x="0" y="19050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944868" y="4760976"/>
            <a:ext cx="38100" cy="190500"/>
          </a:xfrm>
          <a:custGeom>
            <a:avLst/>
            <a:gdLst/>
            <a:ahLst/>
            <a:cxnLst/>
            <a:rect l="l" t="t" r="r" b="b"/>
            <a:pathLst>
              <a:path w="38100" h="190500">
                <a:moveTo>
                  <a:pt x="0" y="190500"/>
                </a:moveTo>
                <a:lnTo>
                  <a:pt x="38100" y="190500"/>
                </a:lnTo>
                <a:lnTo>
                  <a:pt x="38100" y="0"/>
                </a:lnTo>
                <a:lnTo>
                  <a:pt x="0" y="0"/>
                </a:lnTo>
                <a:lnTo>
                  <a:pt x="0" y="1905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926580" y="4760976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500"/>
                </a:moveTo>
                <a:lnTo>
                  <a:pt x="18288" y="190500"/>
                </a:lnTo>
                <a:lnTo>
                  <a:pt x="18288" y="0"/>
                </a:lnTo>
                <a:lnTo>
                  <a:pt x="0" y="0"/>
                </a:lnTo>
                <a:lnTo>
                  <a:pt x="0" y="190500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771144" y="4951476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789431" y="4951476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827532" y="4951476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982968" y="4951476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944868" y="4951476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926580" y="4951476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71144" y="514045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789431" y="5140452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27532" y="514045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982968" y="514045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944868" y="5140452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926580" y="514045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71144" y="532942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789431" y="5329428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827532" y="532942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982968" y="532942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944868" y="5329428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926580" y="532942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71144" y="551840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89431" y="5518403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827532" y="551840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982968" y="551840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944868" y="5518403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926580" y="551840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71144" y="5707379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89431" y="5707379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27532" y="5707379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982968" y="5707379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944868" y="5707379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926580" y="5707379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71144" y="5896355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789431" y="5896355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827532" y="5896355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982968" y="5896355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944868" y="5896355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926580" y="5896355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771144" y="608533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789431" y="6085332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827532" y="608533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982968" y="608533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944868" y="6085332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926580" y="608533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771144" y="627430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789431" y="6274308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827532" y="627430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982968" y="627430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944868" y="6274308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926580" y="627430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771144" y="6463284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89431" y="6463284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827532" y="6463284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982968" y="6463284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944868" y="6463284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926580" y="6463284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71144" y="6652259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7" y="188976"/>
                </a:lnTo>
                <a:lnTo>
                  <a:pt x="18287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89431" y="6652259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6"/>
                </a:moveTo>
                <a:lnTo>
                  <a:pt x="38100" y="188976"/>
                </a:lnTo>
                <a:lnTo>
                  <a:pt x="38100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827532" y="6652259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7" y="188976"/>
                </a:lnTo>
                <a:lnTo>
                  <a:pt x="18287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982968" y="6652259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8" y="188976"/>
                </a:lnTo>
                <a:lnTo>
                  <a:pt x="18288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944868" y="6652259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6"/>
                </a:moveTo>
                <a:lnTo>
                  <a:pt x="38100" y="188976"/>
                </a:lnTo>
                <a:lnTo>
                  <a:pt x="38100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926580" y="6652259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8" y="188976"/>
                </a:lnTo>
                <a:lnTo>
                  <a:pt x="18288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71144" y="6841235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499"/>
                </a:moveTo>
                <a:lnTo>
                  <a:pt x="18287" y="190499"/>
                </a:lnTo>
                <a:lnTo>
                  <a:pt x="18287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789431" y="6841235"/>
            <a:ext cx="38100" cy="190500"/>
          </a:xfrm>
          <a:custGeom>
            <a:avLst/>
            <a:gdLst/>
            <a:ahLst/>
            <a:cxnLst/>
            <a:rect l="l" t="t" r="r" b="b"/>
            <a:pathLst>
              <a:path w="38100" h="190500">
                <a:moveTo>
                  <a:pt x="0" y="190499"/>
                </a:moveTo>
                <a:lnTo>
                  <a:pt x="38100" y="190499"/>
                </a:lnTo>
                <a:lnTo>
                  <a:pt x="38100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827532" y="6841235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499"/>
                </a:moveTo>
                <a:lnTo>
                  <a:pt x="18287" y="190499"/>
                </a:lnTo>
                <a:lnTo>
                  <a:pt x="18287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982968" y="6841235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499"/>
                </a:moveTo>
                <a:lnTo>
                  <a:pt x="18288" y="190499"/>
                </a:lnTo>
                <a:lnTo>
                  <a:pt x="18288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944868" y="6841235"/>
            <a:ext cx="38100" cy="190500"/>
          </a:xfrm>
          <a:custGeom>
            <a:avLst/>
            <a:gdLst/>
            <a:ahLst/>
            <a:cxnLst/>
            <a:rect l="l" t="t" r="r" b="b"/>
            <a:pathLst>
              <a:path w="38100" h="190500">
                <a:moveTo>
                  <a:pt x="0" y="190499"/>
                </a:moveTo>
                <a:lnTo>
                  <a:pt x="38100" y="190499"/>
                </a:lnTo>
                <a:lnTo>
                  <a:pt x="38100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926580" y="6841235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499"/>
                </a:moveTo>
                <a:lnTo>
                  <a:pt x="18288" y="190499"/>
                </a:lnTo>
                <a:lnTo>
                  <a:pt x="18288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771144" y="7031735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89431" y="7031735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827532" y="7031735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982968" y="7031735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944868" y="7031735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926580" y="7031735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771144" y="7220711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7" y="188976"/>
                </a:lnTo>
                <a:lnTo>
                  <a:pt x="18287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789431" y="7220711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6"/>
                </a:moveTo>
                <a:lnTo>
                  <a:pt x="38100" y="188976"/>
                </a:lnTo>
                <a:lnTo>
                  <a:pt x="38100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827532" y="7220711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7" y="188976"/>
                </a:lnTo>
                <a:lnTo>
                  <a:pt x="18287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982968" y="7220711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8" y="188976"/>
                </a:lnTo>
                <a:lnTo>
                  <a:pt x="18288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944868" y="7220711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6"/>
                </a:moveTo>
                <a:lnTo>
                  <a:pt x="38100" y="188976"/>
                </a:lnTo>
                <a:lnTo>
                  <a:pt x="38100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926580" y="7220711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8" y="188976"/>
                </a:lnTo>
                <a:lnTo>
                  <a:pt x="18288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71144" y="740968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89431" y="7409688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827532" y="740968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982968" y="740968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944868" y="7409688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926580" y="740968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71144" y="7598664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7" y="188976"/>
                </a:lnTo>
                <a:lnTo>
                  <a:pt x="18287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89431" y="7598664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6"/>
                </a:moveTo>
                <a:lnTo>
                  <a:pt x="38100" y="188976"/>
                </a:lnTo>
                <a:lnTo>
                  <a:pt x="38100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827532" y="7598664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7" y="188976"/>
                </a:lnTo>
                <a:lnTo>
                  <a:pt x="18287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982968" y="7598664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8" y="188976"/>
                </a:lnTo>
                <a:lnTo>
                  <a:pt x="18288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944868" y="7598664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6"/>
                </a:moveTo>
                <a:lnTo>
                  <a:pt x="38100" y="188976"/>
                </a:lnTo>
                <a:lnTo>
                  <a:pt x="38100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926580" y="7598664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6"/>
                </a:moveTo>
                <a:lnTo>
                  <a:pt x="18288" y="188976"/>
                </a:lnTo>
                <a:lnTo>
                  <a:pt x="18288" y="0"/>
                </a:lnTo>
                <a:lnTo>
                  <a:pt x="0" y="0"/>
                </a:lnTo>
                <a:lnTo>
                  <a:pt x="0" y="188976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771144" y="7787640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789431" y="7787640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827532" y="7787640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982968" y="7787640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944868" y="7787640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926580" y="7787640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771144" y="7976616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789431" y="7976616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827532" y="7976616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982968" y="7976616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944868" y="7976616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926580" y="7976616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771144" y="816559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789431" y="8165592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827532" y="816559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982968" y="816559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944868" y="8165592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926580" y="8165592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71144" y="835456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89431" y="8354568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827532" y="835456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982968" y="835456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944868" y="8354568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926580" y="8354568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71144" y="854354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789431" y="8543543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27532" y="854354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7" y="188975"/>
                </a:lnTo>
                <a:lnTo>
                  <a:pt x="18287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982968" y="854354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944868" y="8543543"/>
            <a:ext cx="38100" cy="189230"/>
          </a:xfrm>
          <a:custGeom>
            <a:avLst/>
            <a:gdLst/>
            <a:ahLst/>
            <a:cxnLst/>
            <a:rect l="l" t="t" r="r" b="b"/>
            <a:pathLst>
              <a:path w="38100" h="189229">
                <a:moveTo>
                  <a:pt x="0" y="188975"/>
                </a:moveTo>
                <a:lnTo>
                  <a:pt x="38100" y="188975"/>
                </a:lnTo>
                <a:lnTo>
                  <a:pt x="38100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926580" y="8543543"/>
            <a:ext cx="18415" cy="189230"/>
          </a:xfrm>
          <a:custGeom>
            <a:avLst/>
            <a:gdLst/>
            <a:ahLst/>
            <a:cxnLst/>
            <a:rect l="l" t="t" r="r" b="b"/>
            <a:pathLst>
              <a:path w="18415" h="189229">
                <a:moveTo>
                  <a:pt x="0" y="188975"/>
                </a:moveTo>
                <a:lnTo>
                  <a:pt x="18288" y="188975"/>
                </a:lnTo>
                <a:lnTo>
                  <a:pt x="18288" y="0"/>
                </a:lnTo>
                <a:lnTo>
                  <a:pt x="0" y="0"/>
                </a:lnTo>
                <a:lnTo>
                  <a:pt x="0" y="18897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71144" y="8732519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499"/>
                </a:moveTo>
                <a:lnTo>
                  <a:pt x="18287" y="190499"/>
                </a:lnTo>
                <a:lnTo>
                  <a:pt x="18287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89431" y="8732519"/>
            <a:ext cx="38100" cy="190500"/>
          </a:xfrm>
          <a:custGeom>
            <a:avLst/>
            <a:gdLst/>
            <a:ahLst/>
            <a:cxnLst/>
            <a:rect l="l" t="t" r="r" b="b"/>
            <a:pathLst>
              <a:path w="38100" h="190500">
                <a:moveTo>
                  <a:pt x="0" y="190499"/>
                </a:moveTo>
                <a:lnTo>
                  <a:pt x="38100" y="190499"/>
                </a:lnTo>
                <a:lnTo>
                  <a:pt x="38100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827532" y="8732519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499"/>
                </a:moveTo>
                <a:lnTo>
                  <a:pt x="18287" y="190499"/>
                </a:lnTo>
                <a:lnTo>
                  <a:pt x="18287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982968" y="8732519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499"/>
                </a:moveTo>
                <a:lnTo>
                  <a:pt x="18288" y="190499"/>
                </a:lnTo>
                <a:lnTo>
                  <a:pt x="18288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944868" y="8732519"/>
            <a:ext cx="38100" cy="190500"/>
          </a:xfrm>
          <a:custGeom>
            <a:avLst/>
            <a:gdLst/>
            <a:ahLst/>
            <a:cxnLst/>
            <a:rect l="l" t="t" r="r" b="b"/>
            <a:pathLst>
              <a:path w="38100" h="190500">
                <a:moveTo>
                  <a:pt x="0" y="190499"/>
                </a:moveTo>
                <a:lnTo>
                  <a:pt x="38100" y="190499"/>
                </a:lnTo>
                <a:lnTo>
                  <a:pt x="38100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926580" y="8732519"/>
            <a:ext cx="18415" cy="190500"/>
          </a:xfrm>
          <a:custGeom>
            <a:avLst/>
            <a:gdLst/>
            <a:ahLst/>
            <a:cxnLst/>
            <a:rect l="l" t="t" r="r" b="b"/>
            <a:pathLst>
              <a:path w="18415" h="190500">
                <a:moveTo>
                  <a:pt x="0" y="190499"/>
                </a:moveTo>
                <a:lnTo>
                  <a:pt x="18288" y="190499"/>
                </a:lnTo>
                <a:lnTo>
                  <a:pt x="18288" y="0"/>
                </a:lnTo>
                <a:lnTo>
                  <a:pt x="0" y="0"/>
                </a:lnTo>
                <a:lnTo>
                  <a:pt x="0" y="19049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/>
          <p:nvPr/>
        </p:nvSpPr>
        <p:spPr>
          <a:xfrm>
            <a:off x="901700" y="665980"/>
            <a:ext cx="5970905" cy="8414385"/>
          </a:xfrm>
          <a:prstGeom prst="rect">
            <a:avLst/>
          </a:prstGeom>
        </p:spPr>
        <p:txBody>
          <a:bodyPr vert="horz" wrap="square" lIns="0" tIns="1555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225"/>
              </a:spcBef>
            </a:pPr>
            <a:r>
              <a:rPr sz="20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DEDICATION</a:t>
            </a:r>
            <a:endParaRPr sz="2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894"/>
              </a:spcBef>
            </a:pP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 Annual Report for Fiscal Year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2019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is dedicated to Mr. Wilfred</a:t>
            </a:r>
            <a:endParaRPr sz="16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3400"/>
              </a:lnSpc>
              <a:spcBef>
                <a:spcPts val="5"/>
              </a:spcBef>
            </a:pP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L. “Bumpsy” Dennis, </a:t>
            </a:r>
            <a:r>
              <a:rPr sz="16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who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passed away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December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31, 2019. 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Although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his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passing was after the end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6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Fiscal Year,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it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is fitting  to honor </a:t>
            </a:r>
            <a:r>
              <a:rPr sz="16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him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6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 that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celebrates </a:t>
            </a:r>
            <a:r>
              <a:rPr sz="16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completion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6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new  Templeton Elementary School,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he was a teacher for many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years 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and retired from Narragansett Regional School District. Mr. </a:t>
            </a:r>
            <a:r>
              <a:rPr sz="16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Dennis 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was also a Town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leader.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000">
              <a:latin typeface="Times New Roman"/>
              <a:cs typeface="Times New Roman"/>
            </a:endParaRPr>
          </a:p>
          <a:p>
            <a:pPr marL="934085" marR="928369" indent="-635" algn="ctr">
              <a:lnSpc>
                <a:spcPct val="135000"/>
              </a:lnSpc>
            </a:pP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*WILFRED L. “BUMPSY”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DENNIS 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NOVEMBER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27, 1934 </a:t>
            </a:r>
            <a:r>
              <a:rPr sz="16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– DECEMBER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31,</a:t>
            </a:r>
            <a:r>
              <a:rPr sz="1600" b="1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 marL="12700" marR="2508250">
              <a:lnSpc>
                <a:spcPct val="103499"/>
              </a:lnSpc>
              <a:spcBef>
                <a:spcPts val="131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*Born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Gardner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November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27, 1934, 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son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Leonard and Lorraine (Bowden)  Dennis. 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was a graduate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High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School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Class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1952,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graduate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Stockbridge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School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Agriculture,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University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Massachusetts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Amherst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degree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education, and Fitchburg State  College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master’s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 education.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2341245">
              <a:lnSpc>
                <a:spcPct val="103299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Wilfred served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his country 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United States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Army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1954 to 1956,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where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received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Good Conduct Medal.  He worked for many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teacher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agriculture,  special education,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industrial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arts at Narragansett  Regional High School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until his</a:t>
            </a:r>
            <a:r>
              <a:rPr sz="12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retirement.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2441575" algn="just">
              <a:lnSpc>
                <a:spcPct val="103299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Wilfred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also elected and served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Templeton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 assessor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many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years. He 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St.</a:t>
            </a:r>
            <a:endParaRPr sz="1200">
              <a:latin typeface="Times New Roman"/>
              <a:cs typeface="Times New Roman"/>
            </a:endParaRPr>
          </a:p>
          <a:p>
            <a:pPr marL="12700" marR="2538095" algn="just">
              <a:lnSpc>
                <a:spcPct val="103299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Martin’s Catholic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Church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Otter River,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member 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Otter River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Sportsman Club.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Wilfred 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avid  outdoorsman.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8255">
              <a:lnSpc>
                <a:spcPct val="103299"/>
              </a:lnSpc>
              <a:spcBef>
                <a:spcPts val="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 loved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garden,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fishing, and camping. Wilfred loved baseball and coached  several area teams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umpired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area leagues. He enjoyed playing cards</a:t>
            </a:r>
            <a:r>
              <a:rPr sz="12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helping people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need. The time 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cherished and enjoyed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most, though,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with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his</a:t>
            </a:r>
            <a:r>
              <a:rPr sz="12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family.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350">
              <a:latin typeface="Times New Roman"/>
              <a:cs typeface="Times New Roman"/>
            </a:endParaRPr>
          </a:p>
          <a:p>
            <a:pPr marR="136525" algn="r">
              <a:lnSpc>
                <a:spcPct val="100000"/>
              </a:lnSpc>
            </a:pPr>
            <a:r>
              <a:rPr sz="1000" spc="-5" dirty="0">
                <a:solidFill>
                  <a:srgbClr val="231F20"/>
                </a:solidFill>
                <a:latin typeface="Times New Roman"/>
                <a:cs typeface="Times New Roman"/>
              </a:rPr>
              <a:t>*From</a:t>
            </a:r>
            <a:r>
              <a:rPr sz="10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Times New Roman"/>
                <a:cs typeface="Times New Roman"/>
              </a:rPr>
              <a:t>Obituary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771144" y="8923019"/>
            <a:ext cx="18415" cy="157480"/>
          </a:xfrm>
          <a:custGeom>
            <a:avLst/>
            <a:gdLst/>
            <a:ahLst/>
            <a:cxnLst/>
            <a:rect l="l" t="t" r="r" b="b"/>
            <a:pathLst>
              <a:path w="18415" h="157479">
                <a:moveTo>
                  <a:pt x="0" y="156971"/>
                </a:moveTo>
                <a:lnTo>
                  <a:pt x="18287" y="156971"/>
                </a:lnTo>
                <a:lnTo>
                  <a:pt x="18287" y="0"/>
                </a:lnTo>
                <a:lnTo>
                  <a:pt x="0" y="0"/>
                </a:lnTo>
                <a:lnTo>
                  <a:pt x="0" y="15697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789431" y="8923019"/>
            <a:ext cx="38100" cy="157480"/>
          </a:xfrm>
          <a:custGeom>
            <a:avLst/>
            <a:gdLst/>
            <a:ahLst/>
            <a:cxnLst/>
            <a:rect l="l" t="t" r="r" b="b"/>
            <a:pathLst>
              <a:path w="38100" h="157479">
                <a:moveTo>
                  <a:pt x="0" y="156971"/>
                </a:moveTo>
                <a:lnTo>
                  <a:pt x="38100" y="156971"/>
                </a:lnTo>
                <a:lnTo>
                  <a:pt x="38100" y="0"/>
                </a:lnTo>
                <a:lnTo>
                  <a:pt x="0" y="0"/>
                </a:lnTo>
                <a:lnTo>
                  <a:pt x="0" y="15697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827532" y="8923019"/>
            <a:ext cx="18415" cy="157480"/>
          </a:xfrm>
          <a:custGeom>
            <a:avLst/>
            <a:gdLst/>
            <a:ahLst/>
            <a:cxnLst/>
            <a:rect l="l" t="t" r="r" b="b"/>
            <a:pathLst>
              <a:path w="18415" h="157479">
                <a:moveTo>
                  <a:pt x="0" y="156971"/>
                </a:moveTo>
                <a:lnTo>
                  <a:pt x="18287" y="156971"/>
                </a:lnTo>
                <a:lnTo>
                  <a:pt x="18287" y="0"/>
                </a:lnTo>
                <a:lnTo>
                  <a:pt x="0" y="0"/>
                </a:lnTo>
                <a:lnTo>
                  <a:pt x="0" y="15697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982968" y="8923019"/>
            <a:ext cx="18415" cy="157480"/>
          </a:xfrm>
          <a:custGeom>
            <a:avLst/>
            <a:gdLst/>
            <a:ahLst/>
            <a:cxnLst/>
            <a:rect l="l" t="t" r="r" b="b"/>
            <a:pathLst>
              <a:path w="18415" h="157479">
                <a:moveTo>
                  <a:pt x="0" y="156971"/>
                </a:moveTo>
                <a:lnTo>
                  <a:pt x="18288" y="156971"/>
                </a:lnTo>
                <a:lnTo>
                  <a:pt x="18288" y="0"/>
                </a:lnTo>
                <a:lnTo>
                  <a:pt x="0" y="0"/>
                </a:lnTo>
                <a:lnTo>
                  <a:pt x="0" y="15697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944868" y="8923019"/>
            <a:ext cx="38100" cy="157480"/>
          </a:xfrm>
          <a:custGeom>
            <a:avLst/>
            <a:gdLst/>
            <a:ahLst/>
            <a:cxnLst/>
            <a:rect l="l" t="t" r="r" b="b"/>
            <a:pathLst>
              <a:path w="38100" h="157479">
                <a:moveTo>
                  <a:pt x="0" y="156971"/>
                </a:moveTo>
                <a:lnTo>
                  <a:pt x="38100" y="156971"/>
                </a:lnTo>
                <a:lnTo>
                  <a:pt x="38100" y="0"/>
                </a:lnTo>
                <a:lnTo>
                  <a:pt x="0" y="0"/>
                </a:lnTo>
                <a:lnTo>
                  <a:pt x="0" y="15697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926580" y="8923019"/>
            <a:ext cx="18415" cy="157480"/>
          </a:xfrm>
          <a:custGeom>
            <a:avLst/>
            <a:gdLst/>
            <a:ahLst/>
            <a:cxnLst/>
            <a:rect l="l" t="t" r="r" b="b"/>
            <a:pathLst>
              <a:path w="18415" h="157479">
                <a:moveTo>
                  <a:pt x="0" y="156971"/>
                </a:moveTo>
                <a:lnTo>
                  <a:pt x="18288" y="156971"/>
                </a:lnTo>
                <a:lnTo>
                  <a:pt x="18288" y="0"/>
                </a:lnTo>
                <a:lnTo>
                  <a:pt x="0" y="0"/>
                </a:lnTo>
                <a:lnTo>
                  <a:pt x="0" y="15697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71144" y="9313164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845819" y="936955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845819" y="933145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845819" y="9313164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7"/>
                </a:moveTo>
                <a:lnTo>
                  <a:pt x="6080759" y="18287"/>
                </a:lnTo>
                <a:lnTo>
                  <a:pt x="6080759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26580" y="9369552"/>
            <a:ext cx="74930" cy="18415"/>
          </a:xfrm>
          <a:custGeom>
            <a:avLst/>
            <a:gdLst/>
            <a:ahLst/>
            <a:cxnLst/>
            <a:rect l="l" t="t" r="r" b="b"/>
            <a:pathLst>
              <a:path w="74929" h="18415">
                <a:moveTo>
                  <a:pt x="0" y="18288"/>
                </a:moveTo>
                <a:lnTo>
                  <a:pt x="74675" y="18288"/>
                </a:lnTo>
                <a:lnTo>
                  <a:pt x="7467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926580" y="9331452"/>
            <a:ext cx="56515" cy="38100"/>
          </a:xfrm>
          <a:custGeom>
            <a:avLst/>
            <a:gdLst/>
            <a:ahLst/>
            <a:cxnLst/>
            <a:rect l="l" t="t" r="r" b="b"/>
            <a:pathLst>
              <a:path w="56515" h="38100">
                <a:moveTo>
                  <a:pt x="0" y="38100"/>
                </a:moveTo>
                <a:lnTo>
                  <a:pt x="56388" y="38100"/>
                </a:lnTo>
                <a:lnTo>
                  <a:pt x="56388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771144" y="9079992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1"/>
                </a:moveTo>
                <a:lnTo>
                  <a:pt x="18287" y="233171"/>
                </a:lnTo>
                <a:lnTo>
                  <a:pt x="18287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789431" y="9079992"/>
            <a:ext cx="38100" cy="233679"/>
          </a:xfrm>
          <a:custGeom>
            <a:avLst/>
            <a:gdLst/>
            <a:ahLst/>
            <a:cxnLst/>
            <a:rect l="l" t="t" r="r" b="b"/>
            <a:pathLst>
              <a:path w="38100" h="233679">
                <a:moveTo>
                  <a:pt x="0" y="233171"/>
                </a:moveTo>
                <a:lnTo>
                  <a:pt x="38100" y="233171"/>
                </a:lnTo>
                <a:lnTo>
                  <a:pt x="38100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827532" y="9079992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1"/>
                </a:moveTo>
                <a:lnTo>
                  <a:pt x="18287" y="233171"/>
                </a:lnTo>
                <a:lnTo>
                  <a:pt x="18287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992111" y="9079992"/>
            <a:ext cx="0" cy="307975"/>
          </a:xfrm>
          <a:custGeom>
            <a:avLst/>
            <a:gdLst/>
            <a:ahLst/>
            <a:cxnLst/>
            <a:rect l="l" t="t" r="r" b="b"/>
            <a:pathLst>
              <a:path h="307975">
                <a:moveTo>
                  <a:pt x="0" y="0"/>
                </a:moveTo>
                <a:lnTo>
                  <a:pt x="0" y="307847"/>
                </a:lnTo>
              </a:path>
            </a:pathLst>
          </a:custGeom>
          <a:ln w="18288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63918" y="9079992"/>
            <a:ext cx="0" cy="289560"/>
          </a:xfrm>
          <a:custGeom>
            <a:avLst/>
            <a:gdLst/>
            <a:ahLst/>
            <a:cxnLst/>
            <a:rect l="l" t="t" r="r" b="b"/>
            <a:pathLst>
              <a:path h="289559">
                <a:moveTo>
                  <a:pt x="0" y="0"/>
                </a:moveTo>
                <a:lnTo>
                  <a:pt x="0" y="289559"/>
                </a:lnTo>
              </a:path>
            </a:pathLst>
          </a:custGeom>
          <a:ln w="38100">
            <a:solidFill>
              <a:srgbClr val="7C7D8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35723" y="9079992"/>
            <a:ext cx="0" cy="251460"/>
          </a:xfrm>
          <a:custGeom>
            <a:avLst/>
            <a:gdLst/>
            <a:ahLst/>
            <a:cxnLst/>
            <a:rect l="l" t="t" r="r" b="b"/>
            <a:pathLst>
              <a:path h="251459">
                <a:moveTo>
                  <a:pt x="0" y="0"/>
                </a:moveTo>
                <a:lnTo>
                  <a:pt x="0" y="251459"/>
                </a:lnTo>
              </a:path>
            </a:pathLst>
          </a:custGeom>
          <a:ln w="18288">
            <a:solidFill>
              <a:srgbClr val="C7C9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856988" y="4646675"/>
            <a:ext cx="1735835" cy="29047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629150" y="7641590"/>
            <a:ext cx="2190750" cy="137160"/>
          </a:xfrm>
          <a:custGeom>
            <a:avLst/>
            <a:gdLst/>
            <a:ahLst/>
            <a:cxnLst/>
            <a:rect l="l" t="t" r="r" b="b"/>
            <a:pathLst>
              <a:path w="2190750" h="137159">
                <a:moveTo>
                  <a:pt x="0" y="137159"/>
                </a:moveTo>
                <a:lnTo>
                  <a:pt x="2190750" y="137159"/>
                </a:lnTo>
                <a:lnTo>
                  <a:pt x="2190750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629150" y="4556759"/>
            <a:ext cx="137160" cy="3084830"/>
          </a:xfrm>
          <a:custGeom>
            <a:avLst/>
            <a:gdLst/>
            <a:ahLst/>
            <a:cxnLst/>
            <a:rect l="l" t="t" r="r" b="b"/>
            <a:pathLst>
              <a:path w="137160" h="3084829">
                <a:moveTo>
                  <a:pt x="0" y="3084830"/>
                </a:moveTo>
                <a:lnTo>
                  <a:pt x="137160" y="3084830"/>
                </a:lnTo>
                <a:lnTo>
                  <a:pt x="137160" y="0"/>
                </a:lnTo>
                <a:lnTo>
                  <a:pt x="0" y="0"/>
                </a:lnTo>
                <a:lnTo>
                  <a:pt x="0" y="308483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629150" y="4419600"/>
            <a:ext cx="2190750" cy="137160"/>
          </a:xfrm>
          <a:custGeom>
            <a:avLst/>
            <a:gdLst/>
            <a:ahLst/>
            <a:cxnLst/>
            <a:rect l="l" t="t" r="r" b="b"/>
            <a:pathLst>
              <a:path w="2190750" h="137160">
                <a:moveTo>
                  <a:pt x="0" y="137159"/>
                </a:moveTo>
                <a:lnTo>
                  <a:pt x="2190750" y="137159"/>
                </a:lnTo>
                <a:lnTo>
                  <a:pt x="2190750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682740" y="4556759"/>
            <a:ext cx="137160" cy="3084830"/>
          </a:xfrm>
          <a:custGeom>
            <a:avLst/>
            <a:gdLst/>
            <a:ahLst/>
            <a:cxnLst/>
            <a:rect l="l" t="t" r="r" b="b"/>
            <a:pathLst>
              <a:path w="137159" h="3084829">
                <a:moveTo>
                  <a:pt x="137159" y="0"/>
                </a:moveTo>
                <a:lnTo>
                  <a:pt x="0" y="0"/>
                </a:lnTo>
                <a:lnTo>
                  <a:pt x="0" y="3084830"/>
                </a:lnTo>
                <a:lnTo>
                  <a:pt x="137159" y="3084830"/>
                </a:lnTo>
                <a:lnTo>
                  <a:pt x="137159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812029" y="7573009"/>
            <a:ext cx="1824989" cy="0"/>
          </a:xfrm>
          <a:custGeom>
            <a:avLst/>
            <a:gdLst/>
            <a:ahLst/>
            <a:cxnLst/>
            <a:rect l="l" t="t" r="r" b="b"/>
            <a:pathLst>
              <a:path w="1824990">
                <a:moveTo>
                  <a:pt x="0" y="0"/>
                </a:moveTo>
                <a:lnTo>
                  <a:pt x="1824990" y="0"/>
                </a:lnTo>
              </a:path>
            </a:pathLst>
          </a:custGeom>
          <a:ln w="4571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834890" y="4648200"/>
            <a:ext cx="0" cy="2901950"/>
          </a:xfrm>
          <a:custGeom>
            <a:avLst/>
            <a:gdLst/>
            <a:ahLst/>
            <a:cxnLst/>
            <a:rect l="l" t="t" r="r" b="b"/>
            <a:pathLst>
              <a:path h="2901950">
                <a:moveTo>
                  <a:pt x="0" y="0"/>
                </a:moveTo>
                <a:lnTo>
                  <a:pt x="0" y="2901950"/>
                </a:lnTo>
              </a:path>
            </a:pathLst>
          </a:custGeom>
          <a:ln w="4572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812029" y="4625340"/>
            <a:ext cx="1824989" cy="0"/>
          </a:xfrm>
          <a:custGeom>
            <a:avLst/>
            <a:gdLst/>
            <a:ahLst/>
            <a:cxnLst/>
            <a:rect l="l" t="t" r="r" b="b"/>
            <a:pathLst>
              <a:path w="1824990">
                <a:moveTo>
                  <a:pt x="0" y="0"/>
                </a:moveTo>
                <a:lnTo>
                  <a:pt x="1824990" y="0"/>
                </a:lnTo>
              </a:path>
            </a:pathLst>
          </a:custGeom>
          <a:ln w="4572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614159" y="4648200"/>
            <a:ext cx="0" cy="2901950"/>
          </a:xfrm>
          <a:custGeom>
            <a:avLst/>
            <a:gdLst/>
            <a:ahLst/>
            <a:cxnLst/>
            <a:rect l="l" t="t" r="r" b="b"/>
            <a:pathLst>
              <a:path h="2901950">
                <a:moveTo>
                  <a:pt x="0" y="0"/>
                </a:moveTo>
                <a:lnTo>
                  <a:pt x="0" y="2901950"/>
                </a:lnTo>
              </a:path>
            </a:pathLst>
          </a:custGeom>
          <a:ln w="4572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140">
        <p:fade/>
      </p:transition>
    </mc:Choice>
    <mc:Fallback xmlns="">
      <p:transition spd="med" advTm="5140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568092" y="1458213"/>
            <a:ext cx="52832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5405">
              <a:lnSpc>
                <a:spcPct val="108300"/>
              </a:lnSpc>
              <a:spcBef>
                <a:spcPts val="100"/>
              </a:spcBef>
            </a:pPr>
            <a:r>
              <a:rPr sz="600" dirty="0">
                <a:latin typeface="Times New Roman"/>
                <a:cs typeface="Times New Roman"/>
              </a:rPr>
              <a:t>Town </a:t>
            </a:r>
            <a:r>
              <a:rPr sz="600" spc="-5" dirty="0">
                <a:latin typeface="Times New Roman"/>
                <a:cs typeface="Times New Roman"/>
              </a:rPr>
              <a:t>Other  </a:t>
            </a:r>
            <a:r>
              <a:rPr sz="600" dirty="0">
                <a:latin typeface="Times New Roman"/>
                <a:cs typeface="Times New Roman"/>
              </a:rPr>
              <a:t>P</a:t>
            </a:r>
            <a:r>
              <a:rPr sz="600" spc="10" dirty="0">
                <a:latin typeface="Times New Roman"/>
                <a:cs typeface="Times New Roman"/>
              </a:rPr>
              <a:t>o</a:t>
            </a:r>
            <a:r>
              <a:rPr sz="600" spc="-10" dirty="0">
                <a:latin typeface="Times New Roman"/>
                <a:cs typeface="Times New Roman"/>
              </a:rPr>
              <a:t>s</a:t>
            </a:r>
            <a:r>
              <a:rPr sz="600" spc="10" dirty="0">
                <a:latin typeface="Times New Roman"/>
                <a:cs typeface="Times New Roman"/>
              </a:rPr>
              <a:t>t</a:t>
            </a:r>
            <a:r>
              <a:rPr sz="600" spc="-5" dirty="0">
                <a:latin typeface="Times New Roman"/>
                <a:cs typeface="Times New Roman"/>
              </a:rPr>
              <a:t>e</a:t>
            </a:r>
            <a:r>
              <a:rPr sz="600" spc="-25" dirty="0">
                <a:latin typeface="Times New Roman"/>
                <a:cs typeface="Times New Roman"/>
              </a:rPr>
              <a:t>m</a:t>
            </a:r>
            <a:r>
              <a:rPr sz="600" dirty="0">
                <a:latin typeface="Times New Roman"/>
                <a:cs typeface="Times New Roman"/>
              </a:rPr>
              <a:t>p</a:t>
            </a:r>
            <a:r>
              <a:rPr sz="600" spc="-25" dirty="0">
                <a:latin typeface="Times New Roman"/>
                <a:cs typeface="Times New Roman"/>
              </a:rPr>
              <a:t>l</a:t>
            </a:r>
            <a:r>
              <a:rPr sz="600" spc="10" dirty="0">
                <a:latin typeface="Times New Roman"/>
                <a:cs typeface="Times New Roman"/>
              </a:rPr>
              <a:t>o</a:t>
            </a:r>
            <a:r>
              <a:rPr sz="600" spc="-25" dirty="0">
                <a:latin typeface="Times New Roman"/>
                <a:cs typeface="Times New Roman"/>
              </a:rPr>
              <a:t>ym</a:t>
            </a:r>
            <a:r>
              <a:rPr sz="600" spc="-5" dirty="0">
                <a:latin typeface="Times New Roman"/>
                <a:cs typeface="Times New Roman"/>
              </a:rPr>
              <a:t>e</a:t>
            </a:r>
            <a:r>
              <a:rPr sz="600" spc="-15" dirty="0">
                <a:latin typeface="Times New Roman"/>
                <a:cs typeface="Times New Roman"/>
              </a:rPr>
              <a:t>n</a:t>
            </a:r>
            <a:r>
              <a:rPr sz="600" dirty="0">
                <a:latin typeface="Times New Roman"/>
                <a:cs typeface="Times New Roman"/>
              </a:rPr>
              <a:t>t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84372" y="1458213"/>
            <a:ext cx="52832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9055">
              <a:lnSpc>
                <a:spcPct val="108300"/>
              </a:lnSpc>
              <a:spcBef>
                <a:spcPts val="100"/>
              </a:spcBef>
            </a:pPr>
            <a:r>
              <a:rPr sz="600" spc="-5" dirty="0">
                <a:latin typeface="Times New Roman"/>
                <a:cs typeface="Times New Roman"/>
              </a:rPr>
              <a:t>Sewer Other  </a:t>
            </a:r>
            <a:r>
              <a:rPr sz="600" dirty="0">
                <a:latin typeface="Times New Roman"/>
                <a:cs typeface="Times New Roman"/>
              </a:rPr>
              <a:t>P</a:t>
            </a:r>
            <a:r>
              <a:rPr sz="600" spc="10" dirty="0">
                <a:latin typeface="Times New Roman"/>
                <a:cs typeface="Times New Roman"/>
              </a:rPr>
              <a:t>o</a:t>
            </a:r>
            <a:r>
              <a:rPr sz="600" spc="-10" dirty="0">
                <a:latin typeface="Times New Roman"/>
                <a:cs typeface="Times New Roman"/>
              </a:rPr>
              <a:t>s</a:t>
            </a:r>
            <a:r>
              <a:rPr sz="600" spc="10" dirty="0">
                <a:latin typeface="Times New Roman"/>
                <a:cs typeface="Times New Roman"/>
              </a:rPr>
              <a:t>t</a:t>
            </a:r>
            <a:r>
              <a:rPr sz="600" spc="-5" dirty="0">
                <a:latin typeface="Times New Roman"/>
                <a:cs typeface="Times New Roman"/>
              </a:rPr>
              <a:t>e</a:t>
            </a:r>
            <a:r>
              <a:rPr sz="600" spc="-25" dirty="0">
                <a:latin typeface="Times New Roman"/>
                <a:cs typeface="Times New Roman"/>
              </a:rPr>
              <a:t>m</a:t>
            </a:r>
            <a:r>
              <a:rPr sz="600" dirty="0">
                <a:latin typeface="Times New Roman"/>
                <a:cs typeface="Times New Roman"/>
              </a:rPr>
              <a:t>p</a:t>
            </a:r>
            <a:r>
              <a:rPr sz="600" spc="-25" dirty="0">
                <a:latin typeface="Times New Roman"/>
                <a:cs typeface="Times New Roman"/>
              </a:rPr>
              <a:t>l</a:t>
            </a:r>
            <a:r>
              <a:rPr sz="600" spc="10" dirty="0">
                <a:latin typeface="Times New Roman"/>
                <a:cs typeface="Times New Roman"/>
              </a:rPr>
              <a:t>o</a:t>
            </a:r>
            <a:r>
              <a:rPr sz="600" spc="-25" dirty="0">
                <a:latin typeface="Times New Roman"/>
                <a:cs typeface="Times New Roman"/>
              </a:rPr>
              <a:t>ym</a:t>
            </a:r>
            <a:r>
              <a:rPr sz="600" spc="-5" dirty="0">
                <a:latin typeface="Times New Roman"/>
                <a:cs typeface="Times New Roman"/>
              </a:rPr>
              <a:t>e</a:t>
            </a:r>
            <a:r>
              <a:rPr sz="600" spc="-15" dirty="0">
                <a:latin typeface="Times New Roman"/>
                <a:cs typeface="Times New Roman"/>
              </a:rPr>
              <a:t>n</a:t>
            </a:r>
            <a:r>
              <a:rPr sz="600" dirty="0">
                <a:latin typeface="Times New Roman"/>
                <a:cs typeface="Times New Roman"/>
              </a:rPr>
              <a:t>t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005453" y="1458213"/>
            <a:ext cx="52832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2230">
              <a:lnSpc>
                <a:spcPct val="108300"/>
              </a:lnSpc>
              <a:spcBef>
                <a:spcPts val="100"/>
              </a:spcBef>
            </a:pPr>
            <a:r>
              <a:rPr sz="600" spc="-5" dirty="0">
                <a:latin typeface="Times New Roman"/>
                <a:cs typeface="Times New Roman"/>
              </a:rPr>
              <a:t>Water Other  </a:t>
            </a:r>
            <a:r>
              <a:rPr sz="600" dirty="0">
                <a:latin typeface="Times New Roman"/>
                <a:cs typeface="Times New Roman"/>
              </a:rPr>
              <a:t>P</a:t>
            </a:r>
            <a:r>
              <a:rPr sz="600" spc="10" dirty="0">
                <a:latin typeface="Times New Roman"/>
                <a:cs typeface="Times New Roman"/>
              </a:rPr>
              <a:t>o</a:t>
            </a:r>
            <a:r>
              <a:rPr sz="600" spc="-10" dirty="0">
                <a:latin typeface="Times New Roman"/>
                <a:cs typeface="Times New Roman"/>
              </a:rPr>
              <a:t>s</a:t>
            </a:r>
            <a:r>
              <a:rPr sz="600" spc="10" dirty="0">
                <a:latin typeface="Times New Roman"/>
                <a:cs typeface="Times New Roman"/>
              </a:rPr>
              <a:t>t</a:t>
            </a:r>
            <a:r>
              <a:rPr sz="600" spc="-5" dirty="0">
                <a:latin typeface="Times New Roman"/>
                <a:cs typeface="Times New Roman"/>
              </a:rPr>
              <a:t>e</a:t>
            </a:r>
            <a:r>
              <a:rPr sz="600" spc="-25" dirty="0">
                <a:latin typeface="Times New Roman"/>
                <a:cs typeface="Times New Roman"/>
              </a:rPr>
              <a:t>m</a:t>
            </a:r>
            <a:r>
              <a:rPr sz="600" dirty="0">
                <a:latin typeface="Times New Roman"/>
                <a:cs typeface="Times New Roman"/>
              </a:rPr>
              <a:t>p</a:t>
            </a:r>
            <a:r>
              <a:rPr sz="600" spc="-25" dirty="0">
                <a:latin typeface="Times New Roman"/>
                <a:cs typeface="Times New Roman"/>
              </a:rPr>
              <a:t>l</a:t>
            </a:r>
            <a:r>
              <a:rPr sz="600" spc="10" dirty="0">
                <a:latin typeface="Times New Roman"/>
                <a:cs typeface="Times New Roman"/>
              </a:rPr>
              <a:t>o</a:t>
            </a:r>
            <a:r>
              <a:rPr sz="600" spc="-25" dirty="0">
                <a:latin typeface="Times New Roman"/>
                <a:cs typeface="Times New Roman"/>
              </a:rPr>
              <a:t>ym</a:t>
            </a:r>
            <a:r>
              <a:rPr sz="600" spc="-5" dirty="0">
                <a:latin typeface="Times New Roman"/>
                <a:cs typeface="Times New Roman"/>
              </a:rPr>
              <a:t>e</a:t>
            </a:r>
            <a:r>
              <a:rPr sz="600" spc="-15" dirty="0">
                <a:latin typeface="Times New Roman"/>
                <a:cs typeface="Times New Roman"/>
              </a:rPr>
              <a:t>n</a:t>
            </a:r>
            <a:r>
              <a:rPr sz="600" dirty="0">
                <a:latin typeface="Times New Roman"/>
                <a:cs typeface="Times New Roman"/>
              </a:rPr>
              <a:t>t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700396" y="1359154"/>
            <a:ext cx="621030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2540" algn="ctr">
              <a:lnSpc>
                <a:spcPct val="108300"/>
              </a:lnSpc>
              <a:spcBef>
                <a:spcPts val="100"/>
              </a:spcBef>
            </a:pPr>
            <a:r>
              <a:rPr sz="600" spc="-10" dirty="0">
                <a:latin typeface="Times New Roman"/>
                <a:cs typeface="Times New Roman"/>
              </a:rPr>
              <a:t>(Light</a:t>
            </a:r>
            <a:r>
              <a:rPr sz="600" spc="-45" dirty="0">
                <a:latin typeface="Times New Roman"/>
                <a:cs typeface="Times New Roman"/>
              </a:rPr>
              <a:t> </a:t>
            </a:r>
            <a:r>
              <a:rPr sz="600" spc="-5" dirty="0">
                <a:latin typeface="Times New Roman"/>
                <a:cs typeface="Times New Roman"/>
              </a:rPr>
              <a:t>Department)  </a:t>
            </a:r>
            <a:r>
              <a:rPr sz="600" spc="-10" dirty="0">
                <a:latin typeface="Times New Roman"/>
                <a:cs typeface="Times New Roman"/>
              </a:rPr>
              <a:t>December </a:t>
            </a:r>
            <a:r>
              <a:rPr sz="600" dirty="0">
                <a:latin typeface="Times New Roman"/>
                <a:cs typeface="Times New Roman"/>
              </a:rPr>
              <a:t>31,</a:t>
            </a:r>
            <a:r>
              <a:rPr sz="600" spc="-55" dirty="0"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2018  </a:t>
            </a:r>
            <a:r>
              <a:rPr sz="600" spc="-10" dirty="0">
                <a:latin typeface="Times New Roman"/>
                <a:cs typeface="Times New Roman"/>
              </a:rPr>
              <a:t>Postemployment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84114" y="1564893"/>
            <a:ext cx="110871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62965" algn="l"/>
              </a:tabLst>
            </a:pPr>
            <a:r>
              <a:rPr sz="600" dirty="0">
                <a:latin typeface="Times New Roman"/>
                <a:cs typeface="Times New Roman"/>
              </a:rPr>
              <a:t>Pr</a:t>
            </a:r>
            <a:r>
              <a:rPr sz="600" spc="-25" dirty="0">
                <a:latin typeface="Times New Roman"/>
                <a:cs typeface="Times New Roman"/>
              </a:rPr>
              <a:t>i</a:t>
            </a:r>
            <a:r>
              <a:rPr sz="600" spc="-15" dirty="0">
                <a:latin typeface="Times New Roman"/>
                <a:cs typeface="Times New Roman"/>
              </a:rPr>
              <a:t>v</a:t>
            </a:r>
            <a:r>
              <a:rPr sz="600" spc="-5" dirty="0">
                <a:latin typeface="Times New Roman"/>
                <a:cs typeface="Times New Roman"/>
              </a:rPr>
              <a:t>a</a:t>
            </a:r>
            <a:r>
              <a:rPr sz="600" spc="10" dirty="0">
                <a:latin typeface="Times New Roman"/>
                <a:cs typeface="Times New Roman"/>
              </a:rPr>
              <a:t>t</a:t>
            </a:r>
            <a:r>
              <a:rPr sz="600" dirty="0">
                <a:latin typeface="Times New Roman"/>
                <a:cs typeface="Times New Roman"/>
              </a:rPr>
              <a:t>e Pur</a:t>
            </a:r>
            <a:r>
              <a:rPr sz="600" spc="-5" dirty="0">
                <a:latin typeface="Times New Roman"/>
                <a:cs typeface="Times New Roman"/>
              </a:rPr>
              <a:t>p</a:t>
            </a:r>
            <a:r>
              <a:rPr sz="600" spc="10" dirty="0">
                <a:latin typeface="Times New Roman"/>
                <a:cs typeface="Times New Roman"/>
              </a:rPr>
              <a:t>o</a:t>
            </a:r>
            <a:r>
              <a:rPr sz="600" spc="-10" dirty="0">
                <a:latin typeface="Times New Roman"/>
                <a:cs typeface="Times New Roman"/>
              </a:rPr>
              <a:t>s</a:t>
            </a:r>
            <a:r>
              <a:rPr sz="600" dirty="0">
                <a:latin typeface="Times New Roman"/>
                <a:cs typeface="Times New Roman"/>
              </a:rPr>
              <a:t>e	</a:t>
            </a:r>
            <a:r>
              <a:rPr sz="600" spc="-15" dirty="0">
                <a:latin typeface="Times New Roman"/>
                <a:cs typeface="Times New Roman"/>
              </a:rPr>
              <a:t>A</a:t>
            </a:r>
            <a:r>
              <a:rPr sz="600" dirty="0">
                <a:latin typeface="Times New Roman"/>
                <a:cs typeface="Times New Roman"/>
              </a:rPr>
              <a:t>g</a:t>
            </a:r>
            <a:r>
              <a:rPr sz="600" spc="-5" dirty="0">
                <a:latin typeface="Times New Roman"/>
                <a:cs typeface="Times New Roman"/>
              </a:rPr>
              <a:t>e</a:t>
            </a:r>
            <a:r>
              <a:rPr sz="600" spc="-15" dirty="0">
                <a:latin typeface="Times New Roman"/>
                <a:cs typeface="Times New Roman"/>
              </a:rPr>
              <a:t>n</a:t>
            </a:r>
            <a:r>
              <a:rPr sz="600" spc="-5" dirty="0">
                <a:latin typeface="Times New Roman"/>
                <a:cs typeface="Times New Roman"/>
              </a:rPr>
              <a:t>cy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472054" y="1663954"/>
            <a:ext cx="434086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081020" algn="l"/>
                <a:tab pos="3601720" algn="l"/>
                <a:tab pos="3897629" algn="l"/>
                <a:tab pos="4327525" algn="l"/>
              </a:tabLst>
            </a:pP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spc="6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Benefits </a:t>
            </a:r>
            <a:r>
              <a:rPr sz="6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Trust </a:t>
            </a:r>
            <a:r>
              <a:rPr sz="6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  </a:t>
            </a:r>
            <a:r>
              <a:rPr sz="600" spc="-10" dirty="0">
                <a:latin typeface="Times New Roman"/>
                <a:cs typeface="Times New Roman"/>
              </a:rPr>
              <a:t>  </a:t>
            </a:r>
            <a:r>
              <a:rPr sz="6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Benefits </a:t>
            </a:r>
            <a:r>
              <a:rPr sz="6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Trust </a:t>
            </a:r>
            <a:r>
              <a:rPr sz="6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  </a:t>
            </a:r>
            <a:r>
              <a:rPr sz="600" spc="-10" dirty="0">
                <a:latin typeface="Times New Roman"/>
                <a:cs typeface="Times New Roman"/>
              </a:rPr>
              <a:t>  </a:t>
            </a:r>
            <a:r>
              <a:rPr sz="6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Benefits </a:t>
            </a:r>
            <a:r>
              <a:rPr sz="6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Trust </a:t>
            </a:r>
            <a:r>
              <a:rPr sz="6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  </a:t>
            </a:r>
            <a:r>
              <a:rPr sz="600" spc="-10" dirty="0">
                <a:latin typeface="Times New Roman"/>
                <a:cs typeface="Times New Roman"/>
              </a:rPr>
              <a:t>   </a:t>
            </a:r>
            <a:r>
              <a:rPr sz="6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Benefits</a:t>
            </a:r>
            <a:r>
              <a:rPr sz="600" u="sng" spc="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Trust</a:t>
            </a:r>
            <a:r>
              <a:rPr sz="600" u="sng" spc="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 	</a:t>
            </a:r>
            <a:r>
              <a:rPr sz="6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Trust</a:t>
            </a:r>
            <a:r>
              <a:rPr sz="600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Funds	 	Funds	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65682" y="1854454"/>
            <a:ext cx="972819" cy="4216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600" b="1" spc="-10" dirty="0">
                <a:latin typeface="Times New Roman"/>
                <a:cs typeface="Times New Roman"/>
              </a:rPr>
              <a:t>Assets:</a:t>
            </a:r>
            <a:endParaRPr sz="600">
              <a:latin typeface="Times New Roman"/>
              <a:cs typeface="Times New Roman"/>
            </a:endParaRPr>
          </a:p>
          <a:p>
            <a:pPr marL="71755" marR="104139">
              <a:lnSpc>
                <a:spcPct val="108300"/>
              </a:lnSpc>
            </a:pPr>
            <a:r>
              <a:rPr sz="600" spc="-5" dirty="0">
                <a:latin typeface="Times New Roman"/>
                <a:cs typeface="Times New Roman"/>
              </a:rPr>
              <a:t>Cash </a:t>
            </a:r>
            <a:r>
              <a:rPr sz="600" spc="-10" dirty="0">
                <a:latin typeface="Times New Roman"/>
                <a:cs typeface="Times New Roman"/>
              </a:rPr>
              <a:t>and </a:t>
            </a:r>
            <a:r>
              <a:rPr sz="600" spc="-5" dirty="0">
                <a:latin typeface="Times New Roman"/>
                <a:cs typeface="Times New Roman"/>
              </a:rPr>
              <a:t>cash </a:t>
            </a:r>
            <a:r>
              <a:rPr sz="600" spc="-10" dirty="0">
                <a:latin typeface="Times New Roman"/>
                <a:cs typeface="Times New Roman"/>
              </a:rPr>
              <a:t>equivalents  Investments</a:t>
            </a:r>
            <a:endParaRPr sz="600">
              <a:latin typeface="Times New Roman"/>
              <a:cs typeface="Times New Roman"/>
            </a:endParaRPr>
          </a:p>
          <a:p>
            <a:pPr marL="565785">
              <a:lnSpc>
                <a:spcPct val="100000"/>
              </a:lnSpc>
              <a:spcBef>
                <a:spcPts val="60"/>
              </a:spcBef>
            </a:pPr>
            <a:r>
              <a:rPr sz="600" b="1" spc="-5" dirty="0">
                <a:latin typeface="Times New Roman"/>
                <a:cs typeface="Times New Roman"/>
              </a:rPr>
              <a:t>Total</a:t>
            </a:r>
            <a:r>
              <a:rPr sz="600" b="1" spc="-55" dirty="0">
                <a:latin typeface="Times New Roman"/>
                <a:cs typeface="Times New Roman"/>
              </a:rPr>
              <a:t> </a:t>
            </a:r>
            <a:r>
              <a:rPr sz="600" b="1" spc="-5" dirty="0">
                <a:latin typeface="Times New Roman"/>
                <a:cs typeface="Times New Roman"/>
              </a:rPr>
              <a:t>Assets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484754" y="1953513"/>
            <a:ext cx="4315460" cy="32258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42545">
              <a:lnSpc>
                <a:spcPct val="100000"/>
              </a:lnSpc>
              <a:spcBef>
                <a:spcPts val="160"/>
              </a:spcBef>
              <a:tabLst>
                <a:tab pos="527050" algn="l"/>
                <a:tab pos="1243330" algn="l"/>
                <a:tab pos="2219960" algn="l"/>
                <a:tab pos="2793365" algn="l"/>
                <a:tab pos="3519170" algn="l"/>
                <a:tab pos="4022090" algn="l"/>
              </a:tabLst>
            </a:pPr>
            <a:r>
              <a:rPr sz="600" dirty="0">
                <a:latin typeface="Times New Roman"/>
                <a:cs typeface="Times New Roman"/>
              </a:rPr>
              <a:t>$	693     </a:t>
            </a:r>
            <a:r>
              <a:rPr sz="600" spc="20" dirty="0"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$	253	$	-     </a:t>
            </a:r>
            <a:r>
              <a:rPr sz="600" spc="100" dirty="0"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$	-     </a:t>
            </a:r>
            <a:r>
              <a:rPr sz="600" spc="100" dirty="0"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$	125,252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tabLst>
                <a:tab pos="392430" algn="l"/>
                <a:tab pos="1146810" algn="l"/>
                <a:tab pos="1868170" algn="l"/>
                <a:tab pos="2571115" algn="l"/>
                <a:tab pos="3296285" algn="l"/>
                <a:tab pos="4168775" algn="l"/>
              </a:tabLst>
            </a:pP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141,478 	51,778 	51,483 	266,573 	142,695 	-</a:t>
            </a:r>
            <a:r>
              <a:rPr sz="6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tabLst>
                <a:tab pos="392430" algn="l"/>
                <a:tab pos="1146810" algn="l"/>
                <a:tab pos="1868170" algn="l"/>
                <a:tab pos="2571115" algn="l"/>
                <a:tab pos="3296285" algn="l"/>
                <a:tab pos="4022090" algn="l"/>
              </a:tabLst>
            </a:pP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142,171 	52,031 	51,483 	266,573 	142,695 	125,252</a:t>
            </a:r>
            <a:r>
              <a:rPr sz="6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78653" y="2258314"/>
            <a:ext cx="25400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0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87395" y="2547872"/>
            <a:ext cx="51435" cy="2235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60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0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803903" y="2547872"/>
            <a:ext cx="51435" cy="2235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60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0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524755" y="2547872"/>
            <a:ext cx="51435" cy="2235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60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0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65801" y="2547872"/>
            <a:ext cx="51435" cy="2235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60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0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991225" y="2547872"/>
            <a:ext cx="51435" cy="2235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60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00" dirty="0">
                <a:latin typeface="Times New Roman"/>
                <a:cs typeface="Times New Roman"/>
              </a:rPr>
              <a:t>-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532473" y="2547872"/>
            <a:ext cx="236220" cy="2235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60"/>
              </a:spcBef>
            </a:pPr>
            <a:r>
              <a:rPr sz="600" dirty="0">
                <a:latin typeface="Times New Roman"/>
                <a:cs typeface="Times New Roman"/>
              </a:rPr>
              <a:t>4</a:t>
            </a:r>
            <a:r>
              <a:rPr sz="600" spc="5" dirty="0">
                <a:latin typeface="Times New Roman"/>
                <a:cs typeface="Times New Roman"/>
              </a:rPr>
              <a:t>,</a:t>
            </a:r>
            <a:r>
              <a:rPr sz="600" dirty="0">
                <a:latin typeface="Times New Roman"/>
                <a:cs typeface="Times New Roman"/>
              </a:rPr>
              <a:t>316</a:t>
            </a:r>
            <a:endParaRPr sz="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600" dirty="0">
                <a:latin typeface="Times New Roman"/>
                <a:cs typeface="Times New Roman"/>
              </a:rPr>
              <a:t>72</a:t>
            </a:r>
            <a:r>
              <a:rPr sz="600" spc="5" dirty="0">
                <a:latin typeface="Times New Roman"/>
                <a:cs typeface="Times New Roman"/>
              </a:rPr>
              <a:t>,</a:t>
            </a:r>
            <a:r>
              <a:rPr sz="600" dirty="0">
                <a:latin typeface="Times New Roman"/>
                <a:cs typeface="Times New Roman"/>
              </a:rPr>
              <a:t>442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65453" y="2448813"/>
            <a:ext cx="1035685" cy="518159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600" b="1" spc="-5" dirty="0">
                <a:latin typeface="Times New Roman"/>
                <a:cs typeface="Times New Roman"/>
              </a:rPr>
              <a:t>Liabilities:</a:t>
            </a:r>
            <a:endParaRPr sz="600">
              <a:latin typeface="Times New Roman"/>
              <a:cs typeface="Times New Roman"/>
            </a:endParaRPr>
          </a:p>
          <a:p>
            <a:pPr marL="71755" marR="15240">
              <a:lnSpc>
                <a:spcPct val="108300"/>
              </a:lnSpc>
            </a:pPr>
            <a:r>
              <a:rPr sz="600" spc="-5" dirty="0">
                <a:latin typeface="Times New Roman"/>
                <a:cs typeface="Times New Roman"/>
              </a:rPr>
              <a:t>Warrants </a:t>
            </a:r>
            <a:r>
              <a:rPr sz="600" spc="-10" dirty="0">
                <a:latin typeface="Times New Roman"/>
                <a:cs typeface="Times New Roman"/>
              </a:rPr>
              <a:t>and </a:t>
            </a:r>
            <a:r>
              <a:rPr sz="600" spc="-5" dirty="0">
                <a:latin typeface="Times New Roman"/>
                <a:cs typeface="Times New Roman"/>
              </a:rPr>
              <a:t>accounts </a:t>
            </a:r>
            <a:r>
              <a:rPr sz="600" spc="-15" dirty="0">
                <a:latin typeface="Times New Roman"/>
                <a:cs typeface="Times New Roman"/>
              </a:rPr>
              <a:t>payable  Planning </a:t>
            </a:r>
            <a:r>
              <a:rPr sz="600" spc="-5" dirty="0">
                <a:latin typeface="Times New Roman"/>
                <a:cs typeface="Times New Roman"/>
              </a:rPr>
              <a:t>board deposits  </a:t>
            </a:r>
            <a:r>
              <a:rPr sz="600" spc="-10" dirty="0">
                <a:latin typeface="Times New Roman"/>
                <a:cs typeface="Times New Roman"/>
              </a:rPr>
              <a:t>Agency</a:t>
            </a:r>
            <a:r>
              <a:rPr sz="600" spc="-25" dirty="0">
                <a:latin typeface="Times New Roman"/>
                <a:cs typeface="Times New Roman"/>
              </a:rPr>
              <a:t> </a:t>
            </a:r>
            <a:r>
              <a:rPr sz="600" spc="-15" dirty="0">
                <a:latin typeface="Times New Roman"/>
                <a:cs typeface="Times New Roman"/>
              </a:rPr>
              <a:t>liabilities</a:t>
            </a:r>
            <a:endParaRPr sz="600">
              <a:latin typeface="Times New Roman"/>
              <a:cs typeface="Times New Roman"/>
            </a:endParaRPr>
          </a:p>
          <a:p>
            <a:pPr marL="504825">
              <a:lnSpc>
                <a:spcPct val="100000"/>
              </a:lnSpc>
              <a:spcBef>
                <a:spcPts val="35"/>
              </a:spcBef>
            </a:pPr>
            <a:r>
              <a:rPr sz="600" b="1" spc="-5" dirty="0">
                <a:latin typeface="Times New Roman"/>
                <a:cs typeface="Times New Roman"/>
              </a:rPr>
              <a:t>Total</a:t>
            </a:r>
            <a:r>
              <a:rPr sz="600" b="1" spc="-35" dirty="0">
                <a:latin typeface="Times New Roman"/>
                <a:cs typeface="Times New Roman"/>
              </a:rPr>
              <a:t> </a:t>
            </a:r>
            <a:r>
              <a:rPr sz="600" b="1" spc="-5" dirty="0">
                <a:latin typeface="Times New Roman"/>
                <a:cs typeface="Times New Roman"/>
              </a:rPr>
              <a:t>Liabilities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472054" y="2753614"/>
            <a:ext cx="4340860" cy="213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  <a:tabLst>
                <a:tab pos="614680" algn="l"/>
                <a:tab pos="1331595" algn="l"/>
                <a:tab pos="2052320" algn="l"/>
                <a:tab pos="2793365" algn="l"/>
                <a:tab pos="3518535" algn="l"/>
                <a:tab pos="4060190" algn="l"/>
              </a:tabLst>
            </a:pP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- </a:t>
            </a:r>
            <a:r>
              <a:rPr sz="600" u="sng" spc="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</a:t>
            </a:r>
            <a:r>
              <a:rPr sz="600" spc="-60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- </a:t>
            </a:r>
            <a:r>
              <a:rPr sz="600" u="sng" spc="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</a:t>
            </a:r>
            <a:r>
              <a:rPr sz="600" spc="-25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- </a:t>
            </a:r>
            <a:r>
              <a:rPr sz="600" u="sng" spc="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 </a:t>
            </a:r>
            <a:r>
              <a:rPr sz="600" spc="-20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- </a:t>
            </a:r>
            <a:r>
              <a:rPr sz="600" u="sng" spc="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</a:t>
            </a:r>
            <a:r>
              <a:rPr sz="600" spc="10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- </a:t>
            </a:r>
            <a:r>
              <a:rPr sz="600" u="sng" spc="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</a:t>
            </a:r>
            <a:r>
              <a:rPr sz="600" spc="10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48</a:t>
            </a:r>
            <a:r>
              <a:rPr sz="6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494</a:t>
            </a:r>
            <a:r>
              <a:rPr sz="6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600">
              <a:latin typeface="Times New Roman"/>
              <a:cs typeface="Times New Roman"/>
            </a:endParaRPr>
          </a:p>
          <a:p>
            <a:pPr marR="48895" algn="r">
              <a:lnSpc>
                <a:spcPct val="100000"/>
              </a:lnSpc>
              <a:spcBef>
                <a:spcPts val="35"/>
              </a:spcBef>
              <a:tabLst>
                <a:tab pos="716280" algn="l"/>
                <a:tab pos="1437005" algn="l"/>
                <a:tab pos="2178050" algn="l"/>
                <a:tab pos="2903220" algn="l"/>
                <a:tab pos="3406775" algn="l"/>
              </a:tabLst>
            </a:pPr>
            <a:r>
              <a:rPr sz="600" dirty="0">
                <a:latin typeface="Times New Roman"/>
                <a:cs typeface="Times New Roman"/>
              </a:rPr>
              <a:t>-	-	-	-	-	125</a:t>
            </a:r>
            <a:r>
              <a:rPr sz="600" spc="5" dirty="0">
                <a:latin typeface="Times New Roman"/>
                <a:cs typeface="Times New Roman"/>
              </a:rPr>
              <a:t>,</a:t>
            </a:r>
            <a:r>
              <a:rPr sz="600" dirty="0">
                <a:latin typeface="Times New Roman"/>
                <a:cs typeface="Times New Roman"/>
              </a:rPr>
              <a:t>252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65708" y="3151759"/>
            <a:ext cx="1451610" cy="4191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600" b="1" spc="-5" dirty="0">
                <a:latin typeface="Times New Roman"/>
                <a:cs typeface="Times New Roman"/>
              </a:rPr>
              <a:t>Net</a:t>
            </a:r>
            <a:r>
              <a:rPr sz="600" b="1" dirty="0">
                <a:latin typeface="Times New Roman"/>
                <a:cs typeface="Times New Roman"/>
              </a:rPr>
              <a:t> </a:t>
            </a:r>
            <a:r>
              <a:rPr sz="600" b="1" spc="-5" dirty="0">
                <a:latin typeface="Times New Roman"/>
                <a:cs typeface="Times New Roman"/>
              </a:rPr>
              <a:t>Position:</a:t>
            </a:r>
            <a:endParaRPr sz="600">
              <a:latin typeface="Times New Roman"/>
              <a:cs typeface="Times New Roman"/>
            </a:endParaRPr>
          </a:p>
          <a:p>
            <a:pPr marL="71755" marR="5080">
              <a:lnSpc>
                <a:spcPct val="108300"/>
              </a:lnSpc>
            </a:pPr>
            <a:r>
              <a:rPr sz="600" spc="-5" dirty="0">
                <a:latin typeface="Times New Roman"/>
                <a:cs typeface="Times New Roman"/>
              </a:rPr>
              <a:t>Restricted for </a:t>
            </a:r>
            <a:r>
              <a:rPr sz="600" dirty="0">
                <a:latin typeface="Times New Roman"/>
                <a:cs typeface="Times New Roman"/>
              </a:rPr>
              <a:t>other </a:t>
            </a:r>
            <a:r>
              <a:rPr sz="600" spc="-10" dirty="0">
                <a:latin typeface="Times New Roman"/>
                <a:cs typeface="Times New Roman"/>
              </a:rPr>
              <a:t>postemployment benefits  Held </a:t>
            </a:r>
            <a:r>
              <a:rPr sz="600" spc="-15" dirty="0">
                <a:latin typeface="Times New Roman"/>
                <a:cs typeface="Times New Roman"/>
              </a:rPr>
              <a:t>in </a:t>
            </a:r>
            <a:r>
              <a:rPr sz="600" dirty="0">
                <a:latin typeface="Times New Roman"/>
                <a:cs typeface="Times New Roman"/>
              </a:rPr>
              <a:t>trust </a:t>
            </a:r>
            <a:r>
              <a:rPr sz="600" spc="-5" dirty="0">
                <a:latin typeface="Times New Roman"/>
                <a:cs typeface="Times New Roman"/>
              </a:rPr>
              <a:t>for private</a:t>
            </a:r>
            <a:r>
              <a:rPr sz="600" spc="30" dirty="0">
                <a:latin typeface="Times New Roman"/>
                <a:cs typeface="Times New Roman"/>
              </a:rPr>
              <a:t> </a:t>
            </a:r>
            <a:r>
              <a:rPr sz="600" spc="-5" dirty="0">
                <a:latin typeface="Times New Roman"/>
                <a:cs typeface="Times New Roman"/>
              </a:rPr>
              <a:t>purposes</a:t>
            </a:r>
            <a:endParaRPr sz="600">
              <a:latin typeface="Times New Roman"/>
              <a:cs typeface="Times New Roman"/>
            </a:endParaRPr>
          </a:p>
          <a:p>
            <a:pPr marL="467995">
              <a:lnSpc>
                <a:spcPct val="100000"/>
              </a:lnSpc>
              <a:spcBef>
                <a:spcPts val="35"/>
              </a:spcBef>
            </a:pPr>
            <a:r>
              <a:rPr sz="600" b="1" spc="-5" dirty="0">
                <a:latin typeface="Times New Roman"/>
                <a:cs typeface="Times New Roman"/>
              </a:rPr>
              <a:t>Total Net</a:t>
            </a:r>
            <a:r>
              <a:rPr sz="600" b="1" spc="-55" dirty="0">
                <a:latin typeface="Times New Roman"/>
                <a:cs typeface="Times New Roman"/>
              </a:rPr>
              <a:t> </a:t>
            </a:r>
            <a:r>
              <a:rPr sz="600" b="1" spc="-5" dirty="0">
                <a:latin typeface="Times New Roman"/>
                <a:cs typeface="Times New Roman"/>
              </a:rPr>
              <a:t>Position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472054" y="3250819"/>
            <a:ext cx="3615054" cy="3200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R="49530" algn="r">
              <a:lnSpc>
                <a:spcPct val="100000"/>
              </a:lnSpc>
              <a:spcBef>
                <a:spcPts val="160"/>
              </a:spcBef>
              <a:tabLst>
                <a:tab pos="753745" algn="l"/>
                <a:tab pos="1475105" algn="l"/>
                <a:tab pos="2178050" algn="l"/>
                <a:tab pos="3126105" algn="l"/>
              </a:tabLst>
            </a:pPr>
            <a:r>
              <a:rPr sz="600" dirty="0">
                <a:latin typeface="Times New Roman"/>
                <a:cs typeface="Times New Roman"/>
              </a:rPr>
              <a:t>142</a:t>
            </a:r>
            <a:r>
              <a:rPr sz="600" spc="5" dirty="0">
                <a:latin typeface="Times New Roman"/>
                <a:cs typeface="Times New Roman"/>
              </a:rPr>
              <a:t>,</a:t>
            </a:r>
            <a:r>
              <a:rPr sz="600" dirty="0">
                <a:latin typeface="Times New Roman"/>
                <a:cs typeface="Times New Roman"/>
              </a:rPr>
              <a:t>171	52</a:t>
            </a:r>
            <a:r>
              <a:rPr sz="600" spc="5" dirty="0">
                <a:latin typeface="Times New Roman"/>
                <a:cs typeface="Times New Roman"/>
              </a:rPr>
              <a:t>,</a:t>
            </a:r>
            <a:r>
              <a:rPr sz="600" dirty="0">
                <a:latin typeface="Times New Roman"/>
                <a:cs typeface="Times New Roman"/>
              </a:rPr>
              <a:t>031	51</a:t>
            </a:r>
            <a:r>
              <a:rPr sz="600" spc="5" dirty="0">
                <a:latin typeface="Times New Roman"/>
                <a:cs typeface="Times New Roman"/>
              </a:rPr>
              <a:t>,</a:t>
            </a:r>
            <a:r>
              <a:rPr sz="600" dirty="0">
                <a:latin typeface="Times New Roman"/>
                <a:cs typeface="Times New Roman"/>
              </a:rPr>
              <a:t>483	266</a:t>
            </a:r>
            <a:r>
              <a:rPr sz="600" spc="5" dirty="0">
                <a:latin typeface="Times New Roman"/>
                <a:cs typeface="Times New Roman"/>
              </a:rPr>
              <a:t>,</a:t>
            </a:r>
            <a:r>
              <a:rPr sz="600" dirty="0">
                <a:latin typeface="Times New Roman"/>
                <a:cs typeface="Times New Roman"/>
              </a:rPr>
              <a:t>573	-</a:t>
            </a:r>
            <a:endParaRPr sz="6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60"/>
              </a:spcBef>
              <a:tabLst>
                <a:tab pos="615315" algn="l"/>
                <a:tab pos="1331595" algn="l"/>
                <a:tab pos="2052320" algn="l"/>
                <a:tab pos="2794000" algn="l"/>
                <a:tab pos="3296920" algn="l"/>
              </a:tabLst>
            </a:pP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- </a:t>
            </a:r>
            <a:r>
              <a:rPr sz="6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</a:t>
            </a:r>
            <a:r>
              <a:rPr sz="600" spc="-60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- </a:t>
            </a:r>
            <a:r>
              <a:rPr sz="6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</a:t>
            </a:r>
            <a:r>
              <a:rPr sz="600" spc="-25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- </a:t>
            </a:r>
            <a:r>
              <a:rPr sz="6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 </a:t>
            </a:r>
            <a:r>
              <a:rPr sz="600" spc="-20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- </a:t>
            </a:r>
            <a:r>
              <a:rPr sz="6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</a:t>
            </a:r>
            <a:r>
              <a:rPr sz="600" spc="10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142</a:t>
            </a:r>
            <a:r>
              <a:rPr sz="6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695</a:t>
            </a:r>
            <a:r>
              <a:rPr sz="600" u="sng" spc="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6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35"/>
              </a:spcBef>
              <a:tabLst>
                <a:tab pos="393065" algn="l"/>
                <a:tab pos="1147445" algn="l"/>
                <a:tab pos="1868170" algn="l"/>
                <a:tab pos="2571115" algn="l"/>
                <a:tab pos="3296920" algn="l"/>
              </a:tabLst>
            </a:pP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142</a:t>
            </a:r>
            <a:r>
              <a:rPr sz="6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171 </a:t>
            </a:r>
            <a:r>
              <a:rPr sz="600" u="sng" spc="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</a:t>
            </a:r>
            <a:r>
              <a:rPr sz="600" spc="-60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52</a:t>
            </a:r>
            <a:r>
              <a:rPr sz="6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031 </a:t>
            </a:r>
            <a:r>
              <a:rPr sz="600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</a:t>
            </a:r>
            <a:r>
              <a:rPr sz="600" spc="-25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51</a:t>
            </a:r>
            <a:r>
              <a:rPr sz="6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483 </a:t>
            </a:r>
            <a:r>
              <a:rPr sz="600" u="sng" spc="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 </a:t>
            </a:r>
            <a:r>
              <a:rPr sz="600" spc="-20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266</a:t>
            </a:r>
            <a:r>
              <a:rPr sz="6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573 </a:t>
            </a:r>
            <a:r>
              <a:rPr sz="600" u="sng" spc="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dirty="0">
                <a:latin typeface="Times New Roman"/>
                <a:cs typeface="Times New Roman"/>
              </a:rPr>
              <a:t> </a:t>
            </a:r>
            <a:r>
              <a:rPr sz="600" spc="10" dirty="0"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142</a:t>
            </a:r>
            <a:r>
              <a:rPr sz="6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695</a:t>
            </a:r>
            <a:r>
              <a:rPr sz="600" u="sng" spc="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65708" y="3861942"/>
            <a:ext cx="165163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5" dirty="0">
                <a:latin typeface="Times New Roman"/>
                <a:cs typeface="Times New Roman"/>
              </a:rPr>
              <a:t>See </a:t>
            </a:r>
            <a:r>
              <a:rPr sz="600" spc="-10" dirty="0">
                <a:latin typeface="Times New Roman"/>
                <a:cs typeface="Times New Roman"/>
              </a:rPr>
              <a:t>accompanying </a:t>
            </a:r>
            <a:r>
              <a:rPr sz="600" dirty="0">
                <a:latin typeface="Times New Roman"/>
                <a:cs typeface="Times New Roman"/>
              </a:rPr>
              <a:t>notes </a:t>
            </a:r>
            <a:r>
              <a:rPr sz="600" spc="5" dirty="0">
                <a:latin typeface="Times New Roman"/>
                <a:cs typeface="Times New Roman"/>
              </a:rPr>
              <a:t>to </a:t>
            </a:r>
            <a:r>
              <a:rPr sz="600" spc="-15" dirty="0">
                <a:latin typeface="Times New Roman"/>
                <a:cs typeface="Times New Roman"/>
              </a:rPr>
              <a:t>basic financial</a:t>
            </a:r>
            <a:r>
              <a:rPr sz="600" spc="-5" dirty="0">
                <a:latin typeface="Times New Roman"/>
                <a:cs typeface="Times New Roman"/>
              </a:rPr>
              <a:t> statements.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081654" y="871219"/>
            <a:ext cx="1608455" cy="513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600" b="1" spc="-5" dirty="0">
                <a:latin typeface="Times New Roman"/>
                <a:cs typeface="Times New Roman"/>
              </a:rPr>
              <a:t>TOWN </a:t>
            </a:r>
            <a:r>
              <a:rPr sz="600" b="1" dirty="0">
                <a:latin typeface="Times New Roman"/>
                <a:cs typeface="Times New Roman"/>
              </a:rPr>
              <a:t>OF </a:t>
            </a:r>
            <a:r>
              <a:rPr sz="600" b="1" spc="-5" dirty="0">
                <a:latin typeface="Times New Roman"/>
                <a:cs typeface="Times New Roman"/>
              </a:rPr>
              <a:t>TEMPLETON, MASSACHUSETTS</a:t>
            </a:r>
            <a:endParaRPr sz="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650">
              <a:latin typeface="Times New Roman"/>
              <a:cs typeface="Times New Roman"/>
            </a:endParaRPr>
          </a:p>
          <a:p>
            <a:pPr marL="219710" marR="213360" indent="1270" algn="ctr">
              <a:lnSpc>
                <a:spcPct val="108500"/>
              </a:lnSpc>
            </a:pPr>
            <a:r>
              <a:rPr sz="600" b="1" spc="-10" dirty="0">
                <a:latin typeface="Times New Roman"/>
                <a:cs typeface="Times New Roman"/>
              </a:rPr>
              <a:t>FIDUCIARY FUNDS  </a:t>
            </a:r>
            <a:r>
              <a:rPr sz="600" b="1" spc="-5" dirty="0">
                <a:latin typeface="Times New Roman"/>
                <a:cs typeface="Times New Roman"/>
              </a:rPr>
              <a:t>STATEMENT </a:t>
            </a:r>
            <a:r>
              <a:rPr sz="600" b="1" dirty="0">
                <a:latin typeface="Times New Roman"/>
                <a:cs typeface="Times New Roman"/>
              </a:rPr>
              <a:t>OF </a:t>
            </a:r>
            <a:r>
              <a:rPr sz="600" b="1" spc="-5" dirty="0">
                <a:latin typeface="Times New Roman"/>
                <a:cs typeface="Times New Roman"/>
              </a:rPr>
              <a:t>NET</a:t>
            </a:r>
            <a:r>
              <a:rPr sz="600" b="1" spc="-70" dirty="0">
                <a:latin typeface="Times New Roman"/>
                <a:cs typeface="Times New Roman"/>
              </a:rPr>
              <a:t> </a:t>
            </a:r>
            <a:r>
              <a:rPr sz="600" b="1" spc="-5" dirty="0">
                <a:latin typeface="Times New Roman"/>
                <a:cs typeface="Times New Roman"/>
              </a:rPr>
              <a:t>POSITION  JUNE </a:t>
            </a:r>
            <a:r>
              <a:rPr sz="600" b="1" dirty="0">
                <a:latin typeface="Times New Roman"/>
                <a:cs typeface="Times New Roman"/>
              </a:rPr>
              <a:t>30,</a:t>
            </a:r>
            <a:r>
              <a:rPr sz="600" b="1" spc="5" dirty="0">
                <a:latin typeface="Times New Roman"/>
                <a:cs typeface="Times New Roman"/>
              </a:rPr>
              <a:t> </a:t>
            </a:r>
            <a:r>
              <a:rPr sz="600" b="1" dirty="0">
                <a:latin typeface="Times New Roman"/>
                <a:cs typeface="Times New Roman"/>
              </a:rPr>
              <a:t>2019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484754" y="296786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201035" y="2967863"/>
            <a:ext cx="686435" cy="0"/>
          </a:xfrm>
          <a:custGeom>
            <a:avLst/>
            <a:gdLst/>
            <a:ahLst/>
            <a:cxnLst/>
            <a:rect l="l" t="t" r="r" b="b"/>
            <a:pathLst>
              <a:path w="686435">
                <a:moveTo>
                  <a:pt x="0" y="0"/>
                </a:moveTo>
                <a:lnTo>
                  <a:pt x="68609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22140" y="296786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62804" y="2967863"/>
            <a:ext cx="686435" cy="0"/>
          </a:xfrm>
          <a:custGeom>
            <a:avLst/>
            <a:gdLst/>
            <a:ahLst/>
            <a:cxnLst/>
            <a:rect l="l" t="t" r="r" b="b"/>
            <a:pathLst>
              <a:path w="686435">
                <a:moveTo>
                  <a:pt x="0" y="0"/>
                </a:moveTo>
                <a:lnTo>
                  <a:pt x="68610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388609" y="2967863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484754" y="3578986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01035" y="3578986"/>
            <a:ext cx="686435" cy="0"/>
          </a:xfrm>
          <a:custGeom>
            <a:avLst/>
            <a:gdLst/>
            <a:ahLst/>
            <a:cxnLst/>
            <a:rect l="l" t="t" r="r" b="b"/>
            <a:pathLst>
              <a:path w="686435">
                <a:moveTo>
                  <a:pt x="0" y="0"/>
                </a:moveTo>
                <a:lnTo>
                  <a:pt x="68609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22140" y="3578986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662804" y="3578986"/>
            <a:ext cx="686435" cy="0"/>
          </a:xfrm>
          <a:custGeom>
            <a:avLst/>
            <a:gdLst/>
            <a:ahLst/>
            <a:cxnLst/>
            <a:rect l="l" t="t" r="r" b="b"/>
            <a:pathLst>
              <a:path w="686435">
                <a:moveTo>
                  <a:pt x="0" y="0"/>
                </a:moveTo>
                <a:lnTo>
                  <a:pt x="68610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961644" y="1377950"/>
            <a:ext cx="5838825" cy="0"/>
          </a:xfrm>
          <a:custGeom>
            <a:avLst/>
            <a:gdLst/>
            <a:ahLst/>
            <a:cxnLst/>
            <a:rect l="l" t="t" r="r" b="b"/>
            <a:pathLst>
              <a:path w="5838825">
                <a:moveTo>
                  <a:pt x="0" y="0"/>
                </a:moveTo>
                <a:lnTo>
                  <a:pt x="583844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114034" y="2961767"/>
            <a:ext cx="686435" cy="0"/>
          </a:xfrm>
          <a:custGeom>
            <a:avLst/>
            <a:gdLst/>
            <a:ahLst/>
            <a:cxnLst/>
            <a:rect l="l" t="t" r="r" b="b"/>
            <a:pathLst>
              <a:path w="686434">
                <a:moveTo>
                  <a:pt x="0" y="0"/>
                </a:moveTo>
                <a:lnTo>
                  <a:pt x="68610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114034" y="2975482"/>
            <a:ext cx="686435" cy="0"/>
          </a:xfrm>
          <a:custGeom>
            <a:avLst/>
            <a:gdLst/>
            <a:ahLst/>
            <a:cxnLst/>
            <a:rect l="l" t="t" r="r" b="b"/>
            <a:pathLst>
              <a:path w="686434">
                <a:moveTo>
                  <a:pt x="0" y="0"/>
                </a:moveTo>
                <a:lnTo>
                  <a:pt x="68610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388609" y="3578986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289">
    <p:push dir="u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32075" y="642619"/>
            <a:ext cx="2506345" cy="4794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sz="700" b="1" spc="-5" dirty="0">
                <a:latin typeface="Times New Roman"/>
                <a:cs typeface="Times New Roman"/>
              </a:rPr>
              <a:t>TOWN OF TEMPLETON,</a:t>
            </a:r>
            <a:r>
              <a:rPr sz="700" b="1" spc="15" dirty="0">
                <a:latin typeface="Times New Roman"/>
                <a:cs typeface="Times New Roman"/>
              </a:rPr>
              <a:t> </a:t>
            </a:r>
            <a:r>
              <a:rPr sz="700" b="1" spc="-5" dirty="0">
                <a:latin typeface="Times New Roman"/>
                <a:cs typeface="Times New Roman"/>
              </a:rPr>
              <a:t>MASSACHUSETTS</a:t>
            </a: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marR="5080" algn="ctr">
              <a:lnSpc>
                <a:spcPct val="108500"/>
              </a:lnSpc>
            </a:pPr>
            <a:r>
              <a:rPr sz="700" b="1" spc="-5" dirty="0">
                <a:latin typeface="Times New Roman"/>
                <a:cs typeface="Times New Roman"/>
              </a:rPr>
              <a:t>STATEMENT OF CHANGES IN FIDUCIARY NET POSITION  </a:t>
            </a:r>
            <a:r>
              <a:rPr sz="700" b="1" spc="-10" dirty="0">
                <a:latin typeface="Times New Roman"/>
                <a:cs typeface="Times New Roman"/>
              </a:rPr>
              <a:t>YEAR </a:t>
            </a:r>
            <a:r>
              <a:rPr sz="700" b="1" spc="-5" dirty="0">
                <a:latin typeface="Times New Roman"/>
                <a:cs typeface="Times New Roman"/>
              </a:rPr>
              <a:t>ENDED JUNE 30,</a:t>
            </a:r>
            <a:r>
              <a:rPr sz="700" b="1" spc="35" dirty="0">
                <a:latin typeface="Times New Roman"/>
                <a:cs typeface="Times New Roman"/>
              </a:rPr>
              <a:t> </a:t>
            </a:r>
            <a:r>
              <a:rPr sz="700" b="1" spc="-5" dirty="0">
                <a:latin typeface="Times New Roman"/>
                <a:cs typeface="Times New Roman"/>
              </a:rPr>
              <a:t>2019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955236" y="1212191"/>
            <a:ext cx="609600" cy="257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8740">
              <a:lnSpc>
                <a:spcPct val="108500"/>
              </a:lnSpc>
              <a:spcBef>
                <a:spcPts val="100"/>
              </a:spcBef>
            </a:pPr>
            <a:r>
              <a:rPr sz="700" spc="-5" dirty="0">
                <a:latin typeface="Times New Roman"/>
                <a:cs typeface="Times New Roman"/>
              </a:rPr>
              <a:t>Town </a:t>
            </a:r>
            <a:r>
              <a:rPr sz="700" spc="-10" dirty="0">
                <a:latin typeface="Times New Roman"/>
                <a:cs typeface="Times New Roman"/>
              </a:rPr>
              <a:t>Other  P</a:t>
            </a:r>
            <a:r>
              <a:rPr sz="700" spc="-5" dirty="0">
                <a:latin typeface="Times New Roman"/>
                <a:cs typeface="Times New Roman"/>
              </a:rPr>
              <a:t>oste</a:t>
            </a:r>
            <a:r>
              <a:rPr sz="700" spc="-30" dirty="0">
                <a:latin typeface="Times New Roman"/>
                <a:cs typeface="Times New Roman"/>
              </a:rPr>
              <a:t>m</a:t>
            </a:r>
            <a:r>
              <a:rPr sz="700" spc="-5" dirty="0">
                <a:latin typeface="Times New Roman"/>
                <a:cs typeface="Times New Roman"/>
              </a:rPr>
              <a:t>p</a:t>
            </a:r>
            <a:r>
              <a:rPr sz="700" spc="-20" dirty="0">
                <a:latin typeface="Times New Roman"/>
                <a:cs typeface="Times New Roman"/>
              </a:rPr>
              <a:t>l</a:t>
            </a:r>
            <a:r>
              <a:rPr sz="700" spc="-5" dirty="0">
                <a:latin typeface="Times New Roman"/>
                <a:cs typeface="Times New Roman"/>
              </a:rPr>
              <a:t>o</a:t>
            </a:r>
            <a:r>
              <a:rPr sz="700" spc="-20" dirty="0">
                <a:latin typeface="Times New Roman"/>
                <a:cs typeface="Times New Roman"/>
              </a:rPr>
              <a:t>y</a:t>
            </a:r>
            <a:r>
              <a:rPr sz="700" spc="-35" dirty="0">
                <a:latin typeface="Times New Roman"/>
                <a:cs typeface="Times New Roman"/>
              </a:rPr>
              <a:t>m</a:t>
            </a:r>
            <a:r>
              <a:rPr sz="700" spc="-5" dirty="0">
                <a:latin typeface="Times New Roman"/>
                <a:cs typeface="Times New Roman"/>
              </a:rPr>
              <a:t>e</a:t>
            </a:r>
            <a:r>
              <a:rPr sz="700" spc="-20" dirty="0">
                <a:latin typeface="Times New Roman"/>
                <a:cs typeface="Times New Roman"/>
              </a:rPr>
              <a:t>n</a:t>
            </a:r>
            <a:r>
              <a:rPr sz="700" spc="-5" dirty="0">
                <a:latin typeface="Times New Roman"/>
                <a:cs typeface="Times New Roman"/>
              </a:rPr>
              <a:t>t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96727" y="1212191"/>
            <a:ext cx="609600" cy="257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9850">
              <a:lnSpc>
                <a:spcPct val="108500"/>
              </a:lnSpc>
              <a:spcBef>
                <a:spcPts val="100"/>
              </a:spcBef>
            </a:pPr>
            <a:r>
              <a:rPr sz="700" spc="-5" dirty="0">
                <a:latin typeface="Times New Roman"/>
                <a:cs typeface="Times New Roman"/>
              </a:rPr>
              <a:t>Sewer </a:t>
            </a:r>
            <a:r>
              <a:rPr sz="700" spc="-10" dirty="0">
                <a:latin typeface="Times New Roman"/>
                <a:cs typeface="Times New Roman"/>
              </a:rPr>
              <a:t>Other  P</a:t>
            </a:r>
            <a:r>
              <a:rPr sz="700" spc="-5" dirty="0">
                <a:latin typeface="Times New Roman"/>
                <a:cs typeface="Times New Roman"/>
              </a:rPr>
              <a:t>oste</a:t>
            </a:r>
            <a:r>
              <a:rPr sz="700" spc="-30" dirty="0">
                <a:latin typeface="Times New Roman"/>
                <a:cs typeface="Times New Roman"/>
              </a:rPr>
              <a:t>m</a:t>
            </a:r>
            <a:r>
              <a:rPr sz="700" spc="-5" dirty="0">
                <a:latin typeface="Times New Roman"/>
                <a:cs typeface="Times New Roman"/>
              </a:rPr>
              <a:t>p</a:t>
            </a:r>
            <a:r>
              <a:rPr sz="700" spc="-20" dirty="0">
                <a:latin typeface="Times New Roman"/>
                <a:cs typeface="Times New Roman"/>
              </a:rPr>
              <a:t>l</a:t>
            </a:r>
            <a:r>
              <a:rPr sz="700" spc="-5" dirty="0">
                <a:latin typeface="Times New Roman"/>
                <a:cs typeface="Times New Roman"/>
              </a:rPr>
              <a:t>o</a:t>
            </a:r>
            <a:r>
              <a:rPr sz="700" spc="-20" dirty="0">
                <a:latin typeface="Times New Roman"/>
                <a:cs typeface="Times New Roman"/>
              </a:rPr>
              <a:t>y</a:t>
            </a:r>
            <a:r>
              <a:rPr sz="700" spc="-35" dirty="0">
                <a:latin typeface="Times New Roman"/>
                <a:cs typeface="Times New Roman"/>
              </a:rPr>
              <a:t>m</a:t>
            </a:r>
            <a:r>
              <a:rPr sz="700" spc="-5" dirty="0">
                <a:latin typeface="Times New Roman"/>
                <a:cs typeface="Times New Roman"/>
              </a:rPr>
              <a:t>e</a:t>
            </a:r>
            <a:r>
              <a:rPr sz="700" spc="-20" dirty="0">
                <a:latin typeface="Times New Roman"/>
                <a:cs typeface="Times New Roman"/>
              </a:rPr>
              <a:t>n</a:t>
            </a:r>
            <a:r>
              <a:rPr sz="700" spc="-5" dirty="0">
                <a:latin typeface="Times New Roman"/>
                <a:cs typeface="Times New Roman"/>
              </a:rPr>
              <a:t>t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631855" y="1212191"/>
            <a:ext cx="609600" cy="257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3025">
              <a:lnSpc>
                <a:spcPct val="108500"/>
              </a:lnSpc>
              <a:spcBef>
                <a:spcPts val="100"/>
              </a:spcBef>
            </a:pPr>
            <a:r>
              <a:rPr sz="700" spc="-5" dirty="0">
                <a:latin typeface="Times New Roman"/>
                <a:cs typeface="Times New Roman"/>
              </a:rPr>
              <a:t>Water </a:t>
            </a:r>
            <a:r>
              <a:rPr sz="700" spc="-10" dirty="0">
                <a:latin typeface="Times New Roman"/>
                <a:cs typeface="Times New Roman"/>
              </a:rPr>
              <a:t>Other  P</a:t>
            </a:r>
            <a:r>
              <a:rPr sz="700" spc="-5" dirty="0">
                <a:latin typeface="Times New Roman"/>
                <a:cs typeface="Times New Roman"/>
              </a:rPr>
              <a:t>oste</a:t>
            </a:r>
            <a:r>
              <a:rPr sz="700" spc="-30" dirty="0">
                <a:latin typeface="Times New Roman"/>
                <a:cs typeface="Times New Roman"/>
              </a:rPr>
              <a:t>m</a:t>
            </a:r>
            <a:r>
              <a:rPr sz="700" spc="-5" dirty="0">
                <a:latin typeface="Times New Roman"/>
                <a:cs typeface="Times New Roman"/>
              </a:rPr>
              <a:t>p</a:t>
            </a:r>
            <a:r>
              <a:rPr sz="700" spc="-20" dirty="0">
                <a:latin typeface="Times New Roman"/>
                <a:cs typeface="Times New Roman"/>
              </a:rPr>
              <a:t>l</a:t>
            </a:r>
            <a:r>
              <a:rPr sz="700" spc="-5" dirty="0">
                <a:latin typeface="Times New Roman"/>
                <a:cs typeface="Times New Roman"/>
              </a:rPr>
              <a:t>o</a:t>
            </a:r>
            <a:r>
              <a:rPr sz="700" spc="-20" dirty="0">
                <a:latin typeface="Times New Roman"/>
                <a:cs typeface="Times New Roman"/>
              </a:rPr>
              <a:t>y</a:t>
            </a:r>
            <a:r>
              <a:rPr sz="700" spc="-35" dirty="0">
                <a:latin typeface="Times New Roman"/>
                <a:cs typeface="Times New Roman"/>
              </a:rPr>
              <a:t>m</a:t>
            </a:r>
            <a:r>
              <a:rPr sz="700" spc="-5" dirty="0">
                <a:latin typeface="Times New Roman"/>
                <a:cs typeface="Times New Roman"/>
              </a:rPr>
              <a:t>e</a:t>
            </a:r>
            <a:r>
              <a:rPr sz="700" spc="-20" dirty="0">
                <a:latin typeface="Times New Roman"/>
                <a:cs typeface="Times New Roman"/>
              </a:rPr>
              <a:t>n</a:t>
            </a:r>
            <a:r>
              <a:rPr sz="700" spc="-5" dirty="0">
                <a:latin typeface="Times New Roman"/>
                <a:cs typeface="Times New Roman"/>
              </a:rPr>
              <a:t>t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24731" y="1096397"/>
            <a:ext cx="720090" cy="3733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8500"/>
              </a:lnSpc>
              <a:spcBef>
                <a:spcPts val="100"/>
              </a:spcBef>
            </a:pPr>
            <a:r>
              <a:rPr sz="700" spc="-15" dirty="0">
                <a:latin typeface="Times New Roman"/>
                <a:cs typeface="Times New Roman"/>
              </a:rPr>
              <a:t>(Light </a:t>
            </a:r>
            <a:r>
              <a:rPr sz="700" spc="-10" dirty="0">
                <a:latin typeface="Times New Roman"/>
                <a:cs typeface="Times New Roman"/>
              </a:rPr>
              <a:t>Department)  December </a:t>
            </a:r>
            <a:r>
              <a:rPr sz="700" spc="-5" dirty="0">
                <a:latin typeface="Times New Roman"/>
                <a:cs typeface="Times New Roman"/>
              </a:rPr>
              <a:t>31,</a:t>
            </a:r>
            <a:r>
              <a:rPr sz="700" spc="-30" dirty="0">
                <a:latin typeface="Times New Roman"/>
                <a:cs typeface="Times New Roman"/>
              </a:rPr>
              <a:t> </a:t>
            </a:r>
            <a:r>
              <a:rPr sz="700" spc="-5" dirty="0">
                <a:latin typeface="Times New Roman"/>
                <a:cs typeface="Times New Roman"/>
              </a:rPr>
              <a:t>2018  </a:t>
            </a:r>
            <a:r>
              <a:rPr sz="700" spc="-10" dirty="0">
                <a:latin typeface="Times New Roman"/>
                <a:cs typeface="Times New Roman"/>
              </a:rPr>
              <a:t>Postemployment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42417" y="1337707"/>
            <a:ext cx="578485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spc="-10" dirty="0">
                <a:latin typeface="Times New Roman"/>
                <a:cs typeface="Times New Roman"/>
              </a:rPr>
              <a:t>Private</a:t>
            </a:r>
            <a:r>
              <a:rPr sz="700" spc="-25" dirty="0">
                <a:latin typeface="Times New Roman"/>
                <a:cs typeface="Times New Roman"/>
              </a:rPr>
              <a:t> </a:t>
            </a:r>
            <a:r>
              <a:rPr sz="700" spc="-10" dirty="0">
                <a:latin typeface="Times New Roman"/>
                <a:cs typeface="Times New Roman"/>
              </a:rPr>
              <a:t>Purpose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842386" y="1453500"/>
            <a:ext cx="4197985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579495" algn="l"/>
                <a:tab pos="4184650" algn="l"/>
              </a:tabLst>
            </a:pP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sz="700" u="sng" spc="-8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Benefits Trust </a:t>
            </a:r>
            <a:r>
              <a:rPr sz="7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  </a:t>
            </a:r>
            <a:r>
              <a:rPr sz="700" spc="-15" dirty="0">
                <a:latin typeface="Times New Roman"/>
                <a:cs typeface="Times New Roman"/>
              </a:rPr>
              <a:t>  </a:t>
            </a:r>
            <a:r>
              <a:rPr sz="7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Benefits Trust </a:t>
            </a:r>
            <a:r>
              <a:rPr sz="7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  </a:t>
            </a:r>
            <a:r>
              <a:rPr sz="700" spc="-15" dirty="0">
                <a:latin typeface="Times New Roman"/>
                <a:cs typeface="Times New Roman"/>
              </a:rPr>
              <a:t>  </a:t>
            </a:r>
            <a:r>
              <a:rPr sz="7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Benefits Trust </a:t>
            </a:r>
            <a:r>
              <a:rPr sz="7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  </a:t>
            </a:r>
            <a:r>
              <a:rPr sz="700" spc="-15" dirty="0">
                <a:latin typeface="Times New Roman"/>
                <a:cs typeface="Times New Roman"/>
              </a:rPr>
              <a:t>  </a:t>
            </a:r>
            <a:r>
              <a:rPr sz="7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Benefits</a:t>
            </a:r>
            <a:r>
              <a:rPr sz="700" u="sng" spc="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Trust</a:t>
            </a:r>
            <a:r>
              <a:rPr sz="7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 	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Trust</a:t>
            </a:r>
            <a:r>
              <a:rPr sz="700" u="sng" spc="-7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Funds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86920" y="1675453"/>
            <a:ext cx="984885" cy="48895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700" b="1" spc="-10" dirty="0">
                <a:latin typeface="Times New Roman"/>
                <a:cs typeface="Times New Roman"/>
              </a:rPr>
              <a:t>Additions:</a:t>
            </a:r>
            <a:endParaRPr sz="700">
              <a:latin typeface="Times New Roman"/>
              <a:cs typeface="Times New Roman"/>
            </a:endParaRPr>
          </a:p>
          <a:p>
            <a:pPr marL="80645">
              <a:lnSpc>
                <a:spcPct val="100000"/>
              </a:lnSpc>
              <a:spcBef>
                <a:spcPts val="75"/>
              </a:spcBef>
            </a:pPr>
            <a:r>
              <a:rPr sz="700" spc="-10" dirty="0">
                <a:latin typeface="Times New Roman"/>
                <a:cs typeface="Times New Roman"/>
              </a:rPr>
              <a:t>Contributions:</a:t>
            </a:r>
            <a:endParaRPr sz="700">
              <a:latin typeface="Times New Roman"/>
              <a:cs typeface="Times New Roman"/>
            </a:endParaRPr>
          </a:p>
          <a:p>
            <a:pPr marL="264160" marR="5080" indent="-114935">
              <a:lnSpc>
                <a:spcPct val="108500"/>
              </a:lnSpc>
            </a:pPr>
            <a:r>
              <a:rPr sz="700" spc="-15" dirty="0">
                <a:latin typeface="Times New Roman"/>
                <a:cs typeface="Times New Roman"/>
              </a:rPr>
              <a:t>Employer </a:t>
            </a:r>
            <a:r>
              <a:rPr sz="700" spc="-10" dirty="0">
                <a:latin typeface="Times New Roman"/>
                <a:cs typeface="Times New Roman"/>
              </a:rPr>
              <a:t>contributions  </a:t>
            </a:r>
            <a:r>
              <a:rPr sz="700" spc="-5" dirty="0">
                <a:latin typeface="Times New Roman"/>
                <a:cs typeface="Times New Roman"/>
              </a:rPr>
              <a:t>Total</a:t>
            </a:r>
            <a:r>
              <a:rPr sz="700" spc="-45" dirty="0">
                <a:latin typeface="Times New Roman"/>
                <a:cs typeface="Times New Roman"/>
              </a:rPr>
              <a:t> </a:t>
            </a:r>
            <a:r>
              <a:rPr sz="700" spc="-10" dirty="0">
                <a:latin typeface="Times New Roman"/>
                <a:cs typeface="Times New Roman"/>
              </a:rPr>
              <a:t>Contributions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42386" y="1907039"/>
            <a:ext cx="4197985" cy="25717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475615" algn="l"/>
                <a:tab pos="1361440" algn="l"/>
                <a:tab pos="2197100" algn="l"/>
                <a:tab pos="3044190" algn="l"/>
                <a:tab pos="4018279" algn="l"/>
                <a:tab pos="4184650" algn="l"/>
              </a:tabLst>
            </a:pP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234,846  </a:t>
            </a:r>
            <a:r>
              <a:rPr sz="700" spc="-5" dirty="0">
                <a:latin typeface="Times New Roman"/>
                <a:cs typeface="Times New Roman"/>
              </a:rPr>
              <a:t>  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42,902  </a:t>
            </a:r>
            <a:r>
              <a:rPr sz="700" spc="-5" dirty="0">
                <a:latin typeface="Times New Roman"/>
                <a:cs typeface="Times New Roman"/>
              </a:rPr>
              <a:t>  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34,720  </a:t>
            </a:r>
            <a:r>
              <a:rPr sz="700" spc="-5" dirty="0">
                <a:latin typeface="Times New Roman"/>
                <a:cs typeface="Times New Roman"/>
              </a:rPr>
              <a:t>  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11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84,862  </a:t>
            </a:r>
            <a:r>
              <a:rPr sz="700" spc="-5" dirty="0">
                <a:latin typeface="Times New Roman"/>
                <a:cs typeface="Times New Roman"/>
              </a:rPr>
              <a:t>  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11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-	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475615" algn="l"/>
                <a:tab pos="1361440" algn="l"/>
                <a:tab pos="2197100" algn="l"/>
                <a:tab pos="3044190" algn="l"/>
                <a:tab pos="4018279" algn="l"/>
                <a:tab pos="4184650" algn="l"/>
              </a:tabLst>
            </a:pP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234,846 	42,902 	34,720 	84,862 	-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55247" y="2264231"/>
            <a:ext cx="712470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spc="-10" dirty="0">
                <a:latin typeface="Times New Roman"/>
                <a:cs typeface="Times New Roman"/>
              </a:rPr>
              <a:t>Investment</a:t>
            </a:r>
            <a:r>
              <a:rPr sz="700" spc="-40" dirty="0">
                <a:latin typeface="Times New Roman"/>
                <a:cs typeface="Times New Roman"/>
              </a:rPr>
              <a:t> </a:t>
            </a:r>
            <a:r>
              <a:rPr sz="700" spc="-15" dirty="0">
                <a:latin typeface="Times New Roman"/>
                <a:cs typeface="Times New Roman"/>
              </a:rPr>
              <a:t>income:</a:t>
            </a:r>
            <a:endParaRPr sz="7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77509" y="2402350"/>
          <a:ext cx="6371590" cy="6773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484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231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06840">
                <a:tc>
                  <a:txBody>
                    <a:bodyPr/>
                    <a:lstStyle/>
                    <a:p>
                      <a:pPr marL="158750">
                        <a:lnSpc>
                          <a:spcPts val="740"/>
                        </a:lnSpc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Interest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dividends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970" algn="r">
                        <a:lnSpc>
                          <a:spcPts val="740"/>
                        </a:lnSpc>
                        <a:tabLst>
                          <a:tab pos="551180" algn="l"/>
                          <a:tab pos="1392555" algn="l"/>
                          <a:tab pos="2228215" algn="l"/>
                          <a:tab pos="3002915" algn="l"/>
                          <a:tab pos="392366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7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282 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2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 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727 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12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001)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4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421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3734">
                <a:tc>
                  <a:txBody>
                    <a:bodyPr/>
                    <a:lstStyle/>
                    <a:p>
                      <a:pPr marL="273685">
                        <a:lnSpc>
                          <a:spcPts val="830"/>
                        </a:lnSpc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investment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earnings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970" algn="r">
                        <a:lnSpc>
                          <a:spcPts val="830"/>
                        </a:lnSpc>
                        <a:tabLst>
                          <a:tab pos="551180" algn="l"/>
                          <a:tab pos="1393190" algn="l"/>
                          <a:tab pos="2228215" algn="l"/>
                          <a:tab pos="3002915" algn="l"/>
                          <a:tab pos="392366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7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282 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2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 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727 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12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001)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4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421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10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7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Additions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21590">
                        <a:lnSpc>
                          <a:spcPts val="750"/>
                        </a:lnSpc>
                      </a:pP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Deductions: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6515" marB="0"/>
                </a:tc>
                <a:tc>
                  <a:txBody>
                    <a:bodyPr/>
                    <a:lstStyle/>
                    <a:p>
                      <a:pPr marR="13970" algn="r">
                        <a:lnSpc>
                          <a:spcPct val="100000"/>
                        </a:lnSpc>
                        <a:spcBef>
                          <a:spcPts val="445"/>
                        </a:spcBef>
                        <a:tabLst>
                          <a:tab pos="462915" algn="l"/>
                          <a:tab pos="1348740" algn="l"/>
                          <a:tab pos="2184400" algn="l"/>
                          <a:tab pos="3031490" algn="l"/>
                          <a:tab pos="392366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242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128	44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902 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36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447 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72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861 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4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421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651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/>
          <p:nvPr/>
        </p:nvSpPr>
        <p:spPr>
          <a:xfrm>
            <a:off x="2855086" y="4373753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696589" y="4373753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31740" y="4373753"/>
            <a:ext cx="800735" cy="0"/>
          </a:xfrm>
          <a:custGeom>
            <a:avLst/>
            <a:gdLst/>
            <a:ahLst/>
            <a:cxnLst/>
            <a:rect l="l" t="t" r="r" b="b"/>
            <a:pathLst>
              <a:path w="800735">
                <a:moveTo>
                  <a:pt x="0" y="0"/>
                </a:moveTo>
                <a:lnTo>
                  <a:pt x="80039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379465" y="4373753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81227" y="1117860"/>
            <a:ext cx="6399530" cy="0"/>
          </a:xfrm>
          <a:custGeom>
            <a:avLst/>
            <a:gdLst/>
            <a:ahLst/>
            <a:cxnLst/>
            <a:rect l="l" t="t" r="r" b="b"/>
            <a:pathLst>
              <a:path w="6399530">
                <a:moveTo>
                  <a:pt x="0" y="0"/>
                </a:moveTo>
                <a:lnTo>
                  <a:pt x="6399276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677597" y="3097641"/>
          <a:ext cx="6345550" cy="79282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774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47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9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994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63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9946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06840">
                <a:tc>
                  <a:txBody>
                    <a:bodyPr/>
                    <a:lstStyle/>
                    <a:p>
                      <a:pPr marL="90170">
                        <a:lnSpc>
                          <a:spcPts val="740"/>
                        </a:lnSpc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Benefits and refunds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Plan</a:t>
                      </a:r>
                      <a:r>
                        <a:rPr sz="7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members: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793">
                <a:tc>
                  <a:txBody>
                    <a:bodyPr/>
                    <a:lstStyle/>
                    <a:p>
                      <a:pPr marL="135890">
                        <a:lnSpc>
                          <a:spcPts val="810"/>
                        </a:lnSpc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paid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0640" algn="r">
                        <a:lnSpc>
                          <a:spcPts val="81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187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346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1454" algn="ctr">
                        <a:lnSpc>
                          <a:spcPts val="810"/>
                        </a:lnSpc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17,902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0640" algn="r">
                        <a:lnSpc>
                          <a:spcPts val="81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720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8470" algn="ctr">
                        <a:lnSpc>
                          <a:spcPts val="810"/>
                        </a:lnSpc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43,223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0005" algn="r">
                        <a:lnSpc>
                          <a:spcPts val="81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693">
                <a:tc>
                  <a:txBody>
                    <a:bodyPr/>
                    <a:lstStyle/>
                    <a:p>
                      <a:pPr marL="135890">
                        <a:lnSpc>
                          <a:spcPts val="805"/>
                        </a:lnSpc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Health and 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human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8270" algn="r">
                        <a:lnSpc>
                          <a:spcPts val="805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50190" algn="ctr">
                        <a:lnSpc>
                          <a:spcPts val="805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8270" algn="r">
                        <a:lnSpc>
                          <a:spcPts val="805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7205" algn="ctr">
                        <a:lnSpc>
                          <a:spcPts val="805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0640" algn="r">
                        <a:lnSpc>
                          <a:spcPts val="805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427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6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21590">
                        <a:lnSpc>
                          <a:spcPts val="810"/>
                        </a:lnSpc>
                        <a:spcBef>
                          <a:spcPts val="5"/>
                        </a:spcBef>
                      </a:pP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7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Deductions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40640" algn="r">
                        <a:lnSpc>
                          <a:spcPts val="81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187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346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211454" algn="ctr">
                        <a:lnSpc>
                          <a:spcPts val="81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17,902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40640" algn="r">
                        <a:lnSpc>
                          <a:spcPts val="81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720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459105" algn="ctr">
                        <a:lnSpc>
                          <a:spcPts val="81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43,223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40640" algn="r">
                        <a:lnSpc>
                          <a:spcPts val="81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427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38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22225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Change in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Net</a:t>
                      </a:r>
                      <a:r>
                        <a:rPr sz="7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Position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40640" algn="r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54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782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211454" algn="ctr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27,000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40640" algn="r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727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459105" algn="ctr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29,638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R="40640" algn="r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994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41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677316" y="4024255"/>
          <a:ext cx="6350635" cy="6873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78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2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3353">
                <a:tc>
                  <a:txBody>
                    <a:bodyPr/>
                    <a:lstStyle/>
                    <a:p>
                      <a:pPr marL="22225">
                        <a:lnSpc>
                          <a:spcPts val="760"/>
                        </a:lnSpc>
                      </a:pPr>
                      <a:r>
                        <a:rPr sz="700" b="1" spc="-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Position </a:t>
                      </a:r>
                      <a:r>
                        <a:rPr sz="700" b="1" spc="-5" dirty="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Beginning of</a:t>
                      </a:r>
                      <a:r>
                        <a:rPr sz="700" b="1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latin typeface="Times New Roman"/>
                          <a:cs typeface="Times New Roman"/>
                        </a:rPr>
                        <a:t>Year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60"/>
                        </a:lnSpc>
                        <a:tabLst>
                          <a:tab pos="507365" algn="l"/>
                          <a:tab pos="1348740" algn="l"/>
                          <a:tab pos="2184400" algn="l"/>
                          <a:tab pos="2987675" algn="l"/>
                          <a:tab pos="383540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87,389 	25,031 	24,756 	236,935 	138,701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6143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700" b="1" spc="-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Position </a:t>
                      </a:r>
                      <a:r>
                        <a:rPr sz="700" b="1" spc="-5" dirty="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End of</a:t>
                      </a:r>
                      <a:r>
                        <a:rPr sz="700" b="1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latin typeface="Times New Roman"/>
                          <a:cs typeface="Times New Roman"/>
                        </a:rPr>
                        <a:t>Year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4"/>
                        </a:spcBef>
                        <a:tabLst>
                          <a:tab pos="462915" algn="l"/>
                          <a:tab pos="1348740" algn="l"/>
                          <a:tab pos="2184400" algn="l"/>
                          <a:tab pos="2987040" algn="l"/>
                          <a:tab pos="383476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142,171 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52,031 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51,483 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114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266,573 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114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142,695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687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21590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See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accompanying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notes to basic 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7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statements.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 advTm="1137">
    <p:push dir="u"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96111" y="1549901"/>
            <a:ext cx="5980430" cy="0"/>
          </a:xfrm>
          <a:custGeom>
            <a:avLst/>
            <a:gdLst/>
            <a:ahLst/>
            <a:cxnLst/>
            <a:rect l="l" t="t" r="r" b="b"/>
            <a:pathLst>
              <a:path w="5980430">
                <a:moveTo>
                  <a:pt x="0" y="0"/>
                </a:moveTo>
                <a:lnTo>
                  <a:pt x="5980176" y="0"/>
                </a:lnTo>
              </a:path>
            </a:pathLst>
          </a:custGeom>
          <a:ln w="61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901700" y="852931"/>
            <a:ext cx="5968365" cy="77762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TOWN OF </a:t>
            </a:r>
            <a:r>
              <a:rPr sz="1200" b="1" spc="-5" dirty="0">
                <a:latin typeface="Times New Roman"/>
                <a:cs typeface="Times New Roman"/>
              </a:rPr>
              <a:t>TEMPLETON,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MASSACHUSETTS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960370">
              <a:lnSpc>
                <a:spcPts val="1280"/>
              </a:lnSpc>
              <a:spcBef>
                <a:spcPts val="5"/>
              </a:spcBef>
            </a:pPr>
            <a:r>
              <a:rPr sz="1100" b="1" spc="-5" dirty="0">
                <a:latin typeface="Times New Roman"/>
                <a:cs typeface="Times New Roman"/>
              </a:rPr>
              <a:t>NOTES </a:t>
            </a:r>
            <a:r>
              <a:rPr sz="1100" b="1" dirty="0">
                <a:latin typeface="Times New Roman"/>
                <a:cs typeface="Times New Roman"/>
              </a:rPr>
              <a:t>TO </a:t>
            </a:r>
            <a:r>
              <a:rPr sz="1100" b="1" spc="-5" dirty="0">
                <a:latin typeface="Times New Roman"/>
                <a:cs typeface="Times New Roman"/>
              </a:rPr>
              <a:t>BASIC FINANCIAL STATEMENTS  YEAR ENDED JUNE </a:t>
            </a:r>
            <a:r>
              <a:rPr sz="1100" b="1" dirty="0">
                <a:latin typeface="Times New Roman"/>
                <a:cs typeface="Times New Roman"/>
              </a:rPr>
              <a:t>30,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240665" indent="-228600">
              <a:lnSpc>
                <a:spcPct val="100000"/>
              </a:lnSpc>
              <a:buAutoNum type="romanUcPeriod"/>
              <a:tabLst>
                <a:tab pos="240665" algn="l"/>
                <a:tab pos="241300" algn="l"/>
              </a:tabLst>
            </a:pP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Summary </a:t>
            </a:r>
            <a:r>
              <a:rPr sz="1100" b="1" u="heavy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Significant Accounting</a:t>
            </a:r>
            <a:r>
              <a:rPr sz="1100" b="1" u="heavy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Policies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AutoNum type="romanUcPeriod"/>
            </a:pPr>
            <a:endParaRPr sz="1050">
              <a:latin typeface="Times New Roman"/>
              <a:cs typeface="Times New Roman"/>
            </a:endParaRPr>
          </a:p>
          <a:p>
            <a:pPr marL="240665" marR="5080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accompanying basic financial </a:t>
            </a:r>
            <a:r>
              <a:rPr sz="1100" dirty="0">
                <a:latin typeface="Times New Roman"/>
                <a:cs typeface="Times New Roman"/>
              </a:rPr>
              <a:t>statements of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Templeton, Massachusetts (the “Town”)  </a:t>
            </a:r>
            <a:r>
              <a:rPr sz="1100" dirty="0">
                <a:latin typeface="Times New Roman"/>
                <a:cs typeface="Times New Roman"/>
              </a:rPr>
              <a:t>have </a:t>
            </a:r>
            <a:r>
              <a:rPr sz="1100" spc="-5" dirty="0">
                <a:latin typeface="Times New Roman"/>
                <a:cs typeface="Times New Roman"/>
              </a:rPr>
              <a:t>been prepared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conformity with generally accepted accounting principles (“GAAP”) </a:t>
            </a:r>
            <a:r>
              <a:rPr sz="1100" dirty="0">
                <a:latin typeface="Times New Roman"/>
                <a:cs typeface="Times New Roman"/>
              </a:rPr>
              <a:t>as applied  to </a:t>
            </a:r>
            <a:r>
              <a:rPr sz="1100" spc="-5" dirty="0">
                <a:latin typeface="Times New Roman"/>
                <a:cs typeface="Times New Roman"/>
              </a:rPr>
              <a:t>state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local governments. GAAP is prescribed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Governmental Accounting Standards  </a:t>
            </a:r>
            <a:r>
              <a:rPr sz="1100" dirty="0">
                <a:latin typeface="Times New Roman"/>
                <a:cs typeface="Times New Roman"/>
              </a:rPr>
              <a:t>Board </a:t>
            </a:r>
            <a:r>
              <a:rPr sz="1100" spc="-5" dirty="0">
                <a:latin typeface="Times New Roman"/>
                <a:cs typeface="Times New Roman"/>
              </a:rPr>
              <a:t>(“GASB”), which </a:t>
            </a:r>
            <a:r>
              <a:rPr sz="1100" dirty="0">
                <a:latin typeface="Times New Roman"/>
                <a:cs typeface="Times New Roman"/>
              </a:rPr>
              <a:t>is the </a:t>
            </a:r>
            <a:r>
              <a:rPr sz="1100" spc="-5" dirty="0">
                <a:latin typeface="Times New Roman"/>
                <a:cs typeface="Times New Roman"/>
              </a:rPr>
              <a:t>primary standard-setting </a:t>
            </a:r>
            <a:r>
              <a:rPr sz="1100" dirty="0">
                <a:latin typeface="Times New Roman"/>
                <a:cs typeface="Times New Roman"/>
              </a:rPr>
              <a:t>body </a:t>
            </a:r>
            <a:r>
              <a:rPr sz="1100" spc="-5" dirty="0">
                <a:latin typeface="Times New Roman"/>
                <a:cs typeface="Times New Roman"/>
              </a:rPr>
              <a:t>for state </a:t>
            </a:r>
            <a:r>
              <a:rPr sz="1100" dirty="0">
                <a:latin typeface="Times New Roman"/>
                <a:cs typeface="Times New Roman"/>
              </a:rPr>
              <a:t>and local </a:t>
            </a:r>
            <a:r>
              <a:rPr sz="1100" spc="-5" dirty="0">
                <a:latin typeface="Times New Roman"/>
                <a:cs typeface="Times New Roman"/>
              </a:rPr>
              <a:t>government entities.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</a:t>
            </a:r>
            <a:r>
              <a:rPr sz="1100" dirty="0">
                <a:latin typeface="Times New Roman"/>
                <a:cs typeface="Times New Roman"/>
              </a:rPr>
              <a:t>is a </a:t>
            </a:r>
            <a:r>
              <a:rPr sz="1100" spc="-5" dirty="0">
                <a:latin typeface="Times New Roman"/>
                <a:cs typeface="Times New Roman"/>
              </a:rPr>
              <a:t>summary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more </a:t>
            </a:r>
            <a:r>
              <a:rPr sz="1100" spc="-5" dirty="0">
                <a:latin typeface="Times New Roman"/>
                <a:cs typeface="Times New Roman"/>
              </a:rPr>
              <a:t>significant policies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practices used </a:t>
            </a:r>
            <a:r>
              <a:rPr sz="1100" dirty="0">
                <a:latin typeface="Times New Roman"/>
                <a:cs typeface="Times New Roman"/>
              </a:rPr>
              <a:t>by the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Town: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469900" lvl="1" indent="-229235">
              <a:lnSpc>
                <a:spcPct val="100000"/>
              </a:lnSpc>
              <a:spcBef>
                <a:spcPts val="5"/>
              </a:spcBef>
              <a:buAutoNum type="alphaUcPeriod"/>
              <a:tabLst>
                <a:tab pos="470534" algn="l"/>
              </a:tabLst>
            </a:pPr>
            <a:r>
              <a:rPr sz="1100" b="1" spc="-5" dirty="0">
                <a:latin typeface="Times New Roman"/>
                <a:cs typeface="Times New Roman"/>
              </a:rPr>
              <a:t>Reporting Entity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469265" marR="6540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Town, which was incorporated </a:t>
            </a:r>
            <a:r>
              <a:rPr sz="1100" dirty="0">
                <a:latin typeface="Times New Roman"/>
                <a:cs typeface="Times New Roman"/>
              </a:rPr>
              <a:t>in 1762, is </a:t>
            </a:r>
            <a:r>
              <a:rPr sz="1100" spc="-5" dirty="0">
                <a:latin typeface="Times New Roman"/>
                <a:cs typeface="Times New Roman"/>
              </a:rPr>
              <a:t>located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Worcester County, approximately </a:t>
            </a:r>
            <a:r>
              <a:rPr sz="1100" dirty="0">
                <a:latin typeface="Times New Roman"/>
                <a:cs typeface="Times New Roman"/>
              </a:rPr>
              <a:t>sixty  miles </a:t>
            </a:r>
            <a:r>
              <a:rPr sz="1100" spc="-5" dirty="0">
                <a:latin typeface="Times New Roman"/>
                <a:cs typeface="Times New Roman"/>
              </a:rPr>
              <a:t>west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City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Boston.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governing structure utilizes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open </a:t>
            </a:r>
            <a:r>
              <a:rPr sz="1100" dirty="0">
                <a:latin typeface="Times New Roman"/>
                <a:cs typeface="Times New Roman"/>
              </a:rPr>
              <a:t>town </a:t>
            </a:r>
            <a:r>
              <a:rPr sz="1100" spc="-5" dirty="0">
                <a:latin typeface="Times New Roman"/>
                <a:cs typeface="Times New Roman"/>
              </a:rPr>
              <a:t>meeting with </a:t>
            </a:r>
            <a:r>
              <a:rPr sz="1100" dirty="0">
                <a:latin typeface="Times New Roman"/>
                <a:cs typeface="Times New Roman"/>
              </a:rPr>
              <a:t>an  elected </a:t>
            </a:r>
            <a:r>
              <a:rPr sz="1100" spc="-5" dirty="0">
                <a:latin typeface="Times New Roman"/>
                <a:cs typeface="Times New Roman"/>
              </a:rPr>
              <a:t>five-member Board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Selectmen and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appointed Town Administrator, who performs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oversees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daily executive and administrative duties. Selectmen serve staggered  three-year</a:t>
            </a:r>
            <a:r>
              <a:rPr sz="1100" dirty="0">
                <a:latin typeface="Times New Roman"/>
                <a:cs typeface="Times New Roman"/>
              </a:rPr>
              <a:t> terms.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469900" marR="22225" indent="-63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provides governmental services for the territory within its boundaries, </a:t>
            </a:r>
            <a:r>
              <a:rPr sz="1100" dirty="0">
                <a:latin typeface="Times New Roman"/>
                <a:cs typeface="Times New Roman"/>
              </a:rPr>
              <a:t>including </a:t>
            </a:r>
            <a:r>
              <a:rPr sz="1100" spc="-5" dirty="0">
                <a:latin typeface="Times New Roman"/>
                <a:cs typeface="Times New Roman"/>
              </a:rPr>
              <a:t>public  </a:t>
            </a:r>
            <a:r>
              <a:rPr sz="1100" dirty="0">
                <a:latin typeface="Times New Roman"/>
                <a:cs typeface="Times New Roman"/>
              </a:rPr>
              <a:t>safety, </a:t>
            </a:r>
            <a:r>
              <a:rPr sz="1100" spc="-5" dirty="0">
                <a:latin typeface="Times New Roman"/>
                <a:cs typeface="Times New Roman"/>
              </a:rPr>
              <a:t>education </a:t>
            </a:r>
            <a:r>
              <a:rPr sz="1100" dirty="0">
                <a:latin typeface="Times New Roman"/>
                <a:cs typeface="Times New Roman"/>
              </a:rPr>
              <a:t>through a </a:t>
            </a:r>
            <a:r>
              <a:rPr sz="1100" spc="-5" dirty="0">
                <a:latin typeface="Times New Roman"/>
                <a:cs typeface="Times New Roman"/>
              </a:rPr>
              <a:t>regional </a:t>
            </a:r>
            <a:r>
              <a:rPr sz="1100" dirty="0">
                <a:latin typeface="Times New Roman"/>
                <a:cs typeface="Times New Roman"/>
              </a:rPr>
              <a:t>school district, </a:t>
            </a:r>
            <a:r>
              <a:rPr sz="1100" spc="-5" dirty="0">
                <a:latin typeface="Times New Roman"/>
                <a:cs typeface="Times New Roman"/>
              </a:rPr>
              <a:t>public works, health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human services,  </a:t>
            </a:r>
            <a:r>
              <a:rPr sz="1100" dirty="0">
                <a:latin typeface="Times New Roman"/>
                <a:cs typeface="Times New Roman"/>
              </a:rPr>
              <a:t>culture and </a:t>
            </a:r>
            <a:r>
              <a:rPr sz="1100" spc="-5" dirty="0">
                <a:latin typeface="Times New Roman"/>
                <a:cs typeface="Times New Roman"/>
              </a:rPr>
              <a:t>recreation, general governmental services, sewer, water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electricity.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sewer,  </a:t>
            </a:r>
            <a:r>
              <a:rPr sz="1100" dirty="0">
                <a:latin typeface="Times New Roman"/>
                <a:cs typeface="Times New Roman"/>
              </a:rPr>
              <a:t>water and </a:t>
            </a:r>
            <a:r>
              <a:rPr sz="1100" spc="-5" dirty="0">
                <a:latin typeface="Times New Roman"/>
                <a:cs typeface="Times New Roman"/>
              </a:rPr>
              <a:t>electricity services are </a:t>
            </a:r>
            <a:r>
              <a:rPr sz="1100" dirty="0">
                <a:latin typeface="Times New Roman"/>
                <a:cs typeface="Times New Roman"/>
              </a:rPr>
              <a:t>funded through </a:t>
            </a:r>
            <a:r>
              <a:rPr sz="1100" spc="-10" dirty="0">
                <a:latin typeface="Times New Roman"/>
                <a:cs typeface="Times New Roman"/>
              </a:rPr>
              <a:t>user </a:t>
            </a:r>
            <a:r>
              <a:rPr sz="1100" spc="-5" dirty="0">
                <a:latin typeface="Times New Roman"/>
                <a:cs typeface="Times New Roman"/>
              </a:rPr>
              <a:t>charges and treated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business</a:t>
            </a:r>
            <a:r>
              <a:rPr sz="1100" spc="9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enterprises.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469265" marR="106680">
              <a:lnSpc>
                <a:spcPct val="957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Component </a:t>
            </a:r>
            <a:r>
              <a:rPr sz="1100" spc="-5" dirty="0">
                <a:latin typeface="Times New Roman"/>
                <a:cs typeface="Times New Roman"/>
              </a:rPr>
              <a:t>units, while separate entities, are </a:t>
            </a:r>
            <a:r>
              <a:rPr sz="1100" dirty="0">
                <a:latin typeface="Times New Roman"/>
                <a:cs typeface="Times New Roman"/>
              </a:rPr>
              <a:t>in substance </a:t>
            </a:r>
            <a:r>
              <a:rPr sz="1100" spc="-5" dirty="0">
                <a:latin typeface="Times New Roman"/>
                <a:cs typeface="Times New Roman"/>
              </a:rPr>
              <a:t>part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governmental operations </a:t>
            </a:r>
            <a:r>
              <a:rPr sz="1100" dirty="0">
                <a:latin typeface="Times New Roman"/>
                <a:cs typeface="Times New Roman"/>
              </a:rPr>
              <a:t>if  the </a:t>
            </a:r>
            <a:r>
              <a:rPr sz="1100" spc="-5" dirty="0">
                <a:latin typeface="Times New Roman"/>
                <a:cs typeface="Times New Roman"/>
              </a:rPr>
              <a:t>significance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operations </a:t>
            </a:r>
            <a:r>
              <a:rPr sz="1100" dirty="0">
                <a:latin typeface="Times New Roman"/>
                <a:cs typeface="Times New Roman"/>
              </a:rPr>
              <a:t>and/or </a:t>
            </a:r>
            <a:r>
              <a:rPr sz="1100" spc="-5" dirty="0">
                <a:latin typeface="Times New Roman"/>
                <a:cs typeface="Times New Roman"/>
              </a:rPr>
              <a:t>financial relationship with the Town </a:t>
            </a:r>
            <a:r>
              <a:rPr sz="1100" dirty="0">
                <a:latin typeface="Times New Roman"/>
                <a:cs typeface="Times New Roman"/>
              </a:rPr>
              <a:t>meet </a:t>
            </a:r>
            <a:r>
              <a:rPr sz="1100" spc="-5" dirty="0">
                <a:latin typeface="Times New Roman"/>
                <a:cs typeface="Times New Roman"/>
              </a:rPr>
              <a:t>certain  criteria. Pursuant to these criteria </a:t>
            </a:r>
            <a:r>
              <a:rPr sz="1100" dirty="0">
                <a:latin typeface="Times New Roman"/>
                <a:cs typeface="Times New Roman"/>
              </a:rPr>
              <a:t>there </a:t>
            </a:r>
            <a:r>
              <a:rPr sz="1100" spc="-5" dirty="0">
                <a:latin typeface="Times New Roman"/>
                <a:cs typeface="Times New Roman"/>
              </a:rPr>
              <a:t>are </a:t>
            </a:r>
            <a:r>
              <a:rPr sz="1100" spc="-10" dirty="0">
                <a:latin typeface="Times New Roman"/>
                <a:cs typeface="Times New Roman"/>
              </a:rPr>
              <a:t>no </a:t>
            </a:r>
            <a:r>
              <a:rPr sz="1100" spc="-5" dirty="0">
                <a:latin typeface="Times New Roman"/>
                <a:cs typeface="Times New Roman"/>
              </a:rPr>
              <a:t>component units required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included in the  financial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statements.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469900" marR="14604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is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member community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Narragansett Regional School District, </a:t>
            </a:r>
            <a:r>
              <a:rPr sz="1100" dirty="0">
                <a:latin typeface="Times New Roman"/>
                <a:cs typeface="Times New Roman"/>
              </a:rPr>
              <a:t>which </a:t>
            </a:r>
            <a:r>
              <a:rPr sz="1100" spc="-5" dirty="0">
                <a:latin typeface="Times New Roman"/>
                <a:cs typeface="Times New Roman"/>
              </a:rPr>
              <a:t>provides  </a:t>
            </a:r>
            <a:r>
              <a:rPr sz="1100" dirty="0">
                <a:latin typeface="Times New Roman"/>
                <a:cs typeface="Times New Roman"/>
              </a:rPr>
              <a:t>educational </a:t>
            </a:r>
            <a:r>
              <a:rPr sz="1100" spc="-5" dirty="0">
                <a:latin typeface="Times New Roman"/>
                <a:cs typeface="Times New Roman"/>
              </a:rPr>
              <a:t>services </a:t>
            </a:r>
            <a:r>
              <a:rPr sz="1100" dirty="0">
                <a:latin typeface="Times New Roman"/>
                <a:cs typeface="Times New Roman"/>
              </a:rPr>
              <a:t>to two communities. </a:t>
            </a:r>
            <a:r>
              <a:rPr sz="1100" spc="-5" dirty="0">
                <a:latin typeface="Times New Roman"/>
                <a:cs typeface="Times New Roman"/>
              </a:rPr>
              <a:t>This joint venture assesses </a:t>
            </a:r>
            <a:r>
              <a:rPr sz="1100" dirty="0">
                <a:latin typeface="Times New Roman"/>
                <a:cs typeface="Times New Roman"/>
              </a:rPr>
              <a:t>each </a:t>
            </a:r>
            <a:r>
              <a:rPr sz="1100" spc="-5" dirty="0">
                <a:latin typeface="Times New Roman"/>
                <a:cs typeface="Times New Roman"/>
              </a:rPr>
              <a:t>community its share </a:t>
            </a:r>
            <a:r>
              <a:rPr sz="110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operational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debt service </a:t>
            </a:r>
            <a:r>
              <a:rPr sz="1100" dirty="0">
                <a:latin typeface="Times New Roman"/>
                <a:cs typeface="Times New Roman"/>
              </a:rPr>
              <a:t>costs </a:t>
            </a:r>
            <a:r>
              <a:rPr sz="1100" spc="-5" dirty="0">
                <a:latin typeface="Times New Roman"/>
                <a:cs typeface="Times New Roman"/>
              </a:rPr>
              <a:t>based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student population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other factors. In </a:t>
            </a:r>
            <a:r>
              <a:rPr sz="1100" dirty="0">
                <a:latin typeface="Times New Roman"/>
                <a:cs typeface="Times New Roman"/>
              </a:rPr>
              <a:t>fiscal </a:t>
            </a:r>
            <a:r>
              <a:rPr sz="1100" spc="-10" dirty="0">
                <a:latin typeface="Times New Roman"/>
                <a:cs typeface="Times New Roman"/>
              </a:rPr>
              <a:t>year  </a:t>
            </a:r>
            <a:r>
              <a:rPr sz="1100" dirty="0">
                <a:latin typeface="Times New Roman"/>
                <a:cs typeface="Times New Roman"/>
              </a:rPr>
              <a:t>2019, </a:t>
            </a:r>
            <a:r>
              <a:rPr sz="1100" spc="-5" dirty="0">
                <a:latin typeface="Times New Roman"/>
                <a:cs typeface="Times New Roman"/>
              </a:rPr>
              <a:t>the Town’s share </a:t>
            </a:r>
            <a:r>
              <a:rPr sz="1100" dirty="0">
                <a:latin typeface="Times New Roman"/>
                <a:cs typeface="Times New Roman"/>
              </a:rPr>
              <a:t>of operating </a:t>
            </a:r>
            <a:r>
              <a:rPr sz="1100" spc="-5" dirty="0">
                <a:latin typeface="Times New Roman"/>
                <a:cs typeface="Times New Roman"/>
              </a:rPr>
              <a:t>and debt service </a:t>
            </a:r>
            <a:r>
              <a:rPr sz="1100" dirty="0">
                <a:latin typeface="Times New Roman"/>
                <a:cs typeface="Times New Roman"/>
              </a:rPr>
              <a:t>expenses </a:t>
            </a:r>
            <a:r>
              <a:rPr sz="1100" spc="-5" dirty="0">
                <a:latin typeface="Times New Roman"/>
                <a:cs typeface="Times New Roman"/>
              </a:rPr>
              <a:t>was $6,750,662. Complete  </a:t>
            </a:r>
            <a:r>
              <a:rPr sz="1100" dirty="0">
                <a:latin typeface="Times New Roman"/>
                <a:cs typeface="Times New Roman"/>
              </a:rPr>
              <a:t>audited </a:t>
            </a:r>
            <a:r>
              <a:rPr sz="1100" spc="-5" dirty="0">
                <a:latin typeface="Times New Roman"/>
                <a:cs typeface="Times New Roman"/>
              </a:rPr>
              <a:t>financial statements </a:t>
            </a:r>
            <a:r>
              <a:rPr sz="1100" dirty="0">
                <a:latin typeface="Times New Roman"/>
                <a:cs typeface="Times New Roman"/>
              </a:rPr>
              <a:t>can be </a:t>
            </a:r>
            <a:r>
              <a:rPr sz="1100" spc="-5" dirty="0">
                <a:latin typeface="Times New Roman"/>
                <a:cs typeface="Times New Roman"/>
              </a:rPr>
              <a:t>obtained directly from the District’s administrative office  </a:t>
            </a:r>
            <a:r>
              <a:rPr sz="1100" dirty="0">
                <a:latin typeface="Times New Roman"/>
                <a:cs typeface="Times New Roman"/>
              </a:rPr>
              <a:t>located at the </a:t>
            </a:r>
            <a:r>
              <a:rPr sz="1100" spc="-5" dirty="0">
                <a:latin typeface="Times New Roman"/>
                <a:cs typeface="Times New Roman"/>
              </a:rPr>
              <a:t>Superintendent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District Offices, </a:t>
            </a:r>
            <a:r>
              <a:rPr sz="1100" dirty="0">
                <a:latin typeface="Times New Roman"/>
                <a:cs typeface="Times New Roman"/>
              </a:rPr>
              <a:t>462 Baldwinville </a:t>
            </a:r>
            <a:r>
              <a:rPr sz="1100" spc="-5" dirty="0">
                <a:latin typeface="Times New Roman"/>
                <a:cs typeface="Times New Roman"/>
              </a:rPr>
              <a:t>Road, Baldwinville, </a:t>
            </a:r>
            <a:r>
              <a:rPr sz="1100" dirty="0">
                <a:latin typeface="Times New Roman"/>
                <a:cs typeface="Times New Roman"/>
              </a:rPr>
              <a:t>MA  01436.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marR="46355">
              <a:lnSpc>
                <a:spcPct val="95800"/>
              </a:lnSpc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addition, the </a:t>
            </a:r>
            <a:r>
              <a:rPr sz="1100" spc="-5" dirty="0">
                <a:latin typeface="Times New Roman"/>
                <a:cs typeface="Times New Roman"/>
              </a:rPr>
              <a:t>Town is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member community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Montachusett Regional Vocational  Technical School. This joint venture assesses each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eighteen-member communities its share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operational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debt </a:t>
            </a:r>
            <a:r>
              <a:rPr sz="1100" dirty="0">
                <a:latin typeface="Times New Roman"/>
                <a:cs typeface="Times New Roman"/>
              </a:rPr>
              <a:t>service costs </a:t>
            </a:r>
            <a:r>
              <a:rPr sz="1100" spc="-5" dirty="0">
                <a:latin typeface="Times New Roman"/>
                <a:cs typeface="Times New Roman"/>
              </a:rPr>
              <a:t>based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student population and other factors. In fiscal  </a:t>
            </a:r>
            <a:r>
              <a:rPr sz="1100" dirty="0">
                <a:latin typeface="Times New Roman"/>
                <a:cs typeface="Times New Roman"/>
              </a:rPr>
              <a:t>year 2019, the </a:t>
            </a:r>
            <a:r>
              <a:rPr sz="1100" spc="-5" dirty="0">
                <a:latin typeface="Times New Roman"/>
                <a:cs typeface="Times New Roman"/>
              </a:rPr>
              <a:t>Town’s share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operating and debt service expenses was $681,750. Complete  </a:t>
            </a:r>
            <a:r>
              <a:rPr sz="1100" dirty="0">
                <a:latin typeface="Times New Roman"/>
                <a:cs typeface="Times New Roman"/>
              </a:rPr>
              <a:t>audited </a:t>
            </a:r>
            <a:r>
              <a:rPr sz="1100" spc="-5" dirty="0">
                <a:latin typeface="Times New Roman"/>
                <a:cs typeface="Times New Roman"/>
              </a:rPr>
              <a:t>financial statements </a:t>
            </a:r>
            <a:r>
              <a:rPr sz="1100" dirty="0">
                <a:latin typeface="Times New Roman"/>
                <a:cs typeface="Times New Roman"/>
              </a:rPr>
              <a:t>can be </a:t>
            </a:r>
            <a:r>
              <a:rPr sz="1100" spc="-5" dirty="0">
                <a:latin typeface="Times New Roman"/>
                <a:cs typeface="Times New Roman"/>
              </a:rPr>
              <a:t>obtained directly from the District’s administrative office  </a:t>
            </a:r>
            <a:r>
              <a:rPr sz="1100" dirty="0">
                <a:latin typeface="Times New Roman"/>
                <a:cs typeface="Times New Roman"/>
              </a:rPr>
              <a:t>located at </a:t>
            </a:r>
            <a:r>
              <a:rPr sz="1100" spc="-5" dirty="0">
                <a:latin typeface="Times New Roman"/>
                <a:cs typeface="Times New Roman"/>
              </a:rPr>
              <a:t>1050 Westminster Street, Fitchburg, </a:t>
            </a:r>
            <a:r>
              <a:rPr sz="1100" dirty="0">
                <a:latin typeface="Times New Roman"/>
                <a:cs typeface="Times New Roman"/>
              </a:rPr>
              <a:t>MA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01420.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does not have any </a:t>
            </a:r>
            <a:r>
              <a:rPr sz="1100" dirty="0">
                <a:latin typeface="Times New Roman"/>
                <a:cs typeface="Times New Roman"/>
              </a:rPr>
              <a:t>equity </a:t>
            </a:r>
            <a:r>
              <a:rPr sz="1100" spc="-5" dirty="0">
                <a:latin typeface="Times New Roman"/>
                <a:cs typeface="Times New Roman"/>
              </a:rPr>
              <a:t>interest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either </a:t>
            </a:r>
            <a:r>
              <a:rPr sz="1100" dirty="0">
                <a:latin typeface="Times New Roman"/>
                <a:cs typeface="Times New Roman"/>
              </a:rPr>
              <a:t>of the joint </a:t>
            </a:r>
            <a:r>
              <a:rPr sz="1100" spc="-5" dirty="0">
                <a:latin typeface="Times New Roman"/>
                <a:cs typeface="Times New Roman"/>
              </a:rPr>
              <a:t>ventures.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068">
    <p:push dir="u"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129800" y="852932"/>
            <a:ext cx="5739130" cy="83858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indent="-229235">
              <a:lnSpc>
                <a:spcPct val="100000"/>
              </a:lnSpc>
              <a:spcBef>
                <a:spcPts val="100"/>
              </a:spcBef>
              <a:buAutoNum type="alphaUcPeriod" startAt="2"/>
              <a:tabLst>
                <a:tab pos="241935" algn="l"/>
              </a:tabLst>
            </a:pPr>
            <a:r>
              <a:rPr sz="1100" b="1" spc="-5" dirty="0">
                <a:latin typeface="Times New Roman"/>
                <a:cs typeface="Times New Roman"/>
              </a:rPr>
              <a:t>Government-Wide </a:t>
            </a:r>
            <a:r>
              <a:rPr sz="1100" b="1" dirty="0">
                <a:latin typeface="Times New Roman"/>
                <a:cs typeface="Times New Roman"/>
              </a:rPr>
              <a:t>and </a:t>
            </a:r>
            <a:r>
              <a:rPr sz="1100" b="1" spc="-5" dirty="0">
                <a:latin typeface="Times New Roman"/>
                <a:cs typeface="Times New Roman"/>
              </a:rPr>
              <a:t>Fund Financial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Statements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Times New Roman"/>
              <a:buAutoNum type="alphaUcPeriod" startAt="2"/>
            </a:pPr>
            <a:endParaRPr sz="1100">
              <a:latin typeface="Times New Roman"/>
              <a:cs typeface="Times New Roman"/>
            </a:endParaRPr>
          </a:p>
          <a:p>
            <a:pPr marL="241300" marR="3365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government-wide financial statements (i.e., the statement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net position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 statement </a:t>
            </a:r>
            <a:r>
              <a:rPr sz="110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activities) report information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all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non-fiduciary activities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primary government and  </a:t>
            </a:r>
            <a:r>
              <a:rPr sz="1100" dirty="0">
                <a:latin typeface="Times New Roman"/>
                <a:cs typeface="Times New Roman"/>
              </a:rPr>
              <a:t>its </a:t>
            </a:r>
            <a:r>
              <a:rPr sz="1100" spc="-5" dirty="0">
                <a:latin typeface="Times New Roman"/>
                <a:cs typeface="Times New Roman"/>
              </a:rPr>
              <a:t>component units. </a:t>
            </a:r>
            <a:r>
              <a:rPr sz="1100" i="1" spc="-5" dirty="0">
                <a:latin typeface="Times New Roman"/>
                <a:cs typeface="Times New Roman"/>
              </a:rPr>
              <a:t>Governmental activities, </a:t>
            </a:r>
            <a:r>
              <a:rPr sz="1100" spc="-5" dirty="0">
                <a:latin typeface="Times New Roman"/>
                <a:cs typeface="Times New Roman"/>
              </a:rPr>
              <a:t>which normally are supported </a:t>
            </a:r>
            <a:r>
              <a:rPr sz="1100" dirty="0">
                <a:latin typeface="Times New Roman"/>
                <a:cs typeface="Times New Roman"/>
              </a:rPr>
              <a:t>by taxes </a:t>
            </a:r>
            <a:r>
              <a:rPr sz="1100" spc="-5" dirty="0">
                <a:latin typeface="Times New Roman"/>
                <a:cs typeface="Times New Roman"/>
              </a:rPr>
              <a:t>and  intergovernmental revenues,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reported separately from </a:t>
            </a:r>
            <a:r>
              <a:rPr sz="1100" i="1" spc="-5" dirty="0">
                <a:latin typeface="Times New Roman"/>
                <a:cs typeface="Times New Roman"/>
              </a:rPr>
              <a:t>business-type activities, </a:t>
            </a:r>
            <a:r>
              <a:rPr sz="1100" dirty="0">
                <a:latin typeface="Times New Roman"/>
                <a:cs typeface="Times New Roman"/>
              </a:rPr>
              <a:t>which </a:t>
            </a:r>
            <a:r>
              <a:rPr sz="1100" spc="-5" dirty="0">
                <a:latin typeface="Times New Roman"/>
                <a:cs typeface="Times New Roman"/>
              </a:rPr>
              <a:t>rely </a:t>
            </a:r>
            <a:r>
              <a:rPr sz="1100" dirty="0">
                <a:latin typeface="Times New Roman"/>
                <a:cs typeface="Times New Roman"/>
              </a:rPr>
              <a:t>to a  </a:t>
            </a:r>
            <a:r>
              <a:rPr sz="1100" spc="-5" dirty="0">
                <a:latin typeface="Times New Roman"/>
                <a:cs typeface="Times New Roman"/>
              </a:rPr>
              <a:t>significant extent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fees and charges for support. Likewise,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primary government is reported  separately from legally separate component units if any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which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primary government is  financially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accountable.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241300" marR="5080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Separate </a:t>
            </a:r>
            <a:r>
              <a:rPr sz="1100" spc="-5" dirty="0">
                <a:latin typeface="Times New Roman"/>
                <a:cs typeface="Times New Roman"/>
              </a:rPr>
              <a:t>financial statements are provided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governmental </a:t>
            </a:r>
            <a:r>
              <a:rPr sz="1100" dirty="0">
                <a:latin typeface="Times New Roman"/>
                <a:cs typeface="Times New Roman"/>
              </a:rPr>
              <a:t>funds, </a:t>
            </a:r>
            <a:r>
              <a:rPr sz="1100" spc="-5" dirty="0">
                <a:latin typeface="Times New Roman"/>
                <a:cs typeface="Times New Roman"/>
              </a:rPr>
              <a:t>proprietary funds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fiduciary </a:t>
            </a:r>
            <a:r>
              <a:rPr sz="1100" dirty="0">
                <a:latin typeface="Times New Roman"/>
                <a:cs typeface="Times New Roman"/>
              </a:rPr>
              <a:t>funds, </a:t>
            </a:r>
            <a:r>
              <a:rPr sz="1100" spc="-5" dirty="0">
                <a:latin typeface="Times New Roman"/>
                <a:cs typeface="Times New Roman"/>
              </a:rPr>
              <a:t>even though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fiduciary funds are excluded from the government-wide  financial statements. Major </a:t>
            </a:r>
            <a:r>
              <a:rPr sz="1100" dirty="0">
                <a:latin typeface="Times New Roman"/>
                <a:cs typeface="Times New Roman"/>
              </a:rPr>
              <a:t>individual </a:t>
            </a:r>
            <a:r>
              <a:rPr sz="1100" spc="-5" dirty="0">
                <a:latin typeface="Times New Roman"/>
                <a:cs typeface="Times New Roman"/>
              </a:rPr>
              <a:t>government funds </a:t>
            </a:r>
            <a:r>
              <a:rPr sz="1100" dirty="0">
                <a:latin typeface="Times New Roman"/>
                <a:cs typeface="Times New Roman"/>
              </a:rPr>
              <a:t>and major </a:t>
            </a:r>
            <a:r>
              <a:rPr sz="1100" spc="-5" dirty="0">
                <a:latin typeface="Times New Roman"/>
                <a:cs typeface="Times New Roman"/>
              </a:rPr>
              <a:t>individual enterprise funds 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separate </a:t>
            </a:r>
            <a:r>
              <a:rPr sz="1100" dirty="0">
                <a:latin typeface="Times New Roman"/>
                <a:cs typeface="Times New Roman"/>
              </a:rPr>
              <a:t>columns in the fund </a:t>
            </a:r>
            <a:r>
              <a:rPr sz="1100" spc="-5" dirty="0">
                <a:latin typeface="Times New Roman"/>
                <a:cs typeface="Times New Roman"/>
              </a:rPr>
              <a:t>financial statements. Nonmajor funds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aggregated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presented </a:t>
            </a:r>
            <a:r>
              <a:rPr sz="1100" dirty="0">
                <a:latin typeface="Times New Roman"/>
                <a:cs typeface="Times New Roman"/>
              </a:rPr>
              <a:t>in a </a:t>
            </a:r>
            <a:r>
              <a:rPr sz="1100" spc="-5" dirty="0">
                <a:latin typeface="Times New Roman"/>
                <a:cs typeface="Times New Roman"/>
              </a:rPr>
              <a:t>single column. Fiduciary funds are reported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fund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type.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Major Fund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Criteria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Major funds </a:t>
            </a:r>
            <a:r>
              <a:rPr sz="1100" dirty="0">
                <a:latin typeface="Times New Roman"/>
                <a:cs typeface="Times New Roman"/>
              </a:rPr>
              <a:t>must be </a:t>
            </a:r>
            <a:r>
              <a:rPr sz="1100" spc="-5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if both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following criteria are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met: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698500" marR="85090" lvl="1" indent="-228600">
              <a:lnSpc>
                <a:spcPct val="96000"/>
              </a:lnSpc>
              <a:buAutoNum type="arabicParenR"/>
              <a:tabLst>
                <a:tab pos="699135" algn="l"/>
              </a:tabLst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total assets and deferred outflows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financial resources, liabilities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deferred  </a:t>
            </a:r>
            <a:r>
              <a:rPr sz="1100" dirty="0">
                <a:latin typeface="Times New Roman"/>
                <a:cs typeface="Times New Roman"/>
              </a:rPr>
              <a:t>inflows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financial resources, revenues,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expenditures/expenses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an individual  governmental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enterprise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are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least </a:t>
            </a:r>
            <a:r>
              <a:rPr sz="1100" dirty="0">
                <a:latin typeface="Times New Roman"/>
                <a:cs typeface="Times New Roman"/>
              </a:rPr>
              <a:t>ten </a:t>
            </a:r>
            <a:r>
              <a:rPr sz="1100" spc="-5" dirty="0">
                <a:latin typeface="Times New Roman"/>
                <a:cs typeface="Times New Roman"/>
              </a:rPr>
              <a:t>percent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corresponding element for  </a:t>
            </a:r>
            <a:r>
              <a:rPr sz="1100" dirty="0">
                <a:latin typeface="Times New Roman"/>
                <a:cs typeface="Times New Roman"/>
              </a:rPr>
              <a:t>all </a:t>
            </a:r>
            <a:r>
              <a:rPr sz="1100" spc="-5" dirty="0">
                <a:latin typeface="Times New Roman"/>
                <a:cs typeface="Times New Roman"/>
              </a:rPr>
              <a:t>funds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that category </a:t>
            </a:r>
            <a:r>
              <a:rPr sz="1100" dirty="0">
                <a:latin typeface="Times New Roman"/>
                <a:cs typeface="Times New Roman"/>
              </a:rPr>
              <a:t>or type,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endParaRPr sz="11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5"/>
              </a:spcBef>
              <a:buFont typeface="Times New Roman"/>
              <a:buAutoNum type="arabicParenR"/>
            </a:pPr>
            <a:endParaRPr sz="1050">
              <a:latin typeface="Times New Roman"/>
              <a:cs typeface="Times New Roman"/>
            </a:endParaRPr>
          </a:p>
          <a:p>
            <a:pPr marL="698500" marR="346075" lvl="1" indent="-228600">
              <a:lnSpc>
                <a:spcPct val="96000"/>
              </a:lnSpc>
              <a:buAutoNum type="arabicParenR"/>
              <a:tabLst>
                <a:tab pos="699135" algn="l"/>
              </a:tabLst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total assets and deferred outflows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financial resources, liabilities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deferred  </a:t>
            </a:r>
            <a:r>
              <a:rPr sz="1100" dirty="0">
                <a:latin typeface="Times New Roman"/>
                <a:cs typeface="Times New Roman"/>
              </a:rPr>
              <a:t>inflows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financial resources, revenues,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expenditures/expenses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individual  governmental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enterprise fund are </a:t>
            </a:r>
            <a:r>
              <a:rPr sz="1100" spc="-10" dirty="0">
                <a:latin typeface="Times New Roman"/>
                <a:cs typeface="Times New Roman"/>
              </a:rPr>
              <a:t>at </a:t>
            </a:r>
            <a:r>
              <a:rPr sz="1100" dirty="0">
                <a:latin typeface="Times New Roman"/>
                <a:cs typeface="Times New Roman"/>
              </a:rPr>
              <a:t>least </a:t>
            </a:r>
            <a:r>
              <a:rPr sz="1100" spc="-5" dirty="0">
                <a:latin typeface="Times New Roman"/>
                <a:cs typeface="Times New Roman"/>
              </a:rPr>
              <a:t>five percent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corresponding  element for all governmental and enterprise funds</a:t>
            </a:r>
            <a:r>
              <a:rPr sz="1100" spc="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combined.</a:t>
            </a:r>
            <a:endParaRPr sz="11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15"/>
              </a:spcBef>
              <a:buFont typeface="Times New Roman"/>
              <a:buAutoNum type="arabicParenR"/>
            </a:pPr>
            <a:endParaRPr sz="1100">
              <a:latin typeface="Times New Roman"/>
              <a:cs typeface="Times New Roman"/>
            </a:endParaRPr>
          </a:p>
          <a:p>
            <a:pPr marL="241300" marR="66040">
              <a:lnSpc>
                <a:spcPts val="1270"/>
              </a:lnSpc>
              <a:spcBef>
                <a:spcPts val="5"/>
              </a:spcBef>
            </a:pPr>
            <a:r>
              <a:rPr sz="1100" spc="-5" dirty="0">
                <a:latin typeface="Times New Roman"/>
                <a:cs typeface="Times New Roman"/>
              </a:rPr>
              <a:t>Additionally, </a:t>
            </a:r>
            <a:r>
              <a:rPr sz="1100" dirty="0">
                <a:latin typeface="Times New Roman"/>
                <a:cs typeface="Times New Roman"/>
              </a:rPr>
              <a:t>any </a:t>
            </a:r>
            <a:r>
              <a:rPr sz="1100" spc="-5" dirty="0">
                <a:latin typeface="Times New Roman"/>
                <a:cs typeface="Times New Roman"/>
              </a:rPr>
              <a:t>other governmental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enterprise fund that management believes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particularly  significant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basic financial statements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as a major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fund.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240665" indent="-228600">
              <a:lnSpc>
                <a:spcPct val="100000"/>
              </a:lnSpc>
              <a:spcBef>
                <a:spcPts val="5"/>
              </a:spcBef>
              <a:buAutoNum type="alphaUcPeriod" startAt="3"/>
              <a:tabLst>
                <a:tab pos="241300" algn="l"/>
              </a:tabLst>
            </a:pPr>
            <a:r>
              <a:rPr sz="1100" b="1" spc="-5" dirty="0">
                <a:latin typeface="Times New Roman"/>
                <a:cs typeface="Times New Roman"/>
              </a:rPr>
              <a:t>Measurement Focus, Basis </a:t>
            </a:r>
            <a:r>
              <a:rPr sz="1100" b="1" dirty="0">
                <a:latin typeface="Times New Roman"/>
                <a:cs typeface="Times New Roman"/>
              </a:rPr>
              <a:t>of </a:t>
            </a:r>
            <a:r>
              <a:rPr sz="1100" b="1" spc="-5" dirty="0">
                <a:latin typeface="Times New Roman"/>
                <a:cs typeface="Times New Roman"/>
              </a:rPr>
              <a:t>Accounting, </a:t>
            </a:r>
            <a:r>
              <a:rPr sz="1100" b="1" dirty="0">
                <a:latin typeface="Times New Roman"/>
                <a:cs typeface="Times New Roman"/>
              </a:rPr>
              <a:t>and </a:t>
            </a:r>
            <a:r>
              <a:rPr sz="1100" b="1" spc="-5" dirty="0">
                <a:latin typeface="Times New Roman"/>
                <a:cs typeface="Times New Roman"/>
              </a:rPr>
              <a:t>Financial Statement</a:t>
            </a:r>
            <a:r>
              <a:rPr sz="1100" b="1" spc="50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Presentation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240665" marR="2222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government-wide financial statements are reported </a:t>
            </a:r>
            <a:r>
              <a:rPr sz="1100" dirty="0">
                <a:latin typeface="Times New Roman"/>
                <a:cs typeface="Times New Roman"/>
              </a:rPr>
              <a:t>using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i="1" spc="-5" dirty="0">
                <a:latin typeface="Times New Roman"/>
                <a:cs typeface="Times New Roman"/>
              </a:rPr>
              <a:t>economic resources  measurement focus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i="1" spc="-5" dirty="0">
                <a:latin typeface="Times New Roman"/>
                <a:cs typeface="Times New Roman"/>
              </a:rPr>
              <a:t>accrual basis </a:t>
            </a:r>
            <a:r>
              <a:rPr sz="1100" i="1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accounting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are proprietary funds. </a:t>
            </a:r>
            <a:r>
              <a:rPr sz="1100" dirty="0">
                <a:latin typeface="Times New Roman"/>
                <a:cs typeface="Times New Roman"/>
              </a:rPr>
              <a:t>Under this  method, revenues </a:t>
            </a:r>
            <a:r>
              <a:rPr sz="1100" spc="-5" dirty="0">
                <a:latin typeface="Times New Roman"/>
                <a:cs typeface="Times New Roman"/>
              </a:rPr>
              <a:t>are recorded when earned and expenses are recorded when </a:t>
            </a:r>
            <a:r>
              <a:rPr sz="1100" dirty="0">
                <a:latin typeface="Times New Roman"/>
                <a:cs typeface="Times New Roman"/>
              </a:rPr>
              <a:t>a liability </a:t>
            </a:r>
            <a:r>
              <a:rPr sz="1100" spc="5" dirty="0">
                <a:latin typeface="Times New Roman"/>
                <a:cs typeface="Times New Roman"/>
              </a:rPr>
              <a:t>is  </a:t>
            </a:r>
            <a:r>
              <a:rPr sz="1100" spc="-5" dirty="0">
                <a:latin typeface="Times New Roman"/>
                <a:cs typeface="Times New Roman"/>
              </a:rPr>
              <a:t>incurred, regardless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timing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related cash flows Property taxes are recognized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revenues 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fiscal year for which </a:t>
            </a:r>
            <a:r>
              <a:rPr sz="1100" dirty="0">
                <a:latin typeface="Times New Roman"/>
                <a:cs typeface="Times New Roman"/>
              </a:rPr>
              <a:t>they are </a:t>
            </a:r>
            <a:r>
              <a:rPr sz="1100" spc="-5" dirty="0">
                <a:latin typeface="Times New Roman"/>
                <a:cs typeface="Times New Roman"/>
              </a:rPr>
              <a:t>levied. Grants </a:t>
            </a:r>
            <a:r>
              <a:rPr sz="1100" dirty="0">
                <a:latin typeface="Times New Roman"/>
                <a:cs typeface="Times New Roman"/>
              </a:rPr>
              <a:t>and similar </a:t>
            </a:r>
            <a:r>
              <a:rPr sz="1100" spc="-5" dirty="0">
                <a:latin typeface="Times New Roman"/>
                <a:cs typeface="Times New Roman"/>
              </a:rPr>
              <a:t>items are recognized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revenue as  </a:t>
            </a:r>
            <a:r>
              <a:rPr sz="1100" dirty="0">
                <a:latin typeface="Times New Roman"/>
                <a:cs typeface="Times New Roman"/>
              </a:rPr>
              <a:t>soon </a:t>
            </a:r>
            <a:r>
              <a:rPr sz="1100" spc="-5" dirty="0">
                <a:latin typeface="Times New Roman"/>
                <a:cs typeface="Times New Roman"/>
              </a:rPr>
              <a:t>as all eligibility requirements imposed </a:t>
            </a:r>
            <a:r>
              <a:rPr sz="1100" dirty="0">
                <a:latin typeface="Times New Roman"/>
                <a:cs typeface="Times New Roman"/>
              </a:rPr>
              <a:t>by the </a:t>
            </a:r>
            <a:r>
              <a:rPr sz="1100" spc="-5" dirty="0">
                <a:latin typeface="Times New Roman"/>
                <a:cs typeface="Times New Roman"/>
              </a:rPr>
              <a:t>provider have been</a:t>
            </a:r>
            <a:r>
              <a:rPr sz="1100" spc="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240665" marR="67945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activities demonstrates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degree </a:t>
            </a:r>
            <a:r>
              <a:rPr sz="1100" dirty="0">
                <a:latin typeface="Times New Roman"/>
                <a:cs typeface="Times New Roman"/>
              </a:rPr>
              <a:t>to which the </a:t>
            </a:r>
            <a:r>
              <a:rPr sz="1100" spc="-5" dirty="0">
                <a:latin typeface="Times New Roman"/>
                <a:cs typeface="Times New Roman"/>
              </a:rPr>
              <a:t>direct expenses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given  </a:t>
            </a:r>
            <a:r>
              <a:rPr sz="1100" dirty="0">
                <a:latin typeface="Times New Roman"/>
                <a:cs typeface="Times New Roman"/>
              </a:rPr>
              <a:t>function or </a:t>
            </a:r>
            <a:r>
              <a:rPr sz="1100" spc="-5" dirty="0">
                <a:latin typeface="Times New Roman"/>
                <a:cs typeface="Times New Roman"/>
              </a:rPr>
              <a:t>segment is offset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program revenues. </a:t>
            </a:r>
            <a:r>
              <a:rPr sz="1100" i="1" spc="-5" dirty="0">
                <a:latin typeface="Times New Roman"/>
                <a:cs typeface="Times New Roman"/>
              </a:rPr>
              <a:t>Direct expenses </a:t>
            </a:r>
            <a:r>
              <a:rPr sz="1100" spc="-5" dirty="0">
                <a:latin typeface="Times New Roman"/>
                <a:cs typeface="Times New Roman"/>
              </a:rPr>
              <a:t>are those </a:t>
            </a:r>
            <a:r>
              <a:rPr sz="1100" dirty="0">
                <a:latin typeface="Times New Roman"/>
                <a:cs typeface="Times New Roman"/>
              </a:rPr>
              <a:t>that are </a:t>
            </a:r>
            <a:r>
              <a:rPr sz="1100" spc="-5" dirty="0">
                <a:latin typeface="Times New Roman"/>
                <a:cs typeface="Times New Roman"/>
              </a:rPr>
              <a:t>clearly  identifiable with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specific </a:t>
            </a:r>
            <a:r>
              <a:rPr sz="1100" dirty="0">
                <a:latin typeface="Times New Roman"/>
                <a:cs typeface="Times New Roman"/>
              </a:rPr>
              <a:t>function or </a:t>
            </a:r>
            <a:r>
              <a:rPr sz="1100" spc="-5" dirty="0">
                <a:latin typeface="Times New Roman"/>
                <a:cs typeface="Times New Roman"/>
              </a:rPr>
              <a:t>segment. </a:t>
            </a:r>
            <a:r>
              <a:rPr sz="1100" i="1" spc="-5" dirty="0">
                <a:latin typeface="Times New Roman"/>
                <a:cs typeface="Times New Roman"/>
              </a:rPr>
              <a:t>Program revenues </a:t>
            </a:r>
            <a:r>
              <a:rPr sz="1100" spc="-5" dirty="0">
                <a:latin typeface="Times New Roman"/>
                <a:cs typeface="Times New Roman"/>
              </a:rPr>
              <a:t>include: </a:t>
            </a:r>
            <a:r>
              <a:rPr sz="1100" spc="-10" dirty="0">
                <a:latin typeface="Times New Roman"/>
                <a:cs typeface="Times New Roman"/>
              </a:rPr>
              <a:t>1) </a:t>
            </a:r>
            <a:r>
              <a:rPr sz="1100" spc="-5" dirty="0">
                <a:latin typeface="Times New Roman"/>
                <a:cs typeface="Times New Roman"/>
              </a:rPr>
              <a:t>charges </a:t>
            </a:r>
            <a:r>
              <a:rPr sz="1100" dirty="0">
                <a:latin typeface="Times New Roman"/>
                <a:cs typeface="Times New Roman"/>
              </a:rPr>
              <a:t>to  customers or </a:t>
            </a:r>
            <a:r>
              <a:rPr sz="1100" spc="-5" dirty="0">
                <a:latin typeface="Times New Roman"/>
                <a:cs typeface="Times New Roman"/>
              </a:rPr>
              <a:t>applicants who purchase, use,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directly </a:t>
            </a:r>
            <a:r>
              <a:rPr sz="1100" dirty="0">
                <a:latin typeface="Times New Roman"/>
                <a:cs typeface="Times New Roman"/>
              </a:rPr>
              <a:t>benefit </a:t>
            </a:r>
            <a:r>
              <a:rPr sz="1100" spc="-5" dirty="0">
                <a:latin typeface="Times New Roman"/>
                <a:cs typeface="Times New Roman"/>
              </a:rPr>
              <a:t>from </a:t>
            </a:r>
            <a:r>
              <a:rPr sz="1100" dirty="0">
                <a:latin typeface="Times New Roman"/>
                <a:cs typeface="Times New Roman"/>
              </a:rPr>
              <a:t>goods, </a:t>
            </a:r>
            <a:r>
              <a:rPr sz="1100" spc="-5" dirty="0">
                <a:latin typeface="Times New Roman"/>
                <a:cs typeface="Times New Roman"/>
              </a:rPr>
              <a:t>services,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privileges  </a:t>
            </a:r>
            <a:r>
              <a:rPr sz="1100" dirty="0">
                <a:latin typeface="Times New Roman"/>
                <a:cs typeface="Times New Roman"/>
              </a:rPr>
              <a:t>provided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given function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segment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10" dirty="0">
                <a:latin typeface="Times New Roman"/>
                <a:cs typeface="Times New Roman"/>
              </a:rPr>
              <a:t>2) </a:t>
            </a:r>
            <a:r>
              <a:rPr sz="1100" spc="-5" dirty="0">
                <a:latin typeface="Times New Roman"/>
                <a:cs typeface="Times New Roman"/>
              </a:rPr>
              <a:t>grants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contributions that are restricted </a:t>
            </a:r>
            <a:r>
              <a:rPr sz="1100" dirty="0">
                <a:latin typeface="Times New Roman"/>
                <a:cs typeface="Times New Roman"/>
              </a:rPr>
              <a:t>to  meeting </a:t>
            </a:r>
            <a:r>
              <a:rPr sz="1100" spc="-5" dirty="0">
                <a:latin typeface="Times New Roman"/>
                <a:cs typeface="Times New Roman"/>
              </a:rPr>
              <a:t>the operational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capital requirements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particular function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segment. </a:t>
            </a:r>
            <a:r>
              <a:rPr sz="1100" dirty="0">
                <a:latin typeface="Times New Roman"/>
                <a:cs typeface="Times New Roman"/>
              </a:rPr>
              <a:t>Taxes and  </a:t>
            </a:r>
            <a:r>
              <a:rPr sz="1100" spc="-5" dirty="0">
                <a:latin typeface="Times New Roman"/>
                <a:cs typeface="Times New Roman"/>
              </a:rPr>
              <a:t>other items not properly included </a:t>
            </a:r>
            <a:r>
              <a:rPr sz="1100" dirty="0">
                <a:latin typeface="Times New Roman"/>
                <a:cs typeface="Times New Roman"/>
              </a:rPr>
              <a:t>among </a:t>
            </a:r>
            <a:r>
              <a:rPr sz="1100" spc="-5" dirty="0">
                <a:latin typeface="Times New Roman"/>
                <a:cs typeface="Times New Roman"/>
              </a:rPr>
              <a:t>program revenues are reported instead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i="1" dirty="0">
                <a:latin typeface="Times New Roman"/>
                <a:cs typeface="Times New Roman"/>
              </a:rPr>
              <a:t>general  revenues</a:t>
            </a:r>
            <a:r>
              <a:rPr sz="1100" dirty="0">
                <a:latin typeface="Times New Roman"/>
                <a:cs typeface="Times New Roman"/>
              </a:rPr>
              <a:t>. </a:t>
            </a:r>
            <a:r>
              <a:rPr sz="1100" spc="-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the most </a:t>
            </a:r>
            <a:r>
              <a:rPr sz="1100" spc="-10" dirty="0">
                <a:latin typeface="Times New Roman"/>
                <a:cs typeface="Times New Roman"/>
              </a:rPr>
              <a:t>part,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effect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Interfund </a:t>
            </a:r>
            <a:r>
              <a:rPr sz="1100" dirty="0">
                <a:latin typeface="Times New Roman"/>
                <a:cs typeface="Times New Roman"/>
              </a:rPr>
              <a:t>activity has been </a:t>
            </a:r>
            <a:r>
              <a:rPr sz="1100" spc="-5" dirty="0">
                <a:latin typeface="Times New Roman"/>
                <a:cs typeface="Times New Roman"/>
              </a:rPr>
              <a:t>removed from the  government-wide financial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marR="254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governmental fund financial statements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using </a:t>
            </a:r>
            <a:r>
              <a:rPr sz="1100" i="1" dirty="0">
                <a:latin typeface="Times New Roman"/>
                <a:cs typeface="Times New Roman"/>
              </a:rPr>
              <a:t>the </a:t>
            </a:r>
            <a:r>
              <a:rPr sz="1100" i="1" spc="-5" dirty="0">
                <a:latin typeface="Times New Roman"/>
                <a:cs typeface="Times New Roman"/>
              </a:rPr>
              <a:t>current financial resources  measurement focus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i="1" dirty="0">
                <a:latin typeface="Times New Roman"/>
                <a:cs typeface="Times New Roman"/>
              </a:rPr>
              <a:t>modified </a:t>
            </a:r>
            <a:r>
              <a:rPr sz="1100" i="1" spc="-5" dirty="0">
                <a:latin typeface="Times New Roman"/>
                <a:cs typeface="Times New Roman"/>
              </a:rPr>
              <a:t>accrual basis </a:t>
            </a:r>
            <a:r>
              <a:rPr sz="1100" i="1" spc="-10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accounting</a:t>
            </a:r>
            <a:r>
              <a:rPr sz="1100" spc="-5" dirty="0">
                <a:latin typeface="Times New Roman"/>
                <a:cs typeface="Times New Roman"/>
              </a:rPr>
              <a:t>. </a:t>
            </a:r>
            <a:r>
              <a:rPr sz="1100" dirty="0">
                <a:latin typeface="Times New Roman"/>
                <a:cs typeface="Times New Roman"/>
              </a:rPr>
              <a:t>Revenues </a:t>
            </a:r>
            <a:r>
              <a:rPr sz="1100" spc="-5" dirty="0">
                <a:latin typeface="Times New Roman"/>
                <a:cs typeface="Times New Roman"/>
              </a:rPr>
              <a:t>are recognized</a:t>
            </a:r>
            <a:r>
              <a:rPr sz="1100" spc="1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when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112">
    <p:push dir="u"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358900" y="852932"/>
            <a:ext cx="5484495" cy="806513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90805">
              <a:lnSpc>
                <a:spcPct val="95800"/>
              </a:lnSpc>
              <a:spcBef>
                <a:spcPts val="160"/>
              </a:spcBef>
            </a:pPr>
            <a:r>
              <a:rPr sz="1100" spc="-5" dirty="0">
                <a:latin typeface="Times New Roman"/>
                <a:cs typeface="Times New Roman"/>
              </a:rPr>
              <a:t>susceptible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accrual </a:t>
            </a:r>
            <a:r>
              <a:rPr sz="1100" dirty="0">
                <a:latin typeface="Times New Roman"/>
                <a:cs typeface="Times New Roman"/>
              </a:rPr>
              <a:t>(i.e. </a:t>
            </a:r>
            <a:r>
              <a:rPr sz="1100" spc="-5" dirty="0">
                <a:latin typeface="Times New Roman"/>
                <a:cs typeface="Times New Roman"/>
              </a:rPr>
              <a:t>measurable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available). Revenues are considered to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i="1" spc="-5" dirty="0">
                <a:latin typeface="Times New Roman"/>
                <a:cs typeface="Times New Roman"/>
              </a:rPr>
              <a:t>available  </a:t>
            </a:r>
            <a:r>
              <a:rPr sz="1100" spc="-5" dirty="0">
                <a:latin typeface="Times New Roman"/>
                <a:cs typeface="Times New Roman"/>
              </a:rPr>
              <a:t>when they are collectible within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current </a:t>
            </a:r>
            <a:r>
              <a:rPr sz="1100" dirty="0">
                <a:latin typeface="Times New Roman"/>
                <a:cs typeface="Times New Roman"/>
              </a:rPr>
              <a:t>period or </a:t>
            </a:r>
            <a:r>
              <a:rPr sz="1100" spc="-5" dirty="0">
                <a:latin typeface="Times New Roman"/>
                <a:cs typeface="Times New Roman"/>
              </a:rPr>
              <a:t>soon enough thereafter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pay liabilities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current </a:t>
            </a:r>
            <a:r>
              <a:rPr sz="1100" dirty="0">
                <a:latin typeface="Times New Roman"/>
                <a:cs typeface="Times New Roman"/>
              </a:rPr>
              <a:t>period. </a:t>
            </a:r>
            <a:r>
              <a:rPr sz="1100" spc="-5" dirty="0">
                <a:latin typeface="Times New Roman"/>
                <a:cs typeface="Times New Roman"/>
              </a:rPr>
              <a:t>Expenditures are recorded when the related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liability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incurred, except 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unmatured interest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general long-term debt which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recognized when </a:t>
            </a:r>
            <a:r>
              <a:rPr sz="1100" dirty="0">
                <a:latin typeface="Times New Roman"/>
                <a:cs typeface="Times New Roman"/>
              </a:rPr>
              <a:t>due, </a:t>
            </a:r>
            <a:r>
              <a:rPr sz="1100" spc="-5" dirty="0">
                <a:latin typeface="Times New Roman"/>
                <a:cs typeface="Times New Roman"/>
              </a:rPr>
              <a:t>certain  </a:t>
            </a:r>
            <a:r>
              <a:rPr sz="1100" dirty="0">
                <a:latin typeface="Times New Roman"/>
                <a:cs typeface="Times New Roman"/>
              </a:rPr>
              <a:t>compensated </a:t>
            </a:r>
            <a:r>
              <a:rPr sz="1100" spc="-5" dirty="0">
                <a:latin typeface="Times New Roman"/>
                <a:cs typeface="Times New Roman"/>
              </a:rPr>
              <a:t>absences, claims and judgments which are recognized when the obligations </a:t>
            </a:r>
            <a:r>
              <a:rPr sz="1100" dirty="0">
                <a:latin typeface="Times New Roman"/>
                <a:cs typeface="Times New Roman"/>
              </a:rPr>
              <a:t>are  expected to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liquidated with current expendable available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resources.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9969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applies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susceptible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accrual criteria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intergovernmental revenues. In </a:t>
            </a:r>
            <a:r>
              <a:rPr sz="1100" dirty="0">
                <a:latin typeface="Times New Roman"/>
                <a:cs typeface="Times New Roman"/>
              </a:rPr>
              <a:t>applying  the </a:t>
            </a:r>
            <a:r>
              <a:rPr sz="1100" spc="-5" dirty="0">
                <a:latin typeface="Times New Roman"/>
                <a:cs typeface="Times New Roman"/>
              </a:rPr>
              <a:t>susceptible to accrual concept, there are </a:t>
            </a:r>
            <a:r>
              <a:rPr sz="1100" dirty="0">
                <a:latin typeface="Times New Roman"/>
                <a:cs typeface="Times New Roman"/>
              </a:rPr>
              <a:t>two </a:t>
            </a:r>
            <a:r>
              <a:rPr sz="1100" spc="-5" dirty="0">
                <a:latin typeface="Times New Roman"/>
                <a:cs typeface="Times New Roman"/>
              </a:rPr>
              <a:t>types of revenues. In one, moneys must </a:t>
            </a:r>
            <a:r>
              <a:rPr sz="1100" spc="-10" dirty="0">
                <a:latin typeface="Times New Roman"/>
                <a:cs typeface="Times New Roman"/>
              </a:rPr>
              <a:t>be  </a:t>
            </a:r>
            <a:r>
              <a:rPr sz="1100" dirty="0">
                <a:latin typeface="Times New Roman"/>
                <a:cs typeface="Times New Roman"/>
              </a:rPr>
              <a:t>expended </a:t>
            </a:r>
            <a:r>
              <a:rPr sz="1100" spc="-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specific </a:t>
            </a:r>
            <a:r>
              <a:rPr sz="1100" dirty="0">
                <a:latin typeface="Times New Roman"/>
                <a:cs typeface="Times New Roman"/>
              </a:rPr>
              <a:t>purpose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project before </a:t>
            </a:r>
            <a:r>
              <a:rPr sz="1100" dirty="0">
                <a:latin typeface="Times New Roman"/>
                <a:cs typeface="Times New Roman"/>
              </a:rPr>
              <a:t>any </a:t>
            </a:r>
            <a:r>
              <a:rPr sz="1100" spc="-5" dirty="0">
                <a:latin typeface="Times New Roman"/>
                <a:cs typeface="Times New Roman"/>
              </a:rPr>
              <a:t>amounts </a:t>
            </a:r>
            <a:r>
              <a:rPr sz="1100" spc="-10" dirty="0">
                <a:latin typeface="Times New Roman"/>
                <a:cs typeface="Times New Roman"/>
              </a:rPr>
              <a:t>will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paid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Town;  therefore, revenues are recognized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expenditures are incurred. 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other, </a:t>
            </a:r>
            <a:r>
              <a:rPr sz="1100" dirty="0">
                <a:latin typeface="Times New Roman"/>
                <a:cs typeface="Times New Roman"/>
              </a:rPr>
              <a:t>moneys </a:t>
            </a:r>
            <a:r>
              <a:rPr sz="1100" spc="-5" dirty="0">
                <a:latin typeface="Times New Roman"/>
                <a:cs typeface="Times New Roman"/>
              </a:rPr>
              <a:t>are  </a:t>
            </a:r>
            <a:r>
              <a:rPr sz="1100" dirty="0">
                <a:latin typeface="Times New Roman"/>
                <a:cs typeface="Times New Roman"/>
              </a:rPr>
              <a:t>virtually </a:t>
            </a:r>
            <a:r>
              <a:rPr sz="1100" spc="-5" dirty="0">
                <a:latin typeface="Times New Roman"/>
                <a:cs typeface="Times New Roman"/>
              </a:rPr>
              <a:t>unrestricted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are usually revocable </a:t>
            </a:r>
            <a:r>
              <a:rPr sz="1100" dirty="0">
                <a:latin typeface="Times New Roman"/>
                <a:cs typeface="Times New Roman"/>
              </a:rPr>
              <a:t>only </a:t>
            </a:r>
            <a:r>
              <a:rPr sz="1100" spc="-5" dirty="0">
                <a:latin typeface="Times New Roman"/>
                <a:cs typeface="Times New Roman"/>
              </a:rPr>
              <a:t>for failure to comply with prescribed  requirements. These resources are reflected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revenues when cash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received, </a:t>
            </a:r>
            <a:r>
              <a:rPr sz="1100" dirty="0">
                <a:latin typeface="Times New Roman"/>
                <a:cs typeface="Times New Roman"/>
              </a:rPr>
              <a:t>or earlier if the  </a:t>
            </a:r>
            <a:r>
              <a:rPr sz="1100" spc="-5" dirty="0">
                <a:latin typeface="Times New Roman"/>
                <a:cs typeface="Times New Roman"/>
              </a:rPr>
              <a:t>susceptible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accrual criteria are </a:t>
            </a:r>
            <a:r>
              <a:rPr sz="1100" dirty="0">
                <a:latin typeface="Times New Roman"/>
                <a:cs typeface="Times New Roman"/>
              </a:rPr>
              <a:t>met. </a:t>
            </a:r>
            <a:r>
              <a:rPr sz="1100" spc="-5" dirty="0">
                <a:latin typeface="Times New Roman"/>
                <a:cs typeface="Times New Roman"/>
              </a:rPr>
              <a:t>State aid is accrued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revenue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year that </a:t>
            </a:r>
            <a:r>
              <a:rPr sz="1100" dirty="0">
                <a:latin typeface="Times New Roman"/>
                <a:cs typeface="Times New Roman"/>
              </a:rPr>
              <a:t>the funds  are </a:t>
            </a:r>
            <a:r>
              <a:rPr sz="1100" spc="-5" dirty="0">
                <a:latin typeface="Times New Roman"/>
                <a:cs typeface="Times New Roman"/>
              </a:rPr>
              <a:t>appropriated </a:t>
            </a:r>
            <a:r>
              <a:rPr sz="1100" dirty="0">
                <a:latin typeface="Times New Roman"/>
                <a:cs typeface="Times New Roman"/>
              </a:rPr>
              <a:t>by the </a:t>
            </a:r>
            <a:r>
              <a:rPr sz="1100" spc="-5" dirty="0">
                <a:latin typeface="Times New Roman"/>
                <a:cs typeface="Times New Roman"/>
              </a:rPr>
              <a:t>Commonwealth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Massachusetts </a:t>
            </a:r>
            <a:r>
              <a:rPr sz="1100" dirty="0">
                <a:latin typeface="Times New Roman"/>
                <a:cs typeface="Times New Roman"/>
              </a:rPr>
              <a:t>(the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“Commonwealth”).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97790">
              <a:lnSpc>
                <a:spcPct val="957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considers property tax revenues </a:t>
            </a:r>
            <a:r>
              <a:rPr sz="1100" dirty="0">
                <a:latin typeface="Times New Roman"/>
                <a:cs typeface="Times New Roman"/>
              </a:rPr>
              <a:t>to be </a:t>
            </a:r>
            <a:r>
              <a:rPr sz="1100" spc="-5" dirty="0">
                <a:latin typeface="Times New Roman"/>
                <a:cs typeface="Times New Roman"/>
              </a:rPr>
              <a:t>available </a:t>
            </a:r>
            <a:r>
              <a:rPr sz="1100" dirty="0">
                <a:latin typeface="Times New Roman"/>
                <a:cs typeface="Times New Roman"/>
              </a:rPr>
              <a:t>if they </a:t>
            </a:r>
            <a:r>
              <a:rPr sz="1100" spc="-5" dirty="0">
                <a:latin typeface="Times New Roman"/>
                <a:cs typeface="Times New Roman"/>
              </a:rPr>
              <a:t>are collected within sixty days  after </a:t>
            </a:r>
            <a:r>
              <a:rPr sz="1100" dirty="0">
                <a:latin typeface="Times New Roman"/>
                <a:cs typeface="Times New Roman"/>
              </a:rPr>
              <a:t>the end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fiscal year and are material. Investment income associated 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current  </a:t>
            </a:r>
            <a:r>
              <a:rPr sz="1100" dirty="0">
                <a:latin typeface="Times New Roman"/>
                <a:cs typeface="Times New Roman"/>
              </a:rPr>
              <a:t>fiscal period is </a:t>
            </a:r>
            <a:r>
              <a:rPr sz="1100" spc="-5" dirty="0">
                <a:latin typeface="Times New Roman"/>
                <a:cs typeface="Times New Roman"/>
              </a:rPr>
              <a:t>susceptible to accrual </a:t>
            </a:r>
            <a:r>
              <a:rPr sz="1100" dirty="0">
                <a:latin typeface="Times New Roman"/>
                <a:cs typeface="Times New Roman"/>
              </a:rPr>
              <a:t>and has </a:t>
            </a:r>
            <a:r>
              <a:rPr sz="1100" spc="-5" dirty="0">
                <a:latin typeface="Times New Roman"/>
                <a:cs typeface="Times New Roman"/>
              </a:rPr>
              <a:t>been recognized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revenue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current fiscal  </a:t>
            </a:r>
            <a:r>
              <a:rPr sz="1100" dirty="0">
                <a:latin typeface="Times New Roman"/>
                <a:cs typeface="Times New Roman"/>
              </a:rPr>
              <a:t>period. </a:t>
            </a:r>
            <a:r>
              <a:rPr sz="1100" spc="-5" dirty="0">
                <a:latin typeface="Times New Roman"/>
                <a:cs typeface="Times New Roman"/>
              </a:rPr>
              <a:t>All other revenue items are considered </a:t>
            </a:r>
            <a:r>
              <a:rPr sz="1100" dirty="0">
                <a:latin typeface="Times New Roman"/>
                <a:cs typeface="Times New Roman"/>
              </a:rPr>
              <a:t>to be </a:t>
            </a:r>
            <a:r>
              <a:rPr sz="1100" spc="-5" dirty="0">
                <a:latin typeface="Times New Roman"/>
                <a:cs typeface="Times New Roman"/>
              </a:rPr>
              <a:t>measurable and available only when the  </a:t>
            </a:r>
            <a:r>
              <a:rPr sz="1100" dirty="0">
                <a:latin typeface="Times New Roman"/>
                <a:cs typeface="Times New Roman"/>
              </a:rPr>
              <a:t>cash is </a:t>
            </a:r>
            <a:r>
              <a:rPr sz="1100" spc="-5" dirty="0">
                <a:latin typeface="Times New Roman"/>
                <a:cs typeface="Times New Roman"/>
              </a:rPr>
              <a:t>received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are recognized as revenue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time.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 reports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major Governmental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marR="261620" indent="-635" algn="just">
              <a:lnSpc>
                <a:spcPct val="959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General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</a:t>
            </a:r>
            <a:r>
              <a:rPr sz="1100" i="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is the </a:t>
            </a:r>
            <a:r>
              <a:rPr sz="1100" spc="-5" dirty="0">
                <a:latin typeface="Times New Roman"/>
                <a:cs typeface="Times New Roman"/>
              </a:rPr>
              <a:t>government’s primary operating </a:t>
            </a:r>
            <a:r>
              <a:rPr sz="1100" dirty="0">
                <a:latin typeface="Times New Roman"/>
                <a:cs typeface="Times New Roman"/>
              </a:rPr>
              <a:t>fund. </a:t>
            </a:r>
            <a:r>
              <a:rPr sz="1100" spc="-5" dirty="0">
                <a:latin typeface="Times New Roman"/>
                <a:cs typeface="Times New Roman"/>
              </a:rPr>
              <a:t>It accounts for all financial  resources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general government except those </a:t>
            </a:r>
            <a:r>
              <a:rPr sz="1100" dirty="0">
                <a:latin typeface="Times New Roman"/>
                <a:cs typeface="Times New Roman"/>
              </a:rPr>
              <a:t>required to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accounted for </a:t>
            </a:r>
            <a:r>
              <a:rPr sz="1100" dirty="0">
                <a:latin typeface="Times New Roman"/>
                <a:cs typeface="Times New Roman"/>
              </a:rPr>
              <a:t>in another  fund.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241300" marR="5080">
              <a:lnSpc>
                <a:spcPct val="959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Community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Preservation Act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</a:t>
            </a:r>
            <a:r>
              <a:rPr sz="1100" i="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is 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account for funds received in accordance with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Massachusetts </a:t>
            </a:r>
            <a:r>
              <a:rPr sz="1100" dirty="0">
                <a:latin typeface="Times New Roman"/>
                <a:cs typeface="Times New Roman"/>
              </a:rPr>
              <a:t>Community </a:t>
            </a:r>
            <a:r>
              <a:rPr sz="1100" spc="-5" dirty="0">
                <a:latin typeface="Times New Roman"/>
                <a:cs typeface="Times New Roman"/>
              </a:rPr>
              <a:t>Preservation Act. Funds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acquire </a:t>
            </a:r>
            <a:r>
              <a:rPr sz="1100" dirty="0">
                <a:latin typeface="Times New Roman"/>
                <a:cs typeface="Times New Roman"/>
              </a:rPr>
              <a:t>or develop </a:t>
            </a:r>
            <a:r>
              <a:rPr sz="1100" spc="-5" dirty="0">
                <a:latin typeface="Times New Roman"/>
                <a:cs typeface="Times New Roman"/>
              </a:rPr>
              <a:t>open  </a:t>
            </a:r>
            <a:r>
              <a:rPr sz="1100" dirty="0">
                <a:latin typeface="Times New Roman"/>
                <a:cs typeface="Times New Roman"/>
              </a:rPr>
              <a:t>space and </a:t>
            </a:r>
            <a:r>
              <a:rPr sz="1100" spc="-5" dirty="0">
                <a:latin typeface="Times New Roman"/>
                <a:cs typeface="Times New Roman"/>
              </a:rPr>
              <a:t>recreational facilities, preservation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historic resources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affordable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housing.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marR="49530">
              <a:lnSpc>
                <a:spcPts val="126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School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Capital Projects Fund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is used </a:t>
            </a:r>
            <a:r>
              <a:rPr sz="1100" dirty="0">
                <a:latin typeface="Times New Roman"/>
                <a:cs typeface="Times New Roman"/>
              </a:rPr>
              <a:t>to account </a:t>
            </a:r>
            <a:r>
              <a:rPr sz="1100" spc="-5" dirty="0">
                <a:latin typeface="Times New Roman"/>
                <a:cs typeface="Times New Roman"/>
              </a:rPr>
              <a:t>for funds received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spent related </a:t>
            </a:r>
            <a:r>
              <a:rPr sz="1100" dirty="0">
                <a:latin typeface="Times New Roman"/>
                <a:cs typeface="Times New Roman"/>
              </a:rPr>
              <a:t>to the  feasibility </a:t>
            </a:r>
            <a:r>
              <a:rPr sz="1100" spc="-5" dirty="0">
                <a:latin typeface="Times New Roman"/>
                <a:cs typeface="Times New Roman"/>
              </a:rPr>
              <a:t>study and schematic </a:t>
            </a:r>
            <a:r>
              <a:rPr sz="1100" dirty="0">
                <a:latin typeface="Times New Roman"/>
                <a:cs typeface="Times New Roman"/>
              </a:rPr>
              <a:t>design </a:t>
            </a:r>
            <a:r>
              <a:rPr sz="1100" spc="-5" dirty="0">
                <a:latin typeface="Times New Roman"/>
                <a:cs typeface="Times New Roman"/>
              </a:rPr>
              <a:t>for the Templeton Elementary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School.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241300" marR="31750">
              <a:lnSpc>
                <a:spcPct val="95800"/>
              </a:lnSpc>
              <a:spcBef>
                <a:spcPts val="5"/>
              </a:spcBef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Nonmajor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Governmental Funds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consist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other special revenue, capital projects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permanent </a:t>
            </a:r>
            <a:r>
              <a:rPr sz="1100" dirty="0">
                <a:latin typeface="Times New Roman"/>
                <a:cs typeface="Times New Roman"/>
              </a:rPr>
              <a:t>funds </a:t>
            </a:r>
            <a:r>
              <a:rPr sz="1100" spc="-5" dirty="0">
                <a:latin typeface="Times New Roman"/>
                <a:cs typeface="Times New Roman"/>
              </a:rPr>
              <a:t>that are aggregated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presented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nonmajor </a:t>
            </a:r>
            <a:r>
              <a:rPr sz="1100" spc="-5" dirty="0">
                <a:latin typeface="Times New Roman"/>
                <a:cs typeface="Times New Roman"/>
              </a:rPr>
              <a:t>governmental </a:t>
            </a:r>
            <a:r>
              <a:rPr sz="1100" dirty="0">
                <a:latin typeface="Times New Roman"/>
                <a:cs typeface="Times New Roman"/>
              </a:rPr>
              <a:t>funds  column on </a:t>
            </a:r>
            <a:r>
              <a:rPr sz="1100" spc="-5" dirty="0">
                <a:latin typeface="Times New Roman"/>
                <a:cs typeface="Times New Roman"/>
              </a:rPr>
              <a:t>the governmental funds financial statements.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describes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general  </a:t>
            </a:r>
            <a:r>
              <a:rPr sz="1100" dirty="0">
                <a:latin typeface="Times New Roman"/>
                <a:cs typeface="Times New Roman"/>
              </a:rPr>
              <a:t>use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these </a:t>
            </a:r>
            <a:r>
              <a:rPr sz="1100" dirty="0">
                <a:latin typeface="Times New Roman"/>
                <a:cs typeface="Times New Roman"/>
              </a:rPr>
              <a:t>fund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types: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469265" marR="22860">
              <a:lnSpc>
                <a:spcPct val="95900"/>
              </a:lnSpc>
            </a:pPr>
            <a:r>
              <a:rPr sz="1100" i="1" dirty="0">
                <a:latin typeface="Times New Roman"/>
                <a:cs typeface="Times New Roman"/>
              </a:rPr>
              <a:t>Special </a:t>
            </a:r>
            <a:r>
              <a:rPr sz="1100" i="1" spc="-5" dirty="0">
                <a:latin typeface="Times New Roman"/>
                <a:cs typeface="Times New Roman"/>
              </a:rPr>
              <a:t>Revenue Funds </a:t>
            </a:r>
            <a:r>
              <a:rPr sz="1100" dirty="0">
                <a:latin typeface="Times New Roman"/>
                <a:cs typeface="Times New Roman"/>
              </a:rPr>
              <a:t>- </a:t>
            </a:r>
            <a:r>
              <a:rPr sz="1100" spc="-5" dirty="0">
                <a:latin typeface="Times New Roman"/>
                <a:cs typeface="Times New Roman"/>
              </a:rPr>
              <a:t>are </a:t>
            </a:r>
            <a:r>
              <a:rPr sz="1100" dirty="0">
                <a:latin typeface="Times New Roman"/>
                <a:cs typeface="Times New Roman"/>
              </a:rPr>
              <a:t>used to </a:t>
            </a:r>
            <a:r>
              <a:rPr sz="1100" spc="-5" dirty="0">
                <a:latin typeface="Times New Roman"/>
                <a:cs typeface="Times New Roman"/>
              </a:rPr>
              <a:t>account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proceeds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specific revenue sources  that are restricted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committed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expenditures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specified purposes other </a:t>
            </a:r>
            <a:r>
              <a:rPr sz="1100" dirty="0">
                <a:latin typeface="Times New Roman"/>
                <a:cs typeface="Times New Roman"/>
              </a:rPr>
              <a:t>than </a:t>
            </a:r>
            <a:r>
              <a:rPr sz="1100" spc="-5" dirty="0">
                <a:latin typeface="Times New Roman"/>
                <a:cs typeface="Times New Roman"/>
              </a:rPr>
              <a:t>debt  </a:t>
            </a:r>
            <a:r>
              <a:rPr sz="1100" dirty="0">
                <a:latin typeface="Times New Roman"/>
                <a:cs typeface="Times New Roman"/>
              </a:rPr>
              <a:t>service or </a:t>
            </a:r>
            <a:r>
              <a:rPr sz="1100" spc="-5" dirty="0">
                <a:latin typeface="Times New Roman"/>
                <a:cs typeface="Times New Roman"/>
              </a:rPr>
              <a:t>capital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projects.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469265" marR="186055">
              <a:lnSpc>
                <a:spcPts val="1260"/>
              </a:lnSpc>
              <a:spcBef>
                <a:spcPts val="5"/>
              </a:spcBef>
            </a:pPr>
            <a:r>
              <a:rPr sz="1100" i="1" dirty="0">
                <a:latin typeface="Times New Roman"/>
                <a:cs typeface="Times New Roman"/>
              </a:rPr>
              <a:t>Capital </a:t>
            </a:r>
            <a:r>
              <a:rPr sz="1100" i="1" spc="-5" dirty="0">
                <a:latin typeface="Times New Roman"/>
                <a:cs typeface="Times New Roman"/>
              </a:rPr>
              <a:t>Projects </a:t>
            </a:r>
            <a:r>
              <a:rPr sz="1100" i="1" dirty="0">
                <a:latin typeface="Times New Roman"/>
                <a:cs typeface="Times New Roman"/>
              </a:rPr>
              <a:t>Funds </a:t>
            </a:r>
            <a:r>
              <a:rPr sz="1100" dirty="0">
                <a:latin typeface="Times New Roman"/>
                <a:cs typeface="Times New Roman"/>
              </a:rPr>
              <a:t>- </a:t>
            </a:r>
            <a:r>
              <a:rPr sz="1100" spc="-5" dirty="0">
                <a:latin typeface="Times New Roman"/>
                <a:cs typeface="Times New Roman"/>
              </a:rPr>
              <a:t>are </a:t>
            </a:r>
            <a:r>
              <a:rPr sz="1100" dirty="0">
                <a:latin typeface="Times New Roman"/>
                <a:cs typeface="Times New Roman"/>
              </a:rPr>
              <a:t>used to </a:t>
            </a:r>
            <a:r>
              <a:rPr sz="1100" spc="-5" dirty="0">
                <a:latin typeface="Times New Roman"/>
                <a:cs typeface="Times New Roman"/>
              </a:rPr>
              <a:t>account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financial resources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are </a:t>
            </a:r>
            <a:r>
              <a:rPr sz="1100" dirty="0">
                <a:latin typeface="Times New Roman"/>
                <a:cs typeface="Times New Roman"/>
              </a:rPr>
              <a:t>restricted,  </a:t>
            </a:r>
            <a:r>
              <a:rPr sz="1100" spc="-5" dirty="0">
                <a:latin typeface="Times New Roman"/>
                <a:cs typeface="Times New Roman"/>
              </a:rPr>
              <a:t>committed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assigned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expenditures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capital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outlays.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marR="178435">
              <a:lnSpc>
                <a:spcPct val="95900"/>
              </a:lnSpc>
            </a:pPr>
            <a:r>
              <a:rPr sz="1100" i="1" spc="-5" dirty="0">
                <a:latin typeface="Times New Roman"/>
                <a:cs typeface="Times New Roman"/>
              </a:rPr>
              <a:t>Permanent Funds </a:t>
            </a:r>
            <a:r>
              <a:rPr sz="1100" dirty="0">
                <a:latin typeface="Times New Roman"/>
                <a:cs typeface="Times New Roman"/>
              </a:rPr>
              <a:t>- are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account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financial resources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are restricted to </a:t>
            </a:r>
            <a:r>
              <a:rPr sz="1100" dirty="0">
                <a:latin typeface="Times New Roman"/>
                <a:cs typeface="Times New Roman"/>
              </a:rPr>
              <a:t>the  extent </a:t>
            </a:r>
            <a:r>
              <a:rPr sz="1100" spc="-5" dirty="0">
                <a:latin typeface="Times New Roman"/>
                <a:cs typeface="Times New Roman"/>
              </a:rPr>
              <a:t>that only earnings, not principal, </a:t>
            </a:r>
            <a:r>
              <a:rPr sz="1100" dirty="0">
                <a:latin typeface="Times New Roman"/>
                <a:cs typeface="Times New Roman"/>
              </a:rPr>
              <a:t>may be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spc="-1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purposes that support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governmental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programs.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369">
    <p:push dir="u"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358759" y="852932"/>
            <a:ext cx="5510530" cy="758380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471805">
              <a:lnSpc>
                <a:spcPct val="959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proprietary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financial </a:t>
            </a:r>
            <a:r>
              <a:rPr sz="1100" dirty="0">
                <a:latin typeface="Times New Roman"/>
                <a:cs typeface="Times New Roman"/>
              </a:rPr>
              <a:t>statements </a:t>
            </a:r>
            <a:r>
              <a:rPr sz="1100" spc="-5" dirty="0">
                <a:latin typeface="Times New Roman"/>
                <a:cs typeface="Times New Roman"/>
              </a:rPr>
              <a:t>are reported </a:t>
            </a:r>
            <a:r>
              <a:rPr sz="1100" dirty="0">
                <a:latin typeface="Times New Roman"/>
                <a:cs typeface="Times New Roman"/>
              </a:rPr>
              <a:t>using the </a:t>
            </a:r>
            <a:r>
              <a:rPr sz="1100" i="1" spc="-5" dirty="0">
                <a:latin typeface="Times New Roman"/>
                <a:cs typeface="Times New Roman"/>
              </a:rPr>
              <a:t>economic resources  measurement focus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i="1" spc="-5" dirty="0">
                <a:latin typeface="Times New Roman"/>
                <a:cs typeface="Times New Roman"/>
              </a:rPr>
              <a:t>accrual basis </a:t>
            </a:r>
            <a:r>
              <a:rPr sz="1100" i="1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accounting</a:t>
            </a:r>
            <a:r>
              <a:rPr sz="1100" spc="-5" dirty="0">
                <a:latin typeface="Times New Roman"/>
                <a:cs typeface="Times New Roman"/>
              </a:rPr>
              <a:t>. </a:t>
            </a:r>
            <a:r>
              <a:rPr sz="1100" dirty="0">
                <a:latin typeface="Times New Roman"/>
                <a:cs typeface="Times New Roman"/>
              </a:rPr>
              <a:t>Under this method, </a:t>
            </a:r>
            <a:r>
              <a:rPr sz="1100" spc="-5" dirty="0">
                <a:latin typeface="Times New Roman"/>
                <a:cs typeface="Times New Roman"/>
              </a:rPr>
              <a:t>revenues are  recognized when </a:t>
            </a:r>
            <a:r>
              <a:rPr sz="1100" dirty="0">
                <a:latin typeface="Times New Roman"/>
                <a:cs typeface="Times New Roman"/>
              </a:rPr>
              <a:t>earned </a:t>
            </a:r>
            <a:r>
              <a:rPr sz="1100" spc="-5" dirty="0">
                <a:latin typeface="Times New Roman"/>
                <a:cs typeface="Times New Roman"/>
              </a:rPr>
              <a:t>and expenses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recorded when the liabilities are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incurred.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15265" indent="-635">
              <a:lnSpc>
                <a:spcPct val="95800"/>
              </a:lnSpc>
            </a:pPr>
            <a:r>
              <a:rPr sz="1100" spc="-5" dirty="0">
                <a:latin typeface="Times New Roman"/>
                <a:cs typeface="Times New Roman"/>
              </a:rPr>
              <a:t>Proprietary funds distinguish </a:t>
            </a:r>
            <a:r>
              <a:rPr sz="1100" i="1" spc="-5" dirty="0">
                <a:latin typeface="Times New Roman"/>
                <a:cs typeface="Times New Roman"/>
              </a:rPr>
              <a:t>operating </a:t>
            </a:r>
            <a:r>
              <a:rPr sz="1100" spc="-5" dirty="0">
                <a:latin typeface="Times New Roman"/>
                <a:cs typeface="Times New Roman"/>
              </a:rPr>
              <a:t>revenues and expenses from </a:t>
            </a:r>
            <a:r>
              <a:rPr sz="1100" i="1" spc="-5" dirty="0">
                <a:latin typeface="Times New Roman"/>
                <a:cs typeface="Times New Roman"/>
              </a:rPr>
              <a:t>non-operating </a:t>
            </a:r>
            <a:r>
              <a:rPr sz="1100" spc="-5" dirty="0">
                <a:latin typeface="Times New Roman"/>
                <a:cs typeface="Times New Roman"/>
              </a:rPr>
              <a:t>items.  </a:t>
            </a:r>
            <a:r>
              <a:rPr sz="1100" dirty="0">
                <a:latin typeface="Times New Roman"/>
                <a:cs typeface="Times New Roman"/>
              </a:rPr>
              <a:t>Operating </a:t>
            </a:r>
            <a:r>
              <a:rPr sz="1100" spc="-5" dirty="0">
                <a:latin typeface="Times New Roman"/>
                <a:cs typeface="Times New Roman"/>
              </a:rPr>
              <a:t>revenues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expenses generally result from </a:t>
            </a:r>
            <a:r>
              <a:rPr sz="1100" dirty="0">
                <a:latin typeface="Times New Roman"/>
                <a:cs typeface="Times New Roman"/>
              </a:rPr>
              <a:t>providing </a:t>
            </a:r>
            <a:r>
              <a:rPr sz="1100" spc="-5" dirty="0">
                <a:latin typeface="Times New Roman"/>
                <a:cs typeface="Times New Roman"/>
              </a:rPr>
              <a:t>services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producing </a:t>
            </a:r>
            <a:r>
              <a:rPr sz="1100" dirty="0">
                <a:latin typeface="Times New Roman"/>
                <a:cs typeface="Times New Roman"/>
              </a:rPr>
              <a:t>and  delivering goods in </a:t>
            </a:r>
            <a:r>
              <a:rPr sz="1100" spc="-5" dirty="0">
                <a:latin typeface="Times New Roman"/>
                <a:cs typeface="Times New Roman"/>
              </a:rPr>
              <a:t>connection with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proprietary fund’s principal </a:t>
            </a:r>
            <a:r>
              <a:rPr sz="1100" dirty="0">
                <a:latin typeface="Times New Roman"/>
                <a:cs typeface="Times New Roman"/>
              </a:rPr>
              <a:t>ongoing </a:t>
            </a:r>
            <a:r>
              <a:rPr sz="1100" spc="-5" dirty="0">
                <a:latin typeface="Times New Roman"/>
                <a:cs typeface="Times New Roman"/>
              </a:rPr>
              <a:t>operations.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principal operating revenues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user charges and fees, </a:t>
            </a:r>
            <a:r>
              <a:rPr sz="1100" dirty="0">
                <a:latin typeface="Times New Roman"/>
                <a:cs typeface="Times New Roman"/>
              </a:rPr>
              <a:t>while operating </a:t>
            </a:r>
            <a:r>
              <a:rPr sz="1100" spc="-5" dirty="0">
                <a:latin typeface="Times New Roman"/>
                <a:cs typeface="Times New Roman"/>
              </a:rPr>
              <a:t>expenses consist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salaries, ordinary maintenance, assessments, indirect costs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depreciation. All revenues </a:t>
            </a:r>
            <a:r>
              <a:rPr sz="1100" dirty="0">
                <a:latin typeface="Times New Roman"/>
                <a:cs typeface="Times New Roman"/>
              </a:rPr>
              <a:t>and  expenses </a:t>
            </a:r>
            <a:r>
              <a:rPr sz="1100" spc="-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meeting this </a:t>
            </a:r>
            <a:r>
              <a:rPr sz="1100" spc="-5" dirty="0">
                <a:latin typeface="Times New Roman"/>
                <a:cs typeface="Times New Roman"/>
              </a:rPr>
              <a:t>definition are 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non-operating revenues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expenses.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reports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major proprietary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funds:</a:t>
            </a:r>
            <a:endParaRPr sz="1100">
              <a:latin typeface="Times New Roman"/>
              <a:cs typeface="Times New Roman"/>
            </a:endParaRPr>
          </a:p>
          <a:p>
            <a:pPr marL="241300" marR="67310" indent="-635" algn="just">
              <a:lnSpc>
                <a:spcPct val="1918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Sewer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Enterprise Fund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is </a:t>
            </a:r>
            <a:r>
              <a:rPr sz="1100" dirty="0">
                <a:latin typeface="Times New Roman"/>
                <a:cs typeface="Times New Roman"/>
              </a:rPr>
              <a:t>used to </a:t>
            </a:r>
            <a:r>
              <a:rPr sz="1100" spc="-5" dirty="0">
                <a:latin typeface="Times New Roman"/>
                <a:cs typeface="Times New Roman"/>
              </a:rPr>
              <a:t>account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operation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Town’s sewer activities. 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Cable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Enterprise Fund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is used to </a:t>
            </a:r>
            <a:r>
              <a:rPr sz="1100" spc="-5" dirty="0">
                <a:latin typeface="Times New Roman"/>
                <a:cs typeface="Times New Roman"/>
              </a:rPr>
              <a:t>account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operation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Town’s cable operations. 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Water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Enterprise Fund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is </a:t>
            </a:r>
            <a:r>
              <a:rPr sz="1100" dirty="0">
                <a:latin typeface="Times New Roman"/>
                <a:cs typeface="Times New Roman"/>
              </a:rPr>
              <a:t>used to </a:t>
            </a:r>
            <a:r>
              <a:rPr sz="1100" spc="-5" dirty="0">
                <a:latin typeface="Times New Roman"/>
                <a:cs typeface="Times New Roman"/>
              </a:rPr>
              <a:t>account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operation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Town’s water</a:t>
            </a:r>
            <a:r>
              <a:rPr sz="1100" spc="1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activities.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marR="102870" indent="-635">
              <a:lnSpc>
                <a:spcPts val="126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Templeton Municipal Light Department(TMLD)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is used to account for the </a:t>
            </a:r>
            <a:r>
              <a:rPr sz="1100" dirty="0">
                <a:latin typeface="Times New Roman"/>
                <a:cs typeface="Times New Roman"/>
              </a:rPr>
              <a:t>operation of the  </a:t>
            </a:r>
            <a:r>
              <a:rPr sz="1100" spc="-5" dirty="0">
                <a:latin typeface="Times New Roman"/>
                <a:cs typeface="Times New Roman"/>
              </a:rPr>
              <a:t>Town’s electrical power distribution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activities.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Fiduciary fund financial </a:t>
            </a:r>
            <a:r>
              <a:rPr sz="1100" dirty="0">
                <a:latin typeface="Times New Roman"/>
                <a:cs typeface="Times New Roman"/>
              </a:rPr>
              <a:t>statements </a:t>
            </a:r>
            <a:r>
              <a:rPr sz="1100" spc="-5" dirty="0">
                <a:latin typeface="Times New Roman"/>
                <a:cs typeface="Times New Roman"/>
              </a:rPr>
              <a:t>are reported </a:t>
            </a:r>
            <a:r>
              <a:rPr sz="1100" dirty="0">
                <a:latin typeface="Times New Roman"/>
                <a:cs typeface="Times New Roman"/>
              </a:rPr>
              <a:t>using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i="1" spc="-5" dirty="0">
                <a:latin typeface="Times New Roman"/>
                <a:cs typeface="Times New Roman"/>
              </a:rPr>
              <a:t>economic resources measurement </a:t>
            </a:r>
            <a:r>
              <a:rPr sz="1100" i="1" dirty="0">
                <a:latin typeface="Times New Roman"/>
                <a:cs typeface="Times New Roman"/>
              </a:rPr>
              <a:t>focus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use the </a:t>
            </a:r>
            <a:r>
              <a:rPr sz="1100" i="1" spc="-5" dirty="0">
                <a:latin typeface="Times New Roman"/>
                <a:cs typeface="Times New Roman"/>
              </a:rPr>
              <a:t>accrual </a:t>
            </a:r>
            <a:r>
              <a:rPr sz="1100" i="1" dirty="0">
                <a:latin typeface="Times New Roman"/>
                <a:cs typeface="Times New Roman"/>
              </a:rPr>
              <a:t>basis </a:t>
            </a:r>
            <a:r>
              <a:rPr sz="1100" i="1" spc="-10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accounting</a:t>
            </a:r>
            <a:r>
              <a:rPr sz="1100" spc="-5" dirty="0">
                <a:latin typeface="Times New Roman"/>
                <a:cs typeface="Times New Roman"/>
              </a:rPr>
              <a:t>. Fiduciary funds are 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account for assets held </a:t>
            </a:r>
            <a:r>
              <a:rPr sz="1100" dirty="0">
                <a:latin typeface="Times New Roman"/>
                <a:cs typeface="Times New Roman"/>
              </a:rPr>
              <a:t>in a  </a:t>
            </a:r>
            <a:r>
              <a:rPr sz="1100" spc="-5" dirty="0">
                <a:latin typeface="Times New Roman"/>
                <a:cs typeface="Times New Roman"/>
              </a:rPr>
              <a:t>trustee </a:t>
            </a:r>
            <a:r>
              <a:rPr sz="1100" dirty="0">
                <a:latin typeface="Times New Roman"/>
                <a:cs typeface="Times New Roman"/>
              </a:rPr>
              <a:t>capacity and </a:t>
            </a:r>
            <a:r>
              <a:rPr sz="1100" spc="-5" dirty="0">
                <a:latin typeface="Times New Roman"/>
                <a:cs typeface="Times New Roman"/>
              </a:rPr>
              <a:t>cannot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support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reports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fiduciary funds: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84785" marR="120650">
              <a:lnSpc>
                <a:spcPct val="959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Town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Other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Postemployment Benefits Trust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</a:t>
            </a:r>
            <a:r>
              <a:rPr sz="1100" i="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is </a:t>
            </a:r>
            <a:r>
              <a:rPr sz="1100" dirty="0">
                <a:latin typeface="Times New Roman"/>
                <a:cs typeface="Times New Roman"/>
              </a:rPr>
              <a:t>used to </a:t>
            </a:r>
            <a:r>
              <a:rPr sz="1100" spc="-5" dirty="0">
                <a:latin typeface="Times New Roman"/>
                <a:cs typeface="Times New Roman"/>
              </a:rPr>
              <a:t>account for </a:t>
            </a:r>
            <a:r>
              <a:rPr sz="1100" dirty="0">
                <a:latin typeface="Times New Roman"/>
                <a:cs typeface="Times New Roman"/>
              </a:rPr>
              <a:t>funds accumulated  by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assist it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10" dirty="0">
                <a:latin typeface="Times New Roman"/>
                <a:cs typeface="Times New Roman"/>
              </a:rPr>
              <a:t>its </a:t>
            </a:r>
            <a:r>
              <a:rPr sz="1100" spc="-5" dirty="0">
                <a:latin typeface="Times New Roman"/>
                <a:cs typeface="Times New Roman"/>
              </a:rPr>
              <a:t>future payments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other postemployment benefits </a:t>
            </a:r>
            <a:r>
              <a:rPr sz="1100" spc="-1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retirees  </a:t>
            </a:r>
            <a:r>
              <a:rPr sz="1100" dirty="0">
                <a:latin typeface="Times New Roman"/>
                <a:cs typeface="Times New Roman"/>
              </a:rPr>
              <a:t>such </a:t>
            </a:r>
            <a:r>
              <a:rPr sz="1100" spc="-5" dirty="0">
                <a:latin typeface="Times New Roman"/>
                <a:cs typeface="Times New Roman"/>
              </a:rPr>
              <a:t>as health </a:t>
            </a:r>
            <a:r>
              <a:rPr sz="1100" dirty="0">
                <a:latin typeface="Times New Roman"/>
                <a:cs typeface="Times New Roman"/>
              </a:rPr>
              <a:t>and life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insurance.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84785" marR="90170">
              <a:lnSpc>
                <a:spcPct val="959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Sewer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Other Postemployment Benefits Trust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</a:t>
            </a:r>
            <a:r>
              <a:rPr sz="1100" i="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is </a:t>
            </a:r>
            <a:r>
              <a:rPr sz="1100" dirty="0">
                <a:latin typeface="Times New Roman"/>
                <a:cs typeface="Times New Roman"/>
              </a:rPr>
              <a:t>used to </a:t>
            </a:r>
            <a:r>
              <a:rPr sz="1100" spc="-5" dirty="0">
                <a:latin typeface="Times New Roman"/>
                <a:cs typeface="Times New Roman"/>
              </a:rPr>
              <a:t>account for </a:t>
            </a:r>
            <a:r>
              <a:rPr sz="1100" dirty="0">
                <a:latin typeface="Times New Roman"/>
                <a:cs typeface="Times New Roman"/>
              </a:rPr>
              <a:t>funds accumulated  by the Sewer </a:t>
            </a:r>
            <a:r>
              <a:rPr sz="1100" spc="-5" dirty="0">
                <a:latin typeface="Times New Roman"/>
                <a:cs typeface="Times New Roman"/>
              </a:rPr>
              <a:t>Department to assist it in its future payments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other postemployment benefits 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retirees </a:t>
            </a:r>
            <a:r>
              <a:rPr sz="1100" dirty="0">
                <a:latin typeface="Times New Roman"/>
                <a:cs typeface="Times New Roman"/>
              </a:rPr>
              <a:t>such as </a:t>
            </a:r>
            <a:r>
              <a:rPr sz="1100" spc="-5" dirty="0">
                <a:latin typeface="Times New Roman"/>
                <a:cs typeface="Times New Roman"/>
              </a:rPr>
              <a:t>health and </a:t>
            </a:r>
            <a:r>
              <a:rPr sz="1100" dirty="0">
                <a:latin typeface="Times New Roman"/>
                <a:cs typeface="Times New Roman"/>
              </a:rPr>
              <a:t>life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insurance.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84785" marR="85725">
              <a:lnSpc>
                <a:spcPts val="1260"/>
              </a:lnSpc>
              <a:spcBef>
                <a:spcPts val="5"/>
              </a:spcBef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Other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Postemployment Benefits Trust Fund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is used </a:t>
            </a:r>
            <a:r>
              <a:rPr sz="1100" spc="-5" dirty="0">
                <a:latin typeface="Times New Roman"/>
                <a:cs typeface="Times New Roman"/>
              </a:rPr>
              <a:t>to account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funds accumulated by </a:t>
            </a:r>
            <a:r>
              <a:rPr sz="1100" dirty="0">
                <a:latin typeface="Times New Roman"/>
                <a:cs typeface="Times New Roman"/>
              </a:rPr>
              <a:t>the  Light </a:t>
            </a:r>
            <a:r>
              <a:rPr sz="1100" spc="-5" dirty="0">
                <a:latin typeface="Times New Roman"/>
                <a:cs typeface="Times New Roman"/>
              </a:rPr>
              <a:t>Department to assist it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its future payments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other postemployment benefits for  retirees </a:t>
            </a:r>
            <a:r>
              <a:rPr sz="1100" dirty="0">
                <a:latin typeface="Times New Roman"/>
                <a:cs typeface="Times New Roman"/>
              </a:rPr>
              <a:t>such as </a:t>
            </a:r>
            <a:r>
              <a:rPr sz="1100" spc="-5" dirty="0">
                <a:latin typeface="Times New Roman"/>
                <a:cs typeface="Times New Roman"/>
              </a:rPr>
              <a:t>health </a:t>
            </a:r>
            <a:r>
              <a:rPr sz="1100" dirty="0">
                <a:latin typeface="Times New Roman"/>
                <a:cs typeface="Times New Roman"/>
              </a:rPr>
              <a:t>and life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insurance.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84785" marR="22860">
              <a:lnSpc>
                <a:spcPct val="959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Private Purpose Trust Funds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is 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account for trust arrangements under which principal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income benefit individuals, private organizations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other governments. This </a:t>
            </a:r>
            <a:r>
              <a:rPr sz="1100" dirty="0">
                <a:latin typeface="Times New Roman"/>
                <a:cs typeface="Times New Roman"/>
              </a:rPr>
              <a:t>fund is </a:t>
            </a:r>
            <a:r>
              <a:rPr sz="1100" spc="-5" dirty="0">
                <a:latin typeface="Times New Roman"/>
                <a:cs typeface="Times New Roman"/>
              </a:rPr>
              <a:t>used  primarily for public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assistance.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84785" marR="147955">
              <a:lnSpc>
                <a:spcPct val="959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Agency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is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account for assets held </a:t>
            </a:r>
            <a:r>
              <a:rPr sz="1100" dirty="0">
                <a:latin typeface="Times New Roman"/>
                <a:cs typeface="Times New Roman"/>
              </a:rPr>
              <a:t>in a </a:t>
            </a:r>
            <a:r>
              <a:rPr sz="1100" spc="-5" dirty="0">
                <a:latin typeface="Times New Roman"/>
                <a:cs typeface="Times New Roman"/>
              </a:rPr>
              <a:t>purely custodial capacity. The Town’s  </a:t>
            </a:r>
            <a:r>
              <a:rPr sz="1100" dirty="0">
                <a:latin typeface="Times New Roman"/>
                <a:cs typeface="Times New Roman"/>
              </a:rPr>
              <a:t>agency </a:t>
            </a:r>
            <a:r>
              <a:rPr sz="1100" spc="-5" dirty="0">
                <a:latin typeface="Times New Roman"/>
                <a:cs typeface="Times New Roman"/>
              </a:rPr>
              <a:t>funds consist primarily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student activities, off-duty work details and escrow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other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deposits.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098">
    <p:push dir="u"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130300" y="852932"/>
            <a:ext cx="5699125" cy="75838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spc="-5" dirty="0">
                <a:latin typeface="Times New Roman"/>
                <a:cs typeface="Times New Roman"/>
              </a:rPr>
              <a:t>D. Assets, Liabilities, Deferred Outflows/Inflows </a:t>
            </a:r>
            <a:r>
              <a:rPr sz="1100" b="1" spc="-10" dirty="0">
                <a:latin typeface="Times New Roman"/>
                <a:cs typeface="Times New Roman"/>
              </a:rPr>
              <a:t>of </a:t>
            </a:r>
            <a:r>
              <a:rPr sz="1100" b="1" spc="-5" dirty="0">
                <a:latin typeface="Times New Roman"/>
                <a:cs typeface="Times New Roman"/>
              </a:rPr>
              <a:t>Resources, </a:t>
            </a:r>
            <a:r>
              <a:rPr sz="1100" b="1" dirty="0">
                <a:latin typeface="Times New Roman"/>
                <a:cs typeface="Times New Roman"/>
              </a:rPr>
              <a:t>and </a:t>
            </a:r>
            <a:r>
              <a:rPr sz="1100" b="1" spc="-5" dirty="0">
                <a:latin typeface="Times New Roman"/>
                <a:cs typeface="Times New Roman"/>
              </a:rPr>
              <a:t>Net Position/Fund</a:t>
            </a:r>
            <a:r>
              <a:rPr sz="1100" b="1" spc="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Equity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112395">
              <a:lnSpc>
                <a:spcPct val="958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Deposits and Investments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Town’s cash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cash </a:t>
            </a:r>
            <a:r>
              <a:rPr sz="1100" dirty="0">
                <a:latin typeface="Times New Roman"/>
                <a:cs typeface="Times New Roman"/>
              </a:rPr>
              <a:t>equivalents </a:t>
            </a:r>
            <a:r>
              <a:rPr sz="1100" spc="-5" dirty="0">
                <a:latin typeface="Times New Roman"/>
                <a:cs typeface="Times New Roman"/>
              </a:rPr>
              <a:t>are considered to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cash </a:t>
            </a:r>
            <a:r>
              <a:rPr sz="1100" dirty="0">
                <a:latin typeface="Times New Roman"/>
                <a:cs typeface="Times New Roman"/>
              </a:rPr>
              <a:t>on  hand, </a:t>
            </a:r>
            <a:r>
              <a:rPr sz="1100" spc="-5" dirty="0">
                <a:latin typeface="Times New Roman"/>
                <a:cs typeface="Times New Roman"/>
              </a:rPr>
              <a:t>demand deposits,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short-term investments with original maturities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three </a:t>
            </a:r>
            <a:r>
              <a:rPr sz="1100" dirty="0">
                <a:latin typeface="Times New Roman"/>
                <a:cs typeface="Times New Roman"/>
              </a:rPr>
              <a:t>months </a:t>
            </a:r>
            <a:r>
              <a:rPr sz="1100" spc="-5" dirty="0">
                <a:latin typeface="Times New Roman"/>
                <a:cs typeface="Times New Roman"/>
              </a:rPr>
              <a:t>or  </a:t>
            </a:r>
            <a:r>
              <a:rPr sz="1100" dirty="0">
                <a:latin typeface="Times New Roman"/>
                <a:cs typeface="Times New Roman"/>
              </a:rPr>
              <a:t>less </a:t>
            </a:r>
            <a:r>
              <a:rPr sz="1100" spc="-5" dirty="0">
                <a:latin typeface="Times New Roman"/>
                <a:cs typeface="Times New Roman"/>
              </a:rPr>
              <a:t>from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date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acquisition. Investments are recorded at fair value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accordance with  GAAP.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241300" marR="5080">
              <a:lnSpc>
                <a:spcPct val="95800"/>
              </a:lnSpc>
              <a:spcBef>
                <a:spcPts val="5"/>
              </a:spcBef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Receivables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Real estate and personal property taxes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assessed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January </a:t>
            </a:r>
            <a:r>
              <a:rPr sz="1100" dirty="0">
                <a:latin typeface="Times New Roman"/>
                <a:cs typeface="Times New Roman"/>
              </a:rPr>
              <a:t>1 </a:t>
            </a:r>
            <a:r>
              <a:rPr sz="1100" spc="-5" dirty="0">
                <a:latin typeface="Times New Roman"/>
                <a:cs typeface="Times New Roman"/>
              </a:rPr>
              <a:t>every year. </a:t>
            </a:r>
            <a:r>
              <a:rPr sz="1100" dirty="0">
                <a:latin typeface="Times New Roman"/>
                <a:cs typeface="Times New Roman"/>
              </a:rPr>
              <a:t>Bills  are </a:t>
            </a:r>
            <a:r>
              <a:rPr sz="1100" spc="-5" dirty="0">
                <a:latin typeface="Times New Roman"/>
                <a:cs typeface="Times New Roman"/>
              </a:rPr>
              <a:t>sent quarterly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are due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August </a:t>
            </a:r>
            <a:r>
              <a:rPr sz="1100" dirty="0">
                <a:latin typeface="Times New Roman"/>
                <a:cs typeface="Times New Roman"/>
              </a:rPr>
              <a:t>1, </a:t>
            </a:r>
            <a:r>
              <a:rPr sz="1100" spc="-5" dirty="0">
                <a:latin typeface="Times New Roman"/>
                <a:cs typeface="Times New Roman"/>
              </a:rPr>
              <a:t>November </a:t>
            </a:r>
            <a:r>
              <a:rPr sz="1100" dirty="0">
                <a:latin typeface="Times New Roman"/>
                <a:cs typeface="Times New Roman"/>
              </a:rPr>
              <a:t>1, </a:t>
            </a:r>
            <a:r>
              <a:rPr sz="1100" spc="-5" dirty="0">
                <a:latin typeface="Times New Roman"/>
                <a:cs typeface="Times New Roman"/>
              </a:rPr>
              <a:t>February </a:t>
            </a:r>
            <a:r>
              <a:rPr sz="1100" dirty="0">
                <a:latin typeface="Times New Roman"/>
                <a:cs typeface="Times New Roman"/>
              </a:rPr>
              <a:t>1, and May 1,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thirty days  subsequent </a:t>
            </a:r>
            <a:r>
              <a:rPr sz="1100" dirty="0">
                <a:latin typeface="Times New Roman"/>
                <a:cs typeface="Times New Roman"/>
              </a:rPr>
              <a:t>to the mailing </a:t>
            </a:r>
            <a:r>
              <a:rPr sz="1100" spc="-5" dirty="0">
                <a:latin typeface="Times New Roman"/>
                <a:cs typeface="Times New Roman"/>
              </a:rPr>
              <a:t>date. Interest accrues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delinquent </a:t>
            </a:r>
            <a:r>
              <a:rPr sz="1100" dirty="0">
                <a:latin typeface="Times New Roman"/>
                <a:cs typeface="Times New Roman"/>
              </a:rPr>
              <a:t>taxes at the </a:t>
            </a:r>
            <a:r>
              <a:rPr sz="1100" spc="-5" dirty="0">
                <a:latin typeface="Times New Roman"/>
                <a:cs typeface="Times New Roman"/>
              </a:rPr>
              <a:t>rate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14% per  </a:t>
            </a:r>
            <a:r>
              <a:rPr sz="1100" dirty="0">
                <a:latin typeface="Times New Roman"/>
                <a:cs typeface="Times New Roman"/>
              </a:rPr>
              <a:t>annum.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allowed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take delinquent tax accounts </a:t>
            </a:r>
            <a:r>
              <a:rPr sz="1100" dirty="0">
                <a:latin typeface="Times New Roman"/>
                <a:cs typeface="Times New Roman"/>
              </a:rPr>
              <a:t>into tax </a:t>
            </a:r>
            <a:r>
              <a:rPr sz="1100" spc="-5" dirty="0">
                <a:latin typeface="Times New Roman"/>
                <a:cs typeface="Times New Roman"/>
              </a:rPr>
              <a:t>title fourteen </a:t>
            </a:r>
            <a:r>
              <a:rPr sz="1100" dirty="0">
                <a:latin typeface="Times New Roman"/>
                <a:cs typeface="Times New Roman"/>
              </a:rPr>
              <a:t>days  </a:t>
            </a:r>
            <a:r>
              <a:rPr sz="1100" spc="-5" dirty="0">
                <a:latin typeface="Times New Roman"/>
                <a:cs typeface="Times New Roman"/>
              </a:rPr>
              <a:t>subsequent </a:t>
            </a:r>
            <a:r>
              <a:rPr sz="1100" dirty="0">
                <a:latin typeface="Times New Roman"/>
                <a:cs typeface="Times New Roman"/>
              </a:rPr>
              <a:t>to the mailing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demand of </a:t>
            </a:r>
            <a:r>
              <a:rPr sz="1100" spc="-5" dirty="0">
                <a:latin typeface="Times New Roman"/>
                <a:cs typeface="Times New Roman"/>
              </a:rPr>
              <a:t>delinquent taxes. Property </a:t>
            </a:r>
            <a:r>
              <a:rPr sz="1100" dirty="0">
                <a:latin typeface="Times New Roman"/>
                <a:cs typeface="Times New Roman"/>
              </a:rPr>
              <a:t>taxes </a:t>
            </a:r>
            <a:r>
              <a:rPr sz="1100" spc="-5" dirty="0">
                <a:latin typeface="Times New Roman"/>
                <a:cs typeface="Times New Roman"/>
              </a:rPr>
              <a:t>levied are recorded </a:t>
            </a:r>
            <a:r>
              <a:rPr sz="1100" dirty="0">
                <a:latin typeface="Times New Roman"/>
                <a:cs typeface="Times New Roman"/>
              </a:rPr>
              <a:t>as  </a:t>
            </a:r>
            <a:r>
              <a:rPr sz="1100" spc="-5" dirty="0">
                <a:latin typeface="Times New Roman"/>
                <a:cs typeface="Times New Roman"/>
              </a:rPr>
              <a:t>receivables in the fiscal year </a:t>
            </a:r>
            <a:r>
              <a:rPr sz="1100" dirty="0">
                <a:latin typeface="Times New Roman"/>
                <a:cs typeface="Times New Roman"/>
              </a:rPr>
              <a:t>of the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levy.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241300" marR="5588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Real </a:t>
            </a:r>
            <a:r>
              <a:rPr sz="1100" spc="-5" dirty="0">
                <a:latin typeface="Times New Roman"/>
                <a:cs typeface="Times New Roman"/>
              </a:rPr>
              <a:t>estate taxes, sewer, water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user fees are secured </a:t>
            </a:r>
            <a:r>
              <a:rPr sz="1100" dirty="0">
                <a:latin typeface="Times New Roman"/>
                <a:cs typeface="Times New Roman"/>
              </a:rPr>
              <a:t>through a lien </a:t>
            </a:r>
            <a:r>
              <a:rPr sz="1100" spc="-5" dirty="0">
                <a:latin typeface="Times New Roman"/>
                <a:cs typeface="Times New Roman"/>
              </a:rPr>
              <a:t>process within sixty days  after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due date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are considered 100% collectible. Accordingly, an allowance </a:t>
            </a:r>
            <a:r>
              <a:rPr sz="1100" dirty="0">
                <a:latin typeface="Times New Roman"/>
                <a:cs typeface="Times New Roman"/>
              </a:rPr>
              <a:t>for  </a:t>
            </a:r>
            <a:r>
              <a:rPr sz="1100" spc="-5" dirty="0">
                <a:latin typeface="Times New Roman"/>
                <a:cs typeface="Times New Roman"/>
              </a:rPr>
              <a:t>uncollectible balances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these receivables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not reported. All personal property </a:t>
            </a:r>
            <a:r>
              <a:rPr sz="1100" dirty="0">
                <a:latin typeface="Times New Roman"/>
                <a:cs typeface="Times New Roman"/>
              </a:rPr>
              <a:t>tax, </a:t>
            </a:r>
            <a:r>
              <a:rPr sz="1100" spc="-5" dirty="0">
                <a:latin typeface="Times New Roman"/>
                <a:cs typeface="Times New Roman"/>
              </a:rPr>
              <a:t>excise </a:t>
            </a:r>
            <a:r>
              <a:rPr sz="1100" dirty="0">
                <a:latin typeface="Times New Roman"/>
                <a:cs typeface="Times New Roman"/>
              </a:rPr>
              <a:t>tax  and </a:t>
            </a:r>
            <a:r>
              <a:rPr sz="1100" spc="-5" dirty="0">
                <a:latin typeface="Times New Roman"/>
                <a:cs typeface="Times New Roman"/>
              </a:rPr>
              <a:t>other departmental receivables are shown net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10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allowance </a:t>
            </a:r>
            <a:r>
              <a:rPr sz="1100" spc="-5" dirty="0">
                <a:latin typeface="Times New Roman"/>
                <a:cs typeface="Times New Roman"/>
              </a:rPr>
              <a:t>for uncollectible </a:t>
            </a:r>
            <a:r>
              <a:rPr sz="1100" dirty="0">
                <a:latin typeface="Times New Roman"/>
                <a:cs typeface="Times New Roman"/>
              </a:rPr>
              <a:t>balances  </a:t>
            </a:r>
            <a:r>
              <a:rPr sz="1100" spc="-5" dirty="0">
                <a:latin typeface="Times New Roman"/>
                <a:cs typeface="Times New Roman"/>
              </a:rPr>
              <a:t>comprised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those outstanding amounts greater </a:t>
            </a:r>
            <a:r>
              <a:rPr sz="1100" dirty="0">
                <a:latin typeface="Times New Roman"/>
                <a:cs typeface="Times New Roman"/>
              </a:rPr>
              <a:t>than five </a:t>
            </a:r>
            <a:r>
              <a:rPr sz="1100" spc="-5" dirty="0">
                <a:latin typeface="Times New Roman"/>
                <a:cs typeface="Times New Roman"/>
              </a:rPr>
              <a:t>years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old.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18415">
              <a:lnSpc>
                <a:spcPct val="959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Inventories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Prepaid Items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case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Town, inventories, which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not material </a:t>
            </a:r>
            <a:r>
              <a:rPr sz="1100" dirty="0">
                <a:latin typeface="Times New Roman"/>
                <a:cs typeface="Times New Roman"/>
              </a:rPr>
              <a:t>to  the </a:t>
            </a:r>
            <a:r>
              <a:rPr sz="1100" spc="-5" dirty="0">
                <a:latin typeface="Times New Roman"/>
                <a:cs typeface="Times New Roman"/>
              </a:rPr>
              <a:t>basic financial statements, are considered </a:t>
            </a:r>
            <a:r>
              <a:rPr sz="1100" dirty="0">
                <a:latin typeface="Times New Roman"/>
                <a:cs typeface="Times New Roman"/>
              </a:rPr>
              <a:t>to be </a:t>
            </a:r>
            <a:r>
              <a:rPr sz="1100" spc="-5" dirty="0">
                <a:latin typeface="Times New Roman"/>
                <a:cs typeface="Times New Roman"/>
              </a:rPr>
              <a:t>expenditures at </a:t>
            </a:r>
            <a:r>
              <a:rPr sz="1100" dirty="0">
                <a:latin typeface="Times New Roman"/>
                <a:cs typeface="Times New Roman"/>
              </a:rPr>
              <a:t>the time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purchase. </a:t>
            </a:r>
            <a:r>
              <a:rPr sz="1100" dirty="0">
                <a:latin typeface="Times New Roman"/>
                <a:cs typeface="Times New Roman"/>
              </a:rPr>
              <a:t>With  </a:t>
            </a:r>
            <a:r>
              <a:rPr sz="1100" spc="-5" dirty="0">
                <a:latin typeface="Times New Roman"/>
                <a:cs typeface="Times New Roman"/>
              </a:rPr>
              <a:t>respect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TMLD, </a:t>
            </a:r>
            <a:r>
              <a:rPr sz="1100" dirty="0">
                <a:latin typeface="Times New Roman"/>
                <a:cs typeface="Times New Roman"/>
              </a:rPr>
              <a:t>materials and </a:t>
            </a:r>
            <a:r>
              <a:rPr sz="1100" spc="-5" dirty="0">
                <a:latin typeface="Times New Roman"/>
                <a:cs typeface="Times New Roman"/>
              </a:rPr>
              <a:t>supplies are inventories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parts and </a:t>
            </a:r>
            <a:r>
              <a:rPr sz="1100" spc="-5" dirty="0">
                <a:latin typeface="Times New Roman"/>
                <a:cs typeface="Times New Roman"/>
              </a:rPr>
              <a:t>accessories purchased 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use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TMLD’s operations. Materials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supplies </a:t>
            </a:r>
            <a:r>
              <a:rPr sz="1100" dirty="0">
                <a:latin typeface="Times New Roman"/>
                <a:cs typeface="Times New Roman"/>
              </a:rPr>
              <a:t>inventory </a:t>
            </a:r>
            <a:r>
              <a:rPr sz="1100" spc="-5" dirty="0">
                <a:latin typeface="Times New Roman"/>
                <a:cs typeface="Times New Roman"/>
              </a:rPr>
              <a:t>are stated at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lower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cost </a:t>
            </a:r>
            <a:r>
              <a:rPr sz="1100" spc="-10" dirty="0">
                <a:latin typeface="Times New Roman"/>
                <a:cs typeface="Times New Roman"/>
              </a:rPr>
              <a:t>or  </a:t>
            </a:r>
            <a:r>
              <a:rPr sz="1100" dirty="0">
                <a:latin typeface="Times New Roman"/>
                <a:cs typeface="Times New Roman"/>
              </a:rPr>
              <a:t>market </a:t>
            </a:r>
            <a:r>
              <a:rPr sz="1100" spc="-5" dirty="0">
                <a:latin typeface="Times New Roman"/>
                <a:cs typeface="Times New Roman"/>
              </a:rPr>
              <a:t>with cost being determined </a:t>
            </a:r>
            <a:r>
              <a:rPr sz="1100" dirty="0">
                <a:latin typeface="Times New Roman"/>
                <a:cs typeface="Times New Roman"/>
              </a:rPr>
              <a:t>on a </a:t>
            </a:r>
            <a:r>
              <a:rPr sz="1100" spc="-5" dirty="0">
                <a:latin typeface="Times New Roman"/>
                <a:cs typeface="Times New Roman"/>
              </a:rPr>
              <a:t>first-in, first-out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basis.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245745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Certain </a:t>
            </a:r>
            <a:r>
              <a:rPr sz="1100" spc="-5" dirty="0">
                <a:latin typeface="Times New Roman"/>
                <a:cs typeface="Times New Roman"/>
              </a:rPr>
              <a:t>payments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vendors reflect </a:t>
            </a:r>
            <a:r>
              <a:rPr sz="1100" dirty="0">
                <a:latin typeface="Times New Roman"/>
                <a:cs typeface="Times New Roman"/>
              </a:rPr>
              <a:t>costs </a:t>
            </a:r>
            <a:r>
              <a:rPr sz="1100" spc="-5" dirty="0">
                <a:latin typeface="Times New Roman"/>
                <a:cs typeface="Times New Roman"/>
              </a:rPr>
              <a:t>applicable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future accounting periods and </a:t>
            </a:r>
            <a:r>
              <a:rPr sz="1100" dirty="0">
                <a:latin typeface="Times New Roman"/>
                <a:cs typeface="Times New Roman"/>
              </a:rPr>
              <a:t>may be  </a:t>
            </a:r>
            <a:r>
              <a:rPr sz="1100" spc="-5" dirty="0">
                <a:latin typeface="Times New Roman"/>
                <a:cs typeface="Times New Roman"/>
              </a:rPr>
              <a:t>recorded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prepaid items in </a:t>
            </a:r>
            <a:r>
              <a:rPr sz="1100" dirty="0">
                <a:latin typeface="Times New Roman"/>
                <a:cs typeface="Times New Roman"/>
              </a:rPr>
              <a:t>both </a:t>
            </a:r>
            <a:r>
              <a:rPr sz="1100" spc="-5" dirty="0">
                <a:latin typeface="Times New Roman"/>
                <a:cs typeface="Times New Roman"/>
              </a:rPr>
              <a:t>government-wide and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financial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statements.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240665" marR="45720">
              <a:lnSpc>
                <a:spcPct val="95800"/>
              </a:lnSpc>
              <a:spcBef>
                <a:spcPts val="5"/>
              </a:spcBef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Capital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Assets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Capital </a:t>
            </a:r>
            <a:r>
              <a:rPr sz="1100" dirty="0">
                <a:latin typeface="Times New Roman"/>
                <a:cs typeface="Times New Roman"/>
              </a:rPr>
              <a:t>assets, </a:t>
            </a:r>
            <a:r>
              <a:rPr sz="1100" spc="-5" dirty="0">
                <a:latin typeface="Times New Roman"/>
                <a:cs typeface="Times New Roman"/>
              </a:rPr>
              <a:t>which include </a:t>
            </a:r>
            <a:r>
              <a:rPr sz="1100" dirty="0">
                <a:latin typeface="Times New Roman"/>
                <a:cs typeface="Times New Roman"/>
              </a:rPr>
              <a:t>land, </a:t>
            </a:r>
            <a:r>
              <a:rPr sz="1100" spc="-5" dirty="0">
                <a:latin typeface="Times New Roman"/>
                <a:cs typeface="Times New Roman"/>
              </a:rPr>
              <a:t>land improvements, buildings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improvements, machinery and equipment, vehicles, software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infrastructure (e.g. roads,  sidewalks, water </a:t>
            </a:r>
            <a:r>
              <a:rPr sz="1100" dirty="0">
                <a:latin typeface="Times New Roman"/>
                <a:cs typeface="Times New Roman"/>
              </a:rPr>
              <a:t>mains, </a:t>
            </a:r>
            <a:r>
              <a:rPr sz="1100" spc="-5" dirty="0">
                <a:latin typeface="Times New Roman"/>
                <a:cs typeface="Times New Roman"/>
              </a:rPr>
              <a:t>and similar items), are reported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applicable governmental </a:t>
            </a:r>
            <a:r>
              <a:rPr sz="1100" spc="-10" dirty="0">
                <a:latin typeface="Times New Roman"/>
                <a:cs typeface="Times New Roman"/>
              </a:rPr>
              <a:t>or  </a:t>
            </a:r>
            <a:r>
              <a:rPr sz="1100" spc="-5" dirty="0">
                <a:latin typeface="Times New Roman"/>
                <a:cs typeface="Times New Roman"/>
              </a:rPr>
              <a:t>business-type activities columns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government-wide financial statements. Capital assets </a:t>
            </a:r>
            <a:r>
              <a:rPr sz="1100" dirty="0">
                <a:latin typeface="Times New Roman"/>
                <a:cs typeface="Times New Roman"/>
              </a:rPr>
              <a:t>are  </a:t>
            </a:r>
            <a:r>
              <a:rPr sz="1100" spc="-5" dirty="0">
                <a:latin typeface="Times New Roman"/>
                <a:cs typeface="Times New Roman"/>
              </a:rPr>
              <a:t>recorded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historical cost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dirty="0">
                <a:latin typeface="Times New Roman"/>
                <a:cs typeface="Times New Roman"/>
              </a:rPr>
              <a:t>estimated </a:t>
            </a:r>
            <a:r>
              <a:rPr sz="1100" spc="-5" dirty="0">
                <a:latin typeface="Times New Roman"/>
                <a:cs typeface="Times New Roman"/>
              </a:rPr>
              <a:t>historical cost if </a:t>
            </a:r>
            <a:r>
              <a:rPr sz="1100" dirty="0">
                <a:latin typeface="Times New Roman"/>
                <a:cs typeface="Times New Roman"/>
              </a:rPr>
              <a:t>purchased or </a:t>
            </a:r>
            <a:r>
              <a:rPr sz="1100" spc="-5" dirty="0">
                <a:latin typeface="Times New Roman"/>
                <a:cs typeface="Times New Roman"/>
              </a:rPr>
              <a:t>constructed. </a:t>
            </a:r>
            <a:r>
              <a:rPr sz="1100" dirty="0">
                <a:latin typeface="Times New Roman"/>
                <a:cs typeface="Times New Roman"/>
              </a:rPr>
              <a:t>Donated  </a:t>
            </a:r>
            <a:r>
              <a:rPr sz="1100" spc="-5" dirty="0">
                <a:latin typeface="Times New Roman"/>
                <a:cs typeface="Times New Roman"/>
              </a:rPr>
              <a:t>capital assets are recorded at the </a:t>
            </a:r>
            <a:r>
              <a:rPr sz="1100" dirty="0">
                <a:latin typeface="Times New Roman"/>
                <a:cs typeface="Times New Roman"/>
              </a:rPr>
              <a:t>estimated fair </a:t>
            </a:r>
            <a:r>
              <a:rPr sz="1100" spc="-5" dirty="0">
                <a:latin typeface="Times New Roman"/>
                <a:cs typeface="Times New Roman"/>
              </a:rPr>
              <a:t>market </a:t>
            </a:r>
            <a:r>
              <a:rPr sz="1100" dirty="0">
                <a:latin typeface="Times New Roman"/>
                <a:cs typeface="Times New Roman"/>
              </a:rPr>
              <a:t>value at the </a:t>
            </a:r>
            <a:r>
              <a:rPr sz="1100" spc="-5" dirty="0">
                <a:latin typeface="Times New Roman"/>
                <a:cs typeface="Times New Roman"/>
              </a:rPr>
              <a:t>date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donation. Interest  incurred </a:t>
            </a:r>
            <a:r>
              <a:rPr sz="1100" dirty="0">
                <a:latin typeface="Times New Roman"/>
                <a:cs typeface="Times New Roman"/>
              </a:rPr>
              <a:t>during the </a:t>
            </a:r>
            <a:r>
              <a:rPr sz="1100" spc="-5" dirty="0">
                <a:latin typeface="Times New Roman"/>
                <a:cs typeface="Times New Roman"/>
              </a:rPr>
              <a:t>construction phase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capital assets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business-type activities is included </a:t>
            </a:r>
            <a:r>
              <a:rPr sz="1100" dirty="0">
                <a:latin typeface="Times New Roman"/>
                <a:cs typeface="Times New Roman"/>
              </a:rPr>
              <a:t>as  part of the </a:t>
            </a:r>
            <a:r>
              <a:rPr sz="1100" spc="-5" dirty="0">
                <a:latin typeface="Times New Roman"/>
                <a:cs typeface="Times New Roman"/>
              </a:rPr>
              <a:t>capitalized value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assets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constructed.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241300" marR="52705" indent="-18415" algn="just">
              <a:lnSpc>
                <a:spcPct val="96000"/>
              </a:lnSpc>
            </a:pPr>
            <a:r>
              <a:rPr sz="1100" dirty="0">
                <a:latin typeface="Times New Roman"/>
                <a:cs typeface="Times New Roman"/>
              </a:rPr>
              <a:t>All </a:t>
            </a:r>
            <a:r>
              <a:rPr sz="1100" spc="-5" dirty="0">
                <a:latin typeface="Times New Roman"/>
                <a:cs typeface="Times New Roman"/>
              </a:rPr>
              <a:t>purchases and construction </a:t>
            </a:r>
            <a:r>
              <a:rPr sz="1100" dirty="0">
                <a:latin typeface="Times New Roman"/>
                <a:cs typeface="Times New Roman"/>
              </a:rPr>
              <a:t>costs in </a:t>
            </a:r>
            <a:r>
              <a:rPr sz="1100" spc="-5" dirty="0">
                <a:latin typeface="Times New Roman"/>
                <a:cs typeface="Times New Roman"/>
              </a:rPr>
              <a:t>excess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$5,000 are capitalized at </a:t>
            </a:r>
            <a:r>
              <a:rPr sz="1100" dirty="0">
                <a:latin typeface="Times New Roman"/>
                <a:cs typeface="Times New Roman"/>
              </a:rPr>
              <a:t>the date of </a:t>
            </a:r>
            <a:r>
              <a:rPr sz="1100" spc="-5" dirty="0">
                <a:latin typeface="Times New Roman"/>
                <a:cs typeface="Times New Roman"/>
              </a:rPr>
              <a:t>acquisition 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construction, respectively, </a:t>
            </a:r>
            <a:r>
              <a:rPr sz="1100" dirty="0">
                <a:latin typeface="Times New Roman"/>
                <a:cs typeface="Times New Roman"/>
              </a:rPr>
              <a:t>with </a:t>
            </a:r>
            <a:r>
              <a:rPr sz="1100" spc="-5" dirty="0">
                <a:latin typeface="Times New Roman"/>
                <a:cs typeface="Times New Roman"/>
              </a:rPr>
              <a:t>expected lives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greater </a:t>
            </a:r>
            <a:r>
              <a:rPr sz="1100" dirty="0">
                <a:latin typeface="Times New Roman"/>
                <a:cs typeface="Times New Roman"/>
              </a:rPr>
              <a:t>than two </a:t>
            </a:r>
            <a:r>
              <a:rPr sz="1100" spc="-5" dirty="0">
                <a:latin typeface="Times New Roman"/>
                <a:cs typeface="Times New Roman"/>
              </a:rPr>
              <a:t>years. </a:t>
            </a:r>
            <a:r>
              <a:rPr sz="1100" dirty="0">
                <a:latin typeface="Times New Roman"/>
                <a:cs typeface="Times New Roman"/>
              </a:rPr>
              <a:t>The costs of </a:t>
            </a:r>
            <a:r>
              <a:rPr sz="1100" spc="-5" dirty="0">
                <a:latin typeface="Times New Roman"/>
                <a:cs typeface="Times New Roman"/>
              </a:rPr>
              <a:t>normal  maintenance and repairs that </a:t>
            </a:r>
            <a:r>
              <a:rPr sz="1100" dirty="0">
                <a:latin typeface="Times New Roman"/>
                <a:cs typeface="Times New Roman"/>
              </a:rPr>
              <a:t>do </a:t>
            </a:r>
            <a:r>
              <a:rPr sz="1100" spc="-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add to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value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asset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materially extend assets lives 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not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capitalized.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marR="79375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Capital assets </a:t>
            </a:r>
            <a:r>
              <a:rPr sz="1100" spc="-5" dirty="0">
                <a:latin typeface="Times New Roman"/>
                <a:cs typeface="Times New Roman"/>
              </a:rPr>
              <a:t>(excluding </a:t>
            </a:r>
            <a:r>
              <a:rPr sz="1100" dirty="0">
                <a:latin typeface="Times New Roman"/>
                <a:cs typeface="Times New Roman"/>
              </a:rPr>
              <a:t>land and </a:t>
            </a:r>
            <a:r>
              <a:rPr sz="1100" spc="-5" dirty="0">
                <a:latin typeface="Times New Roman"/>
                <a:cs typeface="Times New Roman"/>
              </a:rPr>
              <a:t>construction-in-process) are depreciated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Town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TMLD on a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straight-line-basis.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 algn="just">
              <a:lnSpc>
                <a:spcPct val="1000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estimated </a:t>
            </a:r>
            <a:r>
              <a:rPr sz="1100" spc="-5" dirty="0">
                <a:latin typeface="Times New Roman"/>
                <a:cs typeface="Times New Roman"/>
              </a:rPr>
              <a:t>useful </a:t>
            </a:r>
            <a:r>
              <a:rPr sz="1100" dirty="0">
                <a:latin typeface="Times New Roman"/>
                <a:cs typeface="Times New Roman"/>
              </a:rPr>
              <a:t>lives of </a:t>
            </a:r>
            <a:r>
              <a:rPr sz="1100" spc="-5" dirty="0">
                <a:latin typeface="Times New Roman"/>
                <a:cs typeface="Times New Roman"/>
              </a:rPr>
              <a:t>capital assets </a:t>
            </a:r>
            <a:r>
              <a:rPr sz="1100" dirty="0">
                <a:latin typeface="Times New Roman"/>
                <a:cs typeface="Times New Roman"/>
              </a:rPr>
              <a:t>being </a:t>
            </a:r>
            <a:r>
              <a:rPr sz="1100" spc="-5" dirty="0">
                <a:latin typeface="Times New Roman"/>
                <a:cs typeface="Times New Roman"/>
              </a:rPr>
              <a:t>depreciated are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16258" y="8564030"/>
            <a:ext cx="2035175" cy="675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398780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Land </a:t>
            </a:r>
            <a:r>
              <a:rPr sz="1100" spc="-5" dirty="0">
                <a:latin typeface="Times New Roman"/>
                <a:cs typeface="Times New Roman"/>
              </a:rPr>
              <a:t>improvements  </a:t>
            </a:r>
            <a:r>
              <a:rPr sz="1100" dirty="0">
                <a:latin typeface="Times New Roman"/>
                <a:cs typeface="Times New Roman"/>
              </a:rPr>
              <a:t>Buildings and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improvements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5"/>
              </a:lnSpc>
            </a:pPr>
            <a:r>
              <a:rPr sz="1100" dirty="0">
                <a:latin typeface="Times New Roman"/>
                <a:cs typeface="Times New Roman"/>
              </a:rPr>
              <a:t>Vehicles, </a:t>
            </a:r>
            <a:r>
              <a:rPr sz="1100" spc="-5" dirty="0">
                <a:latin typeface="Times New Roman"/>
                <a:cs typeface="Times New Roman"/>
              </a:rPr>
              <a:t>machinery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equipment</a:t>
            </a:r>
            <a:endParaRPr sz="1100">
              <a:latin typeface="Times New Roman"/>
              <a:cs typeface="Times New Roman"/>
            </a:endParaRPr>
          </a:p>
          <a:p>
            <a:pPr marL="26034">
              <a:lnSpc>
                <a:spcPts val="1295"/>
              </a:lnSpc>
            </a:pPr>
            <a:r>
              <a:rPr sz="1100" spc="-5" dirty="0">
                <a:latin typeface="Times New Roman"/>
                <a:cs typeface="Times New Roman"/>
              </a:rPr>
              <a:t>Infrastructure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783480" y="8564030"/>
            <a:ext cx="717550" cy="675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29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40</a:t>
            </a:r>
            <a:r>
              <a:rPr sz="1100" spc="-8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years</a:t>
            </a: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years</a:t>
            </a: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5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years</a:t>
            </a: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30 </a:t>
            </a:r>
            <a:r>
              <a:rPr sz="1100" spc="-5" dirty="0">
                <a:latin typeface="Times New Roman"/>
                <a:cs typeface="Times New Roman"/>
              </a:rPr>
              <a:t>-75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years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045">
    <p:push dir="u"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340673" y="1012909"/>
            <a:ext cx="5530215" cy="79051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30480" marR="110489" indent="-635">
              <a:lnSpc>
                <a:spcPct val="96100"/>
              </a:lnSpc>
              <a:spcBef>
                <a:spcPts val="155"/>
              </a:spcBef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Interfund Balances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Activity between funds that are representative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lending arrangements  </a:t>
            </a:r>
            <a:r>
              <a:rPr sz="1100" dirty="0">
                <a:latin typeface="Times New Roman"/>
                <a:cs typeface="Times New Roman"/>
              </a:rPr>
              <a:t>outstanding at the end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fiscal year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referred </a:t>
            </a:r>
            <a:r>
              <a:rPr sz="1100" dirty="0">
                <a:latin typeface="Times New Roman"/>
                <a:cs typeface="Times New Roman"/>
              </a:rPr>
              <a:t>to as </a:t>
            </a:r>
            <a:r>
              <a:rPr sz="1100" spc="-5" dirty="0">
                <a:latin typeface="Times New Roman"/>
                <a:cs typeface="Times New Roman"/>
              </a:rPr>
              <a:t>either </a:t>
            </a:r>
            <a:r>
              <a:rPr sz="1100" i="1" spc="-5" dirty="0">
                <a:latin typeface="Times New Roman"/>
                <a:cs typeface="Times New Roman"/>
              </a:rPr>
              <a:t>due to/from other funds </a:t>
            </a:r>
            <a:r>
              <a:rPr sz="1100" spc="-15" dirty="0">
                <a:latin typeface="Times New Roman"/>
                <a:cs typeface="Times New Roman"/>
              </a:rPr>
              <a:t>or  </a:t>
            </a:r>
            <a:r>
              <a:rPr sz="1100" i="1" dirty="0">
                <a:latin typeface="Times New Roman"/>
                <a:cs typeface="Times New Roman"/>
              </a:rPr>
              <a:t>advances to/from </a:t>
            </a:r>
            <a:r>
              <a:rPr sz="1100" i="1" spc="-5" dirty="0">
                <a:latin typeface="Times New Roman"/>
                <a:cs typeface="Times New Roman"/>
              </a:rPr>
              <a:t>other funds</a:t>
            </a:r>
            <a:r>
              <a:rPr sz="1100" spc="-5" dirty="0">
                <a:latin typeface="Times New Roman"/>
                <a:cs typeface="Times New Roman"/>
              </a:rPr>
              <a:t>. All other outstanding balances between funds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due  to/from other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30480" marR="509270" indent="-18415">
              <a:lnSpc>
                <a:spcPts val="1270"/>
              </a:lnSpc>
            </a:pPr>
            <a:r>
              <a:rPr sz="1100" spc="-5" dirty="0">
                <a:latin typeface="Times New Roman"/>
                <a:cs typeface="Times New Roman"/>
              </a:rPr>
              <a:t>Any residual balances outstanding between the governmental activities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business-type  activities are reported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government-wide financial statements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i="1" spc="-5" dirty="0">
                <a:latin typeface="Times New Roman"/>
                <a:cs typeface="Times New Roman"/>
              </a:rPr>
              <a:t>internal</a:t>
            </a:r>
            <a:r>
              <a:rPr sz="1100" i="1" spc="140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balances</a:t>
            </a:r>
            <a:r>
              <a:rPr sz="1100" spc="-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30480" marR="43815">
              <a:lnSpc>
                <a:spcPct val="958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Interfund Transfers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During </a:t>
            </a:r>
            <a:r>
              <a:rPr sz="1100" dirty="0">
                <a:latin typeface="Times New Roman"/>
                <a:cs typeface="Times New Roman"/>
              </a:rPr>
              <a:t>the course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its operations, resources are permanently reallocated  between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within </a:t>
            </a:r>
            <a:r>
              <a:rPr sz="1100" dirty="0">
                <a:latin typeface="Times New Roman"/>
                <a:cs typeface="Times New Roman"/>
              </a:rPr>
              <a:t>funds. These </a:t>
            </a:r>
            <a:r>
              <a:rPr sz="1100" spc="-5" dirty="0">
                <a:latin typeface="Times New Roman"/>
                <a:cs typeface="Times New Roman"/>
              </a:rPr>
              <a:t>transactions are 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transfers </a:t>
            </a:r>
            <a:r>
              <a:rPr sz="1100" dirty="0">
                <a:latin typeface="Times New Roman"/>
                <a:cs typeface="Times New Roman"/>
              </a:rPr>
              <a:t>in and </a:t>
            </a:r>
            <a:r>
              <a:rPr sz="1100" spc="-5" dirty="0">
                <a:latin typeface="Times New Roman"/>
                <a:cs typeface="Times New Roman"/>
              </a:rPr>
              <a:t>transfers out in the  </a:t>
            </a:r>
            <a:r>
              <a:rPr sz="1100" dirty="0">
                <a:latin typeface="Times New Roman"/>
                <a:cs typeface="Times New Roman"/>
              </a:rPr>
              <a:t>individual fund </a:t>
            </a:r>
            <a:r>
              <a:rPr sz="1100" spc="-5" dirty="0">
                <a:latin typeface="Times New Roman"/>
                <a:cs typeface="Times New Roman"/>
              </a:rPr>
              <a:t>statements. Transfers between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within governmental and fiduciary funds are  </a:t>
            </a:r>
            <a:r>
              <a:rPr sz="1100" dirty="0">
                <a:latin typeface="Times New Roman"/>
                <a:cs typeface="Times New Roman"/>
              </a:rPr>
              <a:t>eliminated </a:t>
            </a:r>
            <a:r>
              <a:rPr sz="1100" spc="-5" dirty="0">
                <a:latin typeface="Times New Roman"/>
                <a:cs typeface="Times New Roman"/>
              </a:rPr>
              <a:t>from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governmental activities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activities. Any residual balances  </a:t>
            </a:r>
            <a:r>
              <a:rPr sz="1100" dirty="0">
                <a:latin typeface="Times New Roman"/>
                <a:cs typeface="Times New Roman"/>
              </a:rPr>
              <a:t>outstanding </a:t>
            </a:r>
            <a:r>
              <a:rPr sz="1100" spc="-5" dirty="0">
                <a:latin typeface="Times New Roman"/>
                <a:cs typeface="Times New Roman"/>
              </a:rPr>
              <a:t>between the governmental activities and the business–type activities are reported </a:t>
            </a:r>
            <a:r>
              <a:rPr sz="1100" dirty="0">
                <a:latin typeface="Times New Roman"/>
                <a:cs typeface="Times New Roman"/>
              </a:rPr>
              <a:t>in  the </a:t>
            </a: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activities as </a:t>
            </a:r>
            <a:r>
              <a:rPr sz="1100" i="1" spc="-5" dirty="0">
                <a:latin typeface="Times New Roman"/>
                <a:cs typeface="Times New Roman"/>
              </a:rPr>
              <a:t>transfers,</a:t>
            </a:r>
            <a:r>
              <a:rPr sz="1100" i="1" spc="20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net</a:t>
            </a:r>
            <a:r>
              <a:rPr sz="1100" spc="-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30480" marR="38735" algn="just">
              <a:lnSpc>
                <a:spcPts val="126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Investment Income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Excluding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permanent funds, investment </a:t>
            </a:r>
            <a:r>
              <a:rPr sz="1100" dirty="0">
                <a:latin typeface="Times New Roman"/>
                <a:cs typeface="Times New Roman"/>
              </a:rPr>
              <a:t>income </a:t>
            </a:r>
            <a:r>
              <a:rPr sz="1100" spc="-5" dirty="0">
                <a:latin typeface="Times New Roman"/>
                <a:cs typeface="Times New Roman"/>
              </a:rPr>
              <a:t>derived from major </a:t>
            </a:r>
            <a:r>
              <a:rPr sz="1100" dirty="0">
                <a:latin typeface="Times New Roman"/>
                <a:cs typeface="Times New Roman"/>
              </a:rPr>
              <a:t>and  nonmajor </a:t>
            </a:r>
            <a:r>
              <a:rPr sz="1100" spc="-5" dirty="0">
                <a:latin typeface="Times New Roman"/>
                <a:cs typeface="Times New Roman"/>
              </a:rPr>
              <a:t>governmental funds </a:t>
            </a:r>
            <a:r>
              <a:rPr sz="1100" dirty="0">
                <a:latin typeface="Times New Roman"/>
                <a:cs typeface="Times New Roman"/>
              </a:rPr>
              <a:t>is legally </a:t>
            </a:r>
            <a:r>
              <a:rPr sz="1100" spc="-5" dirty="0">
                <a:latin typeface="Times New Roman"/>
                <a:cs typeface="Times New Roman"/>
              </a:rPr>
              <a:t>assigned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general </a:t>
            </a:r>
            <a:r>
              <a:rPr sz="1100" dirty="0">
                <a:latin typeface="Times New Roman"/>
                <a:cs typeface="Times New Roman"/>
              </a:rPr>
              <a:t>fund unless </a:t>
            </a:r>
            <a:r>
              <a:rPr sz="1100" spc="-5" dirty="0">
                <a:latin typeface="Times New Roman"/>
                <a:cs typeface="Times New Roman"/>
              </a:rPr>
              <a:t>otherwise directed </a:t>
            </a:r>
            <a:r>
              <a:rPr sz="1100" dirty="0">
                <a:latin typeface="Times New Roman"/>
                <a:cs typeface="Times New Roman"/>
              </a:rPr>
              <a:t>by  state law. </a:t>
            </a:r>
            <a:r>
              <a:rPr sz="1100" spc="-5" dirty="0">
                <a:latin typeface="Times New Roman"/>
                <a:cs typeface="Times New Roman"/>
              </a:rPr>
              <a:t>Investment income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proprietary funds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voluntarily assigned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general</a:t>
            </a:r>
            <a:r>
              <a:rPr sz="1100" spc="19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30480" marR="58419">
              <a:lnSpc>
                <a:spcPct val="958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Compensated Absences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It </a:t>
            </a:r>
            <a:r>
              <a:rPr sz="1100" dirty="0">
                <a:latin typeface="Times New Roman"/>
                <a:cs typeface="Times New Roman"/>
              </a:rPr>
              <a:t>is the </a:t>
            </a:r>
            <a:r>
              <a:rPr sz="1100" spc="-5" dirty="0">
                <a:latin typeface="Times New Roman"/>
                <a:cs typeface="Times New Roman"/>
              </a:rPr>
              <a:t>Town’s policy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permit employees to accumulate earned but  </a:t>
            </a:r>
            <a:r>
              <a:rPr sz="1100" dirty="0">
                <a:latin typeface="Times New Roman"/>
                <a:cs typeface="Times New Roman"/>
              </a:rPr>
              <a:t>unused </a:t>
            </a:r>
            <a:r>
              <a:rPr sz="1100" spc="-5" dirty="0">
                <a:latin typeface="Times New Roman"/>
                <a:cs typeface="Times New Roman"/>
              </a:rPr>
              <a:t>vacation and </a:t>
            </a:r>
            <a:r>
              <a:rPr sz="1100" dirty="0">
                <a:latin typeface="Times New Roman"/>
                <a:cs typeface="Times New Roman"/>
              </a:rPr>
              <a:t>sick </a:t>
            </a:r>
            <a:r>
              <a:rPr sz="1100" spc="-5" dirty="0">
                <a:latin typeface="Times New Roman"/>
                <a:cs typeface="Times New Roman"/>
              </a:rPr>
              <a:t>pay benefits. Compensated absence liabilities related </a:t>
            </a:r>
            <a:r>
              <a:rPr sz="1100" dirty="0">
                <a:latin typeface="Times New Roman"/>
                <a:cs typeface="Times New Roman"/>
              </a:rPr>
              <a:t>to both  </a:t>
            </a:r>
            <a:r>
              <a:rPr sz="1100" spc="-5" dirty="0">
                <a:latin typeface="Times New Roman"/>
                <a:cs typeface="Times New Roman"/>
              </a:rPr>
              <a:t>governmental and business-type activities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normally </a:t>
            </a:r>
            <a:r>
              <a:rPr sz="1100" dirty="0">
                <a:latin typeface="Times New Roman"/>
                <a:cs typeface="Times New Roman"/>
              </a:rPr>
              <a:t>paid </a:t>
            </a:r>
            <a:r>
              <a:rPr sz="1100" spc="-5" dirty="0">
                <a:latin typeface="Times New Roman"/>
                <a:cs typeface="Times New Roman"/>
              </a:rPr>
              <a:t>from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funds reporting payroll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related expenditures. </a:t>
            </a:r>
            <a:r>
              <a:rPr sz="1100" dirty="0">
                <a:latin typeface="Times New Roman"/>
                <a:cs typeface="Times New Roman"/>
              </a:rPr>
              <a:t>Amounts </a:t>
            </a:r>
            <a:r>
              <a:rPr sz="1100" spc="-5" dirty="0">
                <a:latin typeface="Times New Roman"/>
                <a:cs typeface="Times New Roman"/>
              </a:rPr>
              <a:t>related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these benefits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accrued when incurred </a:t>
            </a:r>
            <a:r>
              <a:rPr sz="1100" dirty="0">
                <a:latin typeface="Times New Roman"/>
                <a:cs typeface="Times New Roman"/>
              </a:rPr>
              <a:t>in the  </a:t>
            </a:r>
            <a:r>
              <a:rPr sz="1100" spc="-5" dirty="0">
                <a:latin typeface="Times New Roman"/>
                <a:cs typeface="Times New Roman"/>
              </a:rPr>
              <a:t>government-wide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proprietary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financial statements.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liability for these amounts </a:t>
            </a:r>
            <a:r>
              <a:rPr sz="1100" dirty="0">
                <a:latin typeface="Times New Roman"/>
                <a:cs typeface="Times New Roman"/>
              </a:rPr>
              <a:t>is  </a:t>
            </a:r>
            <a:r>
              <a:rPr sz="1100" spc="-5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governmental funds only </a:t>
            </a:r>
            <a:r>
              <a:rPr sz="1100" dirty="0">
                <a:latin typeface="Times New Roman"/>
                <a:cs typeface="Times New Roman"/>
              </a:rPr>
              <a:t>if they </a:t>
            </a:r>
            <a:r>
              <a:rPr sz="1100" spc="-5" dirty="0">
                <a:latin typeface="Times New Roman"/>
                <a:cs typeface="Times New Roman"/>
              </a:rPr>
              <a:t>have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matured.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30480" marR="5080">
              <a:lnSpc>
                <a:spcPct val="958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Long-term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Obligations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Long-term debt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reported as liabilities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government-wide and  proprietary fund 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net </a:t>
            </a:r>
            <a:r>
              <a:rPr sz="1100" dirty="0">
                <a:latin typeface="Times New Roman"/>
                <a:cs typeface="Times New Roman"/>
              </a:rPr>
              <a:t>position. Bond </a:t>
            </a:r>
            <a:r>
              <a:rPr sz="1100" spc="-5" dirty="0">
                <a:latin typeface="Times New Roman"/>
                <a:cs typeface="Times New Roman"/>
              </a:rPr>
              <a:t>premiums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discounts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amortized over the  </a:t>
            </a:r>
            <a:r>
              <a:rPr sz="1100" dirty="0">
                <a:latin typeface="Times New Roman"/>
                <a:cs typeface="Times New Roman"/>
              </a:rPr>
              <a:t>life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bonds </a:t>
            </a:r>
            <a:r>
              <a:rPr sz="1100" dirty="0">
                <a:latin typeface="Times New Roman"/>
                <a:cs typeface="Times New Roman"/>
              </a:rPr>
              <a:t>using the </a:t>
            </a:r>
            <a:r>
              <a:rPr sz="1100" spc="-5" dirty="0">
                <a:latin typeface="Times New Roman"/>
                <a:cs typeface="Times New Roman"/>
              </a:rPr>
              <a:t>effective interest method. Bond anticipation notes </a:t>
            </a:r>
            <a:r>
              <a:rPr sz="1100" dirty="0">
                <a:latin typeface="Times New Roman"/>
                <a:cs typeface="Times New Roman"/>
              </a:rPr>
              <a:t>payable </a:t>
            </a:r>
            <a:r>
              <a:rPr sz="1100" spc="-5" dirty="0">
                <a:latin typeface="Times New Roman"/>
                <a:cs typeface="Times New Roman"/>
              </a:rPr>
              <a:t>are reported  </a:t>
            </a:r>
            <a:r>
              <a:rPr sz="1100" dirty="0">
                <a:latin typeface="Times New Roman"/>
                <a:cs typeface="Times New Roman"/>
              </a:rPr>
              <a:t>net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applicable bond premium </a:t>
            </a:r>
            <a:r>
              <a:rPr sz="1100" spc="-10" dirty="0">
                <a:latin typeface="Times New Roman"/>
                <a:cs typeface="Times New Roman"/>
              </a:rPr>
              <a:t>or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discount.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30480" marR="64135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governmental fund financial statements, the face </a:t>
            </a:r>
            <a:r>
              <a:rPr sz="1100" dirty="0">
                <a:latin typeface="Times New Roman"/>
                <a:cs typeface="Times New Roman"/>
              </a:rPr>
              <a:t>amount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long-term debt issued </a:t>
            </a:r>
            <a:r>
              <a:rPr sz="1100" dirty="0">
                <a:latin typeface="Times New Roman"/>
                <a:cs typeface="Times New Roman"/>
              </a:rPr>
              <a:t>is  </a:t>
            </a:r>
            <a:r>
              <a:rPr sz="1100" spc="-5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other financing </a:t>
            </a:r>
            <a:r>
              <a:rPr sz="1100" dirty="0">
                <a:latin typeface="Times New Roman"/>
                <a:cs typeface="Times New Roman"/>
              </a:rPr>
              <a:t>sources. </a:t>
            </a:r>
            <a:r>
              <a:rPr sz="1100" spc="-5" dirty="0">
                <a:latin typeface="Times New Roman"/>
                <a:cs typeface="Times New Roman"/>
              </a:rPr>
              <a:t>Premiums received </a:t>
            </a:r>
            <a:r>
              <a:rPr sz="1100" dirty="0">
                <a:latin typeface="Times New Roman"/>
                <a:cs typeface="Times New Roman"/>
              </a:rPr>
              <a:t>on a </a:t>
            </a:r>
            <a:r>
              <a:rPr sz="1100" spc="-5" dirty="0">
                <a:latin typeface="Times New Roman"/>
                <a:cs typeface="Times New Roman"/>
              </a:rPr>
              <a:t>debt issuance are 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other  financing sources while </a:t>
            </a:r>
            <a:r>
              <a:rPr sz="1100" dirty="0">
                <a:latin typeface="Times New Roman"/>
                <a:cs typeface="Times New Roman"/>
              </a:rPr>
              <a:t>discounts </a:t>
            </a:r>
            <a:r>
              <a:rPr sz="1100" spc="-5" dirty="0">
                <a:latin typeface="Times New Roman"/>
                <a:cs typeface="Times New Roman"/>
              </a:rPr>
              <a:t>are 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other </a:t>
            </a:r>
            <a:r>
              <a:rPr sz="1100" dirty="0">
                <a:latin typeface="Times New Roman"/>
                <a:cs typeface="Times New Roman"/>
              </a:rPr>
              <a:t>financing </a:t>
            </a:r>
            <a:r>
              <a:rPr sz="1100" spc="-5" dirty="0">
                <a:latin typeface="Times New Roman"/>
                <a:cs typeface="Times New Roman"/>
              </a:rPr>
              <a:t>uses. Issuance costs are  </a:t>
            </a:r>
            <a:r>
              <a:rPr sz="1100" dirty="0">
                <a:latin typeface="Times New Roman"/>
                <a:cs typeface="Times New Roman"/>
              </a:rPr>
              <a:t>exclusively </a:t>
            </a:r>
            <a:r>
              <a:rPr sz="1100" spc="-5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general government expenditures regardless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whether they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withheld  from the actual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proceeds.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30480" marR="18415">
              <a:lnSpc>
                <a:spcPct val="959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Deferred Outflows/Inflows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Resources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In addition to </a:t>
            </a:r>
            <a:r>
              <a:rPr sz="1100" dirty="0">
                <a:latin typeface="Times New Roman"/>
                <a:cs typeface="Times New Roman"/>
              </a:rPr>
              <a:t>assets, </a:t>
            </a:r>
            <a:r>
              <a:rPr sz="1100" spc="-5" dirty="0">
                <a:latin typeface="Times New Roman"/>
                <a:cs typeface="Times New Roman"/>
              </a:rPr>
              <a:t>the 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financial </a:t>
            </a:r>
            <a:r>
              <a:rPr sz="1100" dirty="0">
                <a:latin typeface="Times New Roman"/>
                <a:cs typeface="Times New Roman"/>
              </a:rPr>
              <a:t>position  will </a:t>
            </a:r>
            <a:r>
              <a:rPr sz="1100" spc="-5" dirty="0">
                <a:latin typeface="Times New Roman"/>
                <a:cs typeface="Times New Roman"/>
              </a:rPr>
              <a:t>sometimes report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separate section for deferred outflows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resources. This separate  financial statement element, </a:t>
            </a:r>
            <a:r>
              <a:rPr sz="1100" i="1" spc="-5" dirty="0">
                <a:latin typeface="Times New Roman"/>
                <a:cs typeface="Times New Roman"/>
              </a:rPr>
              <a:t>deferred outflows </a:t>
            </a:r>
            <a:r>
              <a:rPr sz="1100" i="1" spc="-10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resources</a:t>
            </a:r>
            <a:r>
              <a:rPr sz="1100" spc="-5" dirty="0">
                <a:latin typeface="Times New Roman"/>
                <a:cs typeface="Times New Roman"/>
              </a:rPr>
              <a:t>, represents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consumption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net  position that applies </a:t>
            </a:r>
            <a:r>
              <a:rPr sz="1100" dirty="0">
                <a:latin typeface="Times New Roman"/>
                <a:cs typeface="Times New Roman"/>
              </a:rPr>
              <a:t>to a </a:t>
            </a:r>
            <a:r>
              <a:rPr sz="1100" spc="-5" dirty="0">
                <a:latin typeface="Times New Roman"/>
                <a:cs typeface="Times New Roman"/>
              </a:rPr>
              <a:t>future period(s) and </a:t>
            </a:r>
            <a:r>
              <a:rPr sz="1100" dirty="0">
                <a:latin typeface="Times New Roman"/>
                <a:cs typeface="Times New Roman"/>
              </a:rPr>
              <a:t>so </a:t>
            </a:r>
            <a:r>
              <a:rPr sz="1100" spc="-5" dirty="0">
                <a:latin typeface="Times New Roman"/>
                <a:cs typeface="Times New Roman"/>
              </a:rPr>
              <a:t>will not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recognized as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outflow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 (expense/expenditure) </a:t>
            </a:r>
            <a:r>
              <a:rPr sz="1100" dirty="0">
                <a:latin typeface="Times New Roman"/>
                <a:cs typeface="Times New Roman"/>
              </a:rPr>
              <a:t>until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30480" marR="4318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has </a:t>
            </a:r>
            <a:r>
              <a:rPr sz="1100" dirty="0">
                <a:latin typeface="Times New Roman"/>
                <a:cs typeface="Times New Roman"/>
              </a:rPr>
              <a:t>two </a:t>
            </a:r>
            <a:r>
              <a:rPr sz="1100" spc="-5" dirty="0">
                <a:latin typeface="Times New Roman"/>
                <a:cs typeface="Times New Roman"/>
              </a:rPr>
              <a:t>types </a:t>
            </a:r>
            <a:r>
              <a:rPr sz="1100" dirty="0">
                <a:latin typeface="Times New Roman"/>
                <a:cs typeface="Times New Roman"/>
              </a:rPr>
              <a:t>of items </a:t>
            </a:r>
            <a:r>
              <a:rPr sz="1100" spc="-5" dirty="0">
                <a:latin typeface="Times New Roman"/>
                <a:cs typeface="Times New Roman"/>
              </a:rPr>
              <a:t>that are reported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government-wide statement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net  position. These relate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outflows from changes </a:t>
            </a:r>
            <a:r>
              <a:rPr sz="1100" dirty="0">
                <a:latin typeface="Times New Roman"/>
                <a:cs typeface="Times New Roman"/>
              </a:rPr>
              <a:t>in the net </a:t>
            </a:r>
            <a:r>
              <a:rPr sz="1100" spc="-5" dirty="0">
                <a:latin typeface="Times New Roman"/>
                <a:cs typeface="Times New Roman"/>
              </a:rPr>
              <a:t>pension and net other postemployment  benefits liability.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deferred pensions will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recognized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pension expense in future years </a:t>
            </a:r>
            <a:r>
              <a:rPr sz="1100" dirty="0">
                <a:latin typeface="Times New Roman"/>
                <a:cs typeface="Times New Roman"/>
              </a:rPr>
              <a:t>as  more </a:t>
            </a:r>
            <a:r>
              <a:rPr sz="1100" spc="-5" dirty="0">
                <a:latin typeface="Times New Roman"/>
                <a:cs typeface="Times New Roman"/>
              </a:rPr>
              <a:t>fully </a:t>
            </a:r>
            <a:r>
              <a:rPr sz="1100" dirty="0">
                <a:latin typeface="Times New Roman"/>
                <a:cs typeface="Times New Roman"/>
              </a:rPr>
              <a:t>described in </a:t>
            </a:r>
            <a:r>
              <a:rPr sz="1100" spc="-10" dirty="0">
                <a:latin typeface="Times New Roman"/>
                <a:cs typeface="Times New Roman"/>
              </a:rPr>
              <a:t>Note III, </a:t>
            </a:r>
            <a:r>
              <a:rPr sz="1100" dirty="0">
                <a:latin typeface="Times New Roman"/>
                <a:cs typeface="Times New Roman"/>
              </a:rPr>
              <a:t>subsection </a:t>
            </a:r>
            <a:r>
              <a:rPr sz="1100" spc="-5" dirty="0">
                <a:latin typeface="Times New Roman"/>
                <a:cs typeface="Times New Roman"/>
              </a:rPr>
              <a:t>A. The deferred other postemployment benefits will 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recognized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employee benefits expense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future years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more fully described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Note </a:t>
            </a:r>
            <a:r>
              <a:rPr sz="1100" spc="-10" dirty="0">
                <a:latin typeface="Times New Roman"/>
                <a:cs typeface="Times New Roman"/>
              </a:rPr>
              <a:t>III,  </a:t>
            </a:r>
            <a:r>
              <a:rPr sz="1100" dirty="0">
                <a:latin typeface="Times New Roman"/>
                <a:cs typeface="Times New Roman"/>
              </a:rPr>
              <a:t>subsection</a:t>
            </a:r>
            <a:r>
              <a:rPr sz="1100" spc="-5" dirty="0">
                <a:latin typeface="Times New Roman"/>
                <a:cs typeface="Times New Roman"/>
              </a:rPr>
              <a:t> B.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126">
    <p:push dir="u"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358900" y="852932"/>
            <a:ext cx="5504180" cy="822515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ct val="95700"/>
              </a:lnSpc>
              <a:spcBef>
                <a:spcPts val="160"/>
              </a:spcBef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addition to </a:t>
            </a:r>
            <a:r>
              <a:rPr sz="1100" spc="-5" dirty="0">
                <a:latin typeface="Times New Roman"/>
                <a:cs typeface="Times New Roman"/>
              </a:rPr>
              <a:t>liabilities,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financial position will sometimes report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separate  </a:t>
            </a:r>
            <a:r>
              <a:rPr sz="1100" dirty="0">
                <a:latin typeface="Times New Roman"/>
                <a:cs typeface="Times New Roman"/>
              </a:rPr>
              <a:t>section </a:t>
            </a:r>
            <a:r>
              <a:rPr sz="1100" spc="-5" dirty="0">
                <a:latin typeface="Times New Roman"/>
                <a:cs typeface="Times New Roman"/>
              </a:rPr>
              <a:t>for deferred inflows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resources. This separate financial statement element, </a:t>
            </a:r>
            <a:r>
              <a:rPr sz="1100" i="1" spc="-5" dirty="0">
                <a:latin typeface="Times New Roman"/>
                <a:cs typeface="Times New Roman"/>
              </a:rPr>
              <a:t>deferred  </a:t>
            </a:r>
            <a:r>
              <a:rPr sz="1100" i="1" dirty="0">
                <a:latin typeface="Times New Roman"/>
                <a:cs typeface="Times New Roman"/>
              </a:rPr>
              <a:t>inflows </a:t>
            </a:r>
            <a:r>
              <a:rPr sz="1100" i="1" spc="-10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resources</a:t>
            </a:r>
            <a:r>
              <a:rPr sz="1100" spc="-5" dirty="0">
                <a:latin typeface="Times New Roman"/>
                <a:cs typeface="Times New Roman"/>
              </a:rPr>
              <a:t>, represents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acquisition </a:t>
            </a:r>
            <a:r>
              <a:rPr sz="1100" dirty="0">
                <a:latin typeface="Times New Roman"/>
                <a:cs typeface="Times New Roman"/>
              </a:rPr>
              <a:t>of net </a:t>
            </a:r>
            <a:r>
              <a:rPr sz="1100" spc="-5" dirty="0">
                <a:latin typeface="Times New Roman"/>
                <a:cs typeface="Times New Roman"/>
              </a:rPr>
              <a:t>position that applies </a:t>
            </a:r>
            <a:r>
              <a:rPr sz="1100" dirty="0">
                <a:latin typeface="Times New Roman"/>
                <a:cs typeface="Times New Roman"/>
              </a:rPr>
              <a:t>to a </a:t>
            </a:r>
            <a:r>
              <a:rPr sz="1100" spc="-5" dirty="0">
                <a:latin typeface="Times New Roman"/>
                <a:cs typeface="Times New Roman"/>
              </a:rPr>
              <a:t>future period(s) and  </a:t>
            </a:r>
            <a:r>
              <a:rPr sz="1100" dirty="0">
                <a:latin typeface="Times New Roman"/>
                <a:cs typeface="Times New Roman"/>
              </a:rPr>
              <a:t>so </a:t>
            </a:r>
            <a:r>
              <a:rPr sz="1100" spc="-5" dirty="0">
                <a:latin typeface="Times New Roman"/>
                <a:cs typeface="Times New Roman"/>
              </a:rPr>
              <a:t>will not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recognized </a:t>
            </a:r>
            <a:r>
              <a:rPr sz="1100" dirty="0">
                <a:latin typeface="Times New Roman"/>
                <a:cs typeface="Times New Roman"/>
              </a:rPr>
              <a:t>as an inflow of </a:t>
            </a:r>
            <a:r>
              <a:rPr sz="1100" spc="-5" dirty="0">
                <a:latin typeface="Times New Roman"/>
                <a:cs typeface="Times New Roman"/>
              </a:rPr>
              <a:t>resources (revenue) </a:t>
            </a:r>
            <a:r>
              <a:rPr sz="1100" dirty="0">
                <a:latin typeface="Times New Roman"/>
                <a:cs typeface="Times New Roman"/>
              </a:rPr>
              <a:t>until </a:t>
            </a:r>
            <a:r>
              <a:rPr sz="1100" spc="-5" dirty="0">
                <a:latin typeface="Times New Roman"/>
                <a:cs typeface="Times New Roman"/>
              </a:rPr>
              <a:t>that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968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has </a:t>
            </a:r>
            <a:r>
              <a:rPr sz="1100" dirty="0">
                <a:latin typeface="Times New Roman"/>
                <a:cs typeface="Times New Roman"/>
              </a:rPr>
              <a:t>two </a:t>
            </a:r>
            <a:r>
              <a:rPr sz="1100" spc="-5" dirty="0">
                <a:latin typeface="Times New Roman"/>
                <a:cs typeface="Times New Roman"/>
              </a:rPr>
              <a:t>types </a:t>
            </a:r>
            <a:r>
              <a:rPr sz="1100" dirty="0">
                <a:latin typeface="Times New Roman"/>
                <a:cs typeface="Times New Roman"/>
              </a:rPr>
              <a:t>of items </a:t>
            </a:r>
            <a:r>
              <a:rPr sz="1100" spc="-5" dirty="0">
                <a:latin typeface="Times New Roman"/>
                <a:cs typeface="Times New Roman"/>
              </a:rPr>
              <a:t>which qualify for reporting </a:t>
            </a:r>
            <a:r>
              <a:rPr sz="1100" dirty="0">
                <a:latin typeface="Times New Roman"/>
                <a:cs typeface="Times New Roman"/>
              </a:rPr>
              <a:t>in this </a:t>
            </a:r>
            <a:r>
              <a:rPr sz="1100" spc="-5" dirty="0">
                <a:latin typeface="Times New Roman"/>
                <a:cs typeface="Times New Roman"/>
              </a:rPr>
              <a:t>category. The </a:t>
            </a:r>
            <a:r>
              <a:rPr sz="1100" dirty="0">
                <a:latin typeface="Times New Roman"/>
                <a:cs typeface="Times New Roman"/>
              </a:rPr>
              <a:t>first </a:t>
            </a:r>
            <a:r>
              <a:rPr sz="1100" spc="-5" dirty="0">
                <a:latin typeface="Times New Roman"/>
                <a:cs typeface="Times New Roman"/>
              </a:rPr>
              <a:t>arises  </a:t>
            </a:r>
            <a:r>
              <a:rPr sz="1100" dirty="0">
                <a:latin typeface="Times New Roman"/>
                <a:cs typeface="Times New Roman"/>
              </a:rPr>
              <a:t>under a </a:t>
            </a:r>
            <a:r>
              <a:rPr sz="1100" spc="-5" dirty="0">
                <a:latin typeface="Times New Roman"/>
                <a:cs typeface="Times New Roman"/>
              </a:rPr>
              <a:t>modified accrual basis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accounting, which qualifies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reporting </a:t>
            </a:r>
            <a:r>
              <a:rPr sz="1100" dirty="0">
                <a:latin typeface="Times New Roman"/>
                <a:cs typeface="Times New Roman"/>
              </a:rPr>
              <a:t>in this </a:t>
            </a:r>
            <a:r>
              <a:rPr sz="1100" spc="-5" dirty="0">
                <a:latin typeface="Times New Roman"/>
                <a:cs typeface="Times New Roman"/>
              </a:rPr>
              <a:t>category.  Accordingly, the </a:t>
            </a:r>
            <a:r>
              <a:rPr sz="1100" dirty="0">
                <a:latin typeface="Times New Roman"/>
                <a:cs typeface="Times New Roman"/>
              </a:rPr>
              <a:t>item </a:t>
            </a:r>
            <a:r>
              <a:rPr sz="1100" spc="-5" dirty="0">
                <a:latin typeface="Times New Roman"/>
                <a:cs typeface="Times New Roman"/>
              </a:rPr>
              <a:t>unavailable revenue is reported </a:t>
            </a:r>
            <a:r>
              <a:rPr sz="1100" dirty="0">
                <a:latin typeface="Times New Roman"/>
                <a:cs typeface="Times New Roman"/>
              </a:rPr>
              <a:t>only in </a:t>
            </a:r>
            <a:r>
              <a:rPr sz="1100" spc="-5" dirty="0">
                <a:latin typeface="Times New Roman"/>
                <a:cs typeface="Times New Roman"/>
              </a:rPr>
              <a:t>the governmental funds balance  sheet.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governmental funds report unavailable revenues from </a:t>
            </a:r>
            <a:r>
              <a:rPr sz="1100" dirty="0">
                <a:latin typeface="Times New Roman"/>
                <a:cs typeface="Times New Roman"/>
              </a:rPr>
              <a:t>two </a:t>
            </a:r>
            <a:r>
              <a:rPr sz="1100" spc="-5" dirty="0">
                <a:latin typeface="Times New Roman"/>
                <a:cs typeface="Times New Roman"/>
              </a:rPr>
              <a:t>sources: property taxes,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other. These amounts are deferred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recognized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10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inflow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</a:t>
            </a:r>
            <a:r>
              <a:rPr sz="1100" dirty="0">
                <a:latin typeface="Times New Roman"/>
                <a:cs typeface="Times New Roman"/>
              </a:rPr>
              <a:t>in the period </a:t>
            </a:r>
            <a:r>
              <a:rPr sz="1100" spc="-5" dirty="0">
                <a:latin typeface="Times New Roman"/>
                <a:cs typeface="Times New Roman"/>
              </a:rPr>
              <a:t>that the  </a:t>
            </a:r>
            <a:r>
              <a:rPr sz="1100" dirty="0">
                <a:latin typeface="Times New Roman"/>
                <a:cs typeface="Times New Roman"/>
              </a:rPr>
              <a:t>amounts become </a:t>
            </a:r>
            <a:r>
              <a:rPr sz="1100" spc="-5" dirty="0">
                <a:latin typeface="Times New Roman"/>
                <a:cs typeface="Times New Roman"/>
              </a:rPr>
              <a:t>available.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other items are reported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government-wide statement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net  position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relate to inflows from changes in the net </a:t>
            </a:r>
            <a:r>
              <a:rPr sz="1100" dirty="0">
                <a:latin typeface="Times New Roman"/>
                <a:cs typeface="Times New Roman"/>
              </a:rPr>
              <a:t>pension </a:t>
            </a:r>
            <a:r>
              <a:rPr sz="1100" spc="-5" dirty="0">
                <a:latin typeface="Times New Roman"/>
                <a:cs typeface="Times New Roman"/>
              </a:rPr>
              <a:t>and net other postemployment  </a:t>
            </a:r>
            <a:r>
              <a:rPr sz="1100" dirty="0">
                <a:latin typeface="Times New Roman"/>
                <a:cs typeface="Times New Roman"/>
              </a:rPr>
              <a:t>benefit </a:t>
            </a:r>
            <a:r>
              <a:rPr sz="1100" spc="-5" dirty="0">
                <a:latin typeface="Times New Roman"/>
                <a:cs typeface="Times New Roman"/>
              </a:rPr>
              <a:t>liabilities.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deferred pensions will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recognized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pension expense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future years as  </a:t>
            </a:r>
            <a:r>
              <a:rPr sz="1100" dirty="0">
                <a:latin typeface="Times New Roman"/>
                <a:cs typeface="Times New Roman"/>
              </a:rPr>
              <a:t>more </a:t>
            </a:r>
            <a:r>
              <a:rPr sz="1100" spc="-5" dirty="0">
                <a:latin typeface="Times New Roman"/>
                <a:cs typeface="Times New Roman"/>
              </a:rPr>
              <a:t>fully </a:t>
            </a:r>
            <a:r>
              <a:rPr sz="1100" dirty="0">
                <a:latin typeface="Times New Roman"/>
                <a:cs typeface="Times New Roman"/>
              </a:rPr>
              <a:t>described in </a:t>
            </a:r>
            <a:r>
              <a:rPr sz="1100" spc="-10" dirty="0">
                <a:latin typeface="Times New Roman"/>
                <a:cs typeface="Times New Roman"/>
              </a:rPr>
              <a:t>Note III, </a:t>
            </a:r>
            <a:r>
              <a:rPr sz="1100" dirty="0">
                <a:latin typeface="Times New Roman"/>
                <a:cs typeface="Times New Roman"/>
              </a:rPr>
              <a:t>subsection </a:t>
            </a:r>
            <a:r>
              <a:rPr sz="1100" spc="-5" dirty="0">
                <a:latin typeface="Times New Roman"/>
                <a:cs typeface="Times New Roman"/>
              </a:rPr>
              <a:t>A. The deferred other postemployment benefits will 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recognized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employee benefits expense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future years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more fully described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Note </a:t>
            </a:r>
            <a:r>
              <a:rPr sz="1100" spc="-10" dirty="0">
                <a:latin typeface="Times New Roman"/>
                <a:cs typeface="Times New Roman"/>
              </a:rPr>
              <a:t>III,  </a:t>
            </a:r>
            <a:r>
              <a:rPr sz="1100" dirty="0">
                <a:latin typeface="Times New Roman"/>
                <a:cs typeface="Times New Roman"/>
              </a:rPr>
              <a:t>subsection</a:t>
            </a:r>
            <a:r>
              <a:rPr sz="1100" spc="-5" dirty="0">
                <a:latin typeface="Times New Roman"/>
                <a:cs typeface="Times New Roman"/>
              </a:rPr>
              <a:t> B.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00330">
              <a:lnSpc>
                <a:spcPct val="95800"/>
              </a:lnSpc>
              <a:spcBef>
                <a:spcPts val="5"/>
              </a:spcBef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Net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Position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government-wide financial statements, net position 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“net  investment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capital assets” includes capital assets, net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accumulated depreciation, </a:t>
            </a:r>
            <a:r>
              <a:rPr sz="1100" dirty="0">
                <a:latin typeface="Times New Roman"/>
                <a:cs typeface="Times New Roman"/>
              </a:rPr>
              <a:t>less the  </a:t>
            </a:r>
            <a:r>
              <a:rPr sz="1100" spc="-5" dirty="0">
                <a:latin typeface="Times New Roman"/>
                <a:cs typeface="Times New Roman"/>
              </a:rPr>
              <a:t>principal balance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outstanding debt </a:t>
            </a:r>
            <a:r>
              <a:rPr sz="1100" dirty="0">
                <a:latin typeface="Times New Roman"/>
                <a:cs typeface="Times New Roman"/>
              </a:rPr>
              <a:t>used to </a:t>
            </a:r>
            <a:r>
              <a:rPr sz="1100" spc="-5" dirty="0">
                <a:latin typeface="Times New Roman"/>
                <a:cs typeface="Times New Roman"/>
              </a:rPr>
              <a:t>acquire capital assets. Unspent </a:t>
            </a:r>
            <a:r>
              <a:rPr sz="1100" dirty="0">
                <a:latin typeface="Times New Roman"/>
                <a:cs typeface="Times New Roman"/>
              </a:rPr>
              <a:t>proceeds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capital  related debt are not considered </a:t>
            </a:r>
            <a:r>
              <a:rPr sz="1100" dirty="0">
                <a:latin typeface="Times New Roman"/>
                <a:cs typeface="Times New Roman"/>
              </a:rPr>
              <a:t>to be </a:t>
            </a:r>
            <a:r>
              <a:rPr sz="1100" spc="-5" dirty="0">
                <a:latin typeface="Times New Roman"/>
                <a:cs typeface="Times New Roman"/>
              </a:rPr>
              <a:t>capital related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debt.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254635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Net </a:t>
            </a:r>
            <a:r>
              <a:rPr sz="1100" dirty="0">
                <a:latin typeface="Times New Roman"/>
                <a:cs typeface="Times New Roman"/>
              </a:rPr>
              <a:t>position is </a:t>
            </a:r>
            <a:r>
              <a:rPr sz="1100" spc="-5" dirty="0">
                <a:latin typeface="Times New Roman"/>
                <a:cs typeface="Times New Roman"/>
              </a:rPr>
              <a:t>reported as restricted when amounts are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available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appropriation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are  legally restricted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outside </a:t>
            </a:r>
            <a:r>
              <a:rPr sz="1100" dirty="0">
                <a:latin typeface="Times New Roman"/>
                <a:cs typeface="Times New Roman"/>
              </a:rPr>
              <a:t>parties </a:t>
            </a:r>
            <a:r>
              <a:rPr sz="1100" spc="-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a specific use. </a:t>
            </a:r>
            <a:r>
              <a:rPr sz="1100" spc="-5" dirty="0">
                <a:latin typeface="Times New Roman"/>
                <a:cs typeface="Times New Roman"/>
              </a:rPr>
              <a:t>Net </a:t>
            </a:r>
            <a:r>
              <a:rPr sz="1100" dirty="0">
                <a:latin typeface="Times New Roman"/>
                <a:cs typeface="Times New Roman"/>
              </a:rPr>
              <a:t>position has </a:t>
            </a:r>
            <a:r>
              <a:rPr sz="1100" spc="-5" dirty="0">
                <a:latin typeface="Times New Roman"/>
                <a:cs typeface="Times New Roman"/>
              </a:rPr>
              <a:t>been </a:t>
            </a:r>
            <a:r>
              <a:rPr sz="1100" i="1" spc="-5" dirty="0">
                <a:latin typeface="Times New Roman"/>
                <a:cs typeface="Times New Roman"/>
              </a:rPr>
              <a:t>restricted </a:t>
            </a:r>
            <a:r>
              <a:rPr sz="1100" i="1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following: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marR="132715">
              <a:lnSpc>
                <a:spcPts val="1260"/>
              </a:lnSpc>
              <a:spcBef>
                <a:spcPts val="5"/>
              </a:spcBef>
            </a:pPr>
            <a:r>
              <a:rPr sz="1100" i="1" spc="-5" dirty="0">
                <a:latin typeface="Times New Roman"/>
                <a:cs typeface="Times New Roman"/>
              </a:rPr>
              <a:t>Nonexpendable permanent </a:t>
            </a:r>
            <a:r>
              <a:rPr sz="1100" i="1" dirty="0">
                <a:latin typeface="Times New Roman"/>
                <a:cs typeface="Times New Roman"/>
              </a:rPr>
              <a:t>funds </a:t>
            </a:r>
            <a:r>
              <a:rPr sz="1100" spc="-5" dirty="0">
                <a:latin typeface="Times New Roman"/>
                <a:cs typeface="Times New Roman"/>
              </a:rPr>
              <a:t>represent the endowment portion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donor restricted trusts  that support governmental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programs.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marR="299085">
              <a:lnSpc>
                <a:spcPts val="1260"/>
              </a:lnSpc>
            </a:pPr>
            <a:r>
              <a:rPr sz="1100" i="1" dirty="0">
                <a:latin typeface="Times New Roman"/>
                <a:cs typeface="Times New Roman"/>
              </a:rPr>
              <a:t>Expendable </a:t>
            </a:r>
            <a:r>
              <a:rPr sz="1100" i="1" spc="-5" dirty="0">
                <a:latin typeface="Times New Roman"/>
                <a:cs typeface="Times New Roman"/>
              </a:rPr>
              <a:t>permanent funds </a:t>
            </a:r>
            <a:r>
              <a:rPr sz="1100" spc="-5" dirty="0">
                <a:latin typeface="Times New Roman"/>
                <a:cs typeface="Times New Roman"/>
              </a:rPr>
              <a:t>represent amounts held in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trust whereby expenditures are  </a:t>
            </a:r>
            <a:r>
              <a:rPr sz="1100" dirty="0">
                <a:latin typeface="Times New Roman"/>
                <a:cs typeface="Times New Roman"/>
              </a:rPr>
              <a:t>subject to </a:t>
            </a:r>
            <a:r>
              <a:rPr sz="1100" spc="-5" dirty="0">
                <a:latin typeface="Times New Roman"/>
                <a:cs typeface="Times New Roman"/>
              </a:rPr>
              <a:t>various </a:t>
            </a:r>
            <a:r>
              <a:rPr sz="1100" dirty="0">
                <a:latin typeface="Times New Roman"/>
                <a:cs typeface="Times New Roman"/>
              </a:rPr>
              <a:t>trust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agreements.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160020">
              <a:lnSpc>
                <a:spcPts val="1260"/>
              </a:lnSpc>
            </a:pPr>
            <a:r>
              <a:rPr sz="1100" i="1" dirty="0">
                <a:latin typeface="Times New Roman"/>
                <a:cs typeface="Times New Roman"/>
              </a:rPr>
              <a:t>Capital </a:t>
            </a:r>
            <a:r>
              <a:rPr sz="1100" i="1" spc="-5" dirty="0">
                <a:latin typeface="Times New Roman"/>
                <a:cs typeface="Times New Roman"/>
              </a:rPr>
              <a:t>projects funds </a:t>
            </a:r>
            <a:r>
              <a:rPr sz="1100" spc="-5" dirty="0">
                <a:latin typeface="Times New Roman"/>
                <a:cs typeface="Times New Roman"/>
              </a:rPr>
              <a:t>represent remaining balances from bond proceeds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other financing  sources that are restricted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state law to </a:t>
            </a:r>
            <a:r>
              <a:rPr sz="1100" spc="-5" dirty="0">
                <a:latin typeface="Times New Roman"/>
                <a:cs typeface="Times New Roman"/>
              </a:rPr>
              <a:t>specific capital purposes and borrowing</a:t>
            </a:r>
            <a:r>
              <a:rPr sz="1100" spc="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terms.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240665" marR="113030">
              <a:lnSpc>
                <a:spcPct val="95900"/>
              </a:lnSpc>
            </a:pPr>
            <a:r>
              <a:rPr sz="1100" i="1" dirty="0">
                <a:latin typeface="Times New Roman"/>
                <a:cs typeface="Times New Roman"/>
              </a:rPr>
              <a:t>Community </a:t>
            </a:r>
            <a:r>
              <a:rPr sz="1100" i="1" spc="-5" dirty="0">
                <a:latin typeface="Times New Roman"/>
                <a:cs typeface="Times New Roman"/>
              </a:rPr>
              <a:t>preservation </a:t>
            </a:r>
            <a:r>
              <a:rPr sz="1100" spc="-5" dirty="0">
                <a:latin typeface="Times New Roman"/>
                <a:cs typeface="Times New Roman"/>
              </a:rPr>
              <a:t>represents assets that are restricted </a:t>
            </a:r>
            <a:r>
              <a:rPr sz="1100" dirty="0">
                <a:latin typeface="Times New Roman"/>
                <a:cs typeface="Times New Roman"/>
              </a:rPr>
              <a:t>by state law </a:t>
            </a:r>
            <a:r>
              <a:rPr sz="1100" spc="-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purposes </a:t>
            </a:r>
            <a:r>
              <a:rPr sz="110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acquiring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developing open space and recreational facilities, historic resources and  affordable </a:t>
            </a:r>
            <a:r>
              <a:rPr sz="1100" dirty="0">
                <a:latin typeface="Times New Roman"/>
                <a:cs typeface="Times New Roman"/>
              </a:rPr>
              <a:t>housing </a:t>
            </a:r>
            <a:r>
              <a:rPr sz="1100" spc="-5" dirty="0">
                <a:latin typeface="Times New Roman"/>
                <a:cs typeface="Times New Roman"/>
              </a:rPr>
              <a:t>associated with the Massachusetts </a:t>
            </a:r>
            <a:r>
              <a:rPr sz="1100" dirty="0">
                <a:latin typeface="Times New Roman"/>
                <a:cs typeface="Times New Roman"/>
              </a:rPr>
              <a:t>Community </a:t>
            </a:r>
            <a:r>
              <a:rPr sz="1100" spc="-5" dirty="0">
                <a:latin typeface="Times New Roman"/>
                <a:cs typeface="Times New Roman"/>
              </a:rPr>
              <a:t>Preservation</a:t>
            </a:r>
            <a:r>
              <a:rPr sz="1100" spc="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170815">
              <a:lnSpc>
                <a:spcPts val="1260"/>
              </a:lnSpc>
            </a:pPr>
            <a:r>
              <a:rPr sz="1100" i="1" spc="-5" dirty="0">
                <a:latin typeface="Times New Roman"/>
                <a:cs typeface="Times New Roman"/>
              </a:rPr>
              <a:t>Gifts </a:t>
            </a:r>
            <a:r>
              <a:rPr sz="1100" i="1" dirty="0">
                <a:latin typeface="Times New Roman"/>
                <a:cs typeface="Times New Roman"/>
              </a:rPr>
              <a:t>and </a:t>
            </a:r>
            <a:r>
              <a:rPr sz="1100" i="1" spc="-5" dirty="0">
                <a:latin typeface="Times New Roman"/>
                <a:cs typeface="Times New Roman"/>
              </a:rPr>
              <a:t>donations </a:t>
            </a:r>
            <a:r>
              <a:rPr sz="1100" spc="-5" dirty="0">
                <a:latin typeface="Times New Roman"/>
                <a:cs typeface="Times New Roman"/>
              </a:rPr>
              <a:t>represent assets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have restrictions </a:t>
            </a:r>
            <a:r>
              <a:rPr sz="1100" dirty="0">
                <a:latin typeface="Times New Roman"/>
                <a:cs typeface="Times New Roman"/>
              </a:rPr>
              <a:t>placed on </a:t>
            </a:r>
            <a:r>
              <a:rPr sz="1100" spc="-5" dirty="0">
                <a:latin typeface="Times New Roman"/>
                <a:cs typeface="Times New Roman"/>
              </a:rPr>
              <a:t>them from benefactors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may only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used for </a:t>
            </a:r>
            <a:r>
              <a:rPr sz="1100" spc="-1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intended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purpose.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241300" marR="267970">
              <a:lnSpc>
                <a:spcPts val="1270"/>
              </a:lnSpc>
            </a:pPr>
            <a:r>
              <a:rPr sz="1100" i="1" dirty="0">
                <a:latin typeface="Times New Roman"/>
                <a:cs typeface="Times New Roman"/>
              </a:rPr>
              <a:t>Other </a:t>
            </a:r>
            <a:r>
              <a:rPr sz="1100" i="1" spc="-5" dirty="0">
                <a:latin typeface="Times New Roman"/>
                <a:cs typeface="Times New Roman"/>
              </a:rPr>
              <a:t>purposes –</a:t>
            </a:r>
            <a:r>
              <a:rPr sz="1100" spc="-5" dirty="0">
                <a:latin typeface="Times New Roman"/>
                <a:cs typeface="Times New Roman"/>
              </a:rPr>
              <a:t>represent </a:t>
            </a:r>
            <a:r>
              <a:rPr sz="1100" dirty="0">
                <a:latin typeface="Times New Roman"/>
                <a:cs typeface="Times New Roman"/>
              </a:rPr>
              <a:t>assets that </a:t>
            </a:r>
            <a:r>
              <a:rPr sz="1100" spc="-5" dirty="0">
                <a:latin typeface="Times New Roman"/>
                <a:cs typeface="Times New Roman"/>
              </a:rPr>
              <a:t>are restricted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Federal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State laws for specific  governmental programs and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7620">
              <a:lnSpc>
                <a:spcPct val="959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Fund Equity</a:t>
            </a:r>
            <a:r>
              <a:rPr sz="1100" i="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the fund </a:t>
            </a:r>
            <a:r>
              <a:rPr sz="1100" spc="-5" dirty="0">
                <a:latin typeface="Times New Roman"/>
                <a:cs typeface="Times New Roman"/>
              </a:rPr>
              <a:t>financial statements,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balance for governmental funds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reported 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classifications that comprise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hierarchy based primarily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extent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which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is  </a:t>
            </a:r>
            <a:r>
              <a:rPr sz="1100" spc="-5" dirty="0">
                <a:latin typeface="Times New Roman"/>
                <a:cs typeface="Times New Roman"/>
              </a:rPr>
              <a:t>required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honor constraints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specific purpose for which amounts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funds </a:t>
            </a:r>
            <a:r>
              <a:rPr sz="1100" dirty="0">
                <a:latin typeface="Times New Roman"/>
                <a:cs typeface="Times New Roman"/>
              </a:rPr>
              <a:t>can be</a:t>
            </a:r>
            <a:r>
              <a:rPr sz="1100" spc="1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spent.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0320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balance is reported </a:t>
            </a:r>
            <a:r>
              <a:rPr sz="1100" dirty="0">
                <a:latin typeface="Times New Roman"/>
                <a:cs typeface="Times New Roman"/>
              </a:rPr>
              <a:t>in five </a:t>
            </a:r>
            <a:r>
              <a:rPr sz="1100" spc="-5" dirty="0">
                <a:latin typeface="Times New Roman"/>
                <a:cs typeface="Times New Roman"/>
              </a:rPr>
              <a:t>components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non-spendable, restricted, committed, assigned,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unassigned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described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below: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453">
    <p:push dir="u"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358406" y="852932"/>
            <a:ext cx="5509260" cy="7261859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99085" marR="238760">
              <a:lnSpc>
                <a:spcPct val="95900"/>
              </a:lnSpc>
              <a:spcBef>
                <a:spcPts val="155"/>
              </a:spcBef>
            </a:pPr>
            <a:r>
              <a:rPr sz="1100" i="1" spc="-5" dirty="0">
                <a:latin typeface="Times New Roman"/>
                <a:cs typeface="Times New Roman"/>
              </a:rPr>
              <a:t>Non-spendable </a:t>
            </a:r>
            <a:r>
              <a:rPr sz="1100" spc="-5" dirty="0">
                <a:latin typeface="Times New Roman"/>
                <a:cs typeface="Times New Roman"/>
              </a:rPr>
              <a:t>represents amounts </a:t>
            </a:r>
            <a:r>
              <a:rPr sz="1100" dirty="0">
                <a:latin typeface="Times New Roman"/>
                <a:cs typeface="Times New Roman"/>
              </a:rPr>
              <a:t>that cannot be </a:t>
            </a:r>
            <a:r>
              <a:rPr sz="1100" spc="-5" dirty="0">
                <a:latin typeface="Times New Roman"/>
                <a:cs typeface="Times New Roman"/>
              </a:rPr>
              <a:t>spent because </a:t>
            </a:r>
            <a:r>
              <a:rPr sz="1100" dirty="0">
                <a:latin typeface="Times New Roman"/>
                <a:cs typeface="Times New Roman"/>
              </a:rPr>
              <a:t>they are </a:t>
            </a:r>
            <a:r>
              <a:rPr sz="1100" spc="-5" dirty="0">
                <a:latin typeface="Times New Roman"/>
                <a:cs typeface="Times New Roman"/>
              </a:rPr>
              <a:t>either (a)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in  </a:t>
            </a:r>
            <a:r>
              <a:rPr sz="1100" dirty="0">
                <a:latin typeface="Times New Roman"/>
                <a:cs typeface="Times New Roman"/>
              </a:rPr>
              <a:t>spendable </a:t>
            </a:r>
            <a:r>
              <a:rPr sz="1100" spc="-5" dirty="0">
                <a:latin typeface="Times New Roman"/>
                <a:cs typeface="Times New Roman"/>
              </a:rPr>
              <a:t>form (i.e. inventory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prepaid)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(b) legally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contractually required to </a:t>
            </a:r>
            <a:r>
              <a:rPr sz="1100" dirty="0">
                <a:latin typeface="Times New Roman"/>
                <a:cs typeface="Times New Roman"/>
              </a:rPr>
              <a:t>be  </a:t>
            </a:r>
            <a:r>
              <a:rPr sz="1100" spc="-5" dirty="0">
                <a:latin typeface="Times New Roman"/>
                <a:cs typeface="Times New Roman"/>
              </a:rPr>
              <a:t>maintained intact </a:t>
            </a:r>
            <a:r>
              <a:rPr sz="1100" dirty="0">
                <a:latin typeface="Times New Roman"/>
                <a:cs typeface="Times New Roman"/>
              </a:rPr>
              <a:t>such as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corpus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endowment.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299085" marR="27940">
              <a:lnSpc>
                <a:spcPct val="95700"/>
              </a:lnSpc>
            </a:pPr>
            <a:r>
              <a:rPr sz="1100" i="1" dirty="0">
                <a:latin typeface="Times New Roman"/>
                <a:cs typeface="Times New Roman"/>
              </a:rPr>
              <a:t>Restricted </a:t>
            </a:r>
            <a:r>
              <a:rPr sz="1100" spc="-5" dirty="0">
                <a:latin typeface="Times New Roman"/>
                <a:cs typeface="Times New Roman"/>
              </a:rPr>
              <a:t>represents amounts that have constraints placed either externally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third-parties  (creditors, grantors, contributors, </a:t>
            </a:r>
            <a:r>
              <a:rPr sz="1100" dirty="0">
                <a:latin typeface="Times New Roman"/>
                <a:cs typeface="Times New Roman"/>
              </a:rPr>
              <a:t>or laws or </a:t>
            </a:r>
            <a:r>
              <a:rPr sz="1100" spc="-5" dirty="0">
                <a:latin typeface="Times New Roman"/>
                <a:cs typeface="Times New Roman"/>
              </a:rPr>
              <a:t>regulations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other governments) </a:t>
            </a:r>
            <a:r>
              <a:rPr sz="1100" dirty="0">
                <a:latin typeface="Times New Roman"/>
                <a:cs typeface="Times New Roman"/>
              </a:rPr>
              <a:t>or by law  through </a:t>
            </a:r>
            <a:r>
              <a:rPr sz="1100" spc="-5" dirty="0">
                <a:latin typeface="Times New Roman"/>
                <a:cs typeface="Times New Roman"/>
              </a:rPr>
              <a:t>constitutional provisions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enabling legislation. </a:t>
            </a:r>
            <a:r>
              <a:rPr sz="1100" dirty="0">
                <a:latin typeface="Times New Roman"/>
                <a:cs typeface="Times New Roman"/>
              </a:rPr>
              <a:t>Enabling </a:t>
            </a:r>
            <a:r>
              <a:rPr sz="1100" spc="-5" dirty="0">
                <a:latin typeface="Times New Roman"/>
                <a:cs typeface="Times New Roman"/>
              </a:rPr>
              <a:t>legislation authorizes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assess, </a:t>
            </a:r>
            <a:r>
              <a:rPr sz="1100" dirty="0">
                <a:latin typeface="Times New Roman"/>
                <a:cs typeface="Times New Roman"/>
              </a:rPr>
              <a:t>levy, </a:t>
            </a:r>
            <a:r>
              <a:rPr sz="1100" spc="-5" dirty="0">
                <a:latin typeface="Times New Roman"/>
                <a:cs typeface="Times New Roman"/>
              </a:rPr>
              <a:t>charge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otherwise mandate payment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(from external  resource providers) and includes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legally enforceable requirement (compelled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external  parties) that those resources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used only for the specific purposes stipulated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 legislation.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299085" marR="135890">
              <a:lnSpc>
                <a:spcPct val="95900"/>
              </a:lnSpc>
            </a:pPr>
            <a:r>
              <a:rPr sz="1100" i="1" spc="-5" dirty="0">
                <a:latin typeface="Times New Roman"/>
                <a:cs typeface="Times New Roman"/>
              </a:rPr>
              <a:t>Committed </a:t>
            </a:r>
            <a:r>
              <a:rPr sz="1100" spc="-5" dirty="0">
                <a:latin typeface="Times New Roman"/>
                <a:cs typeface="Times New Roman"/>
              </a:rPr>
              <a:t>represents amounts that </a:t>
            </a:r>
            <a:r>
              <a:rPr sz="1100" dirty="0">
                <a:latin typeface="Times New Roman"/>
                <a:cs typeface="Times New Roman"/>
              </a:rPr>
              <a:t>can </a:t>
            </a:r>
            <a:r>
              <a:rPr sz="1100" spc="-5" dirty="0">
                <a:latin typeface="Times New Roman"/>
                <a:cs typeface="Times New Roman"/>
              </a:rPr>
              <a:t>only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used for specific purposes pursuant </a:t>
            </a:r>
            <a:r>
              <a:rPr sz="1100" dirty="0">
                <a:latin typeface="Times New Roman"/>
                <a:cs typeface="Times New Roman"/>
              </a:rPr>
              <a:t>to  </a:t>
            </a:r>
            <a:r>
              <a:rPr sz="1100" spc="-5" dirty="0">
                <a:latin typeface="Times New Roman"/>
                <a:cs typeface="Times New Roman"/>
              </a:rPr>
              <a:t>formal action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Town’s highest level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decision </a:t>
            </a:r>
            <a:r>
              <a:rPr sz="1100" dirty="0">
                <a:latin typeface="Times New Roman"/>
                <a:cs typeface="Times New Roman"/>
              </a:rPr>
              <a:t>making </a:t>
            </a:r>
            <a:r>
              <a:rPr sz="1100" spc="-5" dirty="0">
                <a:latin typeface="Times New Roman"/>
                <a:cs typeface="Times New Roman"/>
              </a:rPr>
              <a:t>authority, which </a:t>
            </a:r>
            <a:r>
              <a:rPr sz="1100" dirty="0">
                <a:latin typeface="Times New Roman"/>
                <a:cs typeface="Times New Roman"/>
              </a:rPr>
              <a:t>is the </a:t>
            </a:r>
            <a:r>
              <a:rPr sz="1100" spc="-5" dirty="0">
                <a:latin typeface="Times New Roman"/>
                <a:cs typeface="Times New Roman"/>
              </a:rPr>
              <a:t>Town  </a:t>
            </a:r>
            <a:r>
              <a:rPr sz="1100" dirty="0">
                <a:latin typeface="Times New Roman"/>
                <a:cs typeface="Times New Roman"/>
              </a:rPr>
              <a:t>Meeting </a:t>
            </a:r>
            <a:r>
              <a:rPr sz="1100" spc="-5" dirty="0">
                <a:latin typeface="Times New Roman"/>
                <a:cs typeface="Times New Roman"/>
              </a:rPr>
              <a:t>action, </a:t>
            </a:r>
            <a:r>
              <a:rPr sz="1100" dirty="0">
                <a:latin typeface="Times New Roman"/>
                <a:cs typeface="Times New Roman"/>
              </a:rPr>
              <a:t>and can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dirty="0">
                <a:latin typeface="Times New Roman"/>
                <a:cs typeface="Times New Roman"/>
              </a:rPr>
              <a:t>modified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rescinded </a:t>
            </a:r>
            <a:r>
              <a:rPr sz="1100" dirty="0">
                <a:latin typeface="Times New Roman"/>
                <a:cs typeface="Times New Roman"/>
              </a:rPr>
              <a:t>on through </a:t>
            </a:r>
            <a:r>
              <a:rPr sz="1100" spc="-5" dirty="0">
                <a:latin typeface="Times New Roman"/>
                <a:cs typeface="Times New Roman"/>
              </a:rPr>
              <a:t>these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actions.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99085" marR="465455">
              <a:lnSpc>
                <a:spcPts val="1260"/>
              </a:lnSpc>
            </a:pPr>
            <a:r>
              <a:rPr sz="1100" i="1" spc="-5" dirty="0">
                <a:latin typeface="Times New Roman"/>
                <a:cs typeface="Times New Roman"/>
              </a:rPr>
              <a:t>Assigned </a:t>
            </a:r>
            <a:r>
              <a:rPr sz="1100" spc="-5" dirty="0">
                <a:latin typeface="Times New Roman"/>
                <a:cs typeface="Times New Roman"/>
              </a:rPr>
              <a:t>represents amounts that are constrained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Town’s intent </a:t>
            </a:r>
            <a:r>
              <a:rPr sz="1100" dirty="0">
                <a:latin typeface="Times New Roman"/>
                <a:cs typeface="Times New Roman"/>
              </a:rPr>
              <a:t>to be </a:t>
            </a:r>
            <a:r>
              <a:rPr sz="1100" spc="-5" dirty="0">
                <a:latin typeface="Times New Roman"/>
                <a:cs typeface="Times New Roman"/>
              </a:rPr>
              <a:t>used for  specific purposes, but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neither restricted </a:t>
            </a:r>
            <a:r>
              <a:rPr sz="1100" dirty="0">
                <a:latin typeface="Times New Roman"/>
                <a:cs typeface="Times New Roman"/>
              </a:rPr>
              <a:t>nor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committed.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299085" marR="168275">
              <a:lnSpc>
                <a:spcPct val="95700"/>
              </a:lnSpc>
              <a:spcBef>
                <a:spcPts val="5"/>
              </a:spcBef>
            </a:pPr>
            <a:r>
              <a:rPr sz="1100" i="1" spc="-5" dirty="0">
                <a:latin typeface="Times New Roman"/>
                <a:cs typeface="Times New Roman"/>
              </a:rPr>
              <a:t>Unassigned </a:t>
            </a:r>
            <a:r>
              <a:rPr sz="1100" spc="-5" dirty="0">
                <a:latin typeface="Times New Roman"/>
                <a:cs typeface="Times New Roman"/>
              </a:rPr>
              <a:t>represents amounts that have not been restricted, committed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assigned </a:t>
            </a:r>
            <a:r>
              <a:rPr sz="1100" dirty="0">
                <a:latin typeface="Times New Roman"/>
                <a:cs typeface="Times New Roman"/>
              </a:rPr>
              <a:t>to  </a:t>
            </a:r>
            <a:r>
              <a:rPr sz="1100" spc="-5" dirty="0">
                <a:latin typeface="Times New Roman"/>
                <a:cs typeface="Times New Roman"/>
              </a:rPr>
              <a:t>specific purposes within the general fund.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general fund is the only fund that </a:t>
            </a:r>
            <a:r>
              <a:rPr sz="1100" dirty="0">
                <a:latin typeface="Times New Roman"/>
                <a:cs typeface="Times New Roman"/>
              </a:rPr>
              <a:t>reports a  </a:t>
            </a:r>
            <a:r>
              <a:rPr sz="1100" spc="-5" dirty="0">
                <a:latin typeface="Times New Roman"/>
                <a:cs typeface="Times New Roman"/>
              </a:rPr>
              <a:t>positive unassigned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balance amount. Other governmental funds besides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general 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can only report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i="1" spc="-5" dirty="0">
                <a:latin typeface="Times New Roman"/>
                <a:cs typeface="Times New Roman"/>
              </a:rPr>
              <a:t>negative </a:t>
            </a:r>
            <a:r>
              <a:rPr sz="1100" spc="-5" dirty="0">
                <a:latin typeface="Times New Roman"/>
                <a:cs typeface="Times New Roman"/>
              </a:rPr>
              <a:t>unassigned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balance </a:t>
            </a:r>
            <a:r>
              <a:rPr sz="1100" dirty="0">
                <a:latin typeface="Times New Roman"/>
                <a:cs typeface="Times New Roman"/>
              </a:rPr>
              <a:t>amount.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3619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When </a:t>
            </a:r>
            <a:r>
              <a:rPr sz="1100" spc="-5" dirty="0">
                <a:latin typeface="Times New Roman"/>
                <a:cs typeface="Times New Roman"/>
              </a:rPr>
              <a:t>both </a:t>
            </a:r>
            <a:r>
              <a:rPr sz="1100" dirty="0">
                <a:latin typeface="Times New Roman"/>
                <a:cs typeface="Times New Roman"/>
              </a:rPr>
              <a:t>restricted and </a:t>
            </a:r>
            <a:r>
              <a:rPr sz="1100" spc="-5" dirty="0">
                <a:latin typeface="Times New Roman"/>
                <a:cs typeface="Times New Roman"/>
              </a:rPr>
              <a:t>unrestricted resources are available for use, it </a:t>
            </a:r>
            <a:r>
              <a:rPr sz="1100" dirty="0">
                <a:latin typeface="Times New Roman"/>
                <a:cs typeface="Times New Roman"/>
              </a:rPr>
              <a:t>is the </a:t>
            </a:r>
            <a:r>
              <a:rPr sz="1100" spc="-5" dirty="0">
                <a:latin typeface="Times New Roman"/>
                <a:cs typeface="Times New Roman"/>
              </a:rPr>
              <a:t>Town’s policy </a:t>
            </a:r>
            <a:r>
              <a:rPr sz="1100" dirty="0">
                <a:latin typeface="Times New Roman"/>
                <a:cs typeface="Times New Roman"/>
              </a:rPr>
              <a:t>to  use </a:t>
            </a:r>
            <a:r>
              <a:rPr sz="1100" spc="-5" dirty="0">
                <a:latin typeface="Times New Roman"/>
                <a:cs typeface="Times New Roman"/>
              </a:rPr>
              <a:t>restricted resources first, then unrestricted resources (committed, assigned </a:t>
            </a:r>
            <a:r>
              <a:rPr sz="1100" dirty="0">
                <a:latin typeface="Times New Roman"/>
                <a:cs typeface="Times New Roman"/>
              </a:rPr>
              <a:t>and unassigned) </a:t>
            </a:r>
            <a:r>
              <a:rPr sz="1100" spc="-5" dirty="0">
                <a:latin typeface="Times New Roman"/>
                <a:cs typeface="Times New Roman"/>
              </a:rPr>
              <a:t>as  </a:t>
            </a:r>
            <a:r>
              <a:rPr sz="1100" dirty="0">
                <a:latin typeface="Times New Roman"/>
                <a:cs typeface="Times New Roman"/>
              </a:rPr>
              <a:t>they are </a:t>
            </a:r>
            <a:r>
              <a:rPr sz="1100" spc="-5" dirty="0">
                <a:latin typeface="Times New Roman"/>
                <a:cs typeface="Times New Roman"/>
              </a:rPr>
              <a:t>needed. When unrestricted resources (committed, assigned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unassigned) are available 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use </a:t>
            </a:r>
            <a:r>
              <a:rPr sz="1100" dirty="0">
                <a:latin typeface="Times New Roman"/>
                <a:cs typeface="Times New Roman"/>
              </a:rPr>
              <a:t>it is the </a:t>
            </a:r>
            <a:r>
              <a:rPr sz="1100" spc="-5" dirty="0">
                <a:latin typeface="Times New Roman"/>
                <a:cs typeface="Times New Roman"/>
              </a:rPr>
              <a:t>Town’s policy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use committed resources first, then assigned, </a:t>
            </a:r>
            <a:r>
              <a:rPr sz="1100" dirty="0">
                <a:latin typeface="Times New Roman"/>
                <a:cs typeface="Times New Roman"/>
              </a:rPr>
              <a:t>and then  </a:t>
            </a:r>
            <a:r>
              <a:rPr sz="1100" spc="-5" dirty="0">
                <a:latin typeface="Times New Roman"/>
                <a:cs typeface="Times New Roman"/>
              </a:rPr>
              <a:t>unassigned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they are needed.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95605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has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established financial policies with respect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maintaining minimum fund  </a:t>
            </a:r>
            <a:r>
              <a:rPr sz="1100" dirty="0">
                <a:latin typeface="Times New Roman"/>
                <a:cs typeface="Times New Roman"/>
              </a:rPr>
              <a:t>balance</a:t>
            </a:r>
            <a:r>
              <a:rPr sz="1100" spc="-5" dirty="0">
                <a:latin typeface="Times New Roman"/>
                <a:cs typeface="Times New Roman"/>
              </a:rPr>
              <a:t> amounts.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785">
              <a:lnSpc>
                <a:spcPts val="127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Stabilization Fund</a:t>
            </a:r>
            <a:r>
              <a:rPr sz="1100" i="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Town maintains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general stabilization fund which </a:t>
            </a:r>
            <a:r>
              <a:rPr sz="1100" dirty="0">
                <a:latin typeface="Times New Roman"/>
                <a:cs typeface="Times New Roman"/>
              </a:rPr>
              <a:t>may be </a:t>
            </a:r>
            <a:r>
              <a:rPr sz="1100" spc="-5" dirty="0">
                <a:latin typeface="Times New Roman"/>
                <a:cs typeface="Times New Roman"/>
              </a:rPr>
              <a:t>used for </a:t>
            </a:r>
            <a:r>
              <a:rPr sz="1100" dirty="0">
                <a:latin typeface="Times New Roman"/>
                <a:cs typeface="Times New Roman"/>
              </a:rPr>
              <a:t>any  municipal </a:t>
            </a:r>
            <a:r>
              <a:rPr sz="1100" spc="-5" dirty="0">
                <a:latin typeface="Times New Roman"/>
                <a:cs typeface="Times New Roman"/>
              </a:rPr>
              <a:t>purpose upon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two-thirds vote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Town Meeting.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balance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fund</a:t>
            </a:r>
            <a:r>
              <a:rPr sz="1100" spc="8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totals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30"/>
              </a:lnSpc>
            </a:pPr>
            <a:r>
              <a:rPr sz="1100" dirty="0">
                <a:latin typeface="Times New Roman"/>
                <a:cs typeface="Times New Roman"/>
              </a:rPr>
              <a:t>$699,388 at June </a:t>
            </a:r>
            <a:r>
              <a:rPr sz="1100" spc="-5" dirty="0">
                <a:latin typeface="Times New Roman"/>
                <a:cs typeface="Times New Roman"/>
              </a:rPr>
              <a:t>30, </a:t>
            </a:r>
            <a:r>
              <a:rPr sz="1100" dirty="0">
                <a:latin typeface="Times New Roman"/>
                <a:cs typeface="Times New Roman"/>
              </a:rPr>
              <a:t>2019 and </a:t>
            </a:r>
            <a:r>
              <a:rPr sz="1100" spc="-5" dirty="0">
                <a:latin typeface="Times New Roman"/>
                <a:cs typeface="Times New Roman"/>
              </a:rPr>
              <a:t>is reported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unassigned fund balance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general</a:t>
            </a:r>
            <a:r>
              <a:rPr sz="1100" dirty="0">
                <a:latin typeface="Times New Roman"/>
                <a:cs typeface="Times New Roman"/>
              </a:rPr>
              <a:t> fund.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8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Encumbrances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–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encumbrance policy regarding the general fund </a:t>
            </a:r>
            <a:r>
              <a:rPr sz="1100" dirty="0">
                <a:latin typeface="Times New Roman"/>
                <a:cs typeface="Times New Roman"/>
              </a:rPr>
              <a:t>is to (1) </a:t>
            </a:r>
            <a:r>
              <a:rPr sz="1100" spc="-5" dirty="0">
                <a:latin typeface="Times New Roman"/>
                <a:cs typeface="Times New Roman"/>
              </a:rPr>
              <a:t>classify  encumbrances that </a:t>
            </a:r>
            <a:r>
              <a:rPr sz="1100" dirty="0">
                <a:latin typeface="Times New Roman"/>
                <a:cs typeface="Times New Roman"/>
              </a:rPr>
              <a:t>arise </a:t>
            </a:r>
            <a:r>
              <a:rPr sz="1100" spc="-5" dirty="0">
                <a:latin typeface="Times New Roman"/>
                <a:cs typeface="Times New Roman"/>
              </a:rPr>
              <a:t>from the issuance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purchases made </a:t>
            </a:r>
            <a:r>
              <a:rPr sz="1100" dirty="0">
                <a:latin typeface="Times New Roman"/>
                <a:cs typeface="Times New Roman"/>
              </a:rPr>
              <a:t>or to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made resulting from  </a:t>
            </a:r>
            <a:r>
              <a:rPr sz="1100" dirty="0">
                <a:latin typeface="Times New Roman"/>
                <a:cs typeface="Times New Roman"/>
              </a:rPr>
              <a:t>normal purchasing activity approved by the </a:t>
            </a:r>
            <a:r>
              <a:rPr sz="1100" spc="-5" dirty="0">
                <a:latin typeface="Times New Roman"/>
                <a:cs typeface="Times New Roman"/>
              </a:rPr>
              <a:t>Town Accountant as assigned,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(2) classify  encumbrances that result from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action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Meeting as </a:t>
            </a:r>
            <a:r>
              <a:rPr sz="1100" spc="-5" dirty="0">
                <a:latin typeface="Times New Roman"/>
                <a:cs typeface="Times New Roman"/>
              </a:rPr>
              <a:t>committed. Encumbrances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dirty="0">
                <a:latin typeface="Times New Roman"/>
                <a:cs typeface="Times New Roman"/>
              </a:rPr>
              <a:t>funds </a:t>
            </a:r>
            <a:r>
              <a:rPr sz="1100" spc="-5" dirty="0">
                <a:latin typeface="Times New Roman"/>
                <a:cs typeface="Times New Roman"/>
              </a:rPr>
              <a:t>already restricted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committed are included within the classification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those fund </a:t>
            </a:r>
            <a:r>
              <a:rPr sz="1100" spc="-5" dirty="0">
                <a:latin typeface="Times New Roman"/>
                <a:cs typeface="Times New Roman"/>
              </a:rPr>
              <a:t>balances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not reported separately.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reports $14,597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encumbrances from normal purchasing  </a:t>
            </a:r>
            <a:r>
              <a:rPr sz="1100" dirty="0">
                <a:latin typeface="Times New Roman"/>
                <a:cs typeface="Times New Roman"/>
              </a:rPr>
              <a:t>activity in </a:t>
            </a:r>
            <a:r>
              <a:rPr sz="1100" spc="-5" dirty="0">
                <a:latin typeface="Times New Roman"/>
                <a:cs typeface="Times New Roman"/>
              </a:rPr>
              <a:t>the general </a:t>
            </a:r>
            <a:r>
              <a:rPr sz="1100" dirty="0">
                <a:latin typeface="Times New Roman"/>
                <a:cs typeface="Times New Roman"/>
              </a:rPr>
              <a:t>fund as </a:t>
            </a:r>
            <a:r>
              <a:rPr sz="1100" spc="-5" dirty="0">
                <a:latin typeface="Times New Roman"/>
                <a:cs typeface="Times New Roman"/>
              </a:rPr>
              <a:t>assigned and </a:t>
            </a:r>
            <a:r>
              <a:rPr sz="1100" dirty="0">
                <a:latin typeface="Times New Roman"/>
                <a:cs typeface="Times New Roman"/>
              </a:rPr>
              <a:t>$695,014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encumbrances from Town Meeting votes 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General </a:t>
            </a:r>
            <a:r>
              <a:rPr sz="1100" dirty="0">
                <a:latin typeface="Times New Roman"/>
                <a:cs typeface="Times New Roman"/>
              </a:rPr>
              <a:t>Fund as </a:t>
            </a:r>
            <a:r>
              <a:rPr sz="1100" spc="-5" dirty="0">
                <a:latin typeface="Times New Roman"/>
                <a:cs typeface="Times New Roman"/>
              </a:rPr>
              <a:t>committed. There </a:t>
            </a:r>
            <a:r>
              <a:rPr sz="1100" dirty="0">
                <a:latin typeface="Times New Roman"/>
                <a:cs typeface="Times New Roman"/>
              </a:rPr>
              <a:t>are no </a:t>
            </a:r>
            <a:r>
              <a:rPr sz="1100" spc="-5" dirty="0">
                <a:latin typeface="Times New Roman"/>
                <a:cs typeface="Times New Roman"/>
              </a:rPr>
              <a:t>encumbrances reported </a:t>
            </a:r>
            <a:r>
              <a:rPr sz="1100" dirty="0">
                <a:latin typeface="Times New Roman"/>
                <a:cs typeface="Times New Roman"/>
              </a:rPr>
              <a:t>in any </a:t>
            </a:r>
            <a:r>
              <a:rPr sz="1100" spc="-5" dirty="0">
                <a:latin typeface="Times New Roman"/>
                <a:cs typeface="Times New Roman"/>
              </a:rPr>
              <a:t>other</a:t>
            </a:r>
            <a:r>
              <a:rPr sz="1100" spc="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847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1144" y="813816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45819" y="81381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5819" y="832103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87020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926580" y="813816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71144" y="888491"/>
            <a:ext cx="18415" cy="2257425"/>
          </a:xfrm>
          <a:custGeom>
            <a:avLst/>
            <a:gdLst/>
            <a:ahLst/>
            <a:cxnLst/>
            <a:rect l="l" t="t" r="r" b="b"/>
            <a:pathLst>
              <a:path w="18415" h="2257425">
                <a:moveTo>
                  <a:pt x="0" y="2257044"/>
                </a:moveTo>
                <a:lnTo>
                  <a:pt x="18287" y="2257044"/>
                </a:lnTo>
                <a:lnTo>
                  <a:pt x="18287" y="0"/>
                </a:lnTo>
                <a:lnTo>
                  <a:pt x="0" y="0"/>
                </a:lnTo>
                <a:lnTo>
                  <a:pt x="0" y="22570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89431" y="888491"/>
            <a:ext cx="38100" cy="2257425"/>
          </a:xfrm>
          <a:custGeom>
            <a:avLst/>
            <a:gdLst/>
            <a:ahLst/>
            <a:cxnLst/>
            <a:rect l="l" t="t" r="r" b="b"/>
            <a:pathLst>
              <a:path w="38100" h="2257425">
                <a:moveTo>
                  <a:pt x="0" y="2257044"/>
                </a:moveTo>
                <a:lnTo>
                  <a:pt x="38100" y="2257044"/>
                </a:lnTo>
                <a:lnTo>
                  <a:pt x="38100" y="0"/>
                </a:lnTo>
                <a:lnTo>
                  <a:pt x="0" y="0"/>
                </a:lnTo>
                <a:lnTo>
                  <a:pt x="0" y="22570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27532" y="888491"/>
            <a:ext cx="18415" cy="2257425"/>
          </a:xfrm>
          <a:custGeom>
            <a:avLst/>
            <a:gdLst/>
            <a:ahLst/>
            <a:cxnLst/>
            <a:rect l="l" t="t" r="r" b="b"/>
            <a:pathLst>
              <a:path w="18415" h="2257425">
                <a:moveTo>
                  <a:pt x="0" y="2257044"/>
                </a:moveTo>
                <a:lnTo>
                  <a:pt x="18287" y="2257044"/>
                </a:lnTo>
                <a:lnTo>
                  <a:pt x="18287" y="0"/>
                </a:lnTo>
                <a:lnTo>
                  <a:pt x="0" y="0"/>
                </a:lnTo>
                <a:lnTo>
                  <a:pt x="0" y="22570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982968" y="888491"/>
            <a:ext cx="18415" cy="2257425"/>
          </a:xfrm>
          <a:custGeom>
            <a:avLst/>
            <a:gdLst/>
            <a:ahLst/>
            <a:cxnLst/>
            <a:rect l="l" t="t" r="r" b="b"/>
            <a:pathLst>
              <a:path w="18415" h="2257425">
                <a:moveTo>
                  <a:pt x="0" y="2257044"/>
                </a:moveTo>
                <a:lnTo>
                  <a:pt x="18288" y="2257044"/>
                </a:lnTo>
                <a:lnTo>
                  <a:pt x="18288" y="0"/>
                </a:lnTo>
                <a:lnTo>
                  <a:pt x="0" y="0"/>
                </a:lnTo>
                <a:lnTo>
                  <a:pt x="0" y="225704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44868" y="888491"/>
            <a:ext cx="38100" cy="2257425"/>
          </a:xfrm>
          <a:custGeom>
            <a:avLst/>
            <a:gdLst/>
            <a:ahLst/>
            <a:cxnLst/>
            <a:rect l="l" t="t" r="r" b="b"/>
            <a:pathLst>
              <a:path w="38100" h="2257425">
                <a:moveTo>
                  <a:pt x="0" y="2257044"/>
                </a:moveTo>
                <a:lnTo>
                  <a:pt x="38100" y="2257044"/>
                </a:lnTo>
                <a:lnTo>
                  <a:pt x="38100" y="0"/>
                </a:lnTo>
                <a:lnTo>
                  <a:pt x="0" y="0"/>
                </a:lnTo>
                <a:lnTo>
                  <a:pt x="0" y="225704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26580" y="888491"/>
            <a:ext cx="18415" cy="2257425"/>
          </a:xfrm>
          <a:custGeom>
            <a:avLst/>
            <a:gdLst/>
            <a:ahLst/>
            <a:cxnLst/>
            <a:rect l="l" t="t" r="r" b="b"/>
            <a:pathLst>
              <a:path w="18415" h="2257425">
                <a:moveTo>
                  <a:pt x="0" y="2257044"/>
                </a:moveTo>
                <a:lnTo>
                  <a:pt x="18288" y="2257044"/>
                </a:lnTo>
                <a:lnTo>
                  <a:pt x="18288" y="0"/>
                </a:lnTo>
                <a:lnTo>
                  <a:pt x="0" y="0"/>
                </a:lnTo>
                <a:lnTo>
                  <a:pt x="0" y="225704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71144" y="3145535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9431" y="3145535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79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27532" y="3145535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7" y="309372"/>
                </a:lnTo>
                <a:lnTo>
                  <a:pt x="18287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82968" y="3145535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8" y="309372"/>
                </a:lnTo>
                <a:lnTo>
                  <a:pt x="18288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44868" y="3145535"/>
            <a:ext cx="38100" cy="309880"/>
          </a:xfrm>
          <a:custGeom>
            <a:avLst/>
            <a:gdLst/>
            <a:ahLst/>
            <a:cxnLst/>
            <a:rect l="l" t="t" r="r" b="b"/>
            <a:pathLst>
              <a:path w="38100" h="309879">
                <a:moveTo>
                  <a:pt x="0" y="309372"/>
                </a:moveTo>
                <a:lnTo>
                  <a:pt x="38100" y="309372"/>
                </a:lnTo>
                <a:lnTo>
                  <a:pt x="38100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26580" y="3145535"/>
            <a:ext cx="18415" cy="309880"/>
          </a:xfrm>
          <a:custGeom>
            <a:avLst/>
            <a:gdLst/>
            <a:ahLst/>
            <a:cxnLst/>
            <a:rect l="l" t="t" r="r" b="b"/>
            <a:pathLst>
              <a:path w="18415" h="309879">
                <a:moveTo>
                  <a:pt x="0" y="309372"/>
                </a:moveTo>
                <a:lnTo>
                  <a:pt x="18288" y="309372"/>
                </a:lnTo>
                <a:lnTo>
                  <a:pt x="18288" y="0"/>
                </a:lnTo>
                <a:lnTo>
                  <a:pt x="0" y="0"/>
                </a:lnTo>
                <a:lnTo>
                  <a:pt x="0" y="3093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71144" y="3454908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4"/>
                </a:moveTo>
                <a:lnTo>
                  <a:pt x="18287" y="321564"/>
                </a:lnTo>
                <a:lnTo>
                  <a:pt x="18287" y="0"/>
                </a:lnTo>
                <a:lnTo>
                  <a:pt x="0" y="0"/>
                </a:lnTo>
                <a:lnTo>
                  <a:pt x="0" y="32156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89431" y="3454908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4"/>
                </a:moveTo>
                <a:lnTo>
                  <a:pt x="38100" y="321564"/>
                </a:lnTo>
                <a:lnTo>
                  <a:pt x="38100" y="0"/>
                </a:lnTo>
                <a:lnTo>
                  <a:pt x="0" y="0"/>
                </a:lnTo>
                <a:lnTo>
                  <a:pt x="0" y="32156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27532" y="3454908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4"/>
                </a:moveTo>
                <a:lnTo>
                  <a:pt x="18287" y="321564"/>
                </a:lnTo>
                <a:lnTo>
                  <a:pt x="18287" y="0"/>
                </a:lnTo>
                <a:lnTo>
                  <a:pt x="0" y="0"/>
                </a:lnTo>
                <a:lnTo>
                  <a:pt x="0" y="32156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982968" y="3454908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4"/>
                </a:moveTo>
                <a:lnTo>
                  <a:pt x="18288" y="321564"/>
                </a:lnTo>
                <a:lnTo>
                  <a:pt x="18288" y="0"/>
                </a:lnTo>
                <a:lnTo>
                  <a:pt x="0" y="0"/>
                </a:lnTo>
                <a:lnTo>
                  <a:pt x="0" y="32156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44868" y="3454908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4"/>
                </a:moveTo>
                <a:lnTo>
                  <a:pt x="38100" y="321564"/>
                </a:lnTo>
                <a:lnTo>
                  <a:pt x="38100" y="0"/>
                </a:lnTo>
                <a:lnTo>
                  <a:pt x="0" y="0"/>
                </a:lnTo>
                <a:lnTo>
                  <a:pt x="0" y="321564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926580" y="3454908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4"/>
                </a:moveTo>
                <a:lnTo>
                  <a:pt x="18288" y="321564"/>
                </a:lnTo>
                <a:lnTo>
                  <a:pt x="18288" y="0"/>
                </a:lnTo>
                <a:lnTo>
                  <a:pt x="0" y="0"/>
                </a:lnTo>
                <a:lnTo>
                  <a:pt x="0" y="321564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71144" y="3776471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89431" y="3776471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27532" y="3776471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982968" y="3776471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944868" y="3776471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926580" y="3776471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71144" y="4098035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89431" y="4098035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27532" y="4098035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982968" y="4098035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944868" y="4098035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926580" y="4098035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1144" y="4419600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89431" y="4419600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27532" y="4419600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982968" y="4419600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944868" y="4419600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926580" y="4419600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71144" y="4741164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5" h="320039">
                <a:moveTo>
                  <a:pt x="0" y="320039"/>
                </a:moveTo>
                <a:lnTo>
                  <a:pt x="18287" y="320039"/>
                </a:lnTo>
                <a:lnTo>
                  <a:pt x="18287" y="0"/>
                </a:lnTo>
                <a:lnTo>
                  <a:pt x="0" y="0"/>
                </a:lnTo>
                <a:lnTo>
                  <a:pt x="0" y="32003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89431" y="4741164"/>
            <a:ext cx="38100" cy="320040"/>
          </a:xfrm>
          <a:custGeom>
            <a:avLst/>
            <a:gdLst/>
            <a:ahLst/>
            <a:cxnLst/>
            <a:rect l="l" t="t" r="r" b="b"/>
            <a:pathLst>
              <a:path w="38100" h="320039">
                <a:moveTo>
                  <a:pt x="0" y="320039"/>
                </a:moveTo>
                <a:lnTo>
                  <a:pt x="38100" y="320039"/>
                </a:lnTo>
                <a:lnTo>
                  <a:pt x="38100" y="0"/>
                </a:lnTo>
                <a:lnTo>
                  <a:pt x="0" y="0"/>
                </a:lnTo>
                <a:lnTo>
                  <a:pt x="0" y="32003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27532" y="4741164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5" h="320039">
                <a:moveTo>
                  <a:pt x="0" y="320039"/>
                </a:moveTo>
                <a:lnTo>
                  <a:pt x="18287" y="320039"/>
                </a:lnTo>
                <a:lnTo>
                  <a:pt x="18287" y="0"/>
                </a:lnTo>
                <a:lnTo>
                  <a:pt x="0" y="0"/>
                </a:lnTo>
                <a:lnTo>
                  <a:pt x="0" y="32003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982968" y="4741164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5" h="320039">
                <a:moveTo>
                  <a:pt x="0" y="320039"/>
                </a:moveTo>
                <a:lnTo>
                  <a:pt x="18288" y="320039"/>
                </a:lnTo>
                <a:lnTo>
                  <a:pt x="18288" y="0"/>
                </a:lnTo>
                <a:lnTo>
                  <a:pt x="0" y="0"/>
                </a:lnTo>
                <a:lnTo>
                  <a:pt x="0" y="32003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944868" y="4741164"/>
            <a:ext cx="38100" cy="320040"/>
          </a:xfrm>
          <a:custGeom>
            <a:avLst/>
            <a:gdLst/>
            <a:ahLst/>
            <a:cxnLst/>
            <a:rect l="l" t="t" r="r" b="b"/>
            <a:pathLst>
              <a:path w="38100" h="320039">
                <a:moveTo>
                  <a:pt x="0" y="320039"/>
                </a:moveTo>
                <a:lnTo>
                  <a:pt x="38100" y="320039"/>
                </a:lnTo>
                <a:lnTo>
                  <a:pt x="38100" y="0"/>
                </a:lnTo>
                <a:lnTo>
                  <a:pt x="0" y="0"/>
                </a:lnTo>
                <a:lnTo>
                  <a:pt x="0" y="32003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926580" y="4741164"/>
            <a:ext cx="18415" cy="320040"/>
          </a:xfrm>
          <a:custGeom>
            <a:avLst/>
            <a:gdLst/>
            <a:ahLst/>
            <a:cxnLst/>
            <a:rect l="l" t="t" r="r" b="b"/>
            <a:pathLst>
              <a:path w="18415" h="320039">
                <a:moveTo>
                  <a:pt x="0" y="320039"/>
                </a:moveTo>
                <a:lnTo>
                  <a:pt x="18288" y="320039"/>
                </a:lnTo>
                <a:lnTo>
                  <a:pt x="18288" y="0"/>
                </a:lnTo>
                <a:lnTo>
                  <a:pt x="0" y="0"/>
                </a:lnTo>
                <a:lnTo>
                  <a:pt x="0" y="320039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71144" y="5061203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89431" y="5061203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27532" y="5061203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982968" y="5061203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944868" y="5061203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926580" y="5061203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71144" y="5382767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89431" y="5382767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27532" y="5382767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982968" y="5382767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944868" y="5382767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926580" y="5382767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71144" y="5704332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89431" y="5704332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27532" y="5704332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982968" y="5704332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44868" y="5704332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926580" y="5704332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71144" y="6025896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89431" y="6025896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27532" y="6025896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7" y="321563"/>
                </a:lnTo>
                <a:lnTo>
                  <a:pt x="18287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982968" y="6025896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944868" y="6025896"/>
            <a:ext cx="38100" cy="321945"/>
          </a:xfrm>
          <a:custGeom>
            <a:avLst/>
            <a:gdLst/>
            <a:ahLst/>
            <a:cxnLst/>
            <a:rect l="l" t="t" r="r" b="b"/>
            <a:pathLst>
              <a:path w="38100" h="321945">
                <a:moveTo>
                  <a:pt x="0" y="321563"/>
                </a:moveTo>
                <a:lnTo>
                  <a:pt x="38100" y="321563"/>
                </a:lnTo>
                <a:lnTo>
                  <a:pt x="38100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926580" y="6025896"/>
            <a:ext cx="18415" cy="321945"/>
          </a:xfrm>
          <a:custGeom>
            <a:avLst/>
            <a:gdLst/>
            <a:ahLst/>
            <a:cxnLst/>
            <a:rect l="l" t="t" r="r" b="b"/>
            <a:pathLst>
              <a:path w="18415" h="321945">
                <a:moveTo>
                  <a:pt x="0" y="321563"/>
                </a:moveTo>
                <a:lnTo>
                  <a:pt x="18288" y="321563"/>
                </a:lnTo>
                <a:lnTo>
                  <a:pt x="18288" y="0"/>
                </a:lnTo>
                <a:lnTo>
                  <a:pt x="0" y="0"/>
                </a:lnTo>
                <a:lnTo>
                  <a:pt x="0" y="32156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71144" y="6347459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2"/>
                </a:moveTo>
                <a:lnTo>
                  <a:pt x="18287" y="233172"/>
                </a:lnTo>
                <a:lnTo>
                  <a:pt x="18287" y="0"/>
                </a:lnTo>
                <a:lnTo>
                  <a:pt x="0" y="0"/>
                </a:lnTo>
                <a:lnTo>
                  <a:pt x="0" y="2331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89431" y="6347459"/>
            <a:ext cx="38100" cy="233679"/>
          </a:xfrm>
          <a:custGeom>
            <a:avLst/>
            <a:gdLst/>
            <a:ahLst/>
            <a:cxnLst/>
            <a:rect l="l" t="t" r="r" b="b"/>
            <a:pathLst>
              <a:path w="38100" h="233679">
                <a:moveTo>
                  <a:pt x="0" y="233172"/>
                </a:moveTo>
                <a:lnTo>
                  <a:pt x="38100" y="233172"/>
                </a:lnTo>
                <a:lnTo>
                  <a:pt x="38100" y="0"/>
                </a:lnTo>
                <a:lnTo>
                  <a:pt x="0" y="0"/>
                </a:lnTo>
                <a:lnTo>
                  <a:pt x="0" y="2331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27532" y="6347459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2"/>
                </a:moveTo>
                <a:lnTo>
                  <a:pt x="18287" y="233172"/>
                </a:lnTo>
                <a:lnTo>
                  <a:pt x="18287" y="0"/>
                </a:lnTo>
                <a:lnTo>
                  <a:pt x="0" y="0"/>
                </a:lnTo>
                <a:lnTo>
                  <a:pt x="0" y="2331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982968" y="6347459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2"/>
                </a:moveTo>
                <a:lnTo>
                  <a:pt x="18288" y="233172"/>
                </a:lnTo>
                <a:lnTo>
                  <a:pt x="18288" y="0"/>
                </a:lnTo>
                <a:lnTo>
                  <a:pt x="0" y="0"/>
                </a:lnTo>
                <a:lnTo>
                  <a:pt x="0" y="23317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944868" y="6347459"/>
            <a:ext cx="38100" cy="233679"/>
          </a:xfrm>
          <a:custGeom>
            <a:avLst/>
            <a:gdLst/>
            <a:ahLst/>
            <a:cxnLst/>
            <a:rect l="l" t="t" r="r" b="b"/>
            <a:pathLst>
              <a:path w="38100" h="233679">
                <a:moveTo>
                  <a:pt x="0" y="233172"/>
                </a:moveTo>
                <a:lnTo>
                  <a:pt x="38100" y="233172"/>
                </a:lnTo>
                <a:lnTo>
                  <a:pt x="38100" y="0"/>
                </a:lnTo>
                <a:lnTo>
                  <a:pt x="0" y="0"/>
                </a:lnTo>
                <a:lnTo>
                  <a:pt x="0" y="233172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926580" y="6347459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2"/>
                </a:moveTo>
                <a:lnTo>
                  <a:pt x="18288" y="233172"/>
                </a:lnTo>
                <a:lnTo>
                  <a:pt x="18288" y="0"/>
                </a:lnTo>
                <a:lnTo>
                  <a:pt x="0" y="0"/>
                </a:lnTo>
                <a:lnTo>
                  <a:pt x="0" y="233172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71144" y="6580631"/>
            <a:ext cx="18415" cy="292735"/>
          </a:xfrm>
          <a:custGeom>
            <a:avLst/>
            <a:gdLst/>
            <a:ahLst/>
            <a:cxnLst/>
            <a:rect l="l" t="t" r="r" b="b"/>
            <a:pathLst>
              <a:path w="18415" h="292734">
                <a:moveTo>
                  <a:pt x="0" y="292608"/>
                </a:moveTo>
                <a:lnTo>
                  <a:pt x="18287" y="292608"/>
                </a:lnTo>
                <a:lnTo>
                  <a:pt x="18287" y="0"/>
                </a:lnTo>
                <a:lnTo>
                  <a:pt x="0" y="0"/>
                </a:lnTo>
                <a:lnTo>
                  <a:pt x="0" y="29260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89431" y="6580631"/>
            <a:ext cx="38100" cy="292735"/>
          </a:xfrm>
          <a:custGeom>
            <a:avLst/>
            <a:gdLst/>
            <a:ahLst/>
            <a:cxnLst/>
            <a:rect l="l" t="t" r="r" b="b"/>
            <a:pathLst>
              <a:path w="38100" h="292734">
                <a:moveTo>
                  <a:pt x="0" y="292608"/>
                </a:moveTo>
                <a:lnTo>
                  <a:pt x="38100" y="292608"/>
                </a:lnTo>
                <a:lnTo>
                  <a:pt x="38100" y="0"/>
                </a:lnTo>
                <a:lnTo>
                  <a:pt x="0" y="0"/>
                </a:lnTo>
                <a:lnTo>
                  <a:pt x="0" y="29260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27532" y="6580631"/>
            <a:ext cx="18415" cy="292735"/>
          </a:xfrm>
          <a:custGeom>
            <a:avLst/>
            <a:gdLst/>
            <a:ahLst/>
            <a:cxnLst/>
            <a:rect l="l" t="t" r="r" b="b"/>
            <a:pathLst>
              <a:path w="18415" h="292734">
                <a:moveTo>
                  <a:pt x="0" y="292608"/>
                </a:moveTo>
                <a:lnTo>
                  <a:pt x="18287" y="292608"/>
                </a:lnTo>
                <a:lnTo>
                  <a:pt x="18287" y="0"/>
                </a:lnTo>
                <a:lnTo>
                  <a:pt x="0" y="0"/>
                </a:lnTo>
                <a:lnTo>
                  <a:pt x="0" y="29260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982968" y="6580631"/>
            <a:ext cx="18415" cy="292735"/>
          </a:xfrm>
          <a:custGeom>
            <a:avLst/>
            <a:gdLst/>
            <a:ahLst/>
            <a:cxnLst/>
            <a:rect l="l" t="t" r="r" b="b"/>
            <a:pathLst>
              <a:path w="18415" h="292734">
                <a:moveTo>
                  <a:pt x="0" y="292608"/>
                </a:moveTo>
                <a:lnTo>
                  <a:pt x="18288" y="292608"/>
                </a:lnTo>
                <a:lnTo>
                  <a:pt x="18288" y="0"/>
                </a:lnTo>
                <a:lnTo>
                  <a:pt x="0" y="0"/>
                </a:lnTo>
                <a:lnTo>
                  <a:pt x="0" y="29260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944868" y="6580631"/>
            <a:ext cx="38100" cy="292735"/>
          </a:xfrm>
          <a:custGeom>
            <a:avLst/>
            <a:gdLst/>
            <a:ahLst/>
            <a:cxnLst/>
            <a:rect l="l" t="t" r="r" b="b"/>
            <a:pathLst>
              <a:path w="38100" h="292734">
                <a:moveTo>
                  <a:pt x="0" y="292608"/>
                </a:moveTo>
                <a:lnTo>
                  <a:pt x="38100" y="292608"/>
                </a:lnTo>
                <a:lnTo>
                  <a:pt x="38100" y="0"/>
                </a:lnTo>
                <a:lnTo>
                  <a:pt x="0" y="0"/>
                </a:lnTo>
                <a:lnTo>
                  <a:pt x="0" y="29260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926580" y="6580631"/>
            <a:ext cx="18415" cy="292735"/>
          </a:xfrm>
          <a:custGeom>
            <a:avLst/>
            <a:gdLst/>
            <a:ahLst/>
            <a:cxnLst/>
            <a:rect l="l" t="t" r="r" b="b"/>
            <a:pathLst>
              <a:path w="18415" h="292734">
                <a:moveTo>
                  <a:pt x="0" y="292608"/>
                </a:moveTo>
                <a:lnTo>
                  <a:pt x="18288" y="292608"/>
                </a:lnTo>
                <a:lnTo>
                  <a:pt x="18288" y="0"/>
                </a:lnTo>
                <a:lnTo>
                  <a:pt x="0" y="0"/>
                </a:lnTo>
                <a:lnTo>
                  <a:pt x="0" y="29260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71144" y="6873240"/>
            <a:ext cx="18415" cy="291465"/>
          </a:xfrm>
          <a:custGeom>
            <a:avLst/>
            <a:gdLst/>
            <a:ahLst/>
            <a:cxnLst/>
            <a:rect l="l" t="t" r="r" b="b"/>
            <a:pathLst>
              <a:path w="18415" h="291465">
                <a:moveTo>
                  <a:pt x="0" y="291083"/>
                </a:moveTo>
                <a:lnTo>
                  <a:pt x="18287" y="291083"/>
                </a:lnTo>
                <a:lnTo>
                  <a:pt x="18287" y="0"/>
                </a:lnTo>
                <a:lnTo>
                  <a:pt x="0" y="0"/>
                </a:lnTo>
                <a:lnTo>
                  <a:pt x="0" y="2910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89431" y="6873240"/>
            <a:ext cx="38100" cy="291465"/>
          </a:xfrm>
          <a:custGeom>
            <a:avLst/>
            <a:gdLst/>
            <a:ahLst/>
            <a:cxnLst/>
            <a:rect l="l" t="t" r="r" b="b"/>
            <a:pathLst>
              <a:path w="38100" h="291465">
                <a:moveTo>
                  <a:pt x="0" y="291083"/>
                </a:moveTo>
                <a:lnTo>
                  <a:pt x="38100" y="291083"/>
                </a:lnTo>
                <a:lnTo>
                  <a:pt x="38100" y="0"/>
                </a:lnTo>
                <a:lnTo>
                  <a:pt x="0" y="0"/>
                </a:lnTo>
                <a:lnTo>
                  <a:pt x="0" y="2910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827532" y="6873240"/>
            <a:ext cx="18415" cy="291465"/>
          </a:xfrm>
          <a:custGeom>
            <a:avLst/>
            <a:gdLst/>
            <a:ahLst/>
            <a:cxnLst/>
            <a:rect l="l" t="t" r="r" b="b"/>
            <a:pathLst>
              <a:path w="18415" h="291465">
                <a:moveTo>
                  <a:pt x="0" y="291083"/>
                </a:moveTo>
                <a:lnTo>
                  <a:pt x="18287" y="291083"/>
                </a:lnTo>
                <a:lnTo>
                  <a:pt x="18287" y="0"/>
                </a:lnTo>
                <a:lnTo>
                  <a:pt x="0" y="0"/>
                </a:lnTo>
                <a:lnTo>
                  <a:pt x="0" y="2910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982968" y="6873240"/>
            <a:ext cx="18415" cy="291465"/>
          </a:xfrm>
          <a:custGeom>
            <a:avLst/>
            <a:gdLst/>
            <a:ahLst/>
            <a:cxnLst/>
            <a:rect l="l" t="t" r="r" b="b"/>
            <a:pathLst>
              <a:path w="18415" h="291465">
                <a:moveTo>
                  <a:pt x="0" y="291083"/>
                </a:moveTo>
                <a:lnTo>
                  <a:pt x="18288" y="291083"/>
                </a:lnTo>
                <a:lnTo>
                  <a:pt x="18288" y="0"/>
                </a:lnTo>
                <a:lnTo>
                  <a:pt x="0" y="0"/>
                </a:lnTo>
                <a:lnTo>
                  <a:pt x="0" y="29108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944868" y="6873240"/>
            <a:ext cx="38100" cy="291465"/>
          </a:xfrm>
          <a:custGeom>
            <a:avLst/>
            <a:gdLst/>
            <a:ahLst/>
            <a:cxnLst/>
            <a:rect l="l" t="t" r="r" b="b"/>
            <a:pathLst>
              <a:path w="38100" h="291465">
                <a:moveTo>
                  <a:pt x="0" y="291083"/>
                </a:moveTo>
                <a:lnTo>
                  <a:pt x="38100" y="291083"/>
                </a:lnTo>
                <a:lnTo>
                  <a:pt x="38100" y="0"/>
                </a:lnTo>
                <a:lnTo>
                  <a:pt x="0" y="0"/>
                </a:lnTo>
                <a:lnTo>
                  <a:pt x="0" y="291083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926580" y="6873240"/>
            <a:ext cx="18415" cy="291465"/>
          </a:xfrm>
          <a:custGeom>
            <a:avLst/>
            <a:gdLst/>
            <a:ahLst/>
            <a:cxnLst/>
            <a:rect l="l" t="t" r="r" b="b"/>
            <a:pathLst>
              <a:path w="18415" h="291465">
                <a:moveTo>
                  <a:pt x="0" y="291083"/>
                </a:moveTo>
                <a:lnTo>
                  <a:pt x="18288" y="291083"/>
                </a:lnTo>
                <a:lnTo>
                  <a:pt x="18288" y="0"/>
                </a:lnTo>
                <a:lnTo>
                  <a:pt x="0" y="0"/>
                </a:lnTo>
                <a:lnTo>
                  <a:pt x="0" y="291083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71144" y="7164323"/>
            <a:ext cx="18415" cy="234950"/>
          </a:xfrm>
          <a:custGeom>
            <a:avLst/>
            <a:gdLst/>
            <a:ahLst/>
            <a:cxnLst/>
            <a:rect l="l" t="t" r="r" b="b"/>
            <a:pathLst>
              <a:path w="18415" h="234950">
                <a:moveTo>
                  <a:pt x="0" y="234695"/>
                </a:moveTo>
                <a:lnTo>
                  <a:pt x="18287" y="234695"/>
                </a:lnTo>
                <a:lnTo>
                  <a:pt x="18287" y="0"/>
                </a:lnTo>
                <a:lnTo>
                  <a:pt x="0" y="0"/>
                </a:lnTo>
                <a:lnTo>
                  <a:pt x="0" y="23469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89431" y="7164323"/>
            <a:ext cx="38100" cy="234950"/>
          </a:xfrm>
          <a:custGeom>
            <a:avLst/>
            <a:gdLst/>
            <a:ahLst/>
            <a:cxnLst/>
            <a:rect l="l" t="t" r="r" b="b"/>
            <a:pathLst>
              <a:path w="38100" h="234950">
                <a:moveTo>
                  <a:pt x="0" y="234695"/>
                </a:moveTo>
                <a:lnTo>
                  <a:pt x="38100" y="234695"/>
                </a:lnTo>
                <a:lnTo>
                  <a:pt x="38100" y="0"/>
                </a:lnTo>
                <a:lnTo>
                  <a:pt x="0" y="0"/>
                </a:lnTo>
                <a:lnTo>
                  <a:pt x="0" y="23469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827532" y="7164323"/>
            <a:ext cx="18415" cy="234950"/>
          </a:xfrm>
          <a:custGeom>
            <a:avLst/>
            <a:gdLst/>
            <a:ahLst/>
            <a:cxnLst/>
            <a:rect l="l" t="t" r="r" b="b"/>
            <a:pathLst>
              <a:path w="18415" h="234950">
                <a:moveTo>
                  <a:pt x="0" y="234695"/>
                </a:moveTo>
                <a:lnTo>
                  <a:pt x="18287" y="234695"/>
                </a:lnTo>
                <a:lnTo>
                  <a:pt x="18287" y="0"/>
                </a:lnTo>
                <a:lnTo>
                  <a:pt x="0" y="0"/>
                </a:lnTo>
                <a:lnTo>
                  <a:pt x="0" y="23469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982968" y="7164323"/>
            <a:ext cx="18415" cy="234950"/>
          </a:xfrm>
          <a:custGeom>
            <a:avLst/>
            <a:gdLst/>
            <a:ahLst/>
            <a:cxnLst/>
            <a:rect l="l" t="t" r="r" b="b"/>
            <a:pathLst>
              <a:path w="18415" h="234950">
                <a:moveTo>
                  <a:pt x="0" y="234695"/>
                </a:moveTo>
                <a:lnTo>
                  <a:pt x="18288" y="234695"/>
                </a:lnTo>
                <a:lnTo>
                  <a:pt x="18288" y="0"/>
                </a:lnTo>
                <a:lnTo>
                  <a:pt x="0" y="0"/>
                </a:lnTo>
                <a:lnTo>
                  <a:pt x="0" y="23469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944868" y="7164323"/>
            <a:ext cx="38100" cy="234950"/>
          </a:xfrm>
          <a:custGeom>
            <a:avLst/>
            <a:gdLst/>
            <a:ahLst/>
            <a:cxnLst/>
            <a:rect l="l" t="t" r="r" b="b"/>
            <a:pathLst>
              <a:path w="38100" h="234950">
                <a:moveTo>
                  <a:pt x="0" y="234695"/>
                </a:moveTo>
                <a:lnTo>
                  <a:pt x="38100" y="234695"/>
                </a:lnTo>
                <a:lnTo>
                  <a:pt x="38100" y="0"/>
                </a:lnTo>
                <a:lnTo>
                  <a:pt x="0" y="0"/>
                </a:lnTo>
                <a:lnTo>
                  <a:pt x="0" y="234695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926580" y="7164323"/>
            <a:ext cx="18415" cy="234950"/>
          </a:xfrm>
          <a:custGeom>
            <a:avLst/>
            <a:gdLst/>
            <a:ahLst/>
            <a:cxnLst/>
            <a:rect l="l" t="t" r="r" b="b"/>
            <a:pathLst>
              <a:path w="18415" h="234950">
                <a:moveTo>
                  <a:pt x="0" y="234695"/>
                </a:moveTo>
                <a:lnTo>
                  <a:pt x="18288" y="234695"/>
                </a:lnTo>
                <a:lnTo>
                  <a:pt x="18288" y="0"/>
                </a:lnTo>
                <a:lnTo>
                  <a:pt x="0" y="0"/>
                </a:lnTo>
                <a:lnTo>
                  <a:pt x="0" y="234695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71144" y="7399019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1"/>
                </a:moveTo>
                <a:lnTo>
                  <a:pt x="18287" y="233171"/>
                </a:lnTo>
                <a:lnTo>
                  <a:pt x="18287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89431" y="7399019"/>
            <a:ext cx="38100" cy="233679"/>
          </a:xfrm>
          <a:custGeom>
            <a:avLst/>
            <a:gdLst/>
            <a:ahLst/>
            <a:cxnLst/>
            <a:rect l="l" t="t" r="r" b="b"/>
            <a:pathLst>
              <a:path w="38100" h="233679">
                <a:moveTo>
                  <a:pt x="0" y="233171"/>
                </a:moveTo>
                <a:lnTo>
                  <a:pt x="38100" y="233171"/>
                </a:lnTo>
                <a:lnTo>
                  <a:pt x="38100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27532" y="7399019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1"/>
                </a:moveTo>
                <a:lnTo>
                  <a:pt x="18287" y="233171"/>
                </a:lnTo>
                <a:lnTo>
                  <a:pt x="18287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982968" y="7399019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1"/>
                </a:moveTo>
                <a:lnTo>
                  <a:pt x="18288" y="233171"/>
                </a:lnTo>
                <a:lnTo>
                  <a:pt x="18288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944868" y="7399019"/>
            <a:ext cx="38100" cy="233679"/>
          </a:xfrm>
          <a:custGeom>
            <a:avLst/>
            <a:gdLst/>
            <a:ahLst/>
            <a:cxnLst/>
            <a:rect l="l" t="t" r="r" b="b"/>
            <a:pathLst>
              <a:path w="38100" h="233679">
                <a:moveTo>
                  <a:pt x="0" y="233171"/>
                </a:moveTo>
                <a:lnTo>
                  <a:pt x="38100" y="233171"/>
                </a:lnTo>
                <a:lnTo>
                  <a:pt x="38100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926580" y="7399019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1"/>
                </a:moveTo>
                <a:lnTo>
                  <a:pt x="18288" y="233171"/>
                </a:lnTo>
                <a:lnTo>
                  <a:pt x="18288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1432052" y="3423920"/>
            <a:ext cx="4921250" cy="46247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160145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</a:t>
            </a:r>
            <a:r>
              <a:rPr sz="2200" b="1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REPORTS</a:t>
            </a:r>
            <a:endParaRPr sz="2200">
              <a:latin typeface="Times New Roman"/>
              <a:cs typeface="Times New Roman"/>
            </a:endParaRPr>
          </a:p>
          <a:p>
            <a:pPr marL="65405" marR="5080" indent="1863725">
              <a:lnSpc>
                <a:spcPct val="191400"/>
              </a:lnSpc>
              <a:spcBef>
                <a:spcPts val="10"/>
              </a:spcBef>
            </a:pPr>
            <a:r>
              <a:rPr sz="2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2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THE  COMMITTEES AND</a:t>
            </a:r>
            <a:r>
              <a:rPr sz="2200" b="1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DEPARTMENTS</a:t>
            </a:r>
            <a:endParaRPr sz="2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2100">
              <a:latin typeface="Times New Roman"/>
              <a:cs typeface="Times New Roman"/>
            </a:endParaRPr>
          </a:p>
          <a:p>
            <a:pPr marL="1929764">
              <a:lnSpc>
                <a:spcPct val="100000"/>
              </a:lnSpc>
            </a:pPr>
            <a:r>
              <a:rPr sz="2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2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THE</a:t>
            </a:r>
            <a:endParaRPr sz="2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2100">
              <a:latin typeface="Times New Roman"/>
              <a:cs typeface="Times New Roman"/>
            </a:endParaRPr>
          </a:p>
          <a:p>
            <a:pPr marL="54610" algn="ctr">
              <a:lnSpc>
                <a:spcPct val="100000"/>
              </a:lnSpc>
            </a:pPr>
            <a:r>
              <a:rPr sz="2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2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2200" b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</a:t>
            </a:r>
            <a:endParaRPr sz="2200">
              <a:latin typeface="Times New Roman"/>
              <a:cs typeface="Times New Roman"/>
            </a:endParaRPr>
          </a:p>
          <a:p>
            <a:pPr marL="579120" marR="583565" algn="ctr">
              <a:lnSpc>
                <a:spcPts val="2290"/>
              </a:lnSpc>
              <a:spcBef>
                <a:spcPts val="1914"/>
              </a:spcBef>
            </a:pPr>
            <a:r>
              <a:rPr sz="2000" b="1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20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</a:t>
            </a:r>
            <a:r>
              <a:rPr sz="2000" b="1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20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MASSACHUSETTS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3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8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FOR THE FISCAL YEAR</a:t>
            </a:r>
            <a:r>
              <a:rPr sz="2800" b="1" u="heavy" spc="-3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8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2019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771144" y="7632192"/>
            <a:ext cx="18415" cy="408940"/>
          </a:xfrm>
          <a:custGeom>
            <a:avLst/>
            <a:gdLst/>
            <a:ahLst/>
            <a:cxnLst/>
            <a:rect l="l" t="t" r="r" b="b"/>
            <a:pathLst>
              <a:path w="18415" h="408940">
                <a:moveTo>
                  <a:pt x="0" y="408431"/>
                </a:moveTo>
                <a:lnTo>
                  <a:pt x="18287" y="408431"/>
                </a:lnTo>
                <a:lnTo>
                  <a:pt x="18287" y="0"/>
                </a:lnTo>
                <a:lnTo>
                  <a:pt x="0" y="0"/>
                </a:lnTo>
                <a:lnTo>
                  <a:pt x="0" y="40843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89431" y="7632192"/>
            <a:ext cx="38100" cy="408940"/>
          </a:xfrm>
          <a:custGeom>
            <a:avLst/>
            <a:gdLst/>
            <a:ahLst/>
            <a:cxnLst/>
            <a:rect l="l" t="t" r="r" b="b"/>
            <a:pathLst>
              <a:path w="38100" h="408940">
                <a:moveTo>
                  <a:pt x="0" y="408431"/>
                </a:moveTo>
                <a:lnTo>
                  <a:pt x="38100" y="408431"/>
                </a:lnTo>
                <a:lnTo>
                  <a:pt x="38100" y="0"/>
                </a:lnTo>
                <a:lnTo>
                  <a:pt x="0" y="0"/>
                </a:lnTo>
                <a:lnTo>
                  <a:pt x="0" y="40843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27532" y="7632192"/>
            <a:ext cx="18415" cy="408940"/>
          </a:xfrm>
          <a:custGeom>
            <a:avLst/>
            <a:gdLst/>
            <a:ahLst/>
            <a:cxnLst/>
            <a:rect l="l" t="t" r="r" b="b"/>
            <a:pathLst>
              <a:path w="18415" h="408940">
                <a:moveTo>
                  <a:pt x="0" y="408431"/>
                </a:moveTo>
                <a:lnTo>
                  <a:pt x="18287" y="408431"/>
                </a:lnTo>
                <a:lnTo>
                  <a:pt x="18287" y="0"/>
                </a:lnTo>
                <a:lnTo>
                  <a:pt x="0" y="0"/>
                </a:lnTo>
                <a:lnTo>
                  <a:pt x="0" y="40843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982968" y="7632192"/>
            <a:ext cx="18415" cy="408940"/>
          </a:xfrm>
          <a:custGeom>
            <a:avLst/>
            <a:gdLst/>
            <a:ahLst/>
            <a:cxnLst/>
            <a:rect l="l" t="t" r="r" b="b"/>
            <a:pathLst>
              <a:path w="18415" h="408940">
                <a:moveTo>
                  <a:pt x="0" y="408431"/>
                </a:moveTo>
                <a:lnTo>
                  <a:pt x="18288" y="408431"/>
                </a:lnTo>
                <a:lnTo>
                  <a:pt x="18288" y="0"/>
                </a:lnTo>
                <a:lnTo>
                  <a:pt x="0" y="0"/>
                </a:lnTo>
                <a:lnTo>
                  <a:pt x="0" y="40843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944868" y="7632192"/>
            <a:ext cx="38100" cy="408940"/>
          </a:xfrm>
          <a:custGeom>
            <a:avLst/>
            <a:gdLst/>
            <a:ahLst/>
            <a:cxnLst/>
            <a:rect l="l" t="t" r="r" b="b"/>
            <a:pathLst>
              <a:path w="38100" h="408940">
                <a:moveTo>
                  <a:pt x="0" y="408431"/>
                </a:moveTo>
                <a:lnTo>
                  <a:pt x="38100" y="408431"/>
                </a:lnTo>
                <a:lnTo>
                  <a:pt x="38100" y="0"/>
                </a:lnTo>
                <a:lnTo>
                  <a:pt x="0" y="0"/>
                </a:lnTo>
                <a:lnTo>
                  <a:pt x="0" y="40843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926580" y="7632192"/>
            <a:ext cx="18415" cy="408940"/>
          </a:xfrm>
          <a:custGeom>
            <a:avLst/>
            <a:gdLst/>
            <a:ahLst/>
            <a:cxnLst/>
            <a:rect l="l" t="t" r="r" b="b"/>
            <a:pathLst>
              <a:path w="18415" h="408940">
                <a:moveTo>
                  <a:pt x="0" y="408431"/>
                </a:moveTo>
                <a:lnTo>
                  <a:pt x="18288" y="408431"/>
                </a:lnTo>
                <a:lnTo>
                  <a:pt x="18288" y="0"/>
                </a:lnTo>
                <a:lnTo>
                  <a:pt x="0" y="0"/>
                </a:lnTo>
                <a:lnTo>
                  <a:pt x="0" y="40843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771144" y="8040623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1"/>
                </a:moveTo>
                <a:lnTo>
                  <a:pt x="18287" y="233171"/>
                </a:lnTo>
                <a:lnTo>
                  <a:pt x="18287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789431" y="8040623"/>
            <a:ext cx="38100" cy="233679"/>
          </a:xfrm>
          <a:custGeom>
            <a:avLst/>
            <a:gdLst/>
            <a:ahLst/>
            <a:cxnLst/>
            <a:rect l="l" t="t" r="r" b="b"/>
            <a:pathLst>
              <a:path w="38100" h="233679">
                <a:moveTo>
                  <a:pt x="0" y="233171"/>
                </a:moveTo>
                <a:lnTo>
                  <a:pt x="38100" y="233171"/>
                </a:lnTo>
                <a:lnTo>
                  <a:pt x="38100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27532" y="8040623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1"/>
                </a:moveTo>
                <a:lnTo>
                  <a:pt x="18287" y="233171"/>
                </a:lnTo>
                <a:lnTo>
                  <a:pt x="18287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982968" y="8040623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1"/>
                </a:moveTo>
                <a:lnTo>
                  <a:pt x="18288" y="233171"/>
                </a:lnTo>
                <a:lnTo>
                  <a:pt x="18288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944868" y="8040623"/>
            <a:ext cx="38100" cy="233679"/>
          </a:xfrm>
          <a:custGeom>
            <a:avLst/>
            <a:gdLst/>
            <a:ahLst/>
            <a:cxnLst/>
            <a:rect l="l" t="t" r="r" b="b"/>
            <a:pathLst>
              <a:path w="38100" h="233679">
                <a:moveTo>
                  <a:pt x="0" y="233171"/>
                </a:moveTo>
                <a:lnTo>
                  <a:pt x="38100" y="233171"/>
                </a:lnTo>
                <a:lnTo>
                  <a:pt x="38100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926580" y="8040623"/>
            <a:ext cx="18415" cy="233679"/>
          </a:xfrm>
          <a:custGeom>
            <a:avLst/>
            <a:gdLst/>
            <a:ahLst/>
            <a:cxnLst/>
            <a:rect l="l" t="t" r="r" b="b"/>
            <a:pathLst>
              <a:path w="18415" h="233679">
                <a:moveTo>
                  <a:pt x="0" y="233171"/>
                </a:moveTo>
                <a:lnTo>
                  <a:pt x="18288" y="233171"/>
                </a:lnTo>
                <a:lnTo>
                  <a:pt x="18288" y="0"/>
                </a:lnTo>
                <a:lnTo>
                  <a:pt x="0" y="0"/>
                </a:lnTo>
                <a:lnTo>
                  <a:pt x="0" y="233171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771144" y="8901683"/>
            <a:ext cx="74675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45819" y="8958071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7"/>
                </a:moveTo>
                <a:lnTo>
                  <a:pt x="6080759" y="18287"/>
                </a:lnTo>
                <a:lnTo>
                  <a:pt x="6080759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45819" y="8919971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099"/>
                </a:moveTo>
                <a:lnTo>
                  <a:pt x="6080759" y="38099"/>
                </a:lnTo>
                <a:lnTo>
                  <a:pt x="6080759" y="0"/>
                </a:lnTo>
                <a:lnTo>
                  <a:pt x="0" y="0"/>
                </a:lnTo>
                <a:lnTo>
                  <a:pt x="0" y="38099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45819" y="890168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926580" y="8901683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771144" y="8273795"/>
            <a:ext cx="18415" cy="628015"/>
          </a:xfrm>
          <a:custGeom>
            <a:avLst/>
            <a:gdLst/>
            <a:ahLst/>
            <a:cxnLst/>
            <a:rect l="l" t="t" r="r" b="b"/>
            <a:pathLst>
              <a:path w="18415" h="628015">
                <a:moveTo>
                  <a:pt x="0" y="627887"/>
                </a:moveTo>
                <a:lnTo>
                  <a:pt x="18287" y="627887"/>
                </a:lnTo>
                <a:lnTo>
                  <a:pt x="18287" y="0"/>
                </a:lnTo>
                <a:lnTo>
                  <a:pt x="0" y="0"/>
                </a:lnTo>
                <a:lnTo>
                  <a:pt x="0" y="62788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789431" y="8273795"/>
            <a:ext cx="38100" cy="628015"/>
          </a:xfrm>
          <a:custGeom>
            <a:avLst/>
            <a:gdLst/>
            <a:ahLst/>
            <a:cxnLst/>
            <a:rect l="l" t="t" r="r" b="b"/>
            <a:pathLst>
              <a:path w="38100" h="628015">
                <a:moveTo>
                  <a:pt x="0" y="627887"/>
                </a:moveTo>
                <a:lnTo>
                  <a:pt x="38100" y="627887"/>
                </a:lnTo>
                <a:lnTo>
                  <a:pt x="38100" y="0"/>
                </a:lnTo>
                <a:lnTo>
                  <a:pt x="0" y="0"/>
                </a:lnTo>
                <a:lnTo>
                  <a:pt x="0" y="62788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27532" y="8273795"/>
            <a:ext cx="18415" cy="628015"/>
          </a:xfrm>
          <a:custGeom>
            <a:avLst/>
            <a:gdLst/>
            <a:ahLst/>
            <a:cxnLst/>
            <a:rect l="l" t="t" r="r" b="b"/>
            <a:pathLst>
              <a:path w="18415" h="628015">
                <a:moveTo>
                  <a:pt x="0" y="627887"/>
                </a:moveTo>
                <a:lnTo>
                  <a:pt x="18287" y="627887"/>
                </a:lnTo>
                <a:lnTo>
                  <a:pt x="18287" y="0"/>
                </a:lnTo>
                <a:lnTo>
                  <a:pt x="0" y="0"/>
                </a:lnTo>
                <a:lnTo>
                  <a:pt x="0" y="62788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982968" y="8273795"/>
            <a:ext cx="18415" cy="628015"/>
          </a:xfrm>
          <a:custGeom>
            <a:avLst/>
            <a:gdLst/>
            <a:ahLst/>
            <a:cxnLst/>
            <a:rect l="l" t="t" r="r" b="b"/>
            <a:pathLst>
              <a:path w="18415" h="628015">
                <a:moveTo>
                  <a:pt x="0" y="627887"/>
                </a:moveTo>
                <a:lnTo>
                  <a:pt x="18288" y="627887"/>
                </a:lnTo>
                <a:lnTo>
                  <a:pt x="18288" y="0"/>
                </a:lnTo>
                <a:lnTo>
                  <a:pt x="0" y="0"/>
                </a:lnTo>
                <a:lnTo>
                  <a:pt x="0" y="62788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944868" y="8273795"/>
            <a:ext cx="38100" cy="628015"/>
          </a:xfrm>
          <a:custGeom>
            <a:avLst/>
            <a:gdLst/>
            <a:ahLst/>
            <a:cxnLst/>
            <a:rect l="l" t="t" r="r" b="b"/>
            <a:pathLst>
              <a:path w="38100" h="628015">
                <a:moveTo>
                  <a:pt x="0" y="627887"/>
                </a:moveTo>
                <a:lnTo>
                  <a:pt x="38100" y="627887"/>
                </a:lnTo>
                <a:lnTo>
                  <a:pt x="38100" y="0"/>
                </a:lnTo>
                <a:lnTo>
                  <a:pt x="0" y="0"/>
                </a:lnTo>
                <a:lnTo>
                  <a:pt x="0" y="627887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926580" y="8273795"/>
            <a:ext cx="18415" cy="628015"/>
          </a:xfrm>
          <a:custGeom>
            <a:avLst/>
            <a:gdLst/>
            <a:ahLst/>
            <a:cxnLst/>
            <a:rect l="l" t="t" r="r" b="b"/>
            <a:pathLst>
              <a:path w="18415" h="628015">
                <a:moveTo>
                  <a:pt x="0" y="627887"/>
                </a:moveTo>
                <a:lnTo>
                  <a:pt x="18288" y="627887"/>
                </a:lnTo>
                <a:lnTo>
                  <a:pt x="18288" y="0"/>
                </a:lnTo>
                <a:lnTo>
                  <a:pt x="0" y="0"/>
                </a:lnTo>
                <a:lnTo>
                  <a:pt x="0" y="627887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922270" y="1217371"/>
            <a:ext cx="1927846" cy="192784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2005">
        <p14:ripple/>
      </p:transition>
    </mc:Choice>
    <mc:Fallback xmlns="">
      <p:transition spd="slow" advTm="2005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04900" y="852932"/>
            <a:ext cx="383540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</a:t>
            </a:r>
            <a:r>
              <a:rPr sz="1100" dirty="0">
                <a:latin typeface="Times New Roman"/>
                <a:cs typeface="Times New Roman"/>
              </a:rPr>
              <a:t>table reflects the </a:t>
            </a:r>
            <a:r>
              <a:rPr sz="1100" spc="-5" dirty="0">
                <a:latin typeface="Times New Roman"/>
                <a:cs typeface="Times New Roman"/>
              </a:rPr>
              <a:t>Town’s </a:t>
            </a:r>
            <a:r>
              <a:rPr sz="1100" dirty="0">
                <a:latin typeface="Times New Roman"/>
                <a:cs typeface="Times New Roman"/>
              </a:rPr>
              <a:t>fund equity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categorizations: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76220" y="6036000"/>
            <a:ext cx="5741035" cy="21215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41300" indent="-229235">
              <a:lnSpc>
                <a:spcPct val="100000"/>
              </a:lnSpc>
              <a:spcBef>
                <a:spcPts val="105"/>
              </a:spcBef>
              <a:buAutoNum type="alphaUcPeriod" startAt="5"/>
              <a:tabLst>
                <a:tab pos="241935" algn="l"/>
              </a:tabLst>
            </a:pPr>
            <a:r>
              <a:rPr sz="1100" b="1" dirty="0">
                <a:latin typeface="Times New Roman"/>
                <a:cs typeface="Times New Roman"/>
              </a:rPr>
              <a:t>Excess of </a:t>
            </a:r>
            <a:r>
              <a:rPr sz="1100" b="1" spc="-5" dirty="0">
                <a:latin typeface="Times New Roman"/>
                <a:cs typeface="Times New Roman"/>
              </a:rPr>
              <a:t>Expenditures Over Appropriations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5" dirty="0">
                <a:latin typeface="Times New Roman"/>
                <a:cs typeface="Times New Roman"/>
              </a:rPr>
              <a:t> Deficits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 startAt="5"/>
            </a:pPr>
            <a:endParaRPr sz="1050">
              <a:latin typeface="Times New Roman"/>
              <a:cs typeface="Times New Roman"/>
            </a:endParaRPr>
          </a:p>
          <a:p>
            <a:pPr marL="240665" marR="64135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carries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deficit </a:t>
            </a:r>
            <a:r>
              <a:rPr sz="1100" dirty="0">
                <a:latin typeface="Times New Roman"/>
                <a:cs typeface="Times New Roman"/>
              </a:rPr>
              <a:t>of $7,086,616 in the </a:t>
            </a:r>
            <a:r>
              <a:rPr sz="1100" spc="-5" dirty="0">
                <a:latin typeface="Times New Roman"/>
                <a:cs typeface="Times New Roman"/>
              </a:rPr>
              <a:t>School </a:t>
            </a:r>
            <a:r>
              <a:rPr sz="1100" dirty="0">
                <a:latin typeface="Times New Roman"/>
                <a:cs typeface="Times New Roman"/>
              </a:rPr>
              <a:t>Capital </a:t>
            </a:r>
            <a:r>
              <a:rPr sz="1100" spc="-5" dirty="0">
                <a:latin typeface="Times New Roman"/>
                <a:cs typeface="Times New Roman"/>
              </a:rPr>
              <a:t>Project Major Fund </a:t>
            </a:r>
            <a:r>
              <a:rPr sz="1100" dirty="0">
                <a:latin typeface="Times New Roman"/>
                <a:cs typeface="Times New Roman"/>
              </a:rPr>
              <a:t>and $102,568  in </a:t>
            </a:r>
            <a:r>
              <a:rPr sz="1100" spc="-5" dirty="0">
                <a:latin typeface="Times New Roman"/>
                <a:cs typeface="Times New Roman"/>
              </a:rPr>
              <a:t>the nonmajor governmental funds at year end. These deficits will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funded through available  </a:t>
            </a:r>
            <a:r>
              <a:rPr sz="1100" dirty="0">
                <a:latin typeface="Times New Roman"/>
                <a:cs typeface="Times New Roman"/>
              </a:rPr>
              <a:t>revenues, </a:t>
            </a:r>
            <a:r>
              <a:rPr sz="1100" spc="-5" dirty="0">
                <a:latin typeface="Times New Roman"/>
                <a:cs typeface="Times New Roman"/>
              </a:rPr>
              <a:t>grant </a:t>
            </a:r>
            <a:r>
              <a:rPr sz="1100" dirty="0">
                <a:latin typeface="Times New Roman"/>
                <a:cs typeface="Times New Roman"/>
              </a:rPr>
              <a:t>funds or </a:t>
            </a:r>
            <a:r>
              <a:rPr sz="1100" spc="-10" dirty="0">
                <a:latin typeface="Times New Roman"/>
                <a:cs typeface="Times New Roman"/>
              </a:rPr>
              <a:t>bond </a:t>
            </a:r>
            <a:r>
              <a:rPr sz="1100" spc="-5" dirty="0">
                <a:latin typeface="Times New Roman"/>
                <a:cs typeface="Times New Roman"/>
              </a:rPr>
              <a:t>proceeds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future fiscal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241300" indent="-229235">
              <a:lnSpc>
                <a:spcPct val="100000"/>
              </a:lnSpc>
              <a:buAutoNum type="alphaUcPeriod" startAt="6"/>
              <a:tabLst>
                <a:tab pos="241935" algn="l"/>
              </a:tabLst>
            </a:pPr>
            <a:r>
              <a:rPr sz="1100" b="1" spc="-5" dirty="0">
                <a:latin typeface="Times New Roman"/>
                <a:cs typeface="Times New Roman"/>
              </a:rPr>
              <a:t>Use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Estimates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241300" marR="5080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preparation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basic financial statements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conformity with GAAP requires management </a:t>
            </a:r>
            <a:r>
              <a:rPr sz="1100" dirty="0">
                <a:latin typeface="Times New Roman"/>
                <a:cs typeface="Times New Roman"/>
              </a:rPr>
              <a:t>to  make estimates and </a:t>
            </a:r>
            <a:r>
              <a:rPr sz="1100" spc="-5" dirty="0">
                <a:latin typeface="Times New Roman"/>
                <a:cs typeface="Times New Roman"/>
              </a:rPr>
              <a:t>assumptions that affect the reported amounts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assets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liabilities </a:t>
            </a:r>
            <a:r>
              <a:rPr sz="1100" dirty="0">
                <a:latin typeface="Times New Roman"/>
                <a:cs typeface="Times New Roman"/>
              </a:rPr>
              <a:t>and  disclosure for </a:t>
            </a:r>
            <a:r>
              <a:rPr sz="1100" spc="-5" dirty="0">
                <a:latin typeface="Times New Roman"/>
                <a:cs typeface="Times New Roman"/>
              </a:rPr>
              <a:t>contingent assets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liabilities </a:t>
            </a:r>
            <a:r>
              <a:rPr sz="1100" dirty="0">
                <a:latin typeface="Times New Roman"/>
                <a:cs typeface="Times New Roman"/>
              </a:rPr>
              <a:t>at the </a:t>
            </a:r>
            <a:r>
              <a:rPr sz="1100" spc="-5" dirty="0">
                <a:latin typeface="Times New Roman"/>
                <a:cs typeface="Times New Roman"/>
              </a:rPr>
              <a:t>date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basic financial statements and the  reported amounts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revenues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expenditures/expenses </a:t>
            </a:r>
            <a:r>
              <a:rPr sz="1100" dirty="0">
                <a:latin typeface="Times New Roman"/>
                <a:cs typeface="Times New Roman"/>
              </a:rPr>
              <a:t>during the </a:t>
            </a:r>
            <a:r>
              <a:rPr sz="1100" spc="-5" dirty="0">
                <a:latin typeface="Times New Roman"/>
                <a:cs typeface="Times New Roman"/>
              </a:rPr>
              <a:t>fiscal year. Actual results  </a:t>
            </a:r>
            <a:r>
              <a:rPr sz="1100" dirty="0">
                <a:latin typeface="Times New Roman"/>
                <a:cs typeface="Times New Roman"/>
              </a:rPr>
              <a:t>could </a:t>
            </a:r>
            <a:r>
              <a:rPr sz="1100" spc="-5" dirty="0">
                <a:latin typeface="Times New Roman"/>
                <a:cs typeface="Times New Roman"/>
              </a:rPr>
              <a:t>vary from </a:t>
            </a:r>
            <a:r>
              <a:rPr sz="1100" dirty="0">
                <a:latin typeface="Times New Roman"/>
                <a:cs typeface="Times New Roman"/>
              </a:rPr>
              <a:t>estimates </a:t>
            </a:r>
            <a:r>
              <a:rPr sz="1100" spc="-5" dirty="0">
                <a:latin typeface="Times New Roman"/>
                <a:cs typeface="Times New Roman"/>
              </a:rPr>
              <a:t>that 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used.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996437" y="1358227"/>
            <a:ext cx="75946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191770" algn="l"/>
                <a:tab pos="746125" algn="l"/>
              </a:tabLst>
            </a:pPr>
            <a:r>
              <a:rPr sz="9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Gener</a:t>
            </a:r>
            <a:r>
              <a:rPr sz="9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l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819908" y="1179052"/>
            <a:ext cx="751205" cy="35179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R="20320" algn="ctr">
              <a:lnSpc>
                <a:spcPct val="100000"/>
              </a:lnSpc>
              <a:spcBef>
                <a:spcPts val="240"/>
              </a:spcBef>
            </a:pPr>
            <a:r>
              <a:rPr sz="950" spc="-30" dirty="0">
                <a:latin typeface="Times New Roman"/>
                <a:cs typeface="Times New Roman"/>
              </a:rPr>
              <a:t>Community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40"/>
              </a:spcBef>
            </a:pPr>
            <a:r>
              <a:rPr sz="9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u="dbl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Preservation</a:t>
            </a:r>
            <a:r>
              <a:rPr sz="950" u="dbl" spc="-6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635108" y="1179052"/>
            <a:ext cx="782955" cy="3517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03835">
              <a:lnSpc>
                <a:spcPct val="112500"/>
              </a:lnSpc>
              <a:spcBef>
                <a:spcPts val="95"/>
              </a:spcBef>
            </a:pPr>
            <a:r>
              <a:rPr sz="950" spc="-20" dirty="0">
                <a:latin typeface="Times New Roman"/>
                <a:cs typeface="Times New Roman"/>
              </a:rPr>
              <a:t>School  </a:t>
            </a:r>
            <a:r>
              <a:rPr sz="95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Capit</a:t>
            </a:r>
            <a:r>
              <a:rPr sz="95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950" spc="-10" dirty="0">
                <a:latin typeface="Times New Roman"/>
                <a:cs typeface="Times New Roman"/>
              </a:rPr>
              <a:t>l</a:t>
            </a:r>
            <a:r>
              <a:rPr sz="950" spc="-100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Projects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483157" y="1016136"/>
            <a:ext cx="75946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6830" marR="36195" indent="2540" algn="ctr">
              <a:lnSpc>
                <a:spcPct val="112500"/>
              </a:lnSpc>
              <a:spcBef>
                <a:spcPts val="95"/>
              </a:spcBef>
            </a:pPr>
            <a:r>
              <a:rPr sz="950" spc="-25" dirty="0">
                <a:latin typeface="Times New Roman"/>
                <a:cs typeface="Times New Roman"/>
              </a:rPr>
              <a:t>Nonmajor  </a:t>
            </a:r>
            <a:r>
              <a:rPr sz="950" spc="-50" dirty="0">
                <a:latin typeface="Times New Roman"/>
                <a:cs typeface="Times New Roman"/>
              </a:rPr>
              <a:t>G</a:t>
            </a:r>
            <a:r>
              <a:rPr sz="950" spc="-30" dirty="0">
                <a:latin typeface="Times New Roman"/>
                <a:cs typeface="Times New Roman"/>
              </a:rPr>
              <a:t>ov</a:t>
            </a:r>
            <a:r>
              <a:rPr sz="950" spc="25" dirty="0">
                <a:latin typeface="Times New Roman"/>
                <a:cs typeface="Times New Roman"/>
              </a:rPr>
              <a:t>e</a:t>
            </a:r>
            <a:r>
              <a:rPr sz="950" dirty="0">
                <a:latin typeface="Times New Roman"/>
                <a:cs typeface="Times New Roman"/>
              </a:rPr>
              <a:t>r</a:t>
            </a:r>
            <a:r>
              <a:rPr sz="950" spc="-30" dirty="0">
                <a:latin typeface="Times New Roman"/>
                <a:cs typeface="Times New Roman"/>
              </a:rPr>
              <a:t>n</a:t>
            </a:r>
            <a:r>
              <a:rPr sz="950" spc="-35" dirty="0">
                <a:latin typeface="Times New Roman"/>
                <a:cs typeface="Times New Roman"/>
              </a:rPr>
              <a:t>m</a:t>
            </a:r>
            <a:r>
              <a:rPr sz="950" spc="25" dirty="0">
                <a:latin typeface="Times New Roman"/>
                <a:cs typeface="Times New Roman"/>
              </a:rPr>
              <a:t>e</a:t>
            </a:r>
            <a:r>
              <a:rPr sz="950" spc="-30" dirty="0">
                <a:latin typeface="Times New Roman"/>
                <a:cs typeface="Times New Roman"/>
              </a:rPr>
              <a:t>n</a:t>
            </a:r>
            <a:r>
              <a:rPr sz="950" spc="-15" dirty="0">
                <a:latin typeface="Times New Roman"/>
                <a:cs typeface="Times New Roman"/>
              </a:rPr>
              <a:t>t</a:t>
            </a:r>
            <a:r>
              <a:rPr sz="950" spc="25" dirty="0">
                <a:latin typeface="Times New Roman"/>
                <a:cs typeface="Times New Roman"/>
              </a:rPr>
              <a:t>a</a:t>
            </a:r>
            <a:r>
              <a:rPr sz="950" dirty="0"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45"/>
              </a:spcBef>
              <a:tabLst>
                <a:tab pos="227965" algn="l"/>
                <a:tab pos="733425" algn="l"/>
              </a:tabLst>
            </a:pPr>
            <a:r>
              <a:rPr sz="9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</a:t>
            </a:r>
            <a:r>
              <a:rPr sz="95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und</a:t>
            </a:r>
            <a:r>
              <a:rPr sz="950" spc="-20" dirty="0">
                <a:latin typeface="Times New Roman"/>
                <a:cs typeface="Times New Roman"/>
              </a:rPr>
              <a:t>s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06628" y="1358227"/>
            <a:ext cx="75946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56540" algn="l"/>
                <a:tab pos="746125" algn="l"/>
              </a:tabLst>
            </a:pPr>
            <a:r>
              <a:rPr sz="9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Total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009138" y="5603900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3780" y="0"/>
                </a:lnTo>
              </a:path>
            </a:pathLst>
          </a:custGeom>
          <a:ln w="81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32608" y="5599829"/>
            <a:ext cx="725805" cy="0"/>
          </a:xfrm>
          <a:custGeom>
            <a:avLst/>
            <a:gdLst/>
            <a:ahLst/>
            <a:cxnLst/>
            <a:rect l="l" t="t" r="r" b="b"/>
            <a:pathLst>
              <a:path w="725804">
                <a:moveTo>
                  <a:pt x="0" y="0"/>
                </a:moveTo>
                <a:lnTo>
                  <a:pt x="725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32605" y="5603900"/>
            <a:ext cx="725805" cy="0"/>
          </a:xfrm>
          <a:custGeom>
            <a:avLst/>
            <a:gdLst/>
            <a:ahLst/>
            <a:cxnLst/>
            <a:rect l="l" t="t" r="r" b="b"/>
            <a:pathLst>
              <a:path w="725804">
                <a:moveTo>
                  <a:pt x="0" y="0"/>
                </a:moveTo>
                <a:lnTo>
                  <a:pt x="725627" y="0"/>
                </a:lnTo>
              </a:path>
            </a:pathLst>
          </a:custGeom>
          <a:ln w="81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47926" y="5599829"/>
            <a:ext cx="758825" cy="0"/>
          </a:xfrm>
          <a:custGeom>
            <a:avLst/>
            <a:gdLst/>
            <a:ahLst/>
            <a:cxnLst/>
            <a:rect l="l" t="t" r="r" b="b"/>
            <a:pathLst>
              <a:path w="758825">
                <a:moveTo>
                  <a:pt x="0" y="0"/>
                </a:moveTo>
                <a:lnTo>
                  <a:pt x="7582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47933" y="5603900"/>
            <a:ext cx="758825" cy="0"/>
          </a:xfrm>
          <a:custGeom>
            <a:avLst/>
            <a:gdLst/>
            <a:ahLst/>
            <a:cxnLst/>
            <a:rect l="l" t="t" r="r" b="b"/>
            <a:pathLst>
              <a:path w="758825">
                <a:moveTo>
                  <a:pt x="0" y="0"/>
                </a:moveTo>
                <a:lnTo>
                  <a:pt x="758240" y="0"/>
                </a:lnTo>
              </a:path>
            </a:pathLst>
          </a:custGeom>
          <a:ln w="81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495857" y="5599829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37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95861" y="5603900"/>
            <a:ext cx="734060" cy="0"/>
          </a:xfrm>
          <a:custGeom>
            <a:avLst/>
            <a:gdLst/>
            <a:ahLst/>
            <a:cxnLst/>
            <a:rect l="l" t="t" r="r" b="b"/>
            <a:pathLst>
              <a:path w="734060">
                <a:moveTo>
                  <a:pt x="0" y="0"/>
                </a:moveTo>
                <a:lnTo>
                  <a:pt x="733780" y="0"/>
                </a:lnTo>
              </a:path>
            </a:pathLst>
          </a:custGeom>
          <a:ln w="81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319328" y="5599829"/>
            <a:ext cx="734060" cy="0"/>
          </a:xfrm>
          <a:custGeom>
            <a:avLst/>
            <a:gdLst/>
            <a:ahLst/>
            <a:cxnLst/>
            <a:rect l="l" t="t" r="r" b="b"/>
            <a:pathLst>
              <a:path w="734059">
                <a:moveTo>
                  <a:pt x="0" y="0"/>
                </a:moveTo>
                <a:lnTo>
                  <a:pt x="7337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319329" y="5603900"/>
            <a:ext cx="734060" cy="0"/>
          </a:xfrm>
          <a:custGeom>
            <a:avLst/>
            <a:gdLst/>
            <a:ahLst/>
            <a:cxnLst/>
            <a:rect l="l" t="t" r="r" b="b"/>
            <a:pathLst>
              <a:path w="734059">
                <a:moveTo>
                  <a:pt x="0" y="0"/>
                </a:moveTo>
                <a:lnTo>
                  <a:pt x="733793" y="0"/>
                </a:lnTo>
              </a:path>
            </a:pathLst>
          </a:custGeom>
          <a:ln w="81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208124" y="1710195"/>
          <a:ext cx="5868662" cy="39099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00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97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38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1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018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568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080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05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020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080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1526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2133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9143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7526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56133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12052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Nonspendable: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29539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Nonexpendable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trust</a:t>
                      </a:r>
                      <a:r>
                        <a:rPr sz="95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funds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67310" algn="r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543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57150" algn="r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543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57150" algn="r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543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323,328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543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27635">
                        <a:lnSpc>
                          <a:spcPct val="100000"/>
                        </a:lnSpc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323,328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133">
                <a:tc>
                  <a:txBody>
                    <a:bodyPr/>
                    <a:lstStyle/>
                    <a:p>
                      <a:pPr marL="31750">
                        <a:lnSpc>
                          <a:spcPts val="1060"/>
                        </a:lnSpc>
                        <a:spcBef>
                          <a:spcPts val="15"/>
                        </a:spcBef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Restricted: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826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General</a:t>
                      </a:r>
                      <a:r>
                        <a:rPr sz="9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government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gridSpan="2">
                  <a:txBody>
                    <a:bodyPr/>
                    <a:lstStyle/>
                    <a:p>
                      <a:pPr marR="66675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5715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741680">
                        <a:lnSpc>
                          <a:spcPct val="100000"/>
                        </a:lnSpc>
                        <a:spcBef>
                          <a:spcPts val="125"/>
                        </a:spcBef>
                        <a:tabLst>
                          <a:tab pos="1238885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113,508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9116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113,508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918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9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R="6667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5715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741680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1239520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708,739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708,739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918"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20" dirty="0">
                          <a:latin typeface="Times New Roman"/>
                          <a:cs typeface="Times New Roman"/>
                        </a:rPr>
                        <a:t>Education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R="6667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5778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742315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1296670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12,701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48309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12,701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918">
                <a:tc>
                  <a:txBody>
                    <a:bodyPr/>
                    <a:lstStyle/>
                    <a:p>
                      <a:pPr marL="130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9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works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R="6667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5778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742315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1239520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159,267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159,267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918">
                <a:tc>
                  <a:txBody>
                    <a:bodyPr/>
                    <a:lstStyle/>
                    <a:p>
                      <a:pPr marR="36703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Health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human</a:t>
                      </a:r>
                      <a:r>
                        <a:rPr sz="95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565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742315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1239520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488,422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488,422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918"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20" dirty="0">
                          <a:latin typeface="Times New Roman"/>
                          <a:cs typeface="Times New Roman"/>
                        </a:rPr>
                        <a:t>Culture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recreation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0226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1,623,216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742315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1240155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520,490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2,143,706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9133">
                <a:tc>
                  <a:txBody>
                    <a:bodyPr/>
                    <a:lstStyle/>
                    <a:p>
                      <a:pPr marL="130810">
                        <a:lnSpc>
                          <a:spcPts val="1060"/>
                        </a:lnSpc>
                        <a:spcBef>
                          <a:spcPts val="15"/>
                        </a:spcBef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Debt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L="302260" marR="3175">
                        <a:lnSpc>
                          <a:spcPts val="106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277,496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56515" algn="r">
                        <a:lnSpc>
                          <a:spcPts val="1060"/>
                        </a:lnSpc>
                        <a:spcBef>
                          <a:spcPts val="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742950">
                        <a:lnSpc>
                          <a:spcPts val="1060"/>
                        </a:lnSpc>
                        <a:spcBef>
                          <a:spcPts val="15"/>
                        </a:spcBef>
                        <a:tabLst>
                          <a:tab pos="1565910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91795">
                        <a:lnSpc>
                          <a:spcPts val="106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277,496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96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50" spc="-20" dirty="0">
                          <a:latin typeface="Times New Roman"/>
                          <a:cs typeface="Times New Roman"/>
                        </a:rPr>
                        <a:t>Committed: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3081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General</a:t>
                      </a:r>
                      <a:r>
                        <a:rPr sz="9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government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02260" marR="3175">
                        <a:lnSpc>
                          <a:spcPct val="100000"/>
                        </a:lnSpc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126,204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9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09930">
                        <a:lnSpc>
                          <a:spcPct val="100000"/>
                        </a:lnSpc>
                        <a:tabLst>
                          <a:tab pos="1558290" algn="l"/>
                          <a:tab pos="2381250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-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126,204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2918"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9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L="302260"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142,976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9">
                  <a:txBody>
                    <a:bodyPr/>
                    <a:lstStyle/>
                    <a:p>
                      <a:pPr marL="709930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1558290" algn="l"/>
                          <a:tab pos="2381885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-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142,976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2918"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20" dirty="0">
                          <a:latin typeface="Times New Roman"/>
                          <a:cs typeface="Times New Roman"/>
                        </a:rPr>
                        <a:t>Education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L="416559"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6,015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9">
                  <a:txBody>
                    <a:bodyPr/>
                    <a:lstStyle/>
                    <a:p>
                      <a:pPr marL="710565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1558290" algn="l"/>
                          <a:tab pos="2381885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-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50673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6,015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2918"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9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works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L="302895"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375,740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9">
                  <a:txBody>
                    <a:bodyPr/>
                    <a:lstStyle/>
                    <a:p>
                      <a:pPr marL="710565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1558290" algn="l"/>
                          <a:tab pos="2381885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-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375,740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2918">
                <a:tc>
                  <a:txBody>
                    <a:bodyPr/>
                    <a:lstStyle/>
                    <a:p>
                      <a:pPr marR="36639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Health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human</a:t>
                      </a:r>
                      <a:r>
                        <a:rPr sz="95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L="360045"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22,336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9">
                  <a:txBody>
                    <a:bodyPr/>
                    <a:lstStyle/>
                    <a:p>
                      <a:pPr marL="710565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1558290" algn="l"/>
                          <a:tab pos="2381885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-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4958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22,336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2918"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20" dirty="0">
                          <a:latin typeface="Times New Roman"/>
                          <a:cs typeface="Times New Roman"/>
                        </a:rPr>
                        <a:t>Culture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recreation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L="360045"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21,743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9">
                  <a:txBody>
                    <a:bodyPr/>
                    <a:lstStyle/>
                    <a:p>
                      <a:pPr marL="710565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1558290" algn="l"/>
                          <a:tab pos="2381885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-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4958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21,743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9133">
                <a:tc>
                  <a:txBody>
                    <a:bodyPr/>
                    <a:lstStyle/>
                    <a:p>
                      <a:pPr marL="130810">
                        <a:lnSpc>
                          <a:spcPts val="1060"/>
                        </a:lnSpc>
                        <a:spcBef>
                          <a:spcPts val="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purposes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gridSpan="2">
                  <a:txBody>
                    <a:bodyPr/>
                    <a:lstStyle/>
                    <a:p>
                      <a:pPr marL="302895" marR="3175">
                        <a:lnSpc>
                          <a:spcPts val="106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159,500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9">
                  <a:txBody>
                    <a:bodyPr/>
                    <a:lstStyle/>
                    <a:p>
                      <a:pPr marL="710565">
                        <a:lnSpc>
                          <a:spcPts val="1060"/>
                        </a:lnSpc>
                        <a:spcBef>
                          <a:spcPts val="15"/>
                        </a:spcBef>
                        <a:tabLst>
                          <a:tab pos="1558290" algn="l"/>
                          <a:tab pos="2381885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	-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92430">
                        <a:lnSpc>
                          <a:spcPts val="1060"/>
                        </a:lnSpc>
                        <a:spcBef>
                          <a:spcPts val="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159,500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25837">
                <a:tc gridSpan="3">
                  <a:txBody>
                    <a:bodyPr/>
                    <a:lstStyle/>
                    <a:p>
                      <a:pPr marL="635" marR="31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Assigned: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30810" marR="3175">
                        <a:lnSpc>
                          <a:spcPts val="1060"/>
                        </a:lnSpc>
                        <a:spcBef>
                          <a:spcPts val="140"/>
                        </a:spcBef>
                        <a:tabLst>
                          <a:tab pos="2160905" algn="l"/>
                        </a:tabLst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Purchase</a:t>
                      </a:r>
                      <a:r>
                        <a:rPr sz="95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orders	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14,597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55880" algn="r">
                        <a:lnSpc>
                          <a:spcPts val="106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55880" algn="r">
                        <a:lnSpc>
                          <a:spcPts val="106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55880" algn="r">
                        <a:lnSpc>
                          <a:spcPts val="106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49580">
                        <a:lnSpc>
                          <a:spcPts val="1060"/>
                        </a:lnSpc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14,597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2918">
                <a:tc>
                  <a:txBody>
                    <a:bodyPr/>
                    <a:lstStyle/>
                    <a:p>
                      <a:pPr marL="33020">
                        <a:lnSpc>
                          <a:spcPts val="1060"/>
                        </a:lnSpc>
                        <a:spcBef>
                          <a:spcPts val="125"/>
                        </a:spcBef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Unassigned: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3938">
                <a:tc gridSpan="3"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  <a:spcBef>
                          <a:spcPts val="125"/>
                        </a:spcBef>
                        <a:tabLst>
                          <a:tab pos="1800860" algn="l"/>
                          <a:tab pos="2022475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Unrestricted	</a:t>
                      </a:r>
                      <a:r>
                        <a:rPr sz="9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2,559,726</a:t>
                      </a:r>
                      <a:r>
                        <a:rPr sz="9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588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50" spc="-30" dirty="0">
                          <a:latin typeface="Times New Roman"/>
                          <a:cs typeface="Times New Roman"/>
                        </a:rPr>
                        <a:t>(7,086,616)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6225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50" spc="-30" dirty="0">
                          <a:latin typeface="Times New Roman"/>
                          <a:cs typeface="Times New Roman"/>
                        </a:rPr>
                        <a:t>(102,568)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809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950" spc="-30" dirty="0">
                          <a:latin typeface="Times New Roman"/>
                          <a:cs typeface="Times New Roman"/>
                        </a:rPr>
                        <a:t>(4,629,458)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42221"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ct val="100000"/>
                        </a:lnSpc>
                      </a:pPr>
                      <a:r>
                        <a:rPr sz="9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50" u="sng" spc="1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3,706,333</a:t>
                      </a:r>
                      <a:r>
                        <a:rPr sz="9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5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1,623,216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8255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50" spc="1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(7,086,616)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50" spc="2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2,223,887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83185">
                        <a:lnSpc>
                          <a:spcPct val="100000"/>
                        </a:lnSpc>
                        <a:tabLst>
                          <a:tab pos="302895" algn="l"/>
                        </a:tabLst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466,820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064">
    <p:push dir="u"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852932"/>
            <a:ext cx="5913120" cy="5983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indent="-229235">
              <a:lnSpc>
                <a:spcPct val="100000"/>
              </a:lnSpc>
              <a:spcBef>
                <a:spcPts val="100"/>
              </a:spcBef>
              <a:buAutoNum type="romanUcPeriod" startAt="2"/>
              <a:tabLst>
                <a:tab pos="241935" algn="l"/>
              </a:tabLst>
            </a:pP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Detailed Notes </a:t>
            </a:r>
            <a:r>
              <a:rPr sz="11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All Funds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Times New Roman"/>
              <a:buAutoNum type="romanUcPeriod" startAt="2"/>
            </a:pPr>
            <a:endParaRPr sz="1050">
              <a:latin typeface="Times New Roman"/>
              <a:cs typeface="Times New Roman"/>
            </a:endParaRPr>
          </a:p>
          <a:p>
            <a:pPr marL="469265" lvl="1" indent="-228600">
              <a:lnSpc>
                <a:spcPct val="100000"/>
              </a:lnSpc>
              <a:buAutoNum type="alphaUcPeriod"/>
              <a:tabLst>
                <a:tab pos="469900" algn="l"/>
              </a:tabLst>
            </a:pPr>
            <a:r>
              <a:rPr sz="1100" b="1" spc="-5" dirty="0">
                <a:latin typeface="Times New Roman"/>
                <a:cs typeface="Times New Roman"/>
              </a:rPr>
              <a:t>Deposits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Investments</a:t>
            </a:r>
            <a:endParaRPr sz="11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Font typeface="Times New Roman"/>
              <a:buAutoNum type="alphaUcPeriod"/>
            </a:pPr>
            <a:endParaRPr sz="1100">
              <a:latin typeface="Times New Roman"/>
              <a:cs typeface="Times New Roman"/>
            </a:endParaRPr>
          </a:p>
          <a:p>
            <a:pPr marL="469265" marR="23495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A cash </a:t>
            </a:r>
            <a:r>
              <a:rPr sz="1100" spc="-5" dirty="0">
                <a:latin typeface="Times New Roman"/>
                <a:cs typeface="Times New Roman"/>
              </a:rPr>
              <a:t>and investment pool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maintained that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available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use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all </a:t>
            </a:r>
            <a:r>
              <a:rPr sz="1100" dirty="0">
                <a:latin typeface="Times New Roman"/>
                <a:cs typeface="Times New Roman"/>
              </a:rPr>
              <a:t>funds. </a:t>
            </a:r>
            <a:r>
              <a:rPr sz="1100" spc="-5" dirty="0">
                <a:latin typeface="Times New Roman"/>
                <a:cs typeface="Times New Roman"/>
              </a:rPr>
              <a:t>Each fund type’s  </a:t>
            </a:r>
            <a:r>
              <a:rPr sz="1100" dirty="0">
                <a:latin typeface="Times New Roman"/>
                <a:cs typeface="Times New Roman"/>
              </a:rPr>
              <a:t>portion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pool is displayed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balance sheet as “cash and cash equivalents”.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deposits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investments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trust </a:t>
            </a:r>
            <a:r>
              <a:rPr sz="1100" dirty="0">
                <a:latin typeface="Times New Roman"/>
                <a:cs typeface="Times New Roman"/>
              </a:rPr>
              <a:t>funds </a:t>
            </a:r>
            <a:r>
              <a:rPr sz="1100" spc="-5" dirty="0">
                <a:latin typeface="Times New Roman"/>
                <a:cs typeface="Times New Roman"/>
              </a:rPr>
              <a:t>are held separately from those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other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marR="5080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State laws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regulations require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invest funds only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pre-approved investment  instruments which include </a:t>
            </a:r>
            <a:r>
              <a:rPr sz="1100" dirty="0">
                <a:latin typeface="Times New Roman"/>
                <a:cs typeface="Times New Roman"/>
              </a:rPr>
              <a:t>but </a:t>
            </a:r>
            <a:r>
              <a:rPr sz="1100" spc="-5" dirty="0">
                <a:latin typeface="Times New Roman"/>
                <a:cs typeface="Times New Roman"/>
              </a:rPr>
              <a:t>are not necessarily limited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bank deposits, </a:t>
            </a:r>
            <a:r>
              <a:rPr sz="1100" dirty="0">
                <a:latin typeface="Times New Roman"/>
                <a:cs typeface="Times New Roman"/>
              </a:rPr>
              <a:t>money </a:t>
            </a:r>
            <a:r>
              <a:rPr sz="1100" spc="-5" dirty="0">
                <a:latin typeface="Times New Roman"/>
                <a:cs typeface="Times New Roman"/>
              </a:rPr>
              <a:t>markets,  certificates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deposit, U.S. obligations, repurchase agreements,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State Treasurer’s investment  </a:t>
            </a:r>
            <a:r>
              <a:rPr sz="1100" dirty="0">
                <a:latin typeface="Times New Roman"/>
                <a:cs typeface="Times New Roman"/>
              </a:rPr>
              <a:t>pool </a:t>
            </a:r>
            <a:r>
              <a:rPr sz="1100" spc="-5" dirty="0">
                <a:latin typeface="Times New Roman"/>
                <a:cs typeface="Times New Roman"/>
              </a:rPr>
              <a:t>(the “Pool”). In addition,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statutes impose various limitations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amount </a:t>
            </a:r>
            <a:r>
              <a:rPr sz="1100" dirty="0">
                <a:latin typeface="Times New Roman"/>
                <a:cs typeface="Times New Roman"/>
              </a:rPr>
              <a:t>and length  of </a:t>
            </a:r>
            <a:r>
              <a:rPr sz="1100" spc="-5" dirty="0">
                <a:latin typeface="Times New Roman"/>
                <a:cs typeface="Times New Roman"/>
              </a:rPr>
              <a:t>investments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deposits. Repurchase agreements cannot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a period of </a:t>
            </a:r>
            <a:r>
              <a:rPr sz="1100" spc="-5" dirty="0">
                <a:latin typeface="Times New Roman"/>
                <a:cs typeface="Times New Roman"/>
              </a:rPr>
              <a:t>over </a:t>
            </a:r>
            <a:r>
              <a:rPr sz="1100" dirty="0">
                <a:latin typeface="Times New Roman"/>
                <a:cs typeface="Times New Roman"/>
              </a:rPr>
              <a:t>ninety </a:t>
            </a:r>
            <a:r>
              <a:rPr sz="1100" spc="-5" dirty="0">
                <a:latin typeface="Times New Roman"/>
                <a:cs typeface="Times New Roman"/>
              </a:rPr>
              <a:t>days,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 underlying security </a:t>
            </a:r>
            <a:r>
              <a:rPr sz="1100" dirty="0">
                <a:latin typeface="Times New Roman"/>
                <a:cs typeface="Times New Roman"/>
              </a:rPr>
              <a:t>must be a </a:t>
            </a:r>
            <a:r>
              <a:rPr sz="1100" spc="-5" dirty="0">
                <a:latin typeface="Times New Roman"/>
                <a:cs typeface="Times New Roman"/>
              </a:rPr>
              <a:t>United States </a:t>
            </a:r>
            <a:r>
              <a:rPr sz="1100" dirty="0">
                <a:latin typeface="Times New Roman"/>
                <a:cs typeface="Times New Roman"/>
              </a:rPr>
              <a:t>obligation. </a:t>
            </a:r>
            <a:r>
              <a:rPr sz="1100" spc="-5" dirty="0">
                <a:latin typeface="Times New Roman"/>
                <a:cs typeface="Times New Roman"/>
              </a:rPr>
              <a:t>During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fiscal year,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 </a:t>
            </a:r>
            <a:r>
              <a:rPr sz="1100" dirty="0">
                <a:latin typeface="Times New Roman"/>
                <a:cs typeface="Times New Roman"/>
              </a:rPr>
              <a:t>did </a:t>
            </a:r>
            <a:r>
              <a:rPr sz="1100" spc="-5" dirty="0">
                <a:latin typeface="Times New Roman"/>
                <a:cs typeface="Times New Roman"/>
              </a:rPr>
              <a:t>not enter </a:t>
            </a:r>
            <a:r>
              <a:rPr sz="1100" dirty="0">
                <a:latin typeface="Times New Roman"/>
                <a:cs typeface="Times New Roman"/>
              </a:rPr>
              <a:t>into any </a:t>
            </a:r>
            <a:r>
              <a:rPr sz="1100" spc="-5" dirty="0">
                <a:latin typeface="Times New Roman"/>
                <a:cs typeface="Times New Roman"/>
              </a:rPr>
              <a:t>repurchase agreements.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marL="469900" marR="104139" indent="-635">
              <a:lnSpc>
                <a:spcPct val="957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Fair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Value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Investments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Town reports its investments </a:t>
            </a:r>
            <a:r>
              <a:rPr sz="1100" dirty="0">
                <a:latin typeface="Times New Roman"/>
                <a:cs typeface="Times New Roman"/>
              </a:rPr>
              <a:t>at fair </a:t>
            </a:r>
            <a:r>
              <a:rPr sz="1100" spc="-5" dirty="0">
                <a:latin typeface="Times New Roman"/>
                <a:cs typeface="Times New Roman"/>
              </a:rPr>
              <a:t>value. </a:t>
            </a:r>
            <a:r>
              <a:rPr sz="1100" dirty="0">
                <a:latin typeface="Times New Roman"/>
                <a:cs typeface="Times New Roman"/>
              </a:rPr>
              <a:t>When </a:t>
            </a:r>
            <a:r>
              <a:rPr sz="1100" spc="-5" dirty="0">
                <a:latin typeface="Times New Roman"/>
                <a:cs typeface="Times New Roman"/>
              </a:rPr>
              <a:t>actively  </a:t>
            </a:r>
            <a:r>
              <a:rPr sz="1100" dirty="0">
                <a:latin typeface="Times New Roman"/>
                <a:cs typeface="Times New Roman"/>
              </a:rPr>
              <a:t>quoted </a:t>
            </a:r>
            <a:r>
              <a:rPr sz="1100" spc="-5" dirty="0">
                <a:latin typeface="Times New Roman"/>
                <a:cs typeface="Times New Roman"/>
              </a:rPr>
              <a:t>observable prices are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available, the Town generally uses either </a:t>
            </a:r>
            <a:r>
              <a:rPr sz="1100" dirty="0">
                <a:latin typeface="Times New Roman"/>
                <a:cs typeface="Times New Roman"/>
              </a:rPr>
              <a:t>implied pricing </a:t>
            </a:r>
            <a:r>
              <a:rPr sz="1100" spc="-5" dirty="0">
                <a:latin typeface="Times New Roman"/>
                <a:cs typeface="Times New Roman"/>
              </a:rPr>
              <a:t>from  </a:t>
            </a:r>
            <a:r>
              <a:rPr sz="1100" dirty="0">
                <a:latin typeface="Times New Roman"/>
                <a:cs typeface="Times New Roman"/>
              </a:rPr>
              <a:t>similar </a:t>
            </a:r>
            <a:r>
              <a:rPr sz="1100" spc="-5" dirty="0">
                <a:latin typeface="Times New Roman"/>
                <a:cs typeface="Times New Roman"/>
              </a:rPr>
              <a:t>investments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valuation models based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net present values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estimated future cash  </a:t>
            </a:r>
            <a:r>
              <a:rPr sz="1100" dirty="0">
                <a:latin typeface="Times New Roman"/>
                <a:cs typeface="Times New Roman"/>
              </a:rPr>
              <a:t>flows (adjusted as </a:t>
            </a:r>
            <a:r>
              <a:rPr sz="1100" spc="-5" dirty="0">
                <a:latin typeface="Times New Roman"/>
                <a:cs typeface="Times New Roman"/>
              </a:rPr>
              <a:t>appropriate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liquidity, credit, market and/or other </a:t>
            </a:r>
            <a:r>
              <a:rPr sz="1100" dirty="0">
                <a:latin typeface="Times New Roman"/>
                <a:cs typeface="Times New Roman"/>
              </a:rPr>
              <a:t>risk </a:t>
            </a:r>
            <a:r>
              <a:rPr sz="1100" spc="-5" dirty="0">
                <a:latin typeface="Times New Roman"/>
                <a:cs typeface="Times New Roman"/>
              </a:rPr>
              <a:t>factors).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469900" marR="28575" algn="just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categorizes its fair value measurements within the fair </a:t>
            </a:r>
            <a:r>
              <a:rPr sz="1100" dirty="0">
                <a:latin typeface="Times New Roman"/>
                <a:cs typeface="Times New Roman"/>
              </a:rPr>
              <a:t>value </a:t>
            </a:r>
            <a:r>
              <a:rPr sz="1100" spc="-5" dirty="0">
                <a:latin typeface="Times New Roman"/>
                <a:cs typeface="Times New Roman"/>
              </a:rPr>
              <a:t>hierarchy established </a:t>
            </a:r>
            <a:r>
              <a:rPr sz="1100" dirty="0">
                <a:latin typeface="Times New Roman"/>
                <a:cs typeface="Times New Roman"/>
              </a:rPr>
              <a:t>by  </a:t>
            </a:r>
            <a:r>
              <a:rPr sz="1100" spc="-5" dirty="0">
                <a:latin typeface="Times New Roman"/>
                <a:cs typeface="Times New Roman"/>
              </a:rPr>
              <a:t>GAAP.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hierarchy is based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dirty="0">
                <a:latin typeface="Times New Roman"/>
                <a:cs typeface="Times New Roman"/>
              </a:rPr>
              <a:t>valuation inputs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measure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fair value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asset </a:t>
            </a:r>
            <a:r>
              <a:rPr sz="1100" dirty="0">
                <a:latin typeface="Times New Roman"/>
                <a:cs typeface="Times New Roman"/>
              </a:rPr>
              <a:t>or  liability. </a:t>
            </a:r>
            <a:r>
              <a:rPr sz="1100" spc="-5" dirty="0">
                <a:latin typeface="Times New Roman"/>
                <a:cs typeface="Times New Roman"/>
              </a:rPr>
              <a:t>The three levels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hierarchy are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927100" marR="344805" lvl="2" indent="-229235" algn="just">
              <a:lnSpc>
                <a:spcPts val="1260"/>
              </a:lnSpc>
              <a:buFont typeface="Symbol"/>
              <a:buChar char=""/>
              <a:tabLst>
                <a:tab pos="927735" algn="l"/>
              </a:tabLst>
            </a:pPr>
            <a:r>
              <a:rPr sz="1100" i="1" dirty="0">
                <a:latin typeface="Times New Roman"/>
                <a:cs typeface="Times New Roman"/>
              </a:rPr>
              <a:t>Level 1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Inputs are quoted </a:t>
            </a:r>
            <a:r>
              <a:rPr sz="1100" dirty="0">
                <a:latin typeface="Times New Roman"/>
                <a:cs typeface="Times New Roman"/>
              </a:rPr>
              <a:t>prices in </a:t>
            </a:r>
            <a:r>
              <a:rPr sz="1100" spc="-5" dirty="0">
                <a:latin typeface="Times New Roman"/>
                <a:cs typeface="Times New Roman"/>
              </a:rPr>
              <a:t>active markets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identical investments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the  measurement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date.</a:t>
            </a:r>
            <a:endParaRPr sz="1100">
              <a:latin typeface="Times New Roman"/>
              <a:cs typeface="Times New Roman"/>
            </a:endParaRPr>
          </a:p>
          <a:p>
            <a:pPr marL="927100" marR="318135" lvl="2" indent="-229235" algn="just">
              <a:lnSpc>
                <a:spcPts val="1260"/>
              </a:lnSpc>
              <a:spcBef>
                <a:spcPts val="95"/>
              </a:spcBef>
              <a:buFont typeface="Symbol"/>
              <a:buChar char=""/>
              <a:tabLst>
                <a:tab pos="927735" algn="l"/>
              </a:tabLst>
            </a:pPr>
            <a:r>
              <a:rPr sz="1100" i="1" dirty="0">
                <a:latin typeface="Times New Roman"/>
                <a:cs typeface="Times New Roman"/>
              </a:rPr>
              <a:t>Level 2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Inputs (other </a:t>
            </a:r>
            <a:r>
              <a:rPr sz="1100" dirty="0">
                <a:latin typeface="Times New Roman"/>
                <a:cs typeface="Times New Roman"/>
              </a:rPr>
              <a:t>than quoted </a:t>
            </a:r>
            <a:r>
              <a:rPr sz="1100" spc="-5" dirty="0">
                <a:latin typeface="Times New Roman"/>
                <a:cs typeface="Times New Roman"/>
              </a:rPr>
              <a:t>prices included </a:t>
            </a:r>
            <a:r>
              <a:rPr sz="1100" dirty="0">
                <a:latin typeface="Times New Roman"/>
                <a:cs typeface="Times New Roman"/>
              </a:rPr>
              <a:t>in Level 1) </a:t>
            </a:r>
            <a:r>
              <a:rPr sz="1100" spc="-5" dirty="0">
                <a:latin typeface="Times New Roman"/>
                <a:cs typeface="Times New Roman"/>
              </a:rPr>
              <a:t>are either directly </a:t>
            </a:r>
            <a:r>
              <a:rPr sz="1100" dirty="0">
                <a:latin typeface="Times New Roman"/>
                <a:cs typeface="Times New Roman"/>
              </a:rPr>
              <a:t>or  </a:t>
            </a:r>
            <a:r>
              <a:rPr sz="1100" spc="-5" dirty="0">
                <a:latin typeface="Times New Roman"/>
                <a:cs typeface="Times New Roman"/>
              </a:rPr>
              <a:t>indirectly observable for </a:t>
            </a:r>
            <a:r>
              <a:rPr sz="1100" spc="-1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investment </a:t>
            </a:r>
            <a:r>
              <a:rPr sz="1100" dirty="0">
                <a:latin typeface="Times New Roman"/>
                <a:cs typeface="Times New Roman"/>
              </a:rPr>
              <a:t>through </a:t>
            </a:r>
            <a:r>
              <a:rPr sz="1100" spc="-5" dirty="0">
                <a:latin typeface="Times New Roman"/>
                <a:cs typeface="Times New Roman"/>
              </a:rPr>
              <a:t>correlation with </a:t>
            </a:r>
            <a:r>
              <a:rPr sz="1100" dirty="0">
                <a:latin typeface="Times New Roman"/>
                <a:cs typeface="Times New Roman"/>
              </a:rPr>
              <a:t>market </a:t>
            </a:r>
            <a:r>
              <a:rPr sz="1100" spc="-5" dirty="0">
                <a:latin typeface="Times New Roman"/>
                <a:cs typeface="Times New Roman"/>
              </a:rPr>
              <a:t>data at the  measurement date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for the duration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instrument’s </a:t>
            </a:r>
            <a:r>
              <a:rPr sz="1100" dirty="0">
                <a:latin typeface="Times New Roman"/>
                <a:cs typeface="Times New Roman"/>
              </a:rPr>
              <a:t>anticipated</a:t>
            </a:r>
            <a:r>
              <a:rPr sz="1100" spc="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life.</a:t>
            </a:r>
            <a:endParaRPr sz="1100">
              <a:latin typeface="Times New Roman"/>
              <a:cs typeface="Times New Roman"/>
            </a:endParaRPr>
          </a:p>
          <a:p>
            <a:pPr marL="927100" marR="88265" lvl="2" indent="-229235" algn="just">
              <a:lnSpc>
                <a:spcPts val="1260"/>
              </a:lnSpc>
              <a:spcBef>
                <a:spcPts val="85"/>
              </a:spcBef>
              <a:buFont typeface="Symbol"/>
              <a:buChar char=""/>
              <a:tabLst>
                <a:tab pos="927735" algn="l"/>
              </a:tabLst>
            </a:pPr>
            <a:r>
              <a:rPr sz="1100" i="1" dirty="0">
                <a:latin typeface="Times New Roman"/>
                <a:cs typeface="Times New Roman"/>
              </a:rPr>
              <a:t>Level 3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Inputs reflect the Town’s best estimate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what </a:t>
            </a:r>
            <a:r>
              <a:rPr sz="1100" dirty="0">
                <a:latin typeface="Times New Roman"/>
                <a:cs typeface="Times New Roman"/>
              </a:rPr>
              <a:t>market </a:t>
            </a:r>
            <a:r>
              <a:rPr sz="1100" spc="-5" dirty="0">
                <a:latin typeface="Times New Roman"/>
                <a:cs typeface="Times New Roman"/>
              </a:rPr>
              <a:t>participants would </a:t>
            </a:r>
            <a:r>
              <a:rPr sz="1100" dirty="0">
                <a:latin typeface="Times New Roman"/>
                <a:cs typeface="Times New Roman"/>
              </a:rPr>
              <a:t>use  in pricing the </a:t>
            </a:r>
            <a:r>
              <a:rPr sz="1100" spc="-5" dirty="0">
                <a:latin typeface="Times New Roman"/>
                <a:cs typeface="Times New Roman"/>
              </a:rPr>
              <a:t>investment at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measurement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date.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 marR="67310" algn="just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</a:t>
            </a:r>
            <a:r>
              <a:rPr sz="1100" dirty="0">
                <a:latin typeface="Times New Roman"/>
                <a:cs typeface="Times New Roman"/>
              </a:rPr>
              <a:t>table </a:t>
            </a:r>
            <a:r>
              <a:rPr sz="1100" spc="-5" dirty="0">
                <a:latin typeface="Times New Roman"/>
                <a:cs typeface="Times New Roman"/>
              </a:rPr>
              <a:t>presents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investments carried </a:t>
            </a:r>
            <a:r>
              <a:rPr sz="1100" dirty="0">
                <a:latin typeface="Times New Roman"/>
                <a:cs typeface="Times New Roman"/>
              </a:rPr>
              <a:t>at fair </a:t>
            </a:r>
            <a:r>
              <a:rPr sz="1100" spc="-5" dirty="0">
                <a:latin typeface="Times New Roman"/>
                <a:cs typeface="Times New Roman"/>
              </a:rPr>
              <a:t>value </a:t>
            </a:r>
            <a:r>
              <a:rPr sz="1100" dirty="0">
                <a:latin typeface="Times New Roman"/>
                <a:cs typeface="Times New Roman"/>
              </a:rPr>
              <a:t>on a </a:t>
            </a:r>
            <a:r>
              <a:rPr sz="1100" spc="-5" dirty="0">
                <a:latin typeface="Times New Roman"/>
                <a:cs typeface="Times New Roman"/>
              </a:rPr>
              <a:t>recurring basis </a:t>
            </a:r>
            <a:r>
              <a:rPr sz="1100" dirty="0">
                <a:latin typeface="Times New Roman"/>
                <a:cs typeface="Times New Roman"/>
              </a:rPr>
              <a:t>in  the </a:t>
            </a: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net position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June 30,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2019: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R="49530" algn="r">
              <a:lnSpc>
                <a:spcPct val="100000"/>
              </a:lnSpc>
            </a:pPr>
            <a:r>
              <a:rPr sz="950" b="1" spc="-5" dirty="0">
                <a:latin typeface="Times New Roman"/>
                <a:cs typeface="Times New Roman"/>
              </a:rPr>
              <a:t>Fair</a:t>
            </a:r>
            <a:r>
              <a:rPr sz="950" b="1" spc="-30" dirty="0">
                <a:latin typeface="Times New Roman"/>
                <a:cs typeface="Times New Roman"/>
              </a:rPr>
              <a:t> </a:t>
            </a:r>
            <a:r>
              <a:rPr sz="950" b="1" spc="-15" dirty="0">
                <a:latin typeface="Times New Roman"/>
                <a:cs typeface="Times New Roman"/>
              </a:rPr>
              <a:t>Value</a:t>
            </a:r>
            <a:r>
              <a:rPr sz="950" b="1" spc="95" dirty="0">
                <a:latin typeface="Times New Roman"/>
                <a:cs typeface="Times New Roman"/>
              </a:rPr>
              <a:t> </a:t>
            </a:r>
            <a:r>
              <a:rPr sz="950" b="1" spc="45" dirty="0">
                <a:latin typeface="Times New Roman"/>
                <a:cs typeface="Times New Roman"/>
              </a:rPr>
              <a:t>Me</a:t>
            </a:r>
            <a:r>
              <a:rPr sz="950" b="1" spc="-150" dirty="0">
                <a:latin typeface="Times New Roman"/>
                <a:cs typeface="Times New Roman"/>
              </a:rPr>
              <a:t> </a:t>
            </a:r>
            <a:r>
              <a:rPr sz="950" b="1" spc="5" dirty="0">
                <a:latin typeface="Times New Roman"/>
                <a:cs typeface="Times New Roman"/>
              </a:rPr>
              <a:t>asure</a:t>
            </a:r>
            <a:r>
              <a:rPr sz="950" b="1" spc="-155" dirty="0">
                <a:latin typeface="Times New Roman"/>
                <a:cs typeface="Times New Roman"/>
              </a:rPr>
              <a:t> </a:t>
            </a:r>
            <a:r>
              <a:rPr sz="950" b="1" dirty="0">
                <a:latin typeface="Times New Roman"/>
                <a:cs typeface="Times New Roman"/>
              </a:rPr>
              <a:t>me</a:t>
            </a:r>
            <a:r>
              <a:rPr sz="950" b="1" spc="-160" dirty="0">
                <a:latin typeface="Times New Roman"/>
                <a:cs typeface="Times New Roman"/>
              </a:rPr>
              <a:t> </a:t>
            </a:r>
            <a:r>
              <a:rPr sz="950" b="1" dirty="0">
                <a:latin typeface="Times New Roman"/>
                <a:cs typeface="Times New Roman"/>
              </a:rPr>
              <a:t>nts</a:t>
            </a:r>
            <a:r>
              <a:rPr sz="950" b="1" spc="85" dirty="0">
                <a:latin typeface="Times New Roman"/>
                <a:cs typeface="Times New Roman"/>
              </a:rPr>
              <a:t> </a:t>
            </a:r>
            <a:r>
              <a:rPr sz="950" b="1" spc="20" dirty="0">
                <a:latin typeface="Times New Roman"/>
                <a:cs typeface="Times New Roman"/>
              </a:rPr>
              <a:t>Using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8900" y="7001326"/>
            <a:ext cx="189674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b="1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b="1" u="dbl" spc="-9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b="1" u="dbl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Invest</a:t>
            </a:r>
            <a:r>
              <a:rPr sz="950" b="1" u="sng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</a:t>
            </a:r>
            <a:r>
              <a:rPr sz="950" b="1" spc="30" dirty="0">
                <a:latin typeface="Times New Roman"/>
                <a:cs typeface="Times New Roman"/>
              </a:rPr>
              <a:t>ents </a:t>
            </a:r>
            <a:r>
              <a:rPr sz="950" b="1" dirty="0">
                <a:latin typeface="Times New Roman"/>
                <a:cs typeface="Times New Roman"/>
              </a:rPr>
              <a:t>by </a:t>
            </a:r>
            <a:r>
              <a:rPr sz="950" b="1" spc="-5" dirty="0">
                <a:latin typeface="Times New Roman"/>
                <a:cs typeface="Times New Roman"/>
              </a:rPr>
              <a:t>Fair </a:t>
            </a:r>
            <a:r>
              <a:rPr sz="950" b="1" spc="-15" dirty="0">
                <a:latin typeface="Times New Roman"/>
                <a:cs typeface="Times New Roman"/>
              </a:rPr>
              <a:t>Value</a:t>
            </a:r>
            <a:r>
              <a:rPr sz="950" b="1" spc="110" dirty="0">
                <a:latin typeface="Times New Roman"/>
                <a:cs typeface="Times New Roman"/>
              </a:rPr>
              <a:t> </a:t>
            </a:r>
            <a:r>
              <a:rPr sz="950" b="1" spc="50" dirty="0">
                <a:latin typeface="Times New Roman"/>
                <a:cs typeface="Times New Roman"/>
              </a:rPr>
              <a:t>Level</a:t>
            </a:r>
            <a:r>
              <a:rPr sz="950" b="1" spc="-100" dirty="0"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95332" y="7001326"/>
            <a:ext cx="86995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856615" algn="l"/>
              </a:tabLst>
            </a:pPr>
            <a:r>
              <a:rPr sz="950" b="1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 </a:t>
            </a:r>
            <a:r>
              <a:rPr sz="950" b="1" u="dbl" spc="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b="1" u="dbl" spc="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6/30/</a:t>
            </a:r>
            <a:r>
              <a:rPr sz="950" b="1" u="sng" spc="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</a:t>
            </a:r>
            <a:r>
              <a:rPr sz="950" b="1" spc="25" dirty="0">
                <a:latin typeface="Times New Roman"/>
                <a:cs typeface="Times New Roman"/>
              </a:rPr>
              <a:t>9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413550" y="7001326"/>
            <a:ext cx="290639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27329" algn="l"/>
                <a:tab pos="1245870" algn="l"/>
                <a:tab pos="2264410" algn="l"/>
                <a:tab pos="2893060" algn="l"/>
              </a:tabLst>
            </a:pPr>
            <a:r>
              <a:rPr sz="950" b="1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b="1" u="dbl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Level</a:t>
            </a:r>
            <a:r>
              <a:rPr sz="950" b="1" u="dbl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1	</a:t>
            </a:r>
            <a:r>
              <a:rPr sz="950" b="1" u="dbl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Level</a:t>
            </a:r>
            <a:r>
              <a:rPr sz="950" b="1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b="1" u="dbl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	</a:t>
            </a:r>
            <a:r>
              <a:rPr sz="950" b="1" u="dbl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Level</a:t>
            </a:r>
            <a:r>
              <a:rPr sz="950" b="1" u="dbl" spc="-7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b="1" u="dbl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25161" y="7332254"/>
            <a:ext cx="78930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10" dirty="0">
                <a:latin typeface="Times New Roman"/>
                <a:cs typeface="Times New Roman"/>
              </a:rPr>
              <a:t>Debt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securities: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426249" y="8842174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3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26242" y="8846299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384" y="0"/>
                </a:lnTo>
              </a:path>
            </a:pathLst>
          </a:custGeom>
          <a:ln w="82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44465" y="8842172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3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44464" y="8846299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384" y="0"/>
                </a:lnTo>
              </a:path>
            </a:pathLst>
          </a:custGeom>
          <a:ln w="82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426250" y="6840298"/>
            <a:ext cx="2880995" cy="0"/>
          </a:xfrm>
          <a:custGeom>
            <a:avLst/>
            <a:gdLst/>
            <a:ahLst/>
            <a:cxnLst/>
            <a:rect l="l" t="t" r="r" b="b"/>
            <a:pathLst>
              <a:path w="2880995">
                <a:moveTo>
                  <a:pt x="0" y="0"/>
                </a:moveTo>
                <a:lnTo>
                  <a:pt x="28808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26242" y="6844436"/>
            <a:ext cx="2880995" cy="0"/>
          </a:xfrm>
          <a:custGeom>
            <a:avLst/>
            <a:gdLst/>
            <a:ahLst/>
            <a:cxnLst/>
            <a:rect l="l" t="t" r="r" b="b"/>
            <a:pathLst>
              <a:path w="2880995">
                <a:moveTo>
                  <a:pt x="0" y="0"/>
                </a:moveTo>
                <a:lnTo>
                  <a:pt x="2880804" y="0"/>
                </a:lnTo>
              </a:path>
            </a:pathLst>
          </a:custGeom>
          <a:ln w="82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62681" y="8842168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3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462686" y="8846299"/>
            <a:ext cx="844550" cy="0"/>
          </a:xfrm>
          <a:custGeom>
            <a:avLst/>
            <a:gdLst/>
            <a:ahLst/>
            <a:cxnLst/>
            <a:rect l="l" t="t" r="r" b="b"/>
            <a:pathLst>
              <a:path w="844550">
                <a:moveTo>
                  <a:pt x="0" y="0"/>
                </a:moveTo>
                <a:lnTo>
                  <a:pt x="844384" y="0"/>
                </a:lnTo>
              </a:path>
            </a:pathLst>
          </a:custGeom>
          <a:ln w="82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1406111" y="7523867"/>
          <a:ext cx="5941055" cy="133897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02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4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9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60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91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39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324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147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335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18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4259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51407">
                <a:tc>
                  <a:txBody>
                    <a:bodyPr/>
                    <a:lstStyle/>
                    <a:p>
                      <a:pPr marL="163830">
                        <a:lnSpc>
                          <a:spcPts val="106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Corporate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fixed 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income</a:t>
                      </a:r>
                      <a:r>
                        <a:rPr sz="95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securities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040" marR="3175">
                        <a:lnSpc>
                          <a:spcPts val="1060"/>
                        </a:lnSpc>
                        <a:tabLst>
                          <a:tab pos="322580" algn="l"/>
                        </a:tabLst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1,068,330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40029">
                        <a:lnSpc>
                          <a:spcPts val="1060"/>
                        </a:lnSpc>
                        <a:tabLst>
                          <a:tab pos="496570" algn="l"/>
                        </a:tabLst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1,068,330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240029">
                        <a:lnSpc>
                          <a:spcPts val="1060"/>
                        </a:lnSpc>
                        <a:tabLst>
                          <a:tab pos="909955" algn="l"/>
                          <a:tab pos="1257935" algn="l"/>
                          <a:tab pos="1928495" algn="l"/>
                        </a:tabLst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5402">
                <a:tc>
                  <a:txBody>
                    <a:bodyPr/>
                    <a:lstStyle/>
                    <a:p>
                      <a:pPr marL="16383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Certificates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95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deposit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405130" marR="317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897,331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3">
                  <a:txBody>
                    <a:bodyPr/>
                    <a:lstStyle/>
                    <a:p>
                      <a:pPr marL="57912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897,331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910590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1928495" algn="l"/>
                        </a:tabLst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-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407">
                <a:tc>
                  <a:txBody>
                    <a:bodyPr/>
                    <a:lstStyle/>
                    <a:p>
                      <a:pPr marL="163830">
                        <a:lnSpc>
                          <a:spcPts val="1060"/>
                        </a:lnSpc>
                        <a:spcBef>
                          <a:spcPts val="30"/>
                        </a:spcBef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U.S.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government</a:t>
                      </a:r>
                      <a:r>
                        <a:rPr sz="9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obligations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1060"/>
                        </a:lnSpc>
                        <a:spcBef>
                          <a:spcPts val="30"/>
                        </a:spcBef>
                        <a:tabLst>
                          <a:tab pos="32258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2,750,</a:t>
                      </a:r>
                      <a:r>
                        <a:rPr sz="950" u="sng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95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3">
                  <a:txBody>
                    <a:bodyPr/>
                    <a:lstStyle/>
                    <a:p>
                      <a:pPr marL="173355">
                        <a:lnSpc>
                          <a:spcPts val="1060"/>
                        </a:lnSpc>
                        <a:spcBef>
                          <a:spcPts val="30"/>
                        </a:spcBef>
                        <a:tabLst>
                          <a:tab pos="49657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2,750,</a:t>
                      </a:r>
                      <a:r>
                        <a:rPr sz="950" u="sng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95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173355">
                        <a:lnSpc>
                          <a:spcPts val="1060"/>
                        </a:lnSpc>
                        <a:spcBef>
                          <a:spcPts val="30"/>
                        </a:spcBef>
                        <a:tabLst>
                          <a:tab pos="909955" algn="l"/>
                          <a:tab pos="1191895" algn="l"/>
                          <a:tab pos="192849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9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950" u="dbl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23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950" spc="-20" dirty="0">
                          <a:latin typeface="Times New Roman"/>
                          <a:cs typeface="Times New Roman"/>
                        </a:rPr>
                        <a:t>Equity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securities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405130" marR="3175">
                        <a:lnSpc>
                          <a:spcPct val="100000"/>
                        </a:lnSpc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548,046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79120">
                        <a:lnSpc>
                          <a:spcPct val="100000"/>
                        </a:lnSpc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548,046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910590">
                        <a:lnSpc>
                          <a:spcPct val="100000"/>
                        </a:lnSpc>
                        <a:tabLst>
                          <a:tab pos="1928495" algn="l"/>
                        </a:tabLst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-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53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Mutual</a:t>
                      </a:r>
                      <a:r>
                        <a:rPr sz="95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funds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>
                  <a:txBody>
                    <a:bodyPr/>
                    <a:lstStyle/>
                    <a:p>
                      <a:pPr marL="405130" marR="317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193,256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gridSpan="3">
                  <a:txBody>
                    <a:bodyPr/>
                    <a:lstStyle/>
                    <a:p>
                      <a:pPr marL="579120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193,256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910590">
                        <a:lnSpc>
                          <a:spcPct val="100000"/>
                        </a:lnSpc>
                        <a:spcBef>
                          <a:spcPts val="95"/>
                        </a:spcBef>
                        <a:tabLst>
                          <a:tab pos="1928495" algn="l"/>
                        </a:tabLst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-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990">
                <a:tc>
                  <a:txBody>
                    <a:bodyPr/>
                    <a:lstStyle/>
                    <a:p>
                      <a:pPr marL="19748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investments </a:t>
                      </a:r>
                      <a:r>
                        <a:rPr sz="950" spc="20" dirty="0">
                          <a:latin typeface="Times New Roman"/>
                          <a:cs typeface="Times New Roman"/>
                        </a:rPr>
                        <a:t>at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Fair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Value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  <a:tabLst>
                          <a:tab pos="32258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u="dbl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5,457,</a:t>
                      </a:r>
                      <a:r>
                        <a:rPr sz="950" u="sng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950" spc="-30" dirty="0">
                          <a:latin typeface="Times New Roman"/>
                          <a:cs typeface="Times New Roman"/>
                        </a:rPr>
                        <a:t>5,457,919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170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210">
    <p:push dir="u"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58900" y="852932"/>
            <a:ext cx="5336540" cy="675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spc="-5" dirty="0">
                <a:latin typeface="Times New Roman"/>
                <a:cs typeface="Times New Roman"/>
              </a:rPr>
              <a:t>Debt and </a:t>
            </a:r>
            <a:r>
              <a:rPr sz="1100" dirty="0">
                <a:latin typeface="Times New Roman"/>
                <a:cs typeface="Times New Roman"/>
              </a:rPr>
              <a:t>equity </a:t>
            </a:r>
            <a:r>
              <a:rPr sz="1100" spc="-5" dirty="0">
                <a:latin typeface="Times New Roman"/>
                <a:cs typeface="Times New Roman"/>
              </a:rPr>
              <a:t>classified in Level </a:t>
            </a:r>
            <a:r>
              <a:rPr sz="1100" dirty="0">
                <a:latin typeface="Times New Roman"/>
                <a:cs typeface="Times New Roman"/>
              </a:rPr>
              <a:t>1 </a:t>
            </a:r>
            <a:r>
              <a:rPr sz="1100" spc="-5" dirty="0">
                <a:latin typeface="Times New Roman"/>
                <a:cs typeface="Times New Roman"/>
              </a:rPr>
              <a:t>are valued using prices quoted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active markets for those  securities.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had the </a:t>
            </a:r>
            <a:r>
              <a:rPr sz="1100" spc="-5" dirty="0">
                <a:latin typeface="Times New Roman"/>
                <a:cs typeface="Times New Roman"/>
              </a:rPr>
              <a:t>following investments with maturities at June </a:t>
            </a:r>
            <a:r>
              <a:rPr sz="1100" dirty="0">
                <a:latin typeface="Times New Roman"/>
                <a:cs typeface="Times New Roman"/>
              </a:rPr>
              <a:t>30,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2019: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8759" y="7062884"/>
            <a:ext cx="5502275" cy="1640839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18415">
              <a:lnSpc>
                <a:spcPct val="95800"/>
              </a:lnSpc>
              <a:spcBef>
                <a:spcPts val="160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Light Department categorizes its fair </a:t>
            </a:r>
            <a:r>
              <a:rPr sz="1100" dirty="0">
                <a:latin typeface="Times New Roman"/>
                <a:cs typeface="Times New Roman"/>
              </a:rPr>
              <a:t>value </a:t>
            </a:r>
            <a:r>
              <a:rPr sz="1100" spc="-5" dirty="0">
                <a:latin typeface="Times New Roman"/>
                <a:cs typeface="Times New Roman"/>
              </a:rPr>
              <a:t>measurements within the fair value </a:t>
            </a:r>
            <a:r>
              <a:rPr sz="1100" dirty="0">
                <a:latin typeface="Times New Roman"/>
                <a:cs typeface="Times New Roman"/>
              </a:rPr>
              <a:t>hierarchy  </a:t>
            </a:r>
            <a:r>
              <a:rPr sz="1100" spc="-5" dirty="0">
                <a:latin typeface="Times New Roman"/>
                <a:cs typeface="Times New Roman"/>
              </a:rPr>
              <a:t>established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Governmental Accounting Standards Board Statement No. </a:t>
            </a:r>
            <a:r>
              <a:rPr sz="1100" dirty="0">
                <a:latin typeface="Times New Roman"/>
                <a:cs typeface="Times New Roman"/>
              </a:rPr>
              <a:t>72 </a:t>
            </a:r>
            <a:r>
              <a:rPr sz="1100" spc="-5" dirty="0">
                <a:latin typeface="Times New Roman"/>
                <a:cs typeface="Times New Roman"/>
              </a:rPr>
              <a:t>Fair </a:t>
            </a:r>
            <a:r>
              <a:rPr sz="1100" dirty="0">
                <a:latin typeface="Times New Roman"/>
                <a:cs typeface="Times New Roman"/>
              </a:rPr>
              <a:t>Value  </a:t>
            </a:r>
            <a:r>
              <a:rPr sz="1100" spc="-5" dirty="0">
                <a:latin typeface="Times New Roman"/>
                <a:cs typeface="Times New Roman"/>
              </a:rPr>
              <a:t>Measurement and Application (GASB </a:t>
            </a:r>
            <a:r>
              <a:rPr sz="1100" dirty="0">
                <a:latin typeface="Times New Roman"/>
                <a:cs typeface="Times New Roman"/>
              </a:rPr>
              <a:t>72). </a:t>
            </a:r>
            <a:r>
              <a:rPr sz="1100" spc="-5" dirty="0">
                <a:latin typeface="Times New Roman"/>
                <a:cs typeface="Times New Roman"/>
              </a:rPr>
              <a:t>The hierarchy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based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valuation </a:t>
            </a:r>
            <a:r>
              <a:rPr sz="1100" dirty="0">
                <a:latin typeface="Times New Roman"/>
                <a:cs typeface="Times New Roman"/>
              </a:rPr>
              <a:t>inputs </a:t>
            </a:r>
            <a:r>
              <a:rPr sz="1100" spc="-5" dirty="0">
                <a:latin typeface="Times New Roman"/>
                <a:cs typeface="Times New Roman"/>
              </a:rPr>
              <a:t>used </a:t>
            </a:r>
            <a:r>
              <a:rPr sz="1100" dirty="0">
                <a:latin typeface="Times New Roman"/>
                <a:cs typeface="Times New Roman"/>
              </a:rPr>
              <a:t>to  </a:t>
            </a:r>
            <a:r>
              <a:rPr sz="1100" spc="-5" dirty="0">
                <a:latin typeface="Times New Roman"/>
                <a:cs typeface="Times New Roman"/>
              </a:rPr>
              <a:t>measure the fair </a:t>
            </a:r>
            <a:r>
              <a:rPr sz="1100" dirty="0">
                <a:latin typeface="Times New Roman"/>
                <a:cs typeface="Times New Roman"/>
              </a:rPr>
              <a:t>value </a:t>
            </a:r>
            <a:r>
              <a:rPr sz="1100" spc="-10" dirty="0">
                <a:latin typeface="Times New Roman"/>
                <a:cs typeface="Times New Roman"/>
              </a:rPr>
              <a:t>of the </a:t>
            </a:r>
            <a:r>
              <a:rPr sz="1100" dirty="0">
                <a:latin typeface="Times New Roman"/>
                <a:cs typeface="Times New Roman"/>
              </a:rPr>
              <a:t>asset. </a:t>
            </a:r>
            <a:r>
              <a:rPr sz="1100" spc="-5" dirty="0">
                <a:latin typeface="Times New Roman"/>
                <a:cs typeface="Times New Roman"/>
              </a:rPr>
              <a:t>Level </a:t>
            </a:r>
            <a:r>
              <a:rPr sz="1100" dirty="0">
                <a:latin typeface="Times New Roman"/>
                <a:cs typeface="Times New Roman"/>
              </a:rPr>
              <a:t>1 inputs </a:t>
            </a:r>
            <a:r>
              <a:rPr sz="1100" spc="-5" dirty="0">
                <a:latin typeface="Times New Roman"/>
                <a:cs typeface="Times New Roman"/>
              </a:rPr>
              <a:t>are </a:t>
            </a:r>
            <a:r>
              <a:rPr sz="1100" dirty="0">
                <a:latin typeface="Times New Roman"/>
                <a:cs typeface="Times New Roman"/>
              </a:rPr>
              <a:t>quoted </a:t>
            </a:r>
            <a:r>
              <a:rPr sz="1100" spc="-5" dirty="0">
                <a:latin typeface="Times New Roman"/>
                <a:cs typeface="Times New Roman"/>
              </a:rPr>
              <a:t>prices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active markets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identical  assets; Level </a:t>
            </a:r>
            <a:r>
              <a:rPr sz="1100" dirty="0">
                <a:latin typeface="Times New Roman"/>
                <a:cs typeface="Times New Roman"/>
              </a:rPr>
              <a:t>2 inputs are </a:t>
            </a:r>
            <a:r>
              <a:rPr sz="1100" spc="-5" dirty="0">
                <a:latin typeface="Times New Roman"/>
                <a:cs typeface="Times New Roman"/>
              </a:rPr>
              <a:t>significant other observable inputs; Level </a:t>
            </a:r>
            <a:r>
              <a:rPr sz="1100" dirty="0">
                <a:latin typeface="Times New Roman"/>
                <a:cs typeface="Times New Roman"/>
              </a:rPr>
              <a:t>3 inputs </a:t>
            </a:r>
            <a:r>
              <a:rPr sz="1100" spc="-5" dirty="0">
                <a:latin typeface="Times New Roman"/>
                <a:cs typeface="Times New Roman"/>
              </a:rPr>
              <a:t>are significant  </a:t>
            </a:r>
            <a:r>
              <a:rPr sz="1100" dirty="0">
                <a:latin typeface="Times New Roman"/>
                <a:cs typeface="Times New Roman"/>
              </a:rPr>
              <a:t>unobservable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inputs.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900"/>
              </a:lnSpc>
              <a:spcBef>
                <a:spcPts val="5"/>
              </a:spcBef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Custodial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Credit Risk: Deposits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- </a:t>
            </a: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case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deposits, </a:t>
            </a:r>
            <a:r>
              <a:rPr sz="1100" dirty="0">
                <a:latin typeface="Times New Roman"/>
                <a:cs typeface="Times New Roman"/>
              </a:rPr>
              <a:t>this is the risk </a:t>
            </a:r>
            <a:r>
              <a:rPr sz="1100" spc="-5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in the event of a bank  </a:t>
            </a:r>
            <a:r>
              <a:rPr sz="1100" spc="-5" dirty="0">
                <a:latin typeface="Times New Roman"/>
                <a:cs typeface="Times New Roman"/>
              </a:rPr>
              <a:t>failure, the government’s deposits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returned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it. The Town does not 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deposit  </a:t>
            </a:r>
            <a:r>
              <a:rPr sz="1100" dirty="0">
                <a:latin typeface="Times New Roman"/>
                <a:cs typeface="Times New Roman"/>
              </a:rPr>
              <a:t>policy </a:t>
            </a:r>
            <a:r>
              <a:rPr sz="1100" spc="-5" dirty="0">
                <a:latin typeface="Times New Roman"/>
                <a:cs typeface="Times New Roman"/>
              </a:rPr>
              <a:t>for custodial credit risk relative to cash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holdings.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58900" y="2006708"/>
            <a:ext cx="198564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527050" algn="l"/>
                <a:tab pos="1972310" algn="l"/>
              </a:tabLst>
            </a:pPr>
            <a:r>
              <a:rPr sz="950" b="1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b="1" u="dbl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950" b="1" u="sng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950" b="1" spc="30" dirty="0">
                <a:latin typeface="Times New Roman"/>
                <a:cs typeface="Times New Roman"/>
              </a:rPr>
              <a:t>vestme</a:t>
            </a:r>
            <a:r>
              <a:rPr sz="950" b="1" spc="-210" dirty="0">
                <a:latin typeface="Times New Roman"/>
                <a:cs typeface="Times New Roman"/>
              </a:rPr>
              <a:t> </a:t>
            </a:r>
            <a:r>
              <a:rPr sz="95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950" b="1" dirty="0">
                <a:latin typeface="Times New Roman"/>
                <a:cs typeface="Times New Roman"/>
              </a:rPr>
              <a:t>t Ty</a:t>
            </a:r>
            <a:r>
              <a:rPr sz="95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</a:t>
            </a:r>
            <a:r>
              <a:rPr sz="950" b="1" dirty="0">
                <a:latin typeface="Times New Roman"/>
                <a:cs typeface="Times New Roman"/>
              </a:rPr>
              <a:t>e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85071" y="2006708"/>
            <a:ext cx="8731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859155" algn="l"/>
              </a:tabLst>
            </a:pPr>
            <a:r>
              <a:rPr sz="950" b="1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 </a:t>
            </a:r>
            <a:r>
              <a:rPr sz="950" b="1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b="1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Fa</a:t>
            </a:r>
            <a:r>
              <a:rPr sz="950" b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950" b="1" spc="-5" dirty="0">
                <a:latin typeface="Times New Roman"/>
                <a:cs typeface="Times New Roman"/>
              </a:rPr>
              <a:t>r</a:t>
            </a:r>
            <a:r>
              <a:rPr sz="950" b="1" spc="-90" dirty="0">
                <a:latin typeface="Times New Roman"/>
                <a:cs typeface="Times New Roman"/>
              </a:rPr>
              <a:t> </a:t>
            </a:r>
            <a:r>
              <a:rPr sz="950" b="1" spc="-15" dirty="0">
                <a:latin typeface="Times New Roman"/>
                <a:cs typeface="Times New Roman"/>
              </a:rPr>
              <a:t>Value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98323" y="1641932"/>
            <a:ext cx="1885950" cy="53975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0180" marR="307975" indent="257175">
              <a:lnSpc>
                <a:spcPct val="120300"/>
              </a:lnSpc>
              <a:spcBef>
                <a:spcPts val="90"/>
              </a:spcBef>
              <a:tabLst>
                <a:tab pos="1332865" algn="l"/>
              </a:tabLst>
            </a:pPr>
            <a:r>
              <a:rPr sz="950" b="1" spc="5" dirty="0">
                <a:latin typeface="Times New Roman"/>
                <a:cs typeface="Times New Roman"/>
              </a:rPr>
              <a:t>Maturitie </a:t>
            </a:r>
            <a:r>
              <a:rPr sz="950" b="1" spc="10" dirty="0">
                <a:latin typeface="Times New Roman"/>
                <a:cs typeface="Times New Roman"/>
              </a:rPr>
              <a:t>s </a:t>
            </a:r>
            <a:r>
              <a:rPr sz="950" b="1" spc="5" dirty="0">
                <a:latin typeface="Times New Roman"/>
                <a:cs typeface="Times New Roman"/>
              </a:rPr>
              <a:t>in Years  </a:t>
            </a:r>
            <a:r>
              <a:rPr sz="950" b="1" spc="50" dirty="0">
                <a:latin typeface="Times New Roman"/>
                <a:cs typeface="Times New Roman"/>
              </a:rPr>
              <a:t>Less</a:t>
            </a:r>
            <a:r>
              <a:rPr sz="950" b="1" spc="105" dirty="0">
                <a:latin typeface="Times New Roman"/>
                <a:cs typeface="Times New Roman"/>
              </a:rPr>
              <a:t> </a:t>
            </a:r>
            <a:r>
              <a:rPr sz="950" b="1" dirty="0">
                <a:latin typeface="Times New Roman"/>
                <a:cs typeface="Times New Roman"/>
              </a:rPr>
              <a:t>than	</a:t>
            </a:r>
            <a:r>
              <a:rPr sz="950" b="1" spc="15" dirty="0">
                <a:latin typeface="Times New Roman"/>
                <a:cs typeface="Times New Roman"/>
              </a:rPr>
              <a:t>1 </a:t>
            </a:r>
            <a:r>
              <a:rPr sz="950" b="1" spc="10" dirty="0">
                <a:latin typeface="Times New Roman"/>
                <a:cs typeface="Times New Roman"/>
              </a:rPr>
              <a:t>-</a:t>
            </a:r>
            <a:r>
              <a:rPr sz="950" b="1" spc="-35" dirty="0">
                <a:latin typeface="Times New Roman"/>
                <a:cs typeface="Times New Roman"/>
              </a:rPr>
              <a:t> </a:t>
            </a:r>
            <a:r>
              <a:rPr sz="950" b="1" spc="15" dirty="0">
                <a:latin typeface="Times New Roman"/>
                <a:cs typeface="Times New Roman"/>
              </a:rPr>
              <a:t>5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  <a:tabLst>
                <a:tab pos="269875" algn="l"/>
                <a:tab pos="1308100" algn="l"/>
                <a:tab pos="1872614" algn="l"/>
              </a:tabLst>
            </a:pPr>
            <a:r>
              <a:rPr sz="950" b="1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b="1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</a:t>
            </a:r>
            <a:r>
              <a:rPr sz="950" b="1" u="dbl" spc="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</a:t>
            </a:r>
            <a:r>
              <a:rPr sz="950" b="1" spc="10" dirty="0">
                <a:latin typeface="Times New Roman"/>
                <a:cs typeface="Times New Roman"/>
              </a:rPr>
              <a:t>e</a:t>
            </a:r>
            <a:r>
              <a:rPr sz="950" b="1" spc="-150" dirty="0">
                <a:latin typeface="Times New Roman"/>
                <a:cs typeface="Times New Roman"/>
              </a:rPr>
              <a:t> </a:t>
            </a:r>
            <a:r>
              <a:rPr sz="95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950" b="1" spc="10" dirty="0">
                <a:latin typeface="Times New Roman"/>
                <a:cs typeface="Times New Roman"/>
              </a:rPr>
              <a:t>r</a:t>
            </a:r>
            <a:r>
              <a:rPr sz="950" b="1" dirty="0">
                <a:latin typeface="Times New Roman"/>
                <a:cs typeface="Times New Roman"/>
              </a:rPr>
              <a:t>	</a:t>
            </a:r>
            <a:r>
              <a:rPr sz="95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</a:t>
            </a:r>
            <a:r>
              <a:rPr sz="950" b="1" spc="10" dirty="0">
                <a:latin typeface="Times New Roman"/>
                <a:cs typeface="Times New Roman"/>
              </a:rPr>
              <a:t>e</a:t>
            </a:r>
            <a:r>
              <a:rPr sz="950" b="1" spc="-150" dirty="0">
                <a:latin typeface="Times New Roman"/>
                <a:cs typeface="Times New Roman"/>
              </a:rPr>
              <a:t> </a:t>
            </a:r>
            <a:r>
              <a:rPr sz="950" b="1" spc="-20" dirty="0">
                <a:latin typeface="Times New Roman"/>
                <a:cs typeface="Times New Roman"/>
              </a:rPr>
              <a:t>a</a:t>
            </a:r>
            <a:r>
              <a:rPr sz="950" b="1" spc="-35" dirty="0">
                <a:latin typeface="Times New Roman"/>
                <a:cs typeface="Times New Roman"/>
              </a:rPr>
              <a:t>r</a:t>
            </a:r>
            <a:r>
              <a:rPr sz="950" b="1" spc="10" dirty="0">
                <a:latin typeface="Times New Roman"/>
                <a:cs typeface="Times New Roman"/>
              </a:rPr>
              <a:t>s</a:t>
            </a:r>
            <a:r>
              <a:rPr sz="950" b="1" dirty="0">
                <a:latin typeface="Times New Roman"/>
                <a:cs typeface="Times New Roman"/>
              </a:rPr>
              <a:t>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425126" y="2338398"/>
            <a:ext cx="79121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10" dirty="0">
                <a:latin typeface="Times New Roman"/>
                <a:cs typeface="Times New Roman"/>
              </a:rPr>
              <a:t>Debt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securities:</a:t>
            </a:r>
            <a:endParaRPr sz="95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539129" y="2530424"/>
          <a:ext cx="4864735" cy="4692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12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6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34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2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51755">
                <a:tc>
                  <a:txBody>
                    <a:bodyPr/>
                    <a:lstStyle/>
                    <a:p>
                      <a:pPr marL="31750">
                        <a:lnSpc>
                          <a:spcPts val="1065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Corporate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fixed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income</a:t>
                      </a:r>
                      <a:r>
                        <a:rPr sz="95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securities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1454">
                        <a:lnSpc>
                          <a:spcPts val="1065"/>
                        </a:lnSpc>
                        <a:tabLst>
                          <a:tab pos="469265" algn="l"/>
                        </a:tabLst>
                      </a:pPr>
                      <a:r>
                        <a:rPr sz="9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1,068,330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ts val="1065"/>
                        </a:lnSpc>
                        <a:tabLst>
                          <a:tab pos="489584" algn="l"/>
                        </a:tabLst>
                      </a:pPr>
                      <a:r>
                        <a:rPr sz="9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212,491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ts val="1065"/>
                        </a:lnSpc>
                        <a:tabLst>
                          <a:tab pos="489584" algn="l"/>
                        </a:tabLst>
                      </a:pPr>
                      <a:r>
                        <a:rPr sz="9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855,839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578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Certificates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95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deposit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5524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897,331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199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670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9017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697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661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55">
                <a:tc>
                  <a:txBody>
                    <a:bodyPr/>
                    <a:lstStyle/>
                    <a:p>
                      <a:pPr marL="31750">
                        <a:lnSpc>
                          <a:spcPts val="1060"/>
                        </a:lnSpc>
                        <a:spcBef>
                          <a:spcPts val="30"/>
                        </a:spcBef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U.S.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government</a:t>
                      </a:r>
                      <a:r>
                        <a:rPr sz="9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obligations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ts val="1060"/>
                        </a:lnSpc>
                        <a:spcBef>
                          <a:spcPts val="30"/>
                        </a:spcBef>
                        <a:tabLst>
                          <a:tab pos="46926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2,750,</a:t>
                      </a:r>
                      <a:r>
                        <a:rPr sz="950" u="sng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95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74930" algn="r">
                        <a:lnSpc>
                          <a:spcPts val="1060"/>
                        </a:lnSpc>
                        <a:spcBef>
                          <a:spcPts val="30"/>
                        </a:spcBef>
                        <a:tabLst>
                          <a:tab pos="32385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108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60"/>
                        </a:lnSpc>
                        <a:spcBef>
                          <a:spcPts val="30"/>
                        </a:spcBef>
                        <a:tabLst>
                          <a:tab pos="32385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642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03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1591691" y="3167439"/>
            <a:ext cx="162750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dirty="0">
                <a:latin typeface="Times New Roman"/>
                <a:cs typeface="Times New Roman"/>
              </a:rPr>
              <a:t>Total </a:t>
            </a:r>
            <a:r>
              <a:rPr sz="950" spc="-10" dirty="0">
                <a:latin typeface="Times New Roman"/>
                <a:cs typeface="Times New Roman"/>
              </a:rPr>
              <a:t>investments with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maturities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808977" y="3167439"/>
            <a:ext cx="48260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spc="-20" dirty="0">
                <a:latin typeface="Times New Roman"/>
                <a:cs typeface="Times New Roman"/>
              </a:rPr>
              <a:t>4</a:t>
            </a:r>
            <a:r>
              <a:rPr sz="950" spc="-45" dirty="0">
                <a:latin typeface="Times New Roman"/>
                <a:cs typeface="Times New Roman"/>
              </a:rPr>
              <a:t>,</a:t>
            </a:r>
            <a:r>
              <a:rPr sz="950" spc="-20" dirty="0">
                <a:latin typeface="Times New Roman"/>
                <a:cs typeface="Times New Roman"/>
              </a:rPr>
              <a:t>716</a:t>
            </a:r>
            <a:r>
              <a:rPr sz="950" spc="-45" dirty="0">
                <a:latin typeface="Times New Roman"/>
                <a:cs typeface="Times New Roman"/>
              </a:rPr>
              <a:t>,</a:t>
            </a:r>
            <a:r>
              <a:rPr sz="950" spc="-20" dirty="0">
                <a:latin typeface="Times New Roman"/>
                <a:cs typeface="Times New Roman"/>
              </a:rPr>
              <a:t>617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98323" y="3167439"/>
            <a:ext cx="8731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335915" algn="l"/>
              </a:tabLst>
            </a:pPr>
            <a:r>
              <a:rPr sz="9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u="dbl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</a:t>
            </a:r>
            <a:r>
              <a:rPr sz="950" u="dbl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1,521,</a:t>
            </a:r>
            <a:r>
              <a:rPr sz="95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08</a:t>
            </a:r>
            <a:r>
              <a:rPr sz="950" spc="-25" dirty="0">
                <a:latin typeface="Times New Roman"/>
                <a:cs typeface="Times New Roman"/>
              </a:rPr>
              <a:t>3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577898" y="3167439"/>
            <a:ext cx="740410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269875" algn="l"/>
              </a:tabLst>
            </a:pPr>
            <a:r>
              <a:rPr sz="950" spc="15" dirty="0">
                <a:latin typeface="Times New Roman"/>
                <a:cs typeface="Times New Roman"/>
              </a:rPr>
              <a:t>$	</a:t>
            </a:r>
            <a:r>
              <a:rPr sz="950" spc="-20" dirty="0">
                <a:latin typeface="Times New Roman"/>
                <a:cs typeface="Times New Roman"/>
              </a:rPr>
              <a:t>3</a:t>
            </a:r>
            <a:r>
              <a:rPr sz="950" spc="-45" dirty="0">
                <a:latin typeface="Times New Roman"/>
                <a:cs typeface="Times New Roman"/>
              </a:rPr>
              <a:t>,</a:t>
            </a:r>
            <a:r>
              <a:rPr sz="950" spc="-20" dirty="0">
                <a:latin typeface="Times New Roman"/>
                <a:cs typeface="Times New Roman"/>
              </a:rPr>
              <a:t>195</a:t>
            </a:r>
            <a:r>
              <a:rPr sz="950" spc="-45" dirty="0">
                <a:latin typeface="Times New Roman"/>
                <a:cs typeface="Times New Roman"/>
              </a:rPr>
              <a:t>,</a:t>
            </a:r>
            <a:r>
              <a:rPr sz="950" spc="-20" dirty="0">
                <a:latin typeface="Times New Roman"/>
                <a:cs typeface="Times New Roman"/>
              </a:rPr>
              <a:t>534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58896" y="3515671"/>
            <a:ext cx="198564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1972310" algn="l"/>
              </a:tabLst>
            </a:pPr>
            <a:r>
              <a:rPr sz="9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u="dbl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u="dbl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Ot</a:t>
            </a:r>
            <a:r>
              <a:rPr sz="950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</a:t>
            </a:r>
            <a:r>
              <a:rPr sz="950" spc="10" dirty="0">
                <a:latin typeface="Times New Roman"/>
                <a:cs typeface="Times New Roman"/>
              </a:rPr>
              <a:t>er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I</a:t>
            </a:r>
            <a:r>
              <a:rPr sz="9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nv</a:t>
            </a:r>
            <a:r>
              <a:rPr sz="950" dirty="0">
                <a:latin typeface="Times New Roman"/>
                <a:cs typeface="Times New Roman"/>
              </a:rPr>
              <a:t>estments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25251" y="3847362"/>
            <a:ext cx="659765" cy="3575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4500"/>
              </a:lnSpc>
              <a:spcBef>
                <a:spcPts val="95"/>
              </a:spcBef>
            </a:pPr>
            <a:r>
              <a:rPr sz="950" spc="-20" dirty="0">
                <a:latin typeface="Times New Roman"/>
                <a:cs typeface="Times New Roman"/>
              </a:rPr>
              <a:t>Equities  </a:t>
            </a:r>
            <a:r>
              <a:rPr sz="950" spc="-5" dirty="0">
                <a:latin typeface="Times New Roman"/>
                <a:cs typeface="Times New Roman"/>
              </a:rPr>
              <a:t>Mutual</a:t>
            </a:r>
            <a:r>
              <a:rPr sz="950" spc="-11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funds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91948" y="3847362"/>
            <a:ext cx="399415" cy="357505"/>
          </a:xfrm>
          <a:prstGeom prst="rect">
            <a:avLst/>
          </a:prstGeom>
        </p:spPr>
        <p:txBody>
          <a:bodyPr vert="horz" wrap="square" lIns="0" tIns="3301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9"/>
              </a:spcBef>
            </a:pPr>
            <a:r>
              <a:rPr sz="950" spc="-20" dirty="0">
                <a:latin typeface="Times New Roman"/>
                <a:cs typeface="Times New Roman"/>
              </a:rPr>
              <a:t>548</a:t>
            </a:r>
            <a:r>
              <a:rPr sz="950" spc="-45" dirty="0">
                <a:latin typeface="Times New Roman"/>
                <a:cs typeface="Times New Roman"/>
              </a:rPr>
              <a:t>,</a:t>
            </a:r>
            <a:r>
              <a:rPr sz="950" spc="-20" dirty="0">
                <a:latin typeface="Times New Roman"/>
                <a:cs typeface="Times New Roman"/>
              </a:rPr>
              <a:t>046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950" spc="-20" dirty="0">
                <a:latin typeface="Times New Roman"/>
                <a:cs typeface="Times New Roman"/>
              </a:rPr>
              <a:t>193</a:t>
            </a:r>
            <a:r>
              <a:rPr sz="950" spc="-45" dirty="0">
                <a:latin typeface="Times New Roman"/>
                <a:cs typeface="Times New Roman"/>
              </a:rPr>
              <a:t>,</a:t>
            </a:r>
            <a:r>
              <a:rPr sz="950" spc="-20" dirty="0">
                <a:latin typeface="Times New Roman"/>
                <a:cs typeface="Times New Roman"/>
              </a:rPr>
              <a:t>256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25251" y="4361377"/>
            <a:ext cx="121221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dirty="0">
                <a:latin typeface="Times New Roman"/>
                <a:cs typeface="Times New Roman"/>
              </a:rPr>
              <a:t>Total </a:t>
            </a:r>
            <a:r>
              <a:rPr sz="950" spc="5" dirty="0">
                <a:latin typeface="Times New Roman"/>
                <a:cs typeface="Times New Roman"/>
              </a:rPr>
              <a:t>Town</a:t>
            </a:r>
            <a:r>
              <a:rPr sz="950" spc="-10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Investments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85068" y="4361377"/>
            <a:ext cx="87312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335915" algn="l"/>
              </a:tabLst>
            </a:pPr>
            <a:r>
              <a:rPr sz="9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u="dbl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</a:t>
            </a:r>
            <a:r>
              <a:rPr sz="950" u="dbl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5,457,</a:t>
            </a:r>
            <a:r>
              <a:rPr sz="95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91</a:t>
            </a:r>
            <a:r>
              <a:rPr sz="950" spc="-25" dirty="0">
                <a:latin typeface="Times New Roman"/>
                <a:cs typeface="Times New Roman"/>
              </a:rPr>
              <a:t>9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497770" y="3171941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97757" y="3176085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53" y="0"/>
                </a:lnTo>
              </a:path>
            </a:pathLst>
          </a:custGeom>
          <a:ln w="82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11023" y="3171943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11014" y="3176085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40" y="0"/>
                </a:lnTo>
              </a:path>
            </a:pathLst>
          </a:custGeom>
          <a:ln w="82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11023" y="3354353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11014" y="3358502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40" y="0"/>
                </a:lnTo>
              </a:path>
            </a:pathLst>
          </a:custGeom>
          <a:ln w="82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511023" y="1845347"/>
            <a:ext cx="1860550" cy="0"/>
          </a:xfrm>
          <a:custGeom>
            <a:avLst/>
            <a:gdLst/>
            <a:ahLst/>
            <a:cxnLst/>
            <a:rect l="l" t="t" r="r" b="b"/>
            <a:pathLst>
              <a:path w="1860550">
                <a:moveTo>
                  <a:pt x="0" y="0"/>
                </a:moveTo>
                <a:lnTo>
                  <a:pt x="1860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11014" y="1849501"/>
            <a:ext cx="1860550" cy="0"/>
          </a:xfrm>
          <a:custGeom>
            <a:avLst/>
            <a:gdLst/>
            <a:ahLst/>
            <a:cxnLst/>
            <a:rect l="l" t="t" r="r" b="b"/>
            <a:pathLst>
              <a:path w="1860550">
                <a:moveTo>
                  <a:pt x="0" y="0"/>
                </a:moveTo>
                <a:lnTo>
                  <a:pt x="1860410" y="0"/>
                </a:lnTo>
              </a:path>
            </a:pathLst>
          </a:custGeom>
          <a:ln w="82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524276" y="3171952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524271" y="3176098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53" y="0"/>
                </a:lnTo>
              </a:path>
            </a:pathLst>
          </a:custGeom>
          <a:ln w="82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524276" y="3337779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24271" y="3341935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53" y="0"/>
                </a:lnTo>
              </a:path>
            </a:pathLst>
          </a:custGeom>
          <a:ln w="82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524276" y="3354362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524271" y="3358515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53" y="0"/>
                </a:lnTo>
              </a:path>
            </a:pathLst>
          </a:custGeom>
          <a:ln w="82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97768" y="4365899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97757" y="4370057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53" y="0"/>
                </a:lnTo>
              </a:path>
            </a:pathLst>
          </a:custGeom>
          <a:ln w="82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97768" y="4548310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97757" y="4552460"/>
            <a:ext cx="847725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153" y="0"/>
                </a:lnTo>
              </a:path>
            </a:pathLst>
          </a:custGeom>
          <a:ln w="82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1358759" y="4868488"/>
            <a:ext cx="5140960" cy="65913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86360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</a:t>
            </a:r>
            <a:r>
              <a:rPr sz="1100" dirty="0">
                <a:latin typeface="Times New Roman"/>
                <a:cs typeface="Times New Roman"/>
              </a:rPr>
              <a:t>table </a:t>
            </a:r>
            <a:r>
              <a:rPr sz="1100" spc="-5" dirty="0">
                <a:latin typeface="Times New Roman"/>
                <a:cs typeface="Times New Roman"/>
              </a:rPr>
              <a:t>presents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Light Department’s investments carried </a:t>
            </a:r>
            <a:r>
              <a:rPr sz="1100" spc="-1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fair value </a:t>
            </a:r>
            <a:r>
              <a:rPr sz="1100" dirty="0">
                <a:latin typeface="Times New Roman"/>
                <a:cs typeface="Times New Roman"/>
              </a:rPr>
              <a:t>on a  </a:t>
            </a:r>
            <a:r>
              <a:rPr sz="1100" spc="-5" dirty="0">
                <a:latin typeface="Times New Roman"/>
                <a:cs typeface="Times New Roman"/>
              </a:rPr>
              <a:t>recurring basis in the statement </a:t>
            </a:r>
            <a:r>
              <a:rPr sz="1100" dirty="0">
                <a:latin typeface="Times New Roman"/>
                <a:cs typeface="Times New Roman"/>
              </a:rPr>
              <a:t>of net position at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900" b="1" spc="-5" dirty="0">
                <a:latin typeface="Times New Roman"/>
                <a:cs typeface="Times New Roman"/>
              </a:rPr>
              <a:t>Fair</a:t>
            </a:r>
            <a:r>
              <a:rPr sz="900" b="1" spc="-30" dirty="0">
                <a:latin typeface="Times New Roman"/>
                <a:cs typeface="Times New Roman"/>
              </a:rPr>
              <a:t> </a:t>
            </a:r>
            <a:r>
              <a:rPr sz="900" b="1" spc="-15" dirty="0">
                <a:latin typeface="Times New Roman"/>
                <a:cs typeface="Times New Roman"/>
              </a:rPr>
              <a:t>Value</a:t>
            </a:r>
            <a:r>
              <a:rPr sz="900" b="1" spc="95" dirty="0">
                <a:latin typeface="Times New Roman"/>
                <a:cs typeface="Times New Roman"/>
              </a:rPr>
              <a:t> </a:t>
            </a:r>
            <a:r>
              <a:rPr sz="900" b="1" spc="40" dirty="0">
                <a:latin typeface="Times New Roman"/>
                <a:cs typeface="Times New Roman"/>
              </a:rPr>
              <a:t>Me</a:t>
            </a:r>
            <a:r>
              <a:rPr sz="900" b="1" spc="-145" dirty="0">
                <a:latin typeface="Times New Roman"/>
                <a:cs typeface="Times New Roman"/>
              </a:rPr>
              <a:t> </a:t>
            </a:r>
            <a:r>
              <a:rPr sz="900" b="1" spc="5" dirty="0">
                <a:latin typeface="Times New Roman"/>
                <a:cs typeface="Times New Roman"/>
              </a:rPr>
              <a:t>asure</a:t>
            </a:r>
            <a:r>
              <a:rPr sz="900" b="1" spc="-150" dirty="0">
                <a:latin typeface="Times New Roman"/>
                <a:cs typeface="Times New Roman"/>
              </a:rPr>
              <a:t> </a:t>
            </a:r>
            <a:r>
              <a:rPr sz="900" b="1" dirty="0">
                <a:latin typeface="Times New Roman"/>
                <a:cs typeface="Times New Roman"/>
              </a:rPr>
              <a:t>me</a:t>
            </a:r>
            <a:r>
              <a:rPr sz="900" b="1" spc="-145" dirty="0">
                <a:latin typeface="Times New Roman"/>
                <a:cs typeface="Times New Roman"/>
              </a:rPr>
              <a:t> </a:t>
            </a:r>
            <a:r>
              <a:rPr sz="900" b="1" dirty="0">
                <a:latin typeface="Times New Roman"/>
                <a:cs typeface="Times New Roman"/>
              </a:rPr>
              <a:t>nts</a:t>
            </a:r>
            <a:r>
              <a:rPr sz="900" b="1" spc="85" dirty="0">
                <a:latin typeface="Times New Roman"/>
                <a:cs typeface="Times New Roman"/>
              </a:rPr>
              <a:t> </a:t>
            </a:r>
            <a:r>
              <a:rPr sz="900" b="1" spc="20" dirty="0">
                <a:latin typeface="Times New Roman"/>
                <a:cs typeface="Times New Roman"/>
              </a:rPr>
              <a:t>Using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358900" y="5682019"/>
            <a:ext cx="1802764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b="1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b="1" u="dbl" spc="-9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b="1" u="dbl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Invest</a:t>
            </a:r>
            <a:r>
              <a:rPr sz="900" b="1" u="sng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</a:t>
            </a:r>
            <a:r>
              <a:rPr sz="900" b="1" spc="30" dirty="0">
                <a:latin typeface="Times New Roman"/>
                <a:cs typeface="Times New Roman"/>
              </a:rPr>
              <a:t>ents </a:t>
            </a:r>
            <a:r>
              <a:rPr sz="900" b="1" dirty="0">
                <a:latin typeface="Times New Roman"/>
                <a:cs typeface="Times New Roman"/>
              </a:rPr>
              <a:t>by </a:t>
            </a:r>
            <a:r>
              <a:rPr sz="900" b="1" spc="-5" dirty="0">
                <a:latin typeface="Times New Roman"/>
                <a:cs typeface="Times New Roman"/>
              </a:rPr>
              <a:t>Fair </a:t>
            </a:r>
            <a:r>
              <a:rPr sz="900" b="1" spc="-15" dirty="0">
                <a:latin typeface="Times New Roman"/>
                <a:cs typeface="Times New Roman"/>
              </a:rPr>
              <a:t>Value</a:t>
            </a:r>
            <a:r>
              <a:rPr sz="900" b="1" spc="100" dirty="0">
                <a:latin typeface="Times New Roman"/>
                <a:cs typeface="Times New Roman"/>
              </a:rPr>
              <a:t> </a:t>
            </a:r>
            <a:r>
              <a:rPr sz="900" b="1" spc="50" dirty="0">
                <a:latin typeface="Times New Roman"/>
                <a:cs typeface="Times New Roman"/>
              </a:rPr>
              <a:t>Level</a:t>
            </a:r>
            <a:r>
              <a:rPr sz="900" b="1" spc="-95" dirty="0"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293273" y="5682020"/>
            <a:ext cx="82804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00" b="1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</a:t>
            </a:r>
            <a:r>
              <a:rPr sz="900" b="1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b="1" u="dbl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12/31/</a:t>
            </a:r>
            <a:r>
              <a:rPr sz="900" b="1" u="sng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</a:t>
            </a:r>
            <a:r>
              <a:rPr sz="900" b="1" spc="30" dirty="0">
                <a:latin typeface="Times New Roman"/>
                <a:cs typeface="Times New Roman"/>
              </a:rPr>
              <a:t>8</a:t>
            </a:r>
            <a:r>
              <a:rPr sz="900" b="1" spc="60" dirty="0"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260460" y="5682020"/>
            <a:ext cx="2762250" cy="1670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16535" algn="l"/>
                <a:tab pos="1183640" algn="l"/>
                <a:tab pos="2150745" algn="l"/>
                <a:tab pos="2748915" algn="l"/>
              </a:tabLst>
            </a:pPr>
            <a:r>
              <a:rPr sz="900" b="1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00" b="1" u="dbl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Lev</a:t>
            </a:r>
            <a:r>
              <a:rPr sz="900" b="1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900" b="1" spc="50" dirty="0">
                <a:latin typeface="Times New Roman"/>
                <a:cs typeface="Times New Roman"/>
              </a:rPr>
              <a:t>l</a:t>
            </a:r>
            <a:r>
              <a:rPr sz="900" b="1" spc="10" dirty="0">
                <a:latin typeface="Times New Roman"/>
                <a:cs typeface="Times New Roman"/>
              </a:rPr>
              <a:t> 1	</a:t>
            </a:r>
            <a:r>
              <a:rPr sz="900" b="1" spc="50" dirty="0">
                <a:latin typeface="Times New Roman"/>
                <a:cs typeface="Times New Roman"/>
              </a:rPr>
              <a:t>Lev</a:t>
            </a:r>
            <a:r>
              <a:rPr sz="900" b="1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900" b="1" spc="50" dirty="0">
                <a:latin typeface="Times New Roman"/>
                <a:cs typeface="Times New Roman"/>
              </a:rPr>
              <a:t>l</a:t>
            </a:r>
            <a:r>
              <a:rPr sz="900" b="1" spc="10" dirty="0">
                <a:latin typeface="Times New Roman"/>
                <a:cs typeface="Times New Roman"/>
              </a:rPr>
              <a:t> 2	</a:t>
            </a:r>
            <a:r>
              <a:rPr sz="900" b="1" spc="50" dirty="0">
                <a:latin typeface="Times New Roman"/>
                <a:cs typeface="Times New Roman"/>
              </a:rPr>
              <a:t>Lev</a:t>
            </a:r>
            <a:r>
              <a:rPr sz="900" b="1" u="sng" spc="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900" b="1" spc="50" dirty="0">
                <a:latin typeface="Times New Roman"/>
                <a:cs typeface="Times New Roman"/>
              </a:rPr>
              <a:t>l</a:t>
            </a:r>
            <a:r>
              <a:rPr sz="900" b="1" spc="-80" dirty="0">
                <a:latin typeface="Times New Roman"/>
                <a:cs typeface="Times New Roman"/>
              </a:rPr>
              <a:t> </a:t>
            </a:r>
            <a:r>
              <a:rPr sz="900" b="1" spc="10" dirty="0">
                <a:latin typeface="Times New Roman"/>
                <a:cs typeface="Times New Roman"/>
              </a:rPr>
              <a:t>3	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421760" y="5980049"/>
            <a:ext cx="1311910" cy="339090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sz="900" spc="-10" dirty="0">
                <a:latin typeface="Times New Roman"/>
                <a:cs typeface="Times New Roman"/>
              </a:rPr>
              <a:t>Description:</a:t>
            </a:r>
            <a:endParaRPr sz="900">
              <a:latin typeface="Times New Roman"/>
              <a:cs typeface="Times New Roman"/>
            </a:endParaRPr>
          </a:p>
          <a:p>
            <a:pPr marL="138430">
              <a:lnSpc>
                <a:spcPct val="100000"/>
              </a:lnSpc>
              <a:spcBef>
                <a:spcPts val="150"/>
              </a:spcBef>
            </a:pPr>
            <a:r>
              <a:rPr sz="900" dirty="0">
                <a:latin typeface="Times New Roman"/>
                <a:cs typeface="Times New Roman"/>
              </a:rPr>
              <a:t>Investments </a:t>
            </a:r>
            <a:r>
              <a:rPr sz="900" spc="10" dirty="0">
                <a:latin typeface="Times New Roman"/>
                <a:cs typeface="Times New Roman"/>
              </a:rPr>
              <a:t>measured</a:t>
            </a:r>
            <a:r>
              <a:rPr sz="900" spc="-35" dirty="0">
                <a:latin typeface="Times New Roman"/>
                <a:cs typeface="Times New Roman"/>
              </a:rPr>
              <a:t> </a:t>
            </a:r>
            <a:r>
              <a:rPr sz="900" spc="30" dirty="0">
                <a:latin typeface="Times New Roman"/>
                <a:cs typeface="Times New Roman"/>
              </a:rPr>
              <a:t>at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368890" y="6827729"/>
            <a:ext cx="676275" cy="0"/>
          </a:xfrm>
          <a:custGeom>
            <a:avLst/>
            <a:gdLst/>
            <a:ahLst/>
            <a:cxnLst/>
            <a:rect l="l" t="t" r="r" b="b"/>
            <a:pathLst>
              <a:path w="676275">
                <a:moveTo>
                  <a:pt x="0" y="0"/>
                </a:moveTo>
                <a:lnTo>
                  <a:pt x="676249" y="0"/>
                </a:lnTo>
              </a:path>
            </a:pathLst>
          </a:custGeom>
          <a:ln w="78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36084" y="6812032"/>
            <a:ext cx="676275" cy="0"/>
          </a:xfrm>
          <a:custGeom>
            <a:avLst/>
            <a:gdLst/>
            <a:ahLst/>
            <a:cxnLst/>
            <a:rect l="l" t="t" r="r" b="b"/>
            <a:pathLst>
              <a:path w="676275">
                <a:moveTo>
                  <a:pt x="0" y="0"/>
                </a:moveTo>
                <a:lnTo>
                  <a:pt x="676249" y="0"/>
                </a:lnTo>
              </a:path>
            </a:pathLst>
          </a:custGeom>
          <a:ln w="78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36084" y="6827729"/>
            <a:ext cx="676275" cy="0"/>
          </a:xfrm>
          <a:custGeom>
            <a:avLst/>
            <a:gdLst/>
            <a:ahLst/>
            <a:cxnLst/>
            <a:rect l="l" t="t" r="r" b="b"/>
            <a:pathLst>
              <a:path w="676275">
                <a:moveTo>
                  <a:pt x="0" y="0"/>
                </a:moveTo>
                <a:lnTo>
                  <a:pt x="676249" y="0"/>
                </a:lnTo>
              </a:path>
            </a:pathLst>
          </a:custGeom>
          <a:ln w="78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303253" y="6812032"/>
            <a:ext cx="676275" cy="0"/>
          </a:xfrm>
          <a:custGeom>
            <a:avLst/>
            <a:gdLst/>
            <a:ahLst/>
            <a:cxnLst/>
            <a:rect l="l" t="t" r="r" b="b"/>
            <a:pathLst>
              <a:path w="676275">
                <a:moveTo>
                  <a:pt x="0" y="0"/>
                </a:moveTo>
                <a:lnTo>
                  <a:pt x="676249" y="0"/>
                </a:lnTo>
              </a:path>
            </a:pathLst>
          </a:custGeom>
          <a:ln w="78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303253" y="6827729"/>
            <a:ext cx="676275" cy="0"/>
          </a:xfrm>
          <a:custGeom>
            <a:avLst/>
            <a:gdLst/>
            <a:ahLst/>
            <a:cxnLst/>
            <a:rect l="l" t="t" r="r" b="b"/>
            <a:pathLst>
              <a:path w="676275">
                <a:moveTo>
                  <a:pt x="0" y="0"/>
                </a:moveTo>
                <a:lnTo>
                  <a:pt x="676249" y="0"/>
                </a:lnTo>
              </a:path>
            </a:pathLst>
          </a:custGeom>
          <a:ln w="78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6" name="object 46"/>
          <p:cNvGraphicFramePr>
            <a:graphicFrameLocks noGrp="1"/>
          </p:cNvGraphicFramePr>
          <p:nvPr/>
        </p:nvGraphicFramePr>
        <p:xfrm>
          <a:off x="1560169" y="6334752"/>
          <a:ext cx="5418452" cy="4968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427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80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71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71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34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43511">
                <a:tc>
                  <a:txBody>
                    <a:bodyPr/>
                    <a:lstStyle/>
                    <a:p>
                      <a:pPr marL="31750">
                        <a:lnSpc>
                          <a:spcPts val="1005"/>
                        </a:lnSpc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900" spc="20" dirty="0">
                          <a:latin typeface="Times New Roman"/>
                          <a:cs typeface="Times New Roman"/>
                        </a:rPr>
                        <a:t>asset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value</a:t>
                      </a:r>
                      <a:r>
                        <a:rPr sz="9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(NAV):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616"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External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investment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pool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13716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21945" algn="l"/>
                        </a:tabLst>
                      </a:pPr>
                      <a:r>
                        <a:rPr sz="9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266</a:t>
                      </a:r>
                      <a:r>
                        <a:rPr sz="900" u="sng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573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21945" algn="l"/>
                        </a:tabLst>
                      </a:pPr>
                      <a:r>
                        <a:rPr sz="90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u="sng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266,573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671830" algn="l"/>
                        </a:tabLst>
                      </a:pPr>
                      <a:r>
                        <a:rPr sz="90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526415" algn="l"/>
                        </a:tabLst>
                      </a:pPr>
                      <a:r>
                        <a:rPr sz="9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-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4766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investments </a:t>
                      </a:r>
                      <a:r>
                        <a:rPr sz="900" spc="20" dirty="0">
                          <a:latin typeface="Times New Roman"/>
                          <a:cs typeface="Times New Roman"/>
                        </a:rPr>
                        <a:t>at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Fair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Value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R="137160" algn="r"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321945" algn="l"/>
                        </a:tabLst>
                      </a:pPr>
                      <a:r>
                        <a:rPr sz="9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266</a:t>
                      </a:r>
                      <a:r>
                        <a:rPr sz="900" u="sng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573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321945" algn="l"/>
                        </a:tabLst>
                      </a:pPr>
                      <a:r>
                        <a:rPr sz="9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266,573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781685" algn="l"/>
                        </a:tabLst>
                      </a:pPr>
                      <a:r>
                        <a:rPr sz="9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636270" algn="l"/>
                        </a:tabLst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	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7" name="object 47"/>
          <p:cNvSpPr/>
          <p:nvPr/>
        </p:nvSpPr>
        <p:spPr>
          <a:xfrm>
            <a:off x="6270447" y="6812032"/>
            <a:ext cx="676275" cy="0"/>
          </a:xfrm>
          <a:custGeom>
            <a:avLst/>
            <a:gdLst/>
            <a:ahLst/>
            <a:cxnLst/>
            <a:rect l="l" t="t" r="r" b="b"/>
            <a:pathLst>
              <a:path w="676275">
                <a:moveTo>
                  <a:pt x="0" y="0"/>
                </a:moveTo>
                <a:lnTo>
                  <a:pt x="676249" y="0"/>
                </a:lnTo>
              </a:path>
            </a:pathLst>
          </a:custGeom>
          <a:ln w="78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70447" y="6827729"/>
            <a:ext cx="676275" cy="0"/>
          </a:xfrm>
          <a:custGeom>
            <a:avLst/>
            <a:gdLst/>
            <a:ahLst/>
            <a:cxnLst/>
            <a:rect l="l" t="t" r="r" b="b"/>
            <a:pathLst>
              <a:path w="676275">
                <a:moveTo>
                  <a:pt x="0" y="0"/>
                </a:moveTo>
                <a:lnTo>
                  <a:pt x="676249" y="0"/>
                </a:lnTo>
              </a:path>
            </a:pathLst>
          </a:custGeom>
          <a:ln w="78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273160" y="5530062"/>
            <a:ext cx="2736850" cy="0"/>
          </a:xfrm>
          <a:custGeom>
            <a:avLst/>
            <a:gdLst/>
            <a:ahLst/>
            <a:cxnLst/>
            <a:rect l="l" t="t" r="r" b="b"/>
            <a:pathLst>
              <a:path w="2736850">
                <a:moveTo>
                  <a:pt x="0" y="0"/>
                </a:moveTo>
                <a:lnTo>
                  <a:pt x="2736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273156" y="5533980"/>
            <a:ext cx="2736850" cy="0"/>
          </a:xfrm>
          <a:custGeom>
            <a:avLst/>
            <a:gdLst/>
            <a:ahLst/>
            <a:cxnLst/>
            <a:rect l="l" t="t" r="r" b="b"/>
            <a:pathLst>
              <a:path w="2736850">
                <a:moveTo>
                  <a:pt x="0" y="0"/>
                </a:moveTo>
                <a:lnTo>
                  <a:pt x="2736418" y="0"/>
                </a:lnTo>
              </a:path>
            </a:pathLst>
          </a:custGeom>
          <a:ln w="78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138">
    <p:push dir="u"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58900" y="852932"/>
            <a:ext cx="5501005" cy="549465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43180">
              <a:lnSpc>
                <a:spcPct val="95900"/>
              </a:lnSpc>
              <a:spcBef>
                <a:spcPts val="155"/>
              </a:spcBef>
            </a:pPr>
            <a:r>
              <a:rPr sz="1100" spc="-5" dirty="0">
                <a:latin typeface="Times New Roman"/>
                <a:cs typeface="Times New Roman"/>
              </a:rPr>
              <a:t>At year-end, the carrying amount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all the Town’s deposits was </a:t>
            </a:r>
            <a:r>
              <a:rPr sz="1100" dirty="0">
                <a:latin typeface="Times New Roman"/>
                <a:cs typeface="Times New Roman"/>
              </a:rPr>
              <a:t>$10,789,104 and bank </a:t>
            </a:r>
            <a:r>
              <a:rPr sz="1100" spc="-5" dirty="0">
                <a:latin typeface="Times New Roman"/>
                <a:cs typeface="Times New Roman"/>
              </a:rPr>
              <a:t>balance  was </a:t>
            </a:r>
            <a:r>
              <a:rPr sz="1100" dirty="0">
                <a:latin typeface="Times New Roman"/>
                <a:cs typeface="Times New Roman"/>
              </a:rPr>
              <a:t>$13,199,400. </a:t>
            </a:r>
            <a:r>
              <a:rPr sz="1100" spc="-5" dirty="0">
                <a:latin typeface="Times New Roman"/>
                <a:cs typeface="Times New Roman"/>
              </a:rPr>
              <a:t>The full </a:t>
            </a:r>
            <a:r>
              <a:rPr sz="1100" dirty="0">
                <a:latin typeface="Times New Roman"/>
                <a:cs typeface="Times New Roman"/>
              </a:rPr>
              <a:t>bank </a:t>
            </a:r>
            <a:r>
              <a:rPr sz="1100" spc="-5" dirty="0">
                <a:latin typeface="Times New Roman"/>
                <a:cs typeface="Times New Roman"/>
              </a:rPr>
              <a:t>balance was covered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either federal depository insurance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dirty="0">
                <a:latin typeface="Times New Roman"/>
                <a:cs typeface="Times New Roman"/>
              </a:rPr>
              <a:t>by  the </a:t>
            </a:r>
            <a:r>
              <a:rPr sz="1100" spc="-5" dirty="0">
                <a:latin typeface="Times New Roman"/>
                <a:cs typeface="Times New Roman"/>
              </a:rPr>
              <a:t>depositors’ insurance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99720">
              <a:lnSpc>
                <a:spcPts val="1260"/>
              </a:lnSpc>
            </a:pP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June </a:t>
            </a:r>
            <a:r>
              <a:rPr sz="1100" dirty="0">
                <a:latin typeface="Times New Roman"/>
                <a:cs typeface="Times New Roman"/>
              </a:rPr>
              <a:t>30, 2019, the </a:t>
            </a:r>
            <a:r>
              <a:rPr sz="1100" spc="-5" dirty="0">
                <a:latin typeface="Times New Roman"/>
                <a:cs typeface="Times New Roman"/>
              </a:rPr>
              <a:t>Water Department had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carrying amount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$353,504 </a:t>
            </a:r>
            <a:r>
              <a:rPr sz="1100" spc="-10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bank  </a:t>
            </a:r>
            <a:r>
              <a:rPr sz="1100" dirty="0">
                <a:latin typeface="Times New Roman"/>
                <a:cs typeface="Times New Roman"/>
              </a:rPr>
              <a:t>balance </a:t>
            </a:r>
            <a:r>
              <a:rPr sz="1100" spc="-10" dirty="0">
                <a:latin typeface="Times New Roman"/>
                <a:cs typeface="Times New Roman"/>
              </a:rPr>
              <a:t>was </a:t>
            </a:r>
            <a:r>
              <a:rPr sz="1100" spc="-5" dirty="0">
                <a:latin typeface="Times New Roman"/>
                <a:cs typeface="Times New Roman"/>
              </a:rPr>
              <a:t>$341,873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was subject to custodial credit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risk.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2860">
              <a:lnSpc>
                <a:spcPts val="1260"/>
              </a:lnSpc>
            </a:pPr>
            <a:r>
              <a:rPr sz="1100" spc="-5" dirty="0">
                <a:latin typeface="Times New Roman"/>
                <a:cs typeface="Times New Roman"/>
              </a:rPr>
              <a:t>At December </a:t>
            </a:r>
            <a:r>
              <a:rPr sz="1100" dirty="0">
                <a:latin typeface="Times New Roman"/>
                <a:cs typeface="Times New Roman"/>
              </a:rPr>
              <a:t>31, 2018 the Light </a:t>
            </a:r>
            <a:r>
              <a:rPr sz="1100" spc="-5" dirty="0">
                <a:latin typeface="Times New Roman"/>
                <a:cs typeface="Times New Roman"/>
              </a:rPr>
              <a:t>Department </a:t>
            </a:r>
            <a:r>
              <a:rPr sz="1100" dirty="0">
                <a:latin typeface="Times New Roman"/>
                <a:cs typeface="Times New Roman"/>
              </a:rPr>
              <a:t>had a </a:t>
            </a:r>
            <a:r>
              <a:rPr sz="1100" spc="-5" dirty="0">
                <a:latin typeface="Times New Roman"/>
                <a:cs typeface="Times New Roman"/>
              </a:rPr>
              <a:t>bank balance was $1,742,291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was subject 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custodial credit risk </a:t>
            </a:r>
            <a:r>
              <a:rPr sz="1100" dirty="0">
                <a:latin typeface="Times New Roman"/>
                <a:cs typeface="Times New Roman"/>
              </a:rPr>
              <a:t>and $11,025 </a:t>
            </a:r>
            <a:r>
              <a:rPr sz="1100" spc="-5" dirty="0">
                <a:latin typeface="Times New Roman"/>
                <a:cs typeface="Times New Roman"/>
              </a:rPr>
              <a:t>that was not subject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credit </a:t>
            </a:r>
            <a:r>
              <a:rPr sz="1100" dirty="0">
                <a:latin typeface="Times New Roman"/>
                <a:cs typeface="Times New Roman"/>
              </a:rPr>
              <a:t>risk. </a:t>
            </a:r>
            <a:r>
              <a:rPr sz="1100" spc="-5" dirty="0">
                <a:latin typeface="Times New Roman"/>
                <a:cs typeface="Times New Roman"/>
              </a:rPr>
              <a:t>The carrying value</a:t>
            </a:r>
            <a:r>
              <a:rPr sz="1100" spc="8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was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40"/>
              </a:lnSpc>
            </a:pPr>
            <a:r>
              <a:rPr sz="1100" dirty="0">
                <a:latin typeface="Times New Roman"/>
                <a:cs typeface="Times New Roman"/>
              </a:rPr>
              <a:t>$1,528,313.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ct val="959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Custodial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Credit Risk: Investments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case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investments, </a:t>
            </a:r>
            <a:r>
              <a:rPr sz="1100" dirty="0">
                <a:latin typeface="Times New Roman"/>
                <a:cs typeface="Times New Roman"/>
              </a:rPr>
              <a:t>this is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risk </a:t>
            </a:r>
            <a:r>
              <a:rPr sz="1100" spc="-5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event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invested party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being </a:t>
            </a:r>
            <a:r>
              <a:rPr sz="1100" dirty="0">
                <a:latin typeface="Times New Roman"/>
                <a:cs typeface="Times New Roman"/>
              </a:rPr>
              <a:t>able to </a:t>
            </a:r>
            <a:r>
              <a:rPr sz="1100" spc="-5" dirty="0">
                <a:latin typeface="Times New Roman"/>
                <a:cs typeface="Times New Roman"/>
              </a:rPr>
              <a:t>provide required payments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investors, ceasing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exist, </a:t>
            </a:r>
            <a:r>
              <a:rPr sz="1100" spc="-10" dirty="0">
                <a:latin typeface="Times New Roman"/>
                <a:cs typeface="Times New Roman"/>
              </a:rPr>
              <a:t>or  </a:t>
            </a:r>
            <a:r>
              <a:rPr sz="1100" dirty="0">
                <a:latin typeface="Times New Roman"/>
                <a:cs typeface="Times New Roman"/>
              </a:rPr>
              <a:t>filing of </a:t>
            </a:r>
            <a:r>
              <a:rPr sz="1100" spc="-5" dirty="0">
                <a:latin typeface="Times New Roman"/>
                <a:cs typeface="Times New Roman"/>
              </a:rPr>
              <a:t>bankruptcy, the </a:t>
            </a:r>
            <a:r>
              <a:rPr sz="1100" spc="-10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5" dirty="0">
                <a:latin typeface="Times New Roman"/>
                <a:cs typeface="Times New Roman"/>
              </a:rPr>
              <a:t>not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able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recover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full amount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its principal  investment and/or investment earnings. The Town’s investments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United States governmental  obligations are exposed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custodial credit risk because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related securities are uninsured,  unregistered and are held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counterparty. The </a:t>
            </a:r>
            <a:r>
              <a:rPr sz="1100" spc="-10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does </a:t>
            </a:r>
            <a:r>
              <a:rPr sz="1100" spc="-5" dirty="0">
                <a:latin typeface="Times New Roman"/>
                <a:cs typeface="Times New Roman"/>
              </a:rPr>
              <a:t>not 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formal investment  </a:t>
            </a:r>
            <a:r>
              <a:rPr sz="1100" dirty="0">
                <a:latin typeface="Times New Roman"/>
                <a:cs typeface="Times New Roman"/>
              </a:rPr>
              <a:t>policy </a:t>
            </a:r>
            <a:r>
              <a:rPr sz="1100" spc="-5" dirty="0">
                <a:latin typeface="Times New Roman"/>
                <a:cs typeface="Times New Roman"/>
              </a:rPr>
              <a:t>related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custodial credit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risk.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6985">
              <a:lnSpc>
                <a:spcPct val="959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Interest Rate Risk: Deposits</a:t>
            </a:r>
            <a:r>
              <a:rPr sz="1100" spc="-5" dirty="0">
                <a:latin typeface="Times New Roman"/>
                <a:cs typeface="Times New Roman"/>
              </a:rPr>
              <a:t>– This is the </a:t>
            </a:r>
            <a:r>
              <a:rPr sz="1100" dirty="0">
                <a:latin typeface="Times New Roman"/>
                <a:cs typeface="Times New Roman"/>
              </a:rPr>
              <a:t>risk that </a:t>
            </a:r>
            <a:r>
              <a:rPr sz="1100" spc="-5" dirty="0">
                <a:latin typeface="Times New Roman"/>
                <a:cs typeface="Times New Roman"/>
              </a:rPr>
              <a:t>fair </a:t>
            </a:r>
            <a:r>
              <a:rPr sz="1100" dirty="0">
                <a:latin typeface="Times New Roman"/>
                <a:cs typeface="Times New Roman"/>
              </a:rPr>
              <a:t>value </a:t>
            </a:r>
            <a:r>
              <a:rPr sz="1100" spc="-5" dirty="0">
                <a:latin typeface="Times New Roman"/>
                <a:cs typeface="Times New Roman"/>
              </a:rPr>
              <a:t>losses may arise due to increasing  interest </a:t>
            </a:r>
            <a:r>
              <a:rPr sz="1100" dirty="0">
                <a:latin typeface="Times New Roman"/>
                <a:cs typeface="Times New Roman"/>
              </a:rPr>
              <a:t>rates. </a:t>
            </a:r>
            <a:r>
              <a:rPr sz="1100" spc="-5" dirty="0">
                <a:latin typeface="Times New Roman"/>
                <a:cs typeface="Times New Roman"/>
              </a:rPr>
              <a:t>The Town does not have formal investment policies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limit investment maturities  </a:t>
            </a:r>
            <a:r>
              <a:rPr sz="1100" dirty="0">
                <a:latin typeface="Times New Roman"/>
                <a:cs typeface="Times New Roman"/>
              </a:rPr>
              <a:t>as a means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managing its exposure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fair </a:t>
            </a:r>
            <a:r>
              <a:rPr sz="1100" dirty="0">
                <a:latin typeface="Times New Roman"/>
                <a:cs typeface="Times New Roman"/>
              </a:rPr>
              <a:t>value </a:t>
            </a:r>
            <a:r>
              <a:rPr sz="1100" spc="-5" dirty="0">
                <a:latin typeface="Times New Roman"/>
                <a:cs typeface="Times New Roman"/>
              </a:rPr>
              <a:t>losses </a:t>
            </a:r>
            <a:r>
              <a:rPr sz="1100" dirty="0">
                <a:latin typeface="Times New Roman"/>
                <a:cs typeface="Times New Roman"/>
              </a:rPr>
              <a:t>arising </a:t>
            </a:r>
            <a:r>
              <a:rPr sz="1100" spc="-5" dirty="0">
                <a:latin typeface="Times New Roman"/>
                <a:cs typeface="Times New Roman"/>
              </a:rPr>
              <a:t>from increasing interest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rates.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38735">
              <a:lnSpc>
                <a:spcPct val="959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Interest Rate Risk: Investments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Debt securities are subject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interest rate risk. Debt securities 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adversely affected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changes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interest </a:t>
            </a:r>
            <a:r>
              <a:rPr sz="1100" dirty="0">
                <a:latin typeface="Times New Roman"/>
                <a:cs typeface="Times New Roman"/>
              </a:rPr>
              <a:t>rates, which may </a:t>
            </a:r>
            <a:r>
              <a:rPr sz="1100" spc="-5" dirty="0">
                <a:latin typeface="Times New Roman"/>
                <a:cs typeface="Times New Roman"/>
              </a:rPr>
              <a:t>negatively affect the fair </a:t>
            </a:r>
            <a:r>
              <a:rPr sz="1100" dirty="0">
                <a:latin typeface="Times New Roman"/>
                <a:cs typeface="Times New Roman"/>
              </a:rPr>
              <a:t>value  of </a:t>
            </a:r>
            <a:r>
              <a:rPr sz="1100" spc="-5" dirty="0">
                <a:latin typeface="Times New Roman"/>
                <a:cs typeface="Times New Roman"/>
              </a:rPr>
              <a:t>individual debt </a:t>
            </a:r>
            <a:r>
              <a:rPr sz="1100" dirty="0">
                <a:latin typeface="Times New Roman"/>
                <a:cs typeface="Times New Roman"/>
              </a:rPr>
              <a:t>instruments. </a:t>
            </a:r>
            <a:r>
              <a:rPr sz="1100" spc="-5" dirty="0">
                <a:latin typeface="Times New Roman"/>
                <a:cs typeface="Times New Roman"/>
              </a:rPr>
              <a:t>The Town does not 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formal investment policy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limits  investments maturities </a:t>
            </a:r>
            <a:r>
              <a:rPr sz="1100" dirty="0">
                <a:latin typeface="Times New Roman"/>
                <a:cs typeface="Times New Roman"/>
              </a:rPr>
              <a:t>as a means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managing its exposure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fair value losses arising from  </a:t>
            </a:r>
            <a:r>
              <a:rPr sz="1100" dirty="0">
                <a:latin typeface="Times New Roman"/>
                <a:cs typeface="Times New Roman"/>
              </a:rPr>
              <a:t>increasing </a:t>
            </a:r>
            <a:r>
              <a:rPr sz="1100" spc="-5" dirty="0">
                <a:latin typeface="Times New Roman"/>
                <a:cs typeface="Times New Roman"/>
              </a:rPr>
              <a:t>interest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rates.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93700">
              <a:lnSpc>
                <a:spcPts val="126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Concentration of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Credit Risk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does not </a:t>
            </a:r>
            <a:r>
              <a:rPr sz="1100" spc="-5" dirty="0">
                <a:latin typeface="Times New Roman"/>
                <a:cs typeface="Times New Roman"/>
              </a:rPr>
              <a:t>place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limit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amount that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10" dirty="0">
                <a:latin typeface="Times New Roman"/>
                <a:cs typeface="Times New Roman"/>
              </a:rPr>
              <a:t>be  </a:t>
            </a:r>
            <a:r>
              <a:rPr sz="1100" dirty="0">
                <a:latin typeface="Times New Roman"/>
                <a:cs typeface="Times New Roman"/>
              </a:rPr>
              <a:t>invested in any </a:t>
            </a:r>
            <a:r>
              <a:rPr sz="1100" spc="-5" dirty="0">
                <a:latin typeface="Times New Roman"/>
                <a:cs typeface="Times New Roman"/>
              </a:rPr>
              <a:t>one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issuer.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88620">
              <a:lnSpc>
                <a:spcPts val="126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Credit Risk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Town </a:t>
            </a:r>
            <a:r>
              <a:rPr sz="1100" spc="-10" dirty="0">
                <a:latin typeface="Times New Roman"/>
                <a:cs typeface="Times New Roman"/>
              </a:rPr>
              <a:t>has </a:t>
            </a:r>
            <a:r>
              <a:rPr sz="1100" dirty="0">
                <a:latin typeface="Times New Roman"/>
                <a:cs typeface="Times New Roman"/>
              </a:rPr>
              <a:t>not adopted a </a:t>
            </a:r>
            <a:r>
              <a:rPr sz="1100" spc="-5" dirty="0">
                <a:latin typeface="Times New Roman"/>
                <a:cs typeface="Times New Roman"/>
              </a:rPr>
              <a:t>formal policy related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credit risk. The Town’s  investments had the following ratings </a:t>
            </a:r>
            <a:r>
              <a:rPr sz="1100" spc="-1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year</a:t>
            </a:r>
            <a:r>
              <a:rPr sz="1100" spc="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end: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711359" y="82119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140" y="0"/>
                </a:lnTo>
              </a:path>
            </a:pathLst>
          </a:custGeom>
          <a:ln w="94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881245" y="8207171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1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881245" y="82119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140" y="0"/>
                </a:lnTo>
              </a:path>
            </a:pathLst>
          </a:custGeom>
          <a:ln w="94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051127" y="8207171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1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051118" y="8211915"/>
            <a:ext cx="970280" cy="0"/>
          </a:xfrm>
          <a:custGeom>
            <a:avLst/>
            <a:gdLst/>
            <a:ahLst/>
            <a:cxnLst/>
            <a:rect l="l" t="t" r="r" b="b"/>
            <a:pathLst>
              <a:path w="970279">
                <a:moveTo>
                  <a:pt x="0" y="0"/>
                </a:moveTo>
                <a:lnTo>
                  <a:pt x="970140" y="0"/>
                </a:lnTo>
              </a:path>
            </a:pathLst>
          </a:custGeom>
          <a:ln w="94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339849" y="6523741"/>
          <a:ext cx="5744207" cy="17071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014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67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0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97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07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000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0670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00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597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474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240"/>
                        </a:lnSpc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S&amp;P's</a:t>
                      </a:r>
                      <a:r>
                        <a:rPr sz="1100" u="dbl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Rating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220"/>
                        </a:lnSpc>
                      </a:pPr>
                      <a:r>
                        <a:rPr sz="1100" spc="5" dirty="0">
                          <a:latin typeface="Times New Roman"/>
                          <a:cs typeface="Times New Roman"/>
                        </a:rPr>
                        <a:t>U.S.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Government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ts val="1240"/>
                        </a:lnSpc>
                        <a:spcBef>
                          <a:spcPts val="175"/>
                        </a:spcBef>
                        <a:tabLst>
                          <a:tab pos="180340" algn="l"/>
                          <a:tab pos="969644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Obli</a:t>
                      </a:r>
                      <a:r>
                        <a:rPr sz="11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ati</a:t>
                      </a:r>
                      <a:r>
                        <a:rPr sz="11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s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67640" marR="3175" algn="ctr">
                        <a:lnSpc>
                          <a:spcPts val="1220"/>
                        </a:lnSpc>
                      </a:pPr>
                      <a:r>
                        <a:rPr sz="1100" spc="-5" dirty="0">
                          <a:latin typeface="Times New Roman"/>
                          <a:cs typeface="Times New Roman"/>
                        </a:rPr>
                        <a:t>Corporate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99390" algn="ctr">
                        <a:lnSpc>
                          <a:spcPts val="1240"/>
                        </a:lnSpc>
                        <a:spcBef>
                          <a:spcPts val="175"/>
                        </a:spcBef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Fi</a:t>
                      </a:r>
                      <a:r>
                        <a:rPr sz="110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1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come</a:t>
                      </a:r>
                      <a:r>
                        <a:rPr sz="110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01295" marR="3175" algn="ct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Certificates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99390" algn="ctr">
                        <a:lnSpc>
                          <a:spcPts val="1240"/>
                        </a:lnSpc>
                        <a:spcBef>
                          <a:spcPts val="175"/>
                        </a:spcBef>
                        <a:tabLst>
                          <a:tab pos="398780" algn="l"/>
                          <a:tab pos="1169670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Deposit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99390">
                        <a:lnSpc>
                          <a:spcPts val="1240"/>
                        </a:lnSpc>
                        <a:tabLst>
                          <a:tab pos="541655" algn="l"/>
                          <a:tab pos="1169670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Total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969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107314">
                        <a:lnSpc>
                          <a:spcPts val="1240"/>
                        </a:lnSpc>
                      </a:pPr>
                      <a:r>
                        <a:rPr sz="1100" spc="25" dirty="0">
                          <a:latin typeface="Times New Roman"/>
                          <a:cs typeface="Times New Roman"/>
                        </a:rPr>
                        <a:t>AA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75565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158750" marR="3175">
                        <a:lnSpc>
                          <a:spcPts val="1240"/>
                        </a:lnSpc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235,952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27559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R="77470" algn="r">
                        <a:lnSpc>
                          <a:spcPts val="1240"/>
                        </a:lnSpc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750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956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27559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406400" marR="3175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27559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3810" algn="ctr">
                        <a:lnSpc>
                          <a:spcPts val="1240"/>
                        </a:lnSpc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2,986,908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834"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/>
                </a:tc>
                <a:tc gridSpan="2">
                  <a:txBody>
                    <a:bodyPr/>
                    <a:lstStyle/>
                    <a:p>
                      <a:pPr marL="465455" marR="3175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557,556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1045844" marR="3175">
                        <a:lnSpc>
                          <a:spcPct val="100000"/>
                        </a:lnSpc>
                        <a:spcBef>
                          <a:spcPts val="150"/>
                        </a:spcBef>
                        <a:tabLst>
                          <a:tab pos="2215515" algn="l"/>
                        </a:tabLst>
                      </a:pPr>
                      <a:r>
                        <a:rPr sz="1100" spc="5" dirty="0">
                          <a:latin typeface="Times New Roman"/>
                          <a:cs typeface="Times New Roman"/>
                        </a:rPr>
                        <a:t>-	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665480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557,556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9776"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15" dirty="0">
                          <a:latin typeface="Times New Roman"/>
                          <a:cs typeface="Times New Roman"/>
                        </a:rPr>
                        <a:t>BBB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465455" marR="317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274,822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1045844" marR="317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215515" algn="l"/>
                        </a:tabLst>
                      </a:pPr>
                      <a:r>
                        <a:rPr sz="1100" spc="5" dirty="0">
                          <a:latin typeface="Times New Roman"/>
                          <a:cs typeface="Times New Roman"/>
                        </a:rPr>
                        <a:t>-	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6654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274,822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598"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1100" spc="15" dirty="0">
                          <a:latin typeface="Times New Roman"/>
                          <a:cs typeface="Times New Roman"/>
                        </a:rPr>
                        <a:t>rated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R="7747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1045844" marR="317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1835150" algn="l"/>
                        </a:tabLst>
                      </a:pPr>
                      <a:r>
                        <a:rPr sz="1100" spc="5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897,331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6654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897,331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8807"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  <a:tabLst>
                          <a:tab pos="370840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1,068,</a:t>
                      </a:r>
                      <a:r>
                        <a:rPr sz="11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33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7470" algn="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750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956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0" marR="317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897,331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4,716,617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53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960">
    <p:push dir="u"/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14400" y="852932"/>
            <a:ext cx="5539105" cy="836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spc="-5" dirty="0">
                <a:latin typeface="Times New Roman"/>
                <a:cs typeface="Times New Roman"/>
              </a:rPr>
              <a:t>B.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Receivables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240665" marR="5080">
              <a:lnSpc>
                <a:spcPct val="95900"/>
              </a:lnSpc>
              <a:spcBef>
                <a:spcPts val="5"/>
              </a:spcBef>
            </a:pPr>
            <a:r>
              <a:rPr sz="1100" spc="-5" dirty="0">
                <a:latin typeface="Times New Roman"/>
                <a:cs typeface="Times New Roman"/>
              </a:rPr>
              <a:t>Receivables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year-end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Town’s individual </a:t>
            </a:r>
            <a:r>
              <a:rPr sz="1100" dirty="0">
                <a:latin typeface="Times New Roman"/>
                <a:cs typeface="Times New Roman"/>
              </a:rPr>
              <a:t>major </a:t>
            </a:r>
            <a:r>
              <a:rPr sz="1100" spc="-5" dirty="0">
                <a:latin typeface="Times New Roman"/>
                <a:cs typeface="Times New Roman"/>
              </a:rPr>
              <a:t>governmental funds </a:t>
            </a:r>
            <a:r>
              <a:rPr sz="1100" dirty="0">
                <a:latin typeface="Times New Roman"/>
                <a:cs typeface="Times New Roman"/>
              </a:rPr>
              <a:t>and nonmajor  funds in the </a:t>
            </a:r>
            <a:r>
              <a:rPr sz="1100" spc="-5" dirty="0">
                <a:latin typeface="Times New Roman"/>
                <a:cs typeface="Times New Roman"/>
              </a:rPr>
              <a:t>aggregate, </a:t>
            </a:r>
            <a:r>
              <a:rPr sz="1100" dirty="0">
                <a:latin typeface="Times New Roman"/>
                <a:cs typeface="Times New Roman"/>
              </a:rPr>
              <a:t>including the </a:t>
            </a:r>
            <a:r>
              <a:rPr sz="1100" spc="-5" dirty="0">
                <a:latin typeface="Times New Roman"/>
                <a:cs typeface="Times New Roman"/>
              </a:rPr>
              <a:t>applicable allowances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uncollectible accounts, </a:t>
            </a:r>
            <a:r>
              <a:rPr sz="1100" dirty="0">
                <a:latin typeface="Times New Roman"/>
                <a:cs typeface="Times New Roman"/>
              </a:rPr>
              <a:t>are as 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42518" y="3759023"/>
            <a:ext cx="5438140" cy="353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spc="-5" dirty="0">
                <a:latin typeface="Times New Roman"/>
                <a:cs typeface="Times New Roman"/>
              </a:rPr>
              <a:t>Receivables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year-end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Town’s proprietary </a:t>
            </a:r>
            <a:r>
              <a:rPr sz="1100" dirty="0">
                <a:latin typeface="Times New Roman"/>
                <a:cs typeface="Times New Roman"/>
              </a:rPr>
              <a:t>funds </a:t>
            </a:r>
            <a:r>
              <a:rPr sz="1100" spc="-5" dirty="0">
                <a:latin typeface="Times New Roman"/>
                <a:cs typeface="Times New Roman"/>
              </a:rPr>
              <a:t>(the TMLD’s activity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year  </a:t>
            </a:r>
            <a:r>
              <a:rPr sz="1100" dirty="0">
                <a:latin typeface="Times New Roman"/>
                <a:cs typeface="Times New Roman"/>
              </a:rPr>
              <a:t>ended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2018)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10" dirty="0">
                <a:latin typeface="Times New Roman"/>
                <a:cs typeface="Times New Roman"/>
              </a:rPr>
              <a:t>as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42378" y="6377267"/>
            <a:ext cx="5507990" cy="513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spc="-5" dirty="0">
                <a:latin typeface="Times New Roman"/>
                <a:cs typeface="Times New Roman"/>
              </a:rPr>
              <a:t>Governmental funds report </a:t>
            </a:r>
            <a:r>
              <a:rPr sz="1100" dirty="0">
                <a:latin typeface="Times New Roman"/>
                <a:cs typeface="Times New Roman"/>
              </a:rPr>
              <a:t>unavailable </a:t>
            </a:r>
            <a:r>
              <a:rPr sz="1100" spc="-5" dirty="0">
                <a:latin typeface="Times New Roman"/>
                <a:cs typeface="Times New Roman"/>
              </a:rPr>
              <a:t>revenues in connection with receivables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revenues that 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not considered </a:t>
            </a:r>
            <a:r>
              <a:rPr sz="1100" dirty="0">
                <a:latin typeface="Times New Roman"/>
                <a:cs typeface="Times New Roman"/>
              </a:rPr>
              <a:t>to be </a:t>
            </a:r>
            <a:r>
              <a:rPr sz="1100" spc="-5" dirty="0">
                <a:latin typeface="Times New Roman"/>
                <a:cs typeface="Times New Roman"/>
              </a:rPr>
              <a:t>available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liquidate liabilities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current period.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table  identifies the components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unavailable </a:t>
            </a:r>
            <a:r>
              <a:rPr sz="1100" dirty="0">
                <a:latin typeface="Times New Roman"/>
                <a:cs typeface="Times New Roman"/>
              </a:rPr>
              <a:t>revenues in </a:t>
            </a:r>
            <a:r>
              <a:rPr sz="1100" spc="-5" dirty="0">
                <a:latin typeface="Times New Roman"/>
                <a:cs typeface="Times New Roman"/>
              </a:rPr>
              <a:t>the governmental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390771" y="1657626"/>
            <a:ext cx="455295" cy="41148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54610">
              <a:lnSpc>
                <a:spcPct val="120500"/>
              </a:lnSpc>
              <a:spcBef>
                <a:spcPts val="90"/>
              </a:spcBef>
            </a:pPr>
            <a:r>
              <a:rPr sz="1050" spc="-5" dirty="0">
                <a:latin typeface="Times New Roman"/>
                <a:cs typeface="Times New Roman"/>
              </a:rPr>
              <a:t>Gross  </a:t>
            </a:r>
            <a:r>
              <a:rPr sz="1050" spc="35" dirty="0">
                <a:latin typeface="Times New Roman"/>
                <a:cs typeface="Times New Roman"/>
              </a:rPr>
              <a:t>A</a:t>
            </a:r>
            <a:r>
              <a:rPr sz="1050" spc="-25" dirty="0">
                <a:latin typeface="Times New Roman"/>
                <a:cs typeface="Times New Roman"/>
              </a:rPr>
              <a:t>mount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228060" y="1657626"/>
            <a:ext cx="794385" cy="41148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1590" marR="5080" indent="-9525">
              <a:lnSpc>
                <a:spcPct val="120500"/>
              </a:lnSpc>
              <a:spcBef>
                <a:spcPts val="90"/>
              </a:spcBef>
            </a:pPr>
            <a:r>
              <a:rPr sz="1050" spc="-5" dirty="0">
                <a:latin typeface="Times New Roman"/>
                <a:cs typeface="Times New Roman"/>
              </a:rPr>
              <a:t>Allowance </a:t>
            </a:r>
            <a:r>
              <a:rPr sz="1050" spc="-15" dirty="0">
                <a:latin typeface="Times New Roman"/>
                <a:cs typeface="Times New Roman"/>
              </a:rPr>
              <a:t>for  Uncollectibles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414783" y="1657626"/>
            <a:ext cx="455295" cy="41148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 indent="110489">
              <a:lnSpc>
                <a:spcPct val="120500"/>
              </a:lnSpc>
              <a:spcBef>
                <a:spcPts val="90"/>
              </a:spcBef>
            </a:pPr>
            <a:r>
              <a:rPr sz="1050" spc="25" dirty="0">
                <a:latin typeface="Times New Roman"/>
                <a:cs typeface="Times New Roman"/>
              </a:rPr>
              <a:t>Net  </a:t>
            </a:r>
            <a:r>
              <a:rPr sz="1050" spc="35" dirty="0">
                <a:latin typeface="Times New Roman"/>
                <a:cs typeface="Times New Roman"/>
              </a:rPr>
              <a:t>A</a:t>
            </a:r>
            <a:r>
              <a:rPr sz="1050" spc="-25" dirty="0">
                <a:latin typeface="Times New Roman"/>
                <a:cs typeface="Times New Roman"/>
              </a:rPr>
              <a:t>mount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16470" y="2098443"/>
            <a:ext cx="717550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15" dirty="0">
                <a:latin typeface="Times New Roman"/>
                <a:cs typeface="Times New Roman"/>
              </a:rPr>
              <a:t>R</a:t>
            </a:r>
            <a:r>
              <a:rPr sz="1050" spc="40" dirty="0">
                <a:latin typeface="Times New Roman"/>
                <a:cs typeface="Times New Roman"/>
              </a:rPr>
              <a:t>ece</a:t>
            </a:r>
            <a:r>
              <a:rPr sz="1050" spc="-75" dirty="0">
                <a:latin typeface="Times New Roman"/>
                <a:cs typeface="Times New Roman"/>
              </a:rPr>
              <a:t>i</a:t>
            </a:r>
            <a:r>
              <a:rPr sz="1050" spc="-25" dirty="0">
                <a:latin typeface="Times New Roman"/>
                <a:cs typeface="Times New Roman"/>
              </a:rPr>
              <a:t>v</a:t>
            </a:r>
            <a:r>
              <a:rPr sz="1050" spc="40" dirty="0">
                <a:latin typeface="Times New Roman"/>
                <a:cs typeface="Times New Roman"/>
              </a:rPr>
              <a:t>a</a:t>
            </a:r>
            <a:r>
              <a:rPr sz="1050" spc="-25" dirty="0">
                <a:latin typeface="Times New Roman"/>
                <a:cs typeface="Times New Roman"/>
              </a:rPr>
              <a:t>b</a:t>
            </a:r>
            <a:r>
              <a:rPr sz="1050" spc="-75" dirty="0">
                <a:latin typeface="Times New Roman"/>
                <a:cs typeface="Times New Roman"/>
              </a:rPr>
              <a:t>l</a:t>
            </a:r>
            <a:r>
              <a:rPr sz="1050" spc="40" dirty="0">
                <a:latin typeface="Times New Roman"/>
                <a:cs typeface="Times New Roman"/>
              </a:rPr>
              <a:t>e</a:t>
            </a:r>
            <a:r>
              <a:rPr sz="1050" spc="20" dirty="0">
                <a:latin typeface="Times New Roman"/>
                <a:cs typeface="Times New Roman"/>
              </a:rPr>
              <a:t>s</a:t>
            </a:r>
            <a:r>
              <a:rPr sz="1050" spc="10" dirty="0">
                <a:latin typeface="Times New Roman"/>
                <a:cs typeface="Times New Roman"/>
              </a:rPr>
              <a:t>:</a:t>
            </a:r>
            <a:endParaRPr sz="1050">
              <a:latin typeface="Times New Roman"/>
              <a:cs typeface="Times New Roman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1399738" y="2319001"/>
          <a:ext cx="5722619" cy="134420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66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4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21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886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72705">
                <a:tc>
                  <a:txBody>
                    <a:bodyPr/>
                    <a:lstStyle/>
                    <a:p>
                      <a:pPr marL="31750">
                        <a:lnSpc>
                          <a:spcPts val="1175"/>
                        </a:lnSpc>
                      </a:pPr>
                      <a:r>
                        <a:rPr sz="1050" spc="25" dirty="0">
                          <a:latin typeface="Times New Roman"/>
                          <a:cs typeface="Times New Roman"/>
                        </a:rPr>
                        <a:t>Real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estate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1050" spc="5" dirty="0">
                          <a:latin typeface="Times New Roman"/>
                          <a:cs typeface="Times New Roman"/>
                        </a:rPr>
                        <a:t>personal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property</a:t>
                      </a:r>
                      <a:r>
                        <a:rPr sz="1050" spc="-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taxes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0840">
                        <a:lnSpc>
                          <a:spcPts val="1175"/>
                        </a:lnSpc>
                        <a:tabLst>
                          <a:tab pos="711200" algn="l"/>
                        </a:tabLst>
                      </a:pPr>
                      <a:r>
                        <a:rPr sz="10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280,013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ts val="1175"/>
                        </a:lnSpc>
                        <a:tabLst>
                          <a:tab pos="836930" algn="l"/>
                        </a:tabLst>
                      </a:pPr>
                      <a:r>
                        <a:rPr sz="10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-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ts val="1175"/>
                        </a:lnSpc>
                        <a:tabLst>
                          <a:tab pos="468630" algn="l"/>
                        </a:tabLst>
                      </a:pPr>
                      <a:r>
                        <a:rPr sz="10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280,013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857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20" dirty="0">
                          <a:latin typeface="Times New Roman"/>
                          <a:cs typeface="Times New Roman"/>
                        </a:rPr>
                        <a:t>Tax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liens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61912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1,055,605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121285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-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37655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1,055,605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857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Motor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vehicle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other excise</a:t>
                      </a:r>
                      <a:r>
                        <a:rPr sz="1050" spc="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taxes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71120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129,803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121285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-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46863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129,803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857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10" dirty="0">
                          <a:latin typeface="Times New Roman"/>
                          <a:cs typeface="Times New Roman"/>
                        </a:rPr>
                        <a:t>Departmental and</a:t>
                      </a:r>
                      <a:r>
                        <a:rPr sz="105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71120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341,851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83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423)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46863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258,428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857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Title </a:t>
                      </a:r>
                      <a:r>
                        <a:rPr sz="1050" spc="25" dirty="0">
                          <a:latin typeface="Times New Roman"/>
                          <a:cs typeface="Times New Roman"/>
                        </a:rPr>
                        <a:t>V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loan</a:t>
                      </a:r>
                      <a:r>
                        <a:rPr sz="1050" spc="-1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5" dirty="0">
                          <a:latin typeface="Times New Roman"/>
                          <a:cs typeface="Times New Roman"/>
                        </a:rPr>
                        <a:t>receivables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71120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165,525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121285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-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46863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165,525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857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Intergovernmental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ct val="100000"/>
                        </a:lnSpc>
                        <a:spcBef>
                          <a:spcPts val="75"/>
                        </a:spcBef>
                        <a:tabLst>
                          <a:tab pos="321310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05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763</a:t>
                      </a:r>
                      <a:r>
                        <a:rPr sz="105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u="sng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40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ct val="100000"/>
                        </a:lnSpc>
                        <a:spcBef>
                          <a:spcPts val="75"/>
                        </a:spcBef>
                        <a:tabLst>
                          <a:tab pos="781685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1050" u="dbl" spc="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75"/>
                        </a:spcBef>
                        <a:tabLst>
                          <a:tab pos="376555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50" u="dbl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3,763,</a:t>
                      </a:r>
                      <a:r>
                        <a:rPr sz="1050" u="sng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40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7216"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5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46990" algn="r">
                        <a:lnSpc>
                          <a:spcPct val="100000"/>
                        </a:lnSpc>
                        <a:spcBef>
                          <a:spcPts val="75"/>
                        </a:spcBef>
                        <a:tabLst>
                          <a:tab pos="321310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105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736</a:t>
                      </a:r>
                      <a:r>
                        <a:rPr sz="105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u="sng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ct val="100000"/>
                        </a:lnSpc>
                        <a:spcBef>
                          <a:spcPts val="75"/>
                        </a:spcBef>
                        <a:tabLst>
                          <a:tab pos="358140" algn="l"/>
                        </a:tabLst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$	(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83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423)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75"/>
                        </a:spcBef>
                        <a:tabLst>
                          <a:tab pos="376555" algn="l"/>
                        </a:tabLst>
                      </a:pPr>
                      <a:r>
                        <a:rPr sz="10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5,652,776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0" name="object 10"/>
          <p:cNvSpPr/>
          <p:nvPr/>
        </p:nvSpPr>
        <p:spPr>
          <a:xfrm>
            <a:off x="4164258" y="2092776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64253" y="2097366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176311" y="2092778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176316" y="2097373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64256" y="3654014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164253" y="3658609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176308" y="3635648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176304" y="364024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76308" y="3654017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76304" y="3658609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188362" y="2092788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188367" y="2097379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188361" y="3635654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188367" y="3640251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188361" y="3654023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188367" y="365861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216469" y="4682575"/>
            <a:ext cx="182245" cy="1905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050" spc="15" dirty="0">
                <a:latin typeface="Times New Roman"/>
                <a:cs typeface="Times New Roman"/>
              </a:rPr>
              <a:t>R</a:t>
            </a:r>
            <a:r>
              <a:rPr sz="1050" spc="40" dirty="0">
                <a:latin typeface="Times New Roman"/>
                <a:cs typeface="Times New Roman"/>
              </a:rPr>
              <a:t>e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164258" y="467694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164253" y="4681537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176311" y="4676947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176316" y="4681537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64257" y="6262375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176309" y="6244046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176304" y="6248628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188362" y="4676952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188367" y="4681543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188361" y="6244050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188367" y="6248634"/>
            <a:ext cx="901700" cy="0"/>
          </a:xfrm>
          <a:custGeom>
            <a:avLst/>
            <a:gdLst/>
            <a:ahLst/>
            <a:cxnLst/>
            <a:rect l="l" t="t" r="r" b="b"/>
            <a:pathLst>
              <a:path w="901700">
                <a:moveTo>
                  <a:pt x="0" y="0"/>
                </a:moveTo>
                <a:lnTo>
                  <a:pt x="901649" y="0"/>
                </a:lnTo>
              </a:path>
            </a:pathLst>
          </a:custGeom>
          <a:ln w="9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" name="object 38"/>
          <p:cNvGraphicFramePr>
            <a:graphicFrameLocks noGrp="1"/>
          </p:cNvGraphicFramePr>
          <p:nvPr/>
        </p:nvGraphicFramePr>
        <p:xfrm>
          <a:off x="1399738" y="4297848"/>
          <a:ext cx="5700393" cy="1969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64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1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04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04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017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8273">
                <a:tc gridSpan="2">
                  <a:txBody>
                    <a:bodyPr/>
                    <a:lstStyle/>
                    <a:p>
                      <a:pPr marR="297180" algn="r">
                        <a:lnSpc>
                          <a:spcPts val="1175"/>
                        </a:lnSpc>
                      </a:pPr>
                      <a:r>
                        <a:rPr sz="1050" spc="-60" dirty="0">
                          <a:latin typeface="Times New Roman"/>
                          <a:cs typeface="Times New Roman"/>
                        </a:rPr>
                        <a:t>G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234315" algn="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50" spc="1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50" spc="-50" dirty="0">
                          <a:latin typeface="Times New Roman"/>
                          <a:cs typeface="Times New Roman"/>
                        </a:rPr>
                        <a:t>m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ount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74625">
                        <a:lnSpc>
                          <a:spcPts val="1175"/>
                        </a:lnSpc>
                      </a:pPr>
                      <a:r>
                        <a:rPr sz="1050" spc="-5" dirty="0">
                          <a:latin typeface="Times New Roman"/>
                          <a:cs typeface="Times New Roman"/>
                        </a:rPr>
                        <a:t>Allowance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for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1835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Uncollectibles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11760" algn="ctr">
                        <a:lnSpc>
                          <a:spcPts val="1175"/>
                        </a:lnSpc>
                      </a:pPr>
                      <a:r>
                        <a:rPr sz="1050" spc="25" dirty="0">
                          <a:latin typeface="Times New Roman"/>
                          <a:cs typeface="Times New Roman"/>
                        </a:rPr>
                        <a:t>Net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11620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Amount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912"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ceivables: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spcBef>
                          <a:spcPts val="254"/>
                        </a:spcBef>
                        <a:tabLst>
                          <a:tab pos="2837815" algn="l"/>
                          <a:tab pos="3178175" algn="l"/>
                          <a:tab pos="3849370" algn="l"/>
                          <a:tab pos="4558030" algn="l"/>
                          <a:tab pos="4861560" algn="l"/>
                          <a:tab pos="5201920" algn="l"/>
                        </a:tabLst>
                      </a:pPr>
                      <a:r>
                        <a:rPr sz="1050" spc="25" dirty="0">
                          <a:latin typeface="Times New Roman"/>
                          <a:cs typeface="Times New Roman"/>
                        </a:rPr>
                        <a:t>Sewer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user</a:t>
                      </a:r>
                      <a:r>
                        <a:rPr sz="10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charges	$	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424,883	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-	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424,883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33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4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25" dirty="0">
                          <a:latin typeface="Times New Roman"/>
                          <a:cs typeface="Times New Roman"/>
                        </a:rPr>
                        <a:t>Sewer </a:t>
                      </a:r>
                      <a:r>
                        <a:rPr sz="1050" spc="5" dirty="0">
                          <a:latin typeface="Times New Roman"/>
                          <a:cs typeface="Times New Roman"/>
                        </a:rPr>
                        <a:t>betterment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30" dirty="0">
                          <a:latin typeface="Times New Roman"/>
                          <a:cs typeface="Times New Roman"/>
                        </a:rPr>
                        <a:t>fees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478155" marR="317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84,739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-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84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739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4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20" dirty="0">
                          <a:latin typeface="Times New Roman"/>
                          <a:cs typeface="Times New Roman"/>
                        </a:rPr>
                        <a:t>Water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user</a:t>
                      </a:r>
                      <a:r>
                        <a:rPr sz="10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charges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413384" marR="317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253,278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-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253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278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4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10" dirty="0">
                          <a:latin typeface="Times New Roman"/>
                          <a:cs typeface="Times New Roman"/>
                        </a:rPr>
                        <a:t>TMLD user</a:t>
                      </a:r>
                      <a:r>
                        <a:rPr sz="105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charges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413384" marR="317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551,599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72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479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599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4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10" dirty="0">
                          <a:latin typeface="Times New Roman"/>
                          <a:cs typeface="Times New Roman"/>
                        </a:rPr>
                        <a:t>TMLD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05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receivable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413384" marR="317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122,801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-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122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801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1346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Intergovernmental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413384" marR="317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119,930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-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119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930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0769"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050" spc="5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40"/>
                        </a:spcBef>
                        <a:tabLst>
                          <a:tab pos="321310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u="dbl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1,557,</a:t>
                      </a:r>
                      <a:r>
                        <a:rPr sz="1050" u="sng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140"/>
                        </a:spcBef>
                        <a:tabLst>
                          <a:tab pos="358140" algn="l"/>
                        </a:tabLst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$	(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72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ct val="100000"/>
                        </a:lnSpc>
                        <a:spcBef>
                          <a:spcPts val="140"/>
                        </a:spcBef>
                        <a:tabLst>
                          <a:tab pos="248285" algn="l"/>
                        </a:tabLst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485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1381813" y="7073658"/>
          <a:ext cx="5347333" cy="14554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520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51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448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251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1937">
                <a:tc gridSpan="2">
                  <a:txBody>
                    <a:bodyPr/>
                    <a:lstStyle/>
                    <a:p>
                      <a:pPr marL="2545715" algn="ctr">
                        <a:lnSpc>
                          <a:spcPts val="110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General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54127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Fund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Nonmajor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54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Funds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9845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2552"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ceivable</a:t>
                      </a:r>
                      <a:r>
                        <a:rPr sz="10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type: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spcBef>
                          <a:spcPts val="210"/>
                        </a:spcBef>
                        <a:tabLst>
                          <a:tab pos="2652395" algn="l"/>
                          <a:tab pos="2970530" algn="l"/>
                          <a:tab pos="3597910" algn="l"/>
                          <a:tab pos="4259580" algn="l"/>
                          <a:tab pos="4543425" algn="l"/>
                          <a:tab pos="4861560" algn="l"/>
                        </a:tabLst>
                      </a:pPr>
                      <a:r>
                        <a:rPr sz="1000" spc="15" dirty="0">
                          <a:latin typeface="Times New Roman"/>
                          <a:cs typeface="Times New Roman"/>
                        </a:rPr>
                        <a:t>Real 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estate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personal</a:t>
                      </a:r>
                      <a:r>
                        <a:rPr sz="10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property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taxes	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280,013	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$	-	$	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280,013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40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Tax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liens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1,055,605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R="112395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R="92075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055</a:t>
                      </a:r>
                      <a:r>
                        <a:rPr sz="100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605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40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Motor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vehicle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other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excise</a:t>
                      </a:r>
                      <a:r>
                        <a:rPr sz="10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taxes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129,803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R="112395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R="92075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129</a:t>
                      </a:r>
                      <a:r>
                        <a:rPr sz="100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803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940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Departmental and</a:t>
                      </a:r>
                      <a:r>
                        <a:rPr sz="10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762000" algn="l"/>
                        </a:tabLst>
                      </a:pPr>
                      <a:r>
                        <a:rPr sz="10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00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R="43815" algn="r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86715" algn="l"/>
                        </a:tabLst>
                      </a:pPr>
                      <a:r>
                        <a:rPr sz="10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420</a:t>
                      </a:r>
                      <a:r>
                        <a:rPr sz="100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0 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86715" algn="l"/>
                        </a:tabLst>
                      </a:pPr>
                      <a:r>
                        <a:rPr sz="10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420</a:t>
                      </a:r>
                      <a:r>
                        <a:rPr sz="100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724">
                <a:tc>
                  <a:txBody>
                    <a:bodyPr/>
                    <a:lstStyle/>
                    <a:p>
                      <a:pPr marL="246379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32105" algn="l"/>
                        </a:tabLst>
                      </a:pPr>
                      <a:r>
                        <a:rPr sz="10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1,465,</a:t>
                      </a:r>
                      <a:r>
                        <a:rPr sz="10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1 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438150" algn="l"/>
                        </a:tabLst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420,260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51790" algn="l"/>
                        </a:tabLst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1,885,681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0" name="object 40"/>
          <p:cNvSpPr txBox="1"/>
          <p:nvPr/>
        </p:nvSpPr>
        <p:spPr>
          <a:xfrm>
            <a:off x="1211752" y="7431437"/>
            <a:ext cx="17208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10" dirty="0">
                <a:latin typeface="Times New Roman"/>
                <a:cs typeface="Times New Roman"/>
              </a:rPr>
              <a:t>R</a:t>
            </a:r>
            <a:r>
              <a:rPr sz="1000" spc="25" dirty="0"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965938" y="7427052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965930" y="7431328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13" y="0"/>
                </a:lnTo>
              </a:path>
            </a:pathLst>
          </a:custGeom>
          <a:ln w="85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911278" y="7427050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911280" y="7431322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13" y="0"/>
                </a:lnTo>
              </a:path>
            </a:pathLst>
          </a:custGeom>
          <a:ln w="85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965940" y="8520541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965930" y="8524811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13" y="0"/>
                </a:lnTo>
              </a:path>
            </a:pathLst>
          </a:custGeom>
          <a:ln w="85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911281" y="8503454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911293" y="8507717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00" y="0"/>
                </a:lnTo>
              </a:path>
            </a:pathLst>
          </a:custGeom>
          <a:ln w="85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911281" y="8520538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911293" y="8524811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00" y="0"/>
                </a:lnTo>
              </a:path>
            </a:pathLst>
          </a:custGeom>
          <a:ln w="85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856621" y="7427042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856630" y="7431316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00" y="0"/>
                </a:lnTo>
              </a:path>
            </a:pathLst>
          </a:custGeom>
          <a:ln w="85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856621" y="8503449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856630" y="8507717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00" y="0"/>
                </a:lnTo>
              </a:path>
            </a:pathLst>
          </a:custGeom>
          <a:ln w="85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856622" y="8520534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856630" y="8524805"/>
            <a:ext cx="842644" cy="0"/>
          </a:xfrm>
          <a:custGeom>
            <a:avLst/>
            <a:gdLst/>
            <a:ahLst/>
            <a:cxnLst/>
            <a:rect l="l" t="t" r="r" b="b"/>
            <a:pathLst>
              <a:path w="842645">
                <a:moveTo>
                  <a:pt x="0" y="0"/>
                </a:moveTo>
                <a:lnTo>
                  <a:pt x="842200" y="0"/>
                </a:lnTo>
              </a:path>
            </a:pathLst>
          </a:custGeom>
          <a:ln w="85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1142939" y="8693924"/>
            <a:ext cx="5513705" cy="10471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 indent="-635">
              <a:lnSpc>
                <a:spcPct val="95900"/>
              </a:lnSpc>
              <a:spcBef>
                <a:spcPts val="155"/>
              </a:spcBef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Massachusetts Clean Water Trust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Town has entered </a:t>
            </a:r>
            <a:r>
              <a:rPr sz="1100" dirty="0">
                <a:latin typeface="Times New Roman"/>
                <a:cs typeface="Times New Roman"/>
              </a:rPr>
              <a:t>into </a:t>
            </a:r>
            <a:r>
              <a:rPr sz="1100" spc="-5" dirty="0">
                <a:latin typeface="Times New Roman"/>
                <a:cs typeface="Times New Roman"/>
              </a:rPr>
              <a:t>numerous loan agreements with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Massachusetts Clean Water Trust (MCWT). It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expected that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will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dirty="0">
                <a:latin typeface="Times New Roman"/>
                <a:cs typeface="Times New Roman"/>
              </a:rPr>
              <a:t>subsidized by  MCWT on a </a:t>
            </a:r>
            <a:r>
              <a:rPr sz="1100" spc="-5" dirty="0">
                <a:latin typeface="Times New Roman"/>
                <a:cs typeface="Times New Roman"/>
              </a:rPr>
              <a:t>periodic </a:t>
            </a:r>
            <a:r>
              <a:rPr sz="1100" dirty="0">
                <a:latin typeface="Times New Roman"/>
                <a:cs typeface="Times New Roman"/>
              </a:rPr>
              <a:t>basis for </a:t>
            </a:r>
            <a:r>
              <a:rPr sz="1100" spc="-5" dirty="0">
                <a:latin typeface="Times New Roman"/>
                <a:cs typeface="Times New Roman"/>
              </a:rPr>
              <a:t>principal </a:t>
            </a:r>
            <a:r>
              <a:rPr sz="1100" dirty="0">
                <a:latin typeface="Times New Roman"/>
                <a:cs typeface="Times New Roman"/>
              </a:rPr>
              <a:t>in the amount of $119,930 </a:t>
            </a:r>
            <a:r>
              <a:rPr sz="1100" spc="-5" dirty="0">
                <a:latin typeface="Times New Roman"/>
                <a:cs typeface="Times New Roman"/>
              </a:rPr>
              <a:t>and interest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amount</a:t>
            </a:r>
            <a:r>
              <a:rPr sz="1100" spc="-10" dirty="0">
                <a:latin typeface="Times New Roman"/>
                <a:cs typeface="Times New Roman"/>
              </a:rPr>
              <a:t> of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R="450850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088">
    <p:push dir="u"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871348" y="3531498"/>
            <a:ext cx="944244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02895" algn="l"/>
                <a:tab pos="930910" algn="l"/>
              </a:tabLst>
            </a:pPr>
            <a:r>
              <a:rPr sz="110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10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Wat</a:t>
            </a:r>
            <a:r>
              <a:rPr sz="11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1100" spc="5" dirty="0">
                <a:latin typeface="Times New Roman"/>
                <a:cs typeface="Times New Roman"/>
              </a:rPr>
              <a:t>r	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977576" y="3531498"/>
            <a:ext cx="944244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93370" algn="l"/>
                <a:tab pos="930910" algn="l"/>
              </a:tabLst>
            </a:pPr>
            <a:r>
              <a:rPr sz="110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10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Sew</a:t>
            </a:r>
            <a:r>
              <a:rPr sz="11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1100" spc="5" dirty="0">
                <a:latin typeface="Times New Roman"/>
                <a:cs typeface="Times New Roman"/>
              </a:rPr>
              <a:t>r	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083804" y="3531498"/>
            <a:ext cx="944244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30835" algn="l"/>
                <a:tab pos="930910" algn="l"/>
              </a:tabLst>
            </a:pPr>
            <a:r>
              <a:rPr sz="110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10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Total	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58900" y="4896328"/>
            <a:ext cx="5418455" cy="1284605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236854" indent="-197485">
              <a:lnSpc>
                <a:spcPct val="100000"/>
              </a:lnSpc>
              <a:spcBef>
                <a:spcPts val="250"/>
              </a:spcBef>
              <a:buAutoNum type="arabicParenBoth"/>
              <a:tabLst>
                <a:tab pos="237490" algn="l"/>
              </a:tabLst>
            </a:pPr>
            <a:r>
              <a:rPr sz="1100" dirty="0">
                <a:latin typeface="Times New Roman"/>
                <a:cs typeface="Times New Roman"/>
              </a:rPr>
              <a:t>Transfer </a:t>
            </a:r>
            <a:r>
              <a:rPr sz="1100" spc="-5" dirty="0">
                <a:latin typeface="Times New Roman"/>
                <a:cs typeface="Times New Roman"/>
              </a:rPr>
              <a:t>to </a:t>
            </a:r>
            <a:r>
              <a:rPr sz="1100" spc="15" dirty="0">
                <a:latin typeface="Times New Roman"/>
                <a:cs typeface="Times New Roman"/>
              </a:rPr>
              <a:t>sewer </a:t>
            </a:r>
            <a:r>
              <a:rPr sz="1100" spc="-10" dirty="0">
                <a:latin typeface="Times New Roman"/>
                <a:cs typeface="Times New Roman"/>
              </a:rPr>
              <a:t>enterprise </a:t>
            </a:r>
            <a:r>
              <a:rPr sz="1100" spc="-20" dirty="0">
                <a:latin typeface="Times New Roman"/>
                <a:cs typeface="Times New Roman"/>
              </a:rPr>
              <a:t>fund </a:t>
            </a:r>
            <a:r>
              <a:rPr sz="1100" spc="-15" dirty="0">
                <a:latin typeface="Times New Roman"/>
                <a:cs typeface="Times New Roman"/>
              </a:rPr>
              <a:t>for debt</a:t>
            </a:r>
            <a:r>
              <a:rPr sz="1100" spc="10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service.</a:t>
            </a:r>
            <a:endParaRPr sz="1100">
              <a:latin typeface="Times New Roman"/>
              <a:cs typeface="Times New Roman"/>
            </a:endParaRPr>
          </a:p>
          <a:p>
            <a:pPr marL="40005" marR="909319">
              <a:lnSpc>
                <a:spcPct val="111500"/>
              </a:lnSpc>
              <a:buAutoNum type="arabicParenBoth"/>
              <a:tabLst>
                <a:tab pos="237490" algn="l"/>
              </a:tabLst>
            </a:pPr>
            <a:r>
              <a:rPr sz="1100" dirty="0">
                <a:latin typeface="Times New Roman"/>
                <a:cs typeface="Times New Roman"/>
              </a:rPr>
              <a:t>Transfer </a:t>
            </a:r>
            <a:r>
              <a:rPr sz="1100" spc="-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general </a:t>
            </a:r>
            <a:r>
              <a:rPr sz="1100" spc="-20" dirty="0">
                <a:latin typeface="Times New Roman"/>
                <a:cs typeface="Times New Roman"/>
              </a:rPr>
              <a:t>fund </a:t>
            </a:r>
            <a:r>
              <a:rPr sz="1100" spc="-10" dirty="0">
                <a:latin typeface="Times New Roman"/>
                <a:cs typeface="Times New Roman"/>
              </a:rPr>
              <a:t>from </a:t>
            </a:r>
            <a:r>
              <a:rPr sz="1100" spc="-40" dirty="0">
                <a:latin typeface="Times New Roman"/>
                <a:cs typeface="Times New Roman"/>
              </a:rPr>
              <a:t>Title </a:t>
            </a:r>
            <a:r>
              <a:rPr sz="1100" spc="5" dirty="0">
                <a:latin typeface="Times New Roman"/>
                <a:cs typeface="Times New Roman"/>
              </a:rPr>
              <a:t>V </a:t>
            </a:r>
            <a:r>
              <a:rPr sz="1100" spc="-5" dirty="0">
                <a:latin typeface="Times New Roman"/>
                <a:cs typeface="Times New Roman"/>
              </a:rPr>
              <a:t>and </a:t>
            </a:r>
            <a:r>
              <a:rPr sz="1100" spc="-20" dirty="0">
                <a:latin typeface="Times New Roman"/>
                <a:cs typeface="Times New Roman"/>
              </a:rPr>
              <a:t>Ambulance </a:t>
            </a:r>
            <a:r>
              <a:rPr sz="1100" spc="-10" dirty="0">
                <a:latin typeface="Times New Roman"/>
                <a:cs typeface="Times New Roman"/>
              </a:rPr>
              <a:t>receipts </a:t>
            </a:r>
            <a:r>
              <a:rPr sz="1100" spc="-5" dirty="0">
                <a:latin typeface="Times New Roman"/>
                <a:cs typeface="Times New Roman"/>
              </a:rPr>
              <a:t>to </a:t>
            </a:r>
            <a:r>
              <a:rPr sz="1100" spc="-25" dirty="0">
                <a:latin typeface="Times New Roman"/>
                <a:cs typeface="Times New Roman"/>
              </a:rPr>
              <a:t>supplement  </a:t>
            </a:r>
            <a:r>
              <a:rPr sz="1100" spc="-20" dirty="0">
                <a:latin typeface="Times New Roman"/>
                <a:cs typeface="Times New Roman"/>
              </a:rPr>
              <a:t>operating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budget.</a:t>
            </a:r>
            <a:endParaRPr sz="1100">
              <a:latin typeface="Times New Roman"/>
              <a:cs typeface="Times New Roman"/>
            </a:endParaRPr>
          </a:p>
          <a:p>
            <a:pPr marL="255270" indent="-215900">
              <a:lnSpc>
                <a:spcPct val="100000"/>
              </a:lnSpc>
              <a:spcBef>
                <a:spcPts val="150"/>
              </a:spcBef>
              <a:buAutoNum type="arabicParenBoth"/>
              <a:tabLst>
                <a:tab pos="255904" algn="l"/>
              </a:tabLst>
            </a:pPr>
            <a:r>
              <a:rPr sz="1100" spc="-35" dirty="0">
                <a:latin typeface="Times New Roman"/>
                <a:cs typeface="Times New Roman"/>
              </a:rPr>
              <a:t>Light </a:t>
            </a:r>
            <a:r>
              <a:rPr sz="1100" spc="-30" dirty="0">
                <a:latin typeface="Times New Roman"/>
                <a:cs typeface="Times New Roman"/>
              </a:rPr>
              <a:t>plant </a:t>
            </a:r>
            <a:r>
              <a:rPr sz="1100" spc="-5" dirty="0">
                <a:latin typeface="Times New Roman"/>
                <a:cs typeface="Times New Roman"/>
              </a:rPr>
              <a:t>to </a:t>
            </a:r>
            <a:r>
              <a:rPr sz="1100" spc="10" dirty="0">
                <a:latin typeface="Times New Roman"/>
                <a:cs typeface="Times New Roman"/>
              </a:rPr>
              <a:t>water; </a:t>
            </a:r>
            <a:r>
              <a:rPr sz="1100" dirty="0">
                <a:latin typeface="Times New Roman"/>
                <a:cs typeface="Times New Roman"/>
              </a:rPr>
              <a:t>reflected </a:t>
            </a:r>
            <a:r>
              <a:rPr sz="1100" spc="-45" dirty="0">
                <a:latin typeface="Times New Roman"/>
                <a:cs typeface="Times New Roman"/>
              </a:rPr>
              <a:t>in </a:t>
            </a:r>
            <a:r>
              <a:rPr sz="1100" spc="-15" dirty="0">
                <a:latin typeface="Times New Roman"/>
                <a:cs typeface="Times New Roman"/>
              </a:rPr>
              <a:t>different </a:t>
            </a:r>
            <a:r>
              <a:rPr sz="1100" spc="5" dirty="0">
                <a:latin typeface="Times New Roman"/>
                <a:cs typeface="Times New Roman"/>
              </a:rPr>
              <a:t>year </a:t>
            </a:r>
            <a:r>
              <a:rPr sz="1100" spc="-15" dirty="0">
                <a:latin typeface="Times New Roman"/>
                <a:cs typeface="Times New Roman"/>
              </a:rPr>
              <a:t>ends </a:t>
            </a:r>
            <a:r>
              <a:rPr sz="1100" spc="-25" dirty="0">
                <a:latin typeface="Times New Roman"/>
                <a:cs typeface="Times New Roman"/>
              </a:rPr>
              <a:t>due </a:t>
            </a:r>
            <a:r>
              <a:rPr sz="1100" spc="-35" dirty="0">
                <a:latin typeface="Times New Roman"/>
                <a:cs typeface="Times New Roman"/>
              </a:rPr>
              <a:t>Light </a:t>
            </a:r>
            <a:r>
              <a:rPr sz="1100" spc="-30" dirty="0">
                <a:latin typeface="Times New Roman"/>
                <a:cs typeface="Times New Roman"/>
              </a:rPr>
              <a:t>plant having </a:t>
            </a:r>
            <a:r>
              <a:rPr sz="1100" spc="-15" dirty="0">
                <a:latin typeface="Times New Roman"/>
                <a:cs typeface="Times New Roman"/>
              </a:rPr>
              <a:t>different </a:t>
            </a:r>
            <a:r>
              <a:rPr sz="1100" spc="5" dirty="0">
                <a:latin typeface="Times New Roman"/>
                <a:cs typeface="Times New Roman"/>
              </a:rPr>
              <a:t>year</a:t>
            </a:r>
            <a:r>
              <a:rPr sz="1100" spc="175" dirty="0">
                <a:latin typeface="Times New Roman"/>
                <a:cs typeface="Times New Roman"/>
              </a:rPr>
              <a:t> </a:t>
            </a:r>
            <a:r>
              <a:rPr sz="1100" spc="-15" dirty="0">
                <a:latin typeface="Times New Roman"/>
                <a:cs typeface="Times New Roman"/>
              </a:rPr>
              <a:t>end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508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Interfund </a:t>
            </a:r>
            <a:r>
              <a:rPr sz="1100" spc="-5" dirty="0">
                <a:latin typeface="Times New Roman"/>
                <a:cs typeface="Times New Roman"/>
              </a:rPr>
              <a:t>transfers between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general </a:t>
            </a:r>
            <a:r>
              <a:rPr sz="1100" dirty="0">
                <a:latin typeface="Times New Roman"/>
                <a:cs typeface="Times New Roman"/>
              </a:rPr>
              <a:t>fund and </a:t>
            </a:r>
            <a:r>
              <a:rPr sz="1100" spc="-5" dirty="0">
                <a:latin typeface="Times New Roman"/>
                <a:cs typeface="Times New Roman"/>
              </a:rPr>
              <a:t>TMLD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not reflected </a:t>
            </a:r>
            <a:r>
              <a:rPr sz="1100" dirty="0">
                <a:latin typeface="Times New Roman"/>
                <a:cs typeface="Times New Roman"/>
              </a:rPr>
              <a:t>due to </a:t>
            </a:r>
            <a:r>
              <a:rPr sz="1100" spc="-5" dirty="0">
                <a:latin typeface="Times New Roman"/>
                <a:cs typeface="Times New Roman"/>
              </a:rPr>
              <a:t>the presentation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different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year-ends.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30360" y="852932"/>
            <a:ext cx="5693410" cy="231140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178435" algn="just">
              <a:lnSpc>
                <a:spcPct val="959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$191,348 </a:t>
            </a:r>
            <a:r>
              <a:rPr sz="1100" spc="-5" dirty="0">
                <a:latin typeface="Times New Roman"/>
                <a:cs typeface="Times New Roman"/>
              </a:rPr>
              <a:t>until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maturity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these agreements. </a:t>
            </a:r>
            <a:r>
              <a:rPr sz="1100" spc="-10" dirty="0">
                <a:latin typeface="Times New Roman"/>
                <a:cs typeface="Times New Roman"/>
              </a:rPr>
              <a:t>GAAP </a:t>
            </a:r>
            <a:r>
              <a:rPr sz="1100" spc="-5" dirty="0">
                <a:latin typeface="Times New Roman"/>
                <a:cs typeface="Times New Roman"/>
              </a:rPr>
              <a:t>requires the recognition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gross debt  relative </a:t>
            </a:r>
            <a:r>
              <a:rPr sz="1100" dirty="0">
                <a:latin typeface="Times New Roman"/>
                <a:cs typeface="Times New Roman"/>
              </a:rPr>
              <a:t>to these </a:t>
            </a:r>
            <a:r>
              <a:rPr sz="1100" spc="-5" dirty="0">
                <a:latin typeface="Times New Roman"/>
                <a:cs typeface="Times New Roman"/>
              </a:rPr>
              <a:t>agreements; therefore,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receivable totaling </a:t>
            </a:r>
            <a:r>
              <a:rPr sz="1100" dirty="0">
                <a:latin typeface="Times New Roman"/>
                <a:cs typeface="Times New Roman"/>
              </a:rPr>
              <a:t>$119,930 </a:t>
            </a:r>
            <a:r>
              <a:rPr sz="1100" spc="-5" dirty="0">
                <a:latin typeface="Times New Roman"/>
                <a:cs typeface="Times New Roman"/>
              </a:rPr>
              <a:t>has been reported in the  </a:t>
            </a:r>
            <a:r>
              <a:rPr sz="1100" dirty="0">
                <a:latin typeface="Times New Roman"/>
                <a:cs typeface="Times New Roman"/>
              </a:rPr>
              <a:t>Sewer </a:t>
            </a:r>
            <a:r>
              <a:rPr sz="1100" spc="-5" dirty="0">
                <a:latin typeface="Times New Roman"/>
                <a:cs typeface="Times New Roman"/>
              </a:rPr>
              <a:t>Enterprise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240665" algn="just">
              <a:lnSpc>
                <a:spcPts val="129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Massachusetts School Building Authority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June </a:t>
            </a:r>
            <a:r>
              <a:rPr sz="1100" dirty="0">
                <a:latin typeface="Times New Roman"/>
                <a:cs typeface="Times New Roman"/>
              </a:rPr>
              <a:t>30, 2019, the </a:t>
            </a:r>
            <a:r>
              <a:rPr sz="1100" spc="-5" dirty="0">
                <a:latin typeface="Times New Roman"/>
                <a:cs typeface="Times New Roman"/>
              </a:rPr>
              <a:t>Town expects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9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receive</a:t>
            </a:r>
            <a:endParaRPr sz="1100">
              <a:latin typeface="Times New Roman"/>
              <a:cs typeface="Times New Roman"/>
            </a:endParaRPr>
          </a:p>
          <a:p>
            <a:pPr marL="240665" marR="5080">
              <a:lnSpc>
                <a:spcPts val="1260"/>
              </a:lnSpc>
              <a:spcBef>
                <a:spcPts val="65"/>
              </a:spcBef>
            </a:pPr>
            <a:r>
              <a:rPr sz="1100" dirty="0">
                <a:latin typeface="Times New Roman"/>
                <a:cs typeface="Times New Roman"/>
              </a:rPr>
              <a:t>$3,634,408 </a:t>
            </a:r>
            <a:r>
              <a:rPr sz="1100" spc="-5" dirty="0">
                <a:latin typeface="Times New Roman"/>
                <a:cs typeface="Times New Roman"/>
              </a:rPr>
              <a:t>applicable to </a:t>
            </a:r>
            <a:r>
              <a:rPr sz="1100" dirty="0">
                <a:latin typeface="Times New Roman"/>
                <a:cs typeface="Times New Roman"/>
              </a:rPr>
              <a:t>approved </a:t>
            </a:r>
            <a:r>
              <a:rPr sz="1100" spc="-5" dirty="0">
                <a:latin typeface="Times New Roman"/>
                <a:cs typeface="Times New Roman"/>
              </a:rPr>
              <a:t>eligible school </a:t>
            </a:r>
            <a:r>
              <a:rPr sz="1100" dirty="0">
                <a:latin typeface="Times New Roman"/>
                <a:cs typeface="Times New Roman"/>
              </a:rPr>
              <a:t>construction </a:t>
            </a:r>
            <a:r>
              <a:rPr sz="1100" spc="-5" dirty="0">
                <a:latin typeface="Times New Roman"/>
                <a:cs typeface="Times New Roman"/>
              </a:rPr>
              <a:t>costs from the MSBA. </a:t>
            </a:r>
            <a:r>
              <a:rPr sz="1100" dirty="0">
                <a:latin typeface="Times New Roman"/>
                <a:cs typeface="Times New Roman"/>
              </a:rPr>
              <a:t>The  amount is </a:t>
            </a:r>
            <a:r>
              <a:rPr sz="1100" spc="-5" dirty="0">
                <a:latin typeface="Times New Roman"/>
                <a:cs typeface="Times New Roman"/>
              </a:rPr>
              <a:t>recorded </a:t>
            </a:r>
            <a:r>
              <a:rPr sz="1100" dirty="0">
                <a:latin typeface="Times New Roman"/>
                <a:cs typeface="Times New Roman"/>
              </a:rPr>
              <a:t>as an </a:t>
            </a:r>
            <a:r>
              <a:rPr sz="1100" spc="-5" dirty="0">
                <a:latin typeface="Times New Roman"/>
                <a:cs typeface="Times New Roman"/>
              </a:rPr>
              <a:t>intergovernmental receivable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School Capital Projects </a:t>
            </a:r>
            <a:r>
              <a:rPr sz="1100" dirty="0">
                <a:latin typeface="Times New Roman"/>
                <a:cs typeface="Times New Roman"/>
              </a:rPr>
              <a:t>major</a:t>
            </a:r>
            <a:r>
              <a:rPr sz="1100" spc="8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fund.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70"/>
              </a:spcBef>
            </a:pPr>
            <a:r>
              <a:rPr sz="1100" b="1" spc="-5" dirty="0">
                <a:latin typeface="Times New Roman"/>
                <a:cs typeface="Times New Roman"/>
              </a:rPr>
              <a:t>C. Interfund Receivables, Payables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7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Transfers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240665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The composition of </a:t>
            </a:r>
            <a:r>
              <a:rPr sz="1100" spc="-5" dirty="0">
                <a:latin typeface="Times New Roman"/>
                <a:cs typeface="Times New Roman"/>
              </a:rPr>
              <a:t>interfund transfers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year ended June </a:t>
            </a:r>
            <a:r>
              <a:rPr sz="1100" dirty="0">
                <a:latin typeface="Times New Roman"/>
                <a:cs typeface="Times New Roman"/>
              </a:rPr>
              <a:t>30, </a:t>
            </a:r>
            <a:r>
              <a:rPr sz="1100" spc="-5" dirty="0">
                <a:latin typeface="Times New Roman"/>
                <a:cs typeface="Times New Roman"/>
              </a:rPr>
              <a:t>2019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as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imes New Roman"/>
              <a:cs typeface="Times New Roman"/>
            </a:endParaRPr>
          </a:p>
          <a:p>
            <a:pPr marL="3428365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Transfers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58899" y="3325880"/>
            <a:ext cx="2350770" cy="399415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1662430">
              <a:lnSpc>
                <a:spcPct val="100000"/>
              </a:lnSpc>
              <a:spcBef>
                <a:spcPts val="250"/>
              </a:spcBef>
            </a:pPr>
            <a:r>
              <a:rPr sz="1100" dirty="0">
                <a:latin typeface="Times New Roman"/>
                <a:cs typeface="Times New Roman"/>
              </a:rPr>
              <a:t>General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  <a:tabLst>
                <a:tab pos="274955" algn="l"/>
                <a:tab pos="1306195" algn="l"/>
                <a:tab pos="1746885" algn="l"/>
                <a:tab pos="2337435" algn="l"/>
              </a:tabLst>
            </a:pPr>
            <a:r>
              <a:rPr sz="110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Transfe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1100" dirty="0">
                <a:latin typeface="Times New Roman"/>
                <a:cs typeface="Times New Roman"/>
              </a:rPr>
              <a:t>s</a:t>
            </a:r>
            <a:r>
              <a:rPr sz="1100" spc="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Out	</a:t>
            </a:r>
            <a:r>
              <a:rPr sz="110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100" u="dbl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un</a:t>
            </a:r>
            <a:r>
              <a:rPr sz="1100" spc="-25" dirty="0">
                <a:latin typeface="Times New Roman"/>
                <a:cs typeface="Times New Roman"/>
              </a:rPr>
              <a:t>d	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884048" y="4712806"/>
            <a:ext cx="918844" cy="0"/>
          </a:xfrm>
          <a:custGeom>
            <a:avLst/>
            <a:gdLst/>
            <a:ahLst/>
            <a:cxnLst/>
            <a:rect l="l" t="t" r="r" b="b"/>
            <a:pathLst>
              <a:path w="918845">
                <a:moveTo>
                  <a:pt x="0" y="0"/>
                </a:moveTo>
                <a:lnTo>
                  <a:pt x="9187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884053" y="4717478"/>
            <a:ext cx="918844" cy="0"/>
          </a:xfrm>
          <a:custGeom>
            <a:avLst/>
            <a:gdLst/>
            <a:ahLst/>
            <a:cxnLst/>
            <a:rect l="l" t="t" r="r" b="b"/>
            <a:pathLst>
              <a:path w="918845">
                <a:moveTo>
                  <a:pt x="0" y="0"/>
                </a:moveTo>
                <a:lnTo>
                  <a:pt x="918730" y="0"/>
                </a:lnTo>
              </a:path>
            </a:pathLst>
          </a:custGeom>
          <a:ln w="9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990276" y="4712806"/>
            <a:ext cx="918844" cy="0"/>
          </a:xfrm>
          <a:custGeom>
            <a:avLst/>
            <a:gdLst/>
            <a:ahLst/>
            <a:cxnLst/>
            <a:rect l="l" t="t" r="r" b="b"/>
            <a:pathLst>
              <a:path w="918845">
                <a:moveTo>
                  <a:pt x="0" y="0"/>
                </a:moveTo>
                <a:lnTo>
                  <a:pt x="9187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90274" y="4717478"/>
            <a:ext cx="918844" cy="0"/>
          </a:xfrm>
          <a:custGeom>
            <a:avLst/>
            <a:gdLst/>
            <a:ahLst/>
            <a:cxnLst/>
            <a:rect l="l" t="t" r="r" b="b"/>
            <a:pathLst>
              <a:path w="918845">
                <a:moveTo>
                  <a:pt x="0" y="0"/>
                </a:moveTo>
                <a:lnTo>
                  <a:pt x="918730" y="0"/>
                </a:lnTo>
              </a:path>
            </a:pathLst>
          </a:custGeom>
          <a:ln w="9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777821" y="3160957"/>
            <a:ext cx="4237990" cy="0"/>
          </a:xfrm>
          <a:custGeom>
            <a:avLst/>
            <a:gdLst/>
            <a:ahLst/>
            <a:cxnLst/>
            <a:rect l="l" t="t" r="r" b="b"/>
            <a:pathLst>
              <a:path w="4237990">
                <a:moveTo>
                  <a:pt x="0" y="0"/>
                </a:moveTo>
                <a:lnTo>
                  <a:pt x="42374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777820" y="3165627"/>
            <a:ext cx="4237990" cy="0"/>
          </a:xfrm>
          <a:custGeom>
            <a:avLst/>
            <a:gdLst/>
            <a:ahLst/>
            <a:cxnLst/>
            <a:rect l="l" t="t" r="r" b="b"/>
            <a:pathLst>
              <a:path w="4237990">
                <a:moveTo>
                  <a:pt x="0" y="0"/>
                </a:moveTo>
                <a:lnTo>
                  <a:pt x="4237405" y="0"/>
                </a:lnTo>
              </a:path>
            </a:pathLst>
          </a:custGeom>
          <a:ln w="9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096508" y="4717478"/>
            <a:ext cx="918844" cy="0"/>
          </a:xfrm>
          <a:custGeom>
            <a:avLst/>
            <a:gdLst/>
            <a:ahLst/>
            <a:cxnLst/>
            <a:rect l="l" t="t" r="r" b="b"/>
            <a:pathLst>
              <a:path w="918845">
                <a:moveTo>
                  <a:pt x="0" y="0"/>
                </a:moveTo>
                <a:lnTo>
                  <a:pt x="918717" y="0"/>
                </a:lnTo>
              </a:path>
            </a:pathLst>
          </a:custGeom>
          <a:ln w="9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1367742" y="3933452"/>
          <a:ext cx="5913752" cy="80272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103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57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32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79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057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37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879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838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3563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8796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8384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3563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5209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155290">
                <a:tc>
                  <a:txBody>
                    <a:bodyPr/>
                    <a:lstStyle/>
                    <a:p>
                      <a:pPr marL="31750">
                        <a:lnSpc>
                          <a:spcPts val="1125"/>
                        </a:lnSpc>
                      </a:pPr>
                      <a:r>
                        <a:rPr sz="1100" spc="-5" dirty="0">
                          <a:latin typeface="Times New Roman"/>
                          <a:cs typeface="Times New Roman"/>
                        </a:rPr>
                        <a:t>General</a:t>
                      </a:r>
                      <a:r>
                        <a:rPr sz="11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12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3340" marR="3175" algn="ctr">
                        <a:lnSpc>
                          <a:spcPts val="112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905" algn="ctr">
                        <a:lnSpc>
                          <a:spcPts val="112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3340" algn="ctr">
                        <a:lnSpc>
                          <a:spcPts val="112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62255">
                        <a:lnSpc>
                          <a:spcPts val="112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ts val="1125"/>
                        </a:lnSpc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327,528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61620">
                        <a:lnSpc>
                          <a:spcPts val="112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ts val="1125"/>
                        </a:lnSpc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327,528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2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(1)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76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Nonmajor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funds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/>
                </a:tc>
                <a:tc gridSpan="2">
                  <a:txBody>
                    <a:bodyPr/>
                    <a:lstStyle/>
                    <a:p>
                      <a:pPr marL="421005" marR="317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298,619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19875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19875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298,619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(2)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5004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Light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plant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/>
                </a:tc>
                <a:tc gridSpan="2">
                  <a:txBody>
                    <a:bodyPr/>
                    <a:lstStyle/>
                    <a:p>
                      <a:pPr marR="208279" algn="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316,919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198755" algn="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316,919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(3)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5672">
                <a:tc>
                  <a:txBody>
                    <a:bodyPr/>
                    <a:lstStyle/>
                    <a:p>
                      <a:pPr marL="247015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  <a:tabLst>
                          <a:tab pos="421005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298,</a:t>
                      </a:r>
                      <a:r>
                        <a:rPr sz="11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61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9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  <a:spcBef>
                          <a:spcPts val="40"/>
                        </a:spcBef>
                        <a:tabLst>
                          <a:tab pos="42100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316,919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  <a:spcBef>
                          <a:spcPts val="40"/>
                        </a:spcBef>
                        <a:tabLst>
                          <a:tab pos="42100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327,528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  <a:spcBef>
                          <a:spcPts val="40"/>
                        </a:spcBef>
                        <a:tabLst>
                          <a:tab pos="42100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943,066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3621678" y="9532748"/>
            <a:ext cx="529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55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005">
    <p:push dir="u"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76300" y="852932"/>
            <a:ext cx="5695315" cy="675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spc="-5" dirty="0">
                <a:latin typeface="Times New Roman"/>
                <a:cs typeface="Times New Roman"/>
              </a:rPr>
              <a:t>D. Capital</a:t>
            </a:r>
            <a:r>
              <a:rPr sz="1100" b="1" spc="-80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Assets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Capital </a:t>
            </a:r>
            <a:r>
              <a:rPr sz="1100" spc="-5" dirty="0">
                <a:latin typeface="Times New Roman"/>
                <a:cs typeface="Times New Roman"/>
              </a:rPr>
              <a:t>asset </a:t>
            </a:r>
            <a:r>
              <a:rPr sz="1100" dirty="0">
                <a:latin typeface="Times New Roman"/>
                <a:cs typeface="Times New Roman"/>
              </a:rPr>
              <a:t>activity for </a:t>
            </a:r>
            <a:r>
              <a:rPr sz="1100" spc="-5" dirty="0">
                <a:latin typeface="Times New Roman"/>
                <a:cs typeface="Times New Roman"/>
              </a:rPr>
              <a:t>the year ended June </a:t>
            </a:r>
            <a:r>
              <a:rPr sz="1100" dirty="0">
                <a:latin typeface="Times New Roman"/>
                <a:cs typeface="Times New Roman"/>
              </a:rPr>
              <a:t>30, 2019 (the </a:t>
            </a:r>
            <a:r>
              <a:rPr sz="1100" spc="-5" dirty="0">
                <a:latin typeface="Times New Roman"/>
                <a:cs typeface="Times New Roman"/>
              </a:rPr>
              <a:t>TMLD’s activity is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year ended  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2018)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as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570527" y="1659301"/>
            <a:ext cx="764540" cy="327025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R="22225" algn="ctr">
              <a:lnSpc>
                <a:spcPct val="100000"/>
              </a:lnSpc>
              <a:spcBef>
                <a:spcPts val="209"/>
              </a:spcBef>
            </a:pPr>
            <a:r>
              <a:rPr sz="900" spc="-35" dirty="0">
                <a:latin typeface="Times New Roman"/>
                <a:cs typeface="Times New Roman"/>
              </a:rPr>
              <a:t>Beginning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  <a:tabLst>
                <a:tab pos="187960" algn="l"/>
                <a:tab pos="738505" algn="l"/>
              </a:tabLst>
            </a:pPr>
            <a:r>
              <a:rPr sz="9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0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Balan</a:t>
            </a:r>
            <a:r>
              <a:rPr sz="9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</a:t>
            </a:r>
            <a:r>
              <a:rPr sz="900" spc="-15" dirty="0">
                <a:latin typeface="Times New Roman"/>
                <a:cs typeface="Times New Roman"/>
              </a:rPr>
              <a:t>e	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60265" y="1825137"/>
            <a:ext cx="764540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170815" algn="l"/>
                <a:tab pos="751205" algn="l"/>
              </a:tabLst>
            </a:pPr>
            <a:r>
              <a:rPr sz="9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Increas</a:t>
            </a:r>
            <a:r>
              <a:rPr sz="9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900" spc="-5" dirty="0">
                <a:latin typeface="Times New Roman"/>
                <a:cs typeface="Times New Roman"/>
              </a:rPr>
              <a:t>s	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350002" y="1825137"/>
            <a:ext cx="764540" cy="1612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751205" algn="l"/>
              </a:tabLst>
            </a:pPr>
            <a:r>
              <a:rPr sz="9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 </a:t>
            </a:r>
            <a:r>
              <a:rPr sz="900" u="dbl" spc="-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Decreas</a:t>
            </a:r>
            <a:r>
              <a:rPr sz="90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900" spc="5" dirty="0">
                <a:latin typeface="Times New Roman"/>
                <a:cs typeface="Times New Roman"/>
              </a:rPr>
              <a:t>s	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9740" y="1659301"/>
            <a:ext cx="764540" cy="327025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R="22225" algn="ctr">
              <a:lnSpc>
                <a:spcPct val="100000"/>
              </a:lnSpc>
              <a:spcBef>
                <a:spcPts val="209"/>
              </a:spcBef>
            </a:pPr>
            <a:r>
              <a:rPr sz="900" spc="-40" dirty="0">
                <a:latin typeface="Times New Roman"/>
                <a:cs typeface="Times New Roman"/>
              </a:rPr>
              <a:t>Ending</a:t>
            </a:r>
            <a:endParaRPr sz="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  <a:tabLst>
                <a:tab pos="188595" algn="l"/>
                <a:tab pos="738505" algn="l"/>
              </a:tabLst>
            </a:pPr>
            <a:r>
              <a:rPr sz="9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0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Balan</a:t>
            </a:r>
            <a:r>
              <a:rPr sz="9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</a:t>
            </a:r>
            <a:r>
              <a:rPr sz="900" spc="-15" dirty="0">
                <a:latin typeface="Times New Roman"/>
                <a:cs typeface="Times New Roman"/>
              </a:rPr>
              <a:t>e	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472965" y="5487892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72965" y="5491657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36" y="0"/>
                </a:lnTo>
              </a:path>
            </a:pathLst>
          </a:custGeom>
          <a:ln w="75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62702" y="5487892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62702" y="5491657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24" y="0"/>
                </a:lnTo>
              </a:path>
            </a:pathLst>
          </a:custGeom>
          <a:ln w="75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83227" y="910774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83228" y="9111513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36" y="0"/>
                </a:lnTo>
              </a:path>
            </a:pathLst>
          </a:custGeom>
          <a:ln w="75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72965" y="9092662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72965" y="9096426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36" y="0"/>
                </a:lnTo>
              </a:path>
            </a:pathLst>
          </a:custGeom>
          <a:ln w="75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72965" y="910774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72965" y="9111513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36" y="0"/>
                </a:lnTo>
              </a:path>
            </a:pathLst>
          </a:custGeom>
          <a:ln w="75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362702" y="9092662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362702" y="9096426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24" y="0"/>
                </a:lnTo>
              </a:path>
            </a:pathLst>
          </a:custGeom>
          <a:ln w="75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362702" y="910774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362702" y="9111513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8924" y="0"/>
                </a:lnTo>
              </a:path>
            </a:pathLst>
          </a:custGeom>
          <a:ln w="75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252440" y="5487892"/>
            <a:ext cx="739140" cy="0"/>
          </a:xfrm>
          <a:custGeom>
            <a:avLst/>
            <a:gdLst/>
            <a:ahLst/>
            <a:cxnLst/>
            <a:rect l="l" t="t" r="r" b="b"/>
            <a:pathLst>
              <a:path w="739140">
                <a:moveTo>
                  <a:pt x="0" y="0"/>
                </a:moveTo>
                <a:lnTo>
                  <a:pt x="7389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52438" y="5491657"/>
            <a:ext cx="739140" cy="0"/>
          </a:xfrm>
          <a:custGeom>
            <a:avLst/>
            <a:gdLst/>
            <a:ahLst/>
            <a:cxnLst/>
            <a:rect l="l" t="t" r="r" b="b"/>
            <a:pathLst>
              <a:path w="739140">
                <a:moveTo>
                  <a:pt x="0" y="0"/>
                </a:moveTo>
                <a:lnTo>
                  <a:pt x="738936" y="0"/>
                </a:lnTo>
              </a:path>
            </a:pathLst>
          </a:custGeom>
          <a:ln w="75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1108428" y="2000943"/>
          <a:ext cx="5904864" cy="7114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745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7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05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04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84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94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98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78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492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2669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410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288933">
                <a:tc>
                  <a:txBody>
                    <a:bodyPr/>
                    <a:lstStyle/>
                    <a:p>
                      <a:pPr marL="31750">
                        <a:lnSpc>
                          <a:spcPts val="975"/>
                        </a:lnSpc>
                      </a:pPr>
                      <a:r>
                        <a:rPr sz="900" i="1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Governmental</a:t>
                      </a:r>
                      <a:r>
                        <a:rPr sz="900" i="1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Activities: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being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depreciated: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1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8030">
                <a:tc>
                  <a:txBody>
                    <a:bodyPr/>
                    <a:lstStyle/>
                    <a:p>
                      <a:pPr marL="182245">
                        <a:lnSpc>
                          <a:spcPts val="98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Land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9690">
                        <a:lnSpc>
                          <a:spcPts val="98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985"/>
                        </a:lnSpc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935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838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3180" algn="ctr">
                        <a:lnSpc>
                          <a:spcPts val="98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705" algn="r">
                        <a:lnSpc>
                          <a:spcPts val="98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3180" algn="ctr">
                        <a:lnSpc>
                          <a:spcPts val="98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705" algn="r">
                        <a:lnSpc>
                          <a:spcPts val="98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0820">
                        <a:lnSpc>
                          <a:spcPts val="98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ts val="98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935,838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8999">
                <a:tc>
                  <a:txBody>
                    <a:bodyPr/>
                    <a:lstStyle/>
                    <a:p>
                      <a:pPr marL="18224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Construction </a:t>
                      </a:r>
                      <a:r>
                        <a:rPr sz="900" spc="-4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process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  <a:tabLst>
                          <a:tab pos="21082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12,707,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  <a:tabLst>
                          <a:tab pos="21082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29,848,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32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  <a:tabLst>
                          <a:tab pos="64071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  <a:tabLst>
                          <a:tab pos="21082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42,555,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169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depreciated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21082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13,642,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99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21082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29,848,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32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64071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21082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43,491,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31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7029">
                <a:tc>
                  <a:txBody>
                    <a:bodyPr/>
                    <a:lstStyle/>
                    <a:p>
                      <a:pPr marL="182880" marR="984885" indent="-151130">
                        <a:lnSpc>
                          <a:spcPct val="109900"/>
                        </a:lnSpc>
                        <a:spcBef>
                          <a:spcPts val="480"/>
                        </a:spcBef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depreciated:  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Buildings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improvements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096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6416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3,478,405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9243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37,753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52069" algn="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64160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3,516,158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0789">
                <a:tc>
                  <a:txBody>
                    <a:bodyPr/>
                    <a:lstStyle/>
                    <a:p>
                      <a:pPr marL="182880">
                        <a:lnSpc>
                          <a:spcPts val="1075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Infrastructure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1454">
                        <a:lnSpc>
                          <a:spcPts val="107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11,885,353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39725">
                        <a:lnSpc>
                          <a:spcPts val="107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147,596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2069" algn="r">
                        <a:lnSpc>
                          <a:spcPts val="107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1454">
                        <a:lnSpc>
                          <a:spcPts val="107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12,032,949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0789">
                <a:tc>
                  <a:txBody>
                    <a:bodyPr/>
                    <a:lstStyle/>
                    <a:p>
                      <a:pPr marL="182880">
                        <a:lnSpc>
                          <a:spcPts val="1075"/>
                        </a:lnSpc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Vehicles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1435" algn="r">
                        <a:lnSpc>
                          <a:spcPts val="107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39725">
                        <a:lnSpc>
                          <a:spcPts val="107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339,558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39725">
                        <a:lnSpc>
                          <a:spcPts val="107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339,558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4725">
                <a:tc>
                  <a:txBody>
                    <a:bodyPr/>
                    <a:lstStyle/>
                    <a:p>
                      <a:pPr marL="182880">
                        <a:lnSpc>
                          <a:spcPts val="1075"/>
                        </a:lnSpc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Machinery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equipment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075"/>
                        </a:lnSpc>
                        <a:tabLst>
                          <a:tab pos="26416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3,338,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76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075"/>
                        </a:lnSpc>
                        <a:tabLst>
                          <a:tab pos="33972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508,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075"/>
                        </a:lnSpc>
                        <a:tabLst>
                          <a:tab pos="64135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075"/>
                        </a:lnSpc>
                        <a:tabLst>
                          <a:tab pos="26416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3,847,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8661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depreciated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211454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18,702,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26416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1,033,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64135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211454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19,735,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67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514">
                <a:tc>
                  <a:txBody>
                    <a:bodyPr/>
                    <a:lstStyle/>
                    <a:p>
                      <a:pPr marL="183515" marR="878840" indent="-151130">
                        <a:lnSpc>
                          <a:spcPct val="109900"/>
                        </a:lnSpc>
                        <a:spcBef>
                          <a:spcPts val="155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Less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accumulated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depreciation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for:  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Buildings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-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improvements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226695">
                        <a:lnSpc>
                          <a:spcPct val="100000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(2,920,012)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354965">
                        <a:lnSpc>
                          <a:spcPct val="100000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(28,122)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R="51435" algn="r">
                        <a:lnSpc>
                          <a:spcPct val="10000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226695">
                        <a:lnSpc>
                          <a:spcPct val="100000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(2,948,134)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0789">
                <a:tc>
                  <a:txBody>
                    <a:bodyPr/>
                    <a:lstStyle/>
                    <a:p>
                      <a:pPr marL="183515">
                        <a:lnSpc>
                          <a:spcPts val="1075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Infrastructure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26695">
                        <a:lnSpc>
                          <a:spcPts val="1075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(3,227,267)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02260">
                        <a:lnSpc>
                          <a:spcPts val="1075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(298,276)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1435" algn="r">
                        <a:lnSpc>
                          <a:spcPts val="107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26695">
                        <a:lnSpc>
                          <a:spcPts val="1075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(3,525,543)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0789">
                <a:tc>
                  <a:txBody>
                    <a:bodyPr/>
                    <a:lstStyle/>
                    <a:p>
                      <a:pPr marL="183515">
                        <a:lnSpc>
                          <a:spcPts val="1075"/>
                        </a:lnSpc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Vehicles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1435" algn="r">
                        <a:lnSpc>
                          <a:spcPts val="107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54965">
                        <a:lnSpc>
                          <a:spcPts val="1075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(22,627)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54965">
                        <a:lnSpc>
                          <a:spcPts val="1075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(22,627)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4725">
                <a:tc>
                  <a:txBody>
                    <a:bodyPr/>
                    <a:lstStyle/>
                    <a:p>
                      <a:pPr marL="183515">
                        <a:lnSpc>
                          <a:spcPts val="1075"/>
                        </a:lnSpc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Machinery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equipment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075"/>
                        </a:lnSpc>
                        <a:tabLst>
                          <a:tab pos="2266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(2,760,375)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075"/>
                        </a:lnSpc>
                        <a:tabLst>
                          <a:tab pos="30226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(129,073)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075"/>
                        </a:lnSpc>
                        <a:tabLst>
                          <a:tab pos="64135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075"/>
                        </a:lnSpc>
                        <a:tabLst>
                          <a:tab pos="2266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(2,889,448)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8661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accumulated</a:t>
                      </a:r>
                      <a:r>
                        <a:rPr sz="9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depreciation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2266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(8,907,654)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30226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(478,098)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64135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2266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(9,385,752)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8661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being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depreciated,</a:t>
                      </a:r>
                      <a:r>
                        <a:rPr sz="90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net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2647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9,794,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86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33972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555,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05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64135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211454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10,349,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7011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governmental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activities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assets,</a:t>
                      </a:r>
                      <a:r>
                        <a:rPr sz="900" spc="-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net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0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23,437,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86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40" dirty="0">
                          <a:latin typeface="Times New Roman"/>
                          <a:cs typeface="Times New Roman"/>
                        </a:rPr>
                        <a:t>30,403,372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641985" algn="l"/>
                        </a:tabLst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$	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40" dirty="0">
                          <a:latin typeface="Times New Roman"/>
                          <a:cs typeface="Times New Roman"/>
                        </a:rPr>
                        <a:t>53,841,237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75099"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670"/>
                        </a:spcBef>
                      </a:pPr>
                      <a:r>
                        <a:rPr sz="900" i="1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Business-Type</a:t>
                      </a:r>
                      <a:r>
                        <a:rPr sz="900" i="1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i="1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Activities: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994"/>
                        </a:lnSpc>
                        <a:spcBef>
                          <a:spcPts val="110"/>
                        </a:spcBef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being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depreciated: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509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50789">
                <a:tc>
                  <a:txBody>
                    <a:bodyPr/>
                    <a:lstStyle/>
                    <a:p>
                      <a:pPr marL="182245">
                        <a:lnSpc>
                          <a:spcPts val="994"/>
                        </a:lnSpc>
                        <a:spcBef>
                          <a:spcPts val="9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Land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>
                  <a:txBody>
                    <a:bodyPr/>
                    <a:lstStyle/>
                    <a:p>
                      <a:pPr marL="59690">
                        <a:lnSpc>
                          <a:spcPts val="994"/>
                        </a:lnSpc>
                        <a:spcBef>
                          <a:spcPts val="9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994"/>
                        </a:lnSpc>
                        <a:spcBef>
                          <a:spcPts val="95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189</a:t>
                      </a:r>
                      <a:r>
                        <a:rPr sz="90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178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gridSpan="2">
                  <a:txBody>
                    <a:bodyPr/>
                    <a:lstStyle/>
                    <a:p>
                      <a:pPr marR="43180" algn="ctr">
                        <a:lnSpc>
                          <a:spcPts val="994"/>
                        </a:lnSpc>
                        <a:spcBef>
                          <a:spcPts val="9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705" algn="r">
                        <a:lnSpc>
                          <a:spcPts val="994"/>
                        </a:lnSpc>
                        <a:spcBef>
                          <a:spcPts val="9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gridSpan="2">
                  <a:txBody>
                    <a:bodyPr/>
                    <a:lstStyle/>
                    <a:p>
                      <a:pPr marR="43180" algn="ctr">
                        <a:lnSpc>
                          <a:spcPts val="994"/>
                        </a:lnSpc>
                        <a:spcBef>
                          <a:spcPts val="9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2705" algn="r">
                        <a:lnSpc>
                          <a:spcPts val="994"/>
                        </a:lnSpc>
                        <a:spcBef>
                          <a:spcPts val="9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gridSpan="2">
                  <a:txBody>
                    <a:bodyPr/>
                    <a:lstStyle/>
                    <a:p>
                      <a:pPr marL="210820">
                        <a:lnSpc>
                          <a:spcPts val="994"/>
                        </a:lnSpc>
                        <a:spcBef>
                          <a:spcPts val="9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ts val="994"/>
                        </a:lnSpc>
                        <a:spcBef>
                          <a:spcPts val="95"/>
                        </a:spcBef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189,178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7483">
                <a:tc>
                  <a:txBody>
                    <a:bodyPr/>
                    <a:lstStyle/>
                    <a:p>
                      <a:pPr marL="18224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Construction </a:t>
                      </a:r>
                      <a:r>
                        <a:rPr sz="900" spc="-4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process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  <a:tabLst>
                          <a:tab pos="33909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816,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29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95"/>
                        </a:spcBef>
                        <a:tabLst>
                          <a:tab pos="41402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2,655,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95"/>
                        </a:spcBef>
                        <a:tabLst>
                          <a:tab pos="79121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95"/>
                        </a:spcBef>
                        <a:tabLst>
                          <a:tab pos="41465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3,471,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49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0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866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depreciated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26352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1,005,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47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41465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2,655,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79121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41465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3,660,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67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335514">
                <a:tc>
                  <a:txBody>
                    <a:bodyPr/>
                    <a:lstStyle/>
                    <a:p>
                      <a:pPr marL="182880" marR="985519" indent="-151130">
                        <a:lnSpc>
                          <a:spcPct val="109900"/>
                        </a:lnSpc>
                        <a:spcBef>
                          <a:spcPts val="155"/>
                        </a:spcBef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depreciated: 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Electric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plant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18,902,415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490220">
                        <a:lnSpc>
                          <a:spcPct val="100000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559,112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R="52069" algn="r">
                        <a:lnSpc>
                          <a:spcPct val="10000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361950">
                        <a:lnSpc>
                          <a:spcPct val="100000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19,461,527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50789">
                <a:tc>
                  <a:txBody>
                    <a:bodyPr/>
                    <a:lstStyle/>
                    <a:p>
                      <a:pPr marL="182880">
                        <a:lnSpc>
                          <a:spcPts val="1075"/>
                        </a:lnSpc>
                      </a:pPr>
                      <a:r>
                        <a:rPr sz="900" spc="-45" dirty="0">
                          <a:latin typeface="Times New Roman"/>
                          <a:cs typeface="Times New Roman"/>
                        </a:rPr>
                        <a:t>Buildings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-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improvements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ts val="107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19,651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52069" algn="r">
                        <a:lnSpc>
                          <a:spcPts val="107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52069" algn="r">
                        <a:lnSpc>
                          <a:spcPts val="107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542925">
                        <a:lnSpc>
                          <a:spcPts val="107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19,651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50789">
                <a:tc>
                  <a:txBody>
                    <a:bodyPr/>
                    <a:lstStyle/>
                    <a:p>
                      <a:pPr marL="182880">
                        <a:lnSpc>
                          <a:spcPts val="1075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Infrastructure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1454">
                        <a:lnSpc>
                          <a:spcPts val="107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28,363,463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90220">
                        <a:lnSpc>
                          <a:spcPts val="107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108,357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505459">
                        <a:lnSpc>
                          <a:spcPts val="1075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(81,920)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61950">
                        <a:lnSpc>
                          <a:spcPts val="107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28,389,900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26240">
                <a:tc>
                  <a:txBody>
                    <a:bodyPr/>
                    <a:lstStyle/>
                    <a:p>
                      <a:pPr marL="182880">
                        <a:lnSpc>
                          <a:spcPts val="1075"/>
                        </a:lnSpc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Machinery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equipment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075"/>
                        </a:lnSpc>
                        <a:tabLst>
                          <a:tab pos="26416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1,351,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39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ts val="1075"/>
                        </a:lnSpc>
                        <a:tabLst>
                          <a:tab pos="59563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68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ts val="1075"/>
                        </a:lnSpc>
                        <a:tabLst>
                          <a:tab pos="79184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ts val="1075"/>
                        </a:lnSpc>
                        <a:tabLst>
                          <a:tab pos="41529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1,353,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07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60176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depreciated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211454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48,636,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49022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669,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14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505459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(81,920)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36258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49,224,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335514">
                <a:tc>
                  <a:txBody>
                    <a:bodyPr/>
                    <a:lstStyle/>
                    <a:p>
                      <a:pPr marL="183515" marR="878840" indent="-151130">
                        <a:lnSpc>
                          <a:spcPct val="109900"/>
                        </a:lnSpc>
                        <a:spcBef>
                          <a:spcPts val="155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Less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accumulated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depreciation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for: 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Electric</a:t>
                      </a:r>
                      <a:r>
                        <a:rPr sz="9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plant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226695">
                        <a:lnSpc>
                          <a:spcPct val="100000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(8,328,294)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452755">
                        <a:lnSpc>
                          <a:spcPct val="100000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(567,070)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R="51435" algn="r">
                        <a:lnSpc>
                          <a:spcPct val="10000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377825">
                        <a:lnSpc>
                          <a:spcPct val="100000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(8,895,364)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50789">
                <a:tc>
                  <a:txBody>
                    <a:bodyPr/>
                    <a:lstStyle/>
                    <a:p>
                      <a:pPr marL="183515">
                        <a:lnSpc>
                          <a:spcPts val="1075"/>
                        </a:lnSpc>
                      </a:pPr>
                      <a:r>
                        <a:rPr sz="900" spc="-45" dirty="0">
                          <a:latin typeface="Times New Roman"/>
                          <a:cs typeface="Times New Roman"/>
                        </a:rPr>
                        <a:t>Buildings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-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improvements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07670">
                        <a:lnSpc>
                          <a:spcPts val="1075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(5,406)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17780" algn="r">
                        <a:lnSpc>
                          <a:spcPts val="107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982)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51435" algn="r">
                        <a:lnSpc>
                          <a:spcPts val="107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558800">
                        <a:lnSpc>
                          <a:spcPts val="1075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(6,388)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50789">
                <a:tc>
                  <a:txBody>
                    <a:bodyPr/>
                    <a:lstStyle/>
                    <a:p>
                      <a:pPr marL="183515">
                        <a:lnSpc>
                          <a:spcPts val="1075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Infrastructure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73990">
                        <a:lnSpc>
                          <a:spcPts val="1075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(14,894,574)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52755">
                        <a:lnSpc>
                          <a:spcPts val="1075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(462,366)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543560">
                        <a:lnSpc>
                          <a:spcPts val="1075"/>
                        </a:lnSpc>
                      </a:pPr>
                      <a:r>
                        <a:rPr sz="900" spc="-40" dirty="0">
                          <a:latin typeface="Times New Roman"/>
                          <a:cs typeface="Times New Roman"/>
                        </a:rPr>
                        <a:t>81,920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25120">
                        <a:lnSpc>
                          <a:spcPts val="1075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(15,275,020)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26240">
                <a:tc>
                  <a:txBody>
                    <a:bodyPr/>
                    <a:lstStyle/>
                    <a:p>
                      <a:pPr marL="183515">
                        <a:lnSpc>
                          <a:spcPts val="1075"/>
                        </a:lnSpc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Machinery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equipment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075"/>
                        </a:lnSpc>
                        <a:tabLst>
                          <a:tab pos="2266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(1,159,643)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ts val="1075"/>
                        </a:lnSpc>
                        <a:tabLst>
                          <a:tab pos="5060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(59,218)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ts val="1075"/>
                        </a:lnSpc>
                        <a:tabLst>
                          <a:tab pos="79248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ts val="1075"/>
                        </a:lnSpc>
                        <a:tabLst>
                          <a:tab pos="37782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(1,218,861)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60176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accumulated</a:t>
                      </a:r>
                      <a:r>
                        <a:rPr sz="9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depreciation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17399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(24,387,917)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37782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(1,089,636)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54356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81,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585"/>
                        </a:spcBef>
                        <a:tabLst>
                          <a:tab pos="32448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(25,395,633)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18661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being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depreciated,</a:t>
                      </a:r>
                      <a:r>
                        <a:rPr sz="90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net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211454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24,249,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45339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(420,487)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79248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36258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23,828,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00825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activities 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assets,</a:t>
                      </a:r>
                      <a:r>
                        <a:rPr sz="9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net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0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25,254,</a:t>
                      </a:r>
                      <a:r>
                        <a:rPr sz="9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415925" algn="l"/>
                        </a:tabLst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-40" dirty="0">
                          <a:latin typeface="Times New Roman"/>
                          <a:cs typeface="Times New Roman"/>
                        </a:rPr>
                        <a:t>2,234,710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  <a:spcBef>
                          <a:spcPts val="260"/>
                        </a:spcBef>
                        <a:tabLst>
                          <a:tab pos="792480" algn="l"/>
                        </a:tabLst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$	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40" dirty="0">
                          <a:latin typeface="Times New Roman"/>
                          <a:cs typeface="Times New Roman"/>
                        </a:rPr>
                        <a:t>27,489,196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</a:tbl>
          </a:graphicData>
        </a:graphic>
      </p:graphicFrame>
      <p:sp>
        <p:nvSpPr>
          <p:cNvPr id="24" name="object 24"/>
          <p:cNvSpPr/>
          <p:nvPr/>
        </p:nvSpPr>
        <p:spPr>
          <a:xfrm>
            <a:off x="6252440" y="9092662"/>
            <a:ext cx="739140" cy="0"/>
          </a:xfrm>
          <a:custGeom>
            <a:avLst/>
            <a:gdLst/>
            <a:ahLst/>
            <a:cxnLst/>
            <a:rect l="l" t="t" r="r" b="b"/>
            <a:pathLst>
              <a:path w="739140">
                <a:moveTo>
                  <a:pt x="0" y="0"/>
                </a:moveTo>
                <a:lnTo>
                  <a:pt x="7389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252438" y="9096426"/>
            <a:ext cx="739140" cy="0"/>
          </a:xfrm>
          <a:custGeom>
            <a:avLst/>
            <a:gdLst/>
            <a:ahLst/>
            <a:cxnLst/>
            <a:rect l="l" t="t" r="r" b="b"/>
            <a:pathLst>
              <a:path w="739140">
                <a:moveTo>
                  <a:pt x="0" y="0"/>
                </a:moveTo>
                <a:lnTo>
                  <a:pt x="738936" y="0"/>
                </a:lnTo>
              </a:path>
            </a:pathLst>
          </a:custGeom>
          <a:ln w="75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252440" y="9107744"/>
            <a:ext cx="739140" cy="0"/>
          </a:xfrm>
          <a:custGeom>
            <a:avLst/>
            <a:gdLst/>
            <a:ahLst/>
            <a:cxnLst/>
            <a:rect l="l" t="t" r="r" b="b"/>
            <a:pathLst>
              <a:path w="739140">
                <a:moveTo>
                  <a:pt x="0" y="0"/>
                </a:moveTo>
                <a:lnTo>
                  <a:pt x="7389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52438" y="9111513"/>
            <a:ext cx="739140" cy="0"/>
          </a:xfrm>
          <a:custGeom>
            <a:avLst/>
            <a:gdLst/>
            <a:ahLst/>
            <a:cxnLst/>
            <a:rect l="l" t="t" r="r" b="b"/>
            <a:pathLst>
              <a:path w="739140">
                <a:moveTo>
                  <a:pt x="0" y="0"/>
                </a:moveTo>
                <a:lnTo>
                  <a:pt x="738936" y="0"/>
                </a:lnTo>
              </a:path>
            </a:pathLst>
          </a:custGeom>
          <a:ln w="75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367678" y="9532748"/>
            <a:ext cx="529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56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694">
    <p:push dir="u"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719274" y="4294620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719269" y="429850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34" y="0"/>
                </a:lnTo>
              </a:path>
            </a:pathLst>
          </a:custGeom>
          <a:ln w="77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04857" y="7898961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804869" y="7902841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21" y="0"/>
                </a:lnTo>
              </a:path>
            </a:pathLst>
          </a:custGeom>
          <a:ln w="77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719270" y="7883462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19269" y="7887334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21" y="0"/>
                </a:lnTo>
              </a:path>
            </a:pathLst>
          </a:custGeom>
          <a:ln w="77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19269" y="7898967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719269" y="7902847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21" y="0"/>
                </a:lnTo>
              </a:path>
            </a:pathLst>
          </a:custGeom>
          <a:ln w="77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633682" y="7883468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633669" y="7887341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34" y="0"/>
                </a:lnTo>
              </a:path>
            </a:pathLst>
          </a:custGeom>
          <a:ln w="77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633682" y="7898973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633669" y="7902854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9434" y="0"/>
                </a:lnTo>
              </a:path>
            </a:pathLst>
          </a:custGeom>
          <a:ln w="77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548092" y="4294738"/>
            <a:ext cx="759460" cy="0"/>
          </a:xfrm>
          <a:custGeom>
            <a:avLst/>
            <a:gdLst/>
            <a:ahLst/>
            <a:cxnLst/>
            <a:rect l="l" t="t" r="r" b="b"/>
            <a:pathLst>
              <a:path w="759459">
                <a:moveTo>
                  <a:pt x="0" y="0"/>
                </a:moveTo>
                <a:lnTo>
                  <a:pt x="759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48081" y="4298619"/>
            <a:ext cx="759460" cy="0"/>
          </a:xfrm>
          <a:custGeom>
            <a:avLst/>
            <a:gdLst/>
            <a:ahLst/>
            <a:cxnLst/>
            <a:rect l="l" t="t" r="r" b="b"/>
            <a:pathLst>
              <a:path w="759459">
                <a:moveTo>
                  <a:pt x="0" y="0"/>
                </a:moveTo>
                <a:lnTo>
                  <a:pt x="759434" y="0"/>
                </a:lnTo>
              </a:path>
            </a:pathLst>
          </a:custGeom>
          <a:ln w="77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1362724" y="904465"/>
          <a:ext cx="5995661" cy="70022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422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43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51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49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92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97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493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92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972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549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343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5689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622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900" i="1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900" i="1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Activities:</a:t>
                      </a:r>
                      <a:r>
                        <a:rPr sz="900" i="1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i="1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Sewer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not being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depreciated: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22860" algn="ctr">
                        <a:lnSpc>
                          <a:spcPts val="994"/>
                        </a:lnSpc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Beginning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200"/>
                        </a:spcBef>
                        <a:tabLst>
                          <a:tab pos="193675" algn="l"/>
                          <a:tab pos="75882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Balan</a:t>
                      </a:r>
                      <a:r>
                        <a:rPr sz="9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e	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tabLst>
                          <a:tab pos="162560" algn="l"/>
                          <a:tab pos="75882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Increas</a:t>
                      </a:r>
                      <a:r>
                        <a:rPr sz="90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s	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tabLst>
                          <a:tab pos="75882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Decreas</a:t>
                      </a:r>
                      <a:r>
                        <a:rPr sz="9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00" spc="20" dirty="0">
                          <a:latin typeface="Times New Roman"/>
                          <a:cs typeface="Times New Roman"/>
                        </a:rPr>
                        <a:t>s	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4610" algn="ctr">
                        <a:lnSpc>
                          <a:spcPts val="994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Ending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23495" algn="ctr">
                        <a:lnSpc>
                          <a:spcPct val="100000"/>
                        </a:lnSpc>
                        <a:spcBef>
                          <a:spcPts val="200"/>
                        </a:spcBef>
                        <a:tabLst>
                          <a:tab pos="193675" algn="l"/>
                          <a:tab pos="75882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Balan</a:t>
                      </a:r>
                      <a:r>
                        <a:rPr sz="9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e	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4982"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Construction 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process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34861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615,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87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27114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1,600,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02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6584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27114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2,215,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89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26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Total 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not being</a:t>
                      </a:r>
                      <a:r>
                        <a:rPr sz="9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depreciated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34861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615,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87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27114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1,600,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02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6584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27114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2,215,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89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415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depreciated: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763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772"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Buildings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-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improvements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L="4025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19,651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025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19,651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772"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Infrastructure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18,888,922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717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18,888,922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7652"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Machinery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equipment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34861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709,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47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3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6584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6584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34861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709,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47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3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253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Total 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0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depreciated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21653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19,618,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04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6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6584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6584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21717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19,618,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04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6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7652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900" spc="10" dirty="0">
                          <a:latin typeface="Times New Roman"/>
                          <a:cs typeface="Times New Roman"/>
                        </a:rPr>
                        <a:t>Less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accumulated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depreciation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for: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772"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Buildings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-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improvements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(5,406)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95934" marR="31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25" dirty="0">
                          <a:latin typeface="Times New Roman"/>
                          <a:cs typeface="Times New Roman"/>
                        </a:rPr>
                        <a:t>(982)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(6,388)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2772"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Infrastructure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(12,503,818)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09880" marR="31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(275,538)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(12,779,356)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7652"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Machinery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equipment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30988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(619,890)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41846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(8,581)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6584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30988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(628,471)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253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Total accumulated</a:t>
                      </a:r>
                      <a:r>
                        <a:rPr sz="9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depreciation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17843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(13,129,114)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30988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(285,101)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6584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17843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(13,414,215)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2531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Total 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being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depreciated,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net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27114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6,488,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93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2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30988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(285,101)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65849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27114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6,203,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83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1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6162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Sewer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assets,</a:t>
                      </a:r>
                      <a:r>
                        <a:rPr sz="900" spc="-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net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27114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7,104,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5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2230" marR="3175"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271145" algn="l"/>
                        </a:tabLst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1,314,922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2230" marR="3175"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659130" algn="l"/>
                        </a:tabLst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$	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271780" algn="l"/>
                        </a:tabLst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8,419,727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85469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900" i="1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900" i="1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Activities:</a:t>
                      </a:r>
                      <a:r>
                        <a:rPr sz="900" i="1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i="1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TMLD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000"/>
                        </a:lnSpc>
                        <a:spcBef>
                          <a:spcPts val="14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not being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depreciated: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9080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54982">
                <a:tc>
                  <a:txBody>
                    <a:bodyPr/>
                    <a:lstStyle/>
                    <a:p>
                      <a:pPr marL="186690">
                        <a:lnSpc>
                          <a:spcPts val="1000"/>
                        </a:lnSpc>
                        <a:spcBef>
                          <a:spcPts val="12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Land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ts val="1000"/>
                        </a:lnSpc>
                        <a:spcBef>
                          <a:spcPts val="12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000"/>
                        </a:lnSpc>
                        <a:spcBef>
                          <a:spcPts val="12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189,178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gridSpan="2">
                  <a:txBody>
                    <a:bodyPr/>
                    <a:lstStyle/>
                    <a:p>
                      <a:pPr marR="44450" algn="ctr">
                        <a:lnSpc>
                          <a:spcPts val="1000"/>
                        </a:lnSpc>
                        <a:spcBef>
                          <a:spcPts val="12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000"/>
                        </a:lnSpc>
                        <a:spcBef>
                          <a:spcPts val="12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gridSpan="2">
                  <a:txBody>
                    <a:bodyPr/>
                    <a:lstStyle/>
                    <a:p>
                      <a:pPr marR="44450" algn="ctr">
                        <a:lnSpc>
                          <a:spcPts val="1000"/>
                        </a:lnSpc>
                        <a:spcBef>
                          <a:spcPts val="12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000"/>
                        </a:lnSpc>
                        <a:spcBef>
                          <a:spcPts val="12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gridSpan="2">
                  <a:txBody>
                    <a:bodyPr/>
                    <a:lstStyle/>
                    <a:p>
                      <a:pPr marL="216535">
                        <a:lnSpc>
                          <a:spcPts val="1000"/>
                        </a:lnSpc>
                        <a:spcBef>
                          <a:spcPts val="12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1000"/>
                        </a:lnSpc>
                        <a:spcBef>
                          <a:spcPts val="12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189,178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5645"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Construction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in-process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34798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200,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42545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1,055,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17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81343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42545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1,255,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71306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Total 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not being</a:t>
                      </a:r>
                      <a:r>
                        <a:rPr sz="900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depreciated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001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30"/>
                        </a:spcBef>
                        <a:tabLst>
                          <a:tab pos="34798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389,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00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630"/>
                        </a:spcBef>
                        <a:tabLst>
                          <a:tab pos="42545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1,055,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17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00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630"/>
                        </a:spcBef>
                        <a:tabLst>
                          <a:tab pos="81343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00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  <a:spcBef>
                          <a:spcPts val="630"/>
                        </a:spcBef>
                        <a:tabLst>
                          <a:tab pos="42545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1,444,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77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00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7652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depreciated: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2772"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Production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plant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4,023,430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26084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4,023,430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2772"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25" dirty="0">
                          <a:latin typeface="Times New Roman"/>
                          <a:cs typeface="Times New Roman"/>
                        </a:rPr>
                        <a:t>Distribution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plant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10,986,546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503555" marR="31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303,921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714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11,290,467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7652"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General</a:t>
                      </a:r>
                      <a:r>
                        <a:rPr sz="9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plant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27114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3,892,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43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50355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255,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81343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426084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4,147,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63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3253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Total 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0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depreciated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21653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18,902,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41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50355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559,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81343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37147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19,461,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7652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900" spc="10" dirty="0">
                          <a:latin typeface="Times New Roman"/>
                          <a:cs typeface="Times New Roman"/>
                        </a:rPr>
                        <a:t>Less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accumulated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depreciation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for: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2772"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15" dirty="0">
                          <a:latin typeface="Times New Roman"/>
                          <a:cs typeface="Times New Roman"/>
                        </a:rPr>
                        <a:t>Production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plant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L="30988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(900,355)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64820" marR="31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(120,701)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(1,021,056)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2772"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25" dirty="0">
                          <a:latin typeface="Times New Roman"/>
                          <a:cs typeface="Times New Roman"/>
                        </a:rPr>
                        <a:t>Distribution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plant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 marL="23241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(5,464,379)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64820" marR="31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(329,596)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spc="-30" dirty="0">
                          <a:latin typeface="Times New Roman"/>
                          <a:cs typeface="Times New Roman"/>
                        </a:rPr>
                        <a:t>(5,793,975)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44158"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General</a:t>
                      </a:r>
                      <a:r>
                        <a:rPr sz="9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plant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23177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(1,963,560)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464184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(116,773)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81343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38671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(2,080,333)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25544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Total accumulated</a:t>
                      </a:r>
                      <a:r>
                        <a:rPr sz="9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depreciation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763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90"/>
                        </a:spcBef>
                        <a:tabLst>
                          <a:tab pos="23177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(8,328,294)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76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690"/>
                        </a:spcBef>
                        <a:tabLst>
                          <a:tab pos="464184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(567,070)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76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690"/>
                        </a:spcBef>
                        <a:tabLst>
                          <a:tab pos="81280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76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  <a:spcBef>
                          <a:spcPts val="690"/>
                        </a:spcBef>
                        <a:tabLst>
                          <a:tab pos="38671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(8,895,364)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76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7903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Total 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being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depreciated,</a:t>
                      </a:r>
                      <a:r>
                        <a:rPr sz="900" spc="-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net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763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90"/>
                        </a:spcBef>
                        <a:tabLst>
                          <a:tab pos="21653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10,574,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12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76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690"/>
                        </a:spcBef>
                        <a:tabLst>
                          <a:tab pos="57277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(7,958)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76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 marR="3175">
                        <a:lnSpc>
                          <a:spcPct val="100000"/>
                        </a:lnSpc>
                        <a:spcBef>
                          <a:spcPts val="690"/>
                        </a:spcBef>
                        <a:tabLst>
                          <a:tab pos="812800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76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  <a:spcBef>
                          <a:spcPts val="690"/>
                        </a:spcBef>
                        <a:tabLst>
                          <a:tab pos="371475" algn="l"/>
                        </a:tabLst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10,566,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8763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09934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Total TMLD capital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assets,</a:t>
                      </a:r>
                      <a:r>
                        <a:rPr sz="90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net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9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00" u="dbl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10,963,</a:t>
                      </a:r>
                      <a:r>
                        <a:rPr sz="9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16535" marR="3175"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425450" algn="l"/>
                        </a:tabLst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1,047,216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16535" marR="3175"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812800" algn="l"/>
                        </a:tabLst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$	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12,010,941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412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17" name="object 17"/>
          <p:cNvSpPr/>
          <p:nvPr/>
        </p:nvSpPr>
        <p:spPr>
          <a:xfrm>
            <a:off x="6548091" y="7883527"/>
            <a:ext cx="759460" cy="0"/>
          </a:xfrm>
          <a:custGeom>
            <a:avLst/>
            <a:gdLst/>
            <a:ahLst/>
            <a:cxnLst/>
            <a:rect l="l" t="t" r="r" b="b"/>
            <a:pathLst>
              <a:path w="759459">
                <a:moveTo>
                  <a:pt x="0" y="0"/>
                </a:moveTo>
                <a:lnTo>
                  <a:pt x="759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548081" y="7887411"/>
            <a:ext cx="759460" cy="0"/>
          </a:xfrm>
          <a:custGeom>
            <a:avLst/>
            <a:gdLst/>
            <a:ahLst/>
            <a:cxnLst/>
            <a:rect l="l" t="t" r="r" b="b"/>
            <a:pathLst>
              <a:path w="759459">
                <a:moveTo>
                  <a:pt x="0" y="0"/>
                </a:moveTo>
                <a:lnTo>
                  <a:pt x="759421" y="0"/>
                </a:lnTo>
              </a:path>
            </a:pathLst>
          </a:custGeom>
          <a:ln w="77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548091" y="7899032"/>
            <a:ext cx="759460" cy="0"/>
          </a:xfrm>
          <a:custGeom>
            <a:avLst/>
            <a:gdLst/>
            <a:ahLst/>
            <a:cxnLst/>
            <a:rect l="l" t="t" r="r" b="b"/>
            <a:pathLst>
              <a:path w="759459">
                <a:moveTo>
                  <a:pt x="0" y="0"/>
                </a:moveTo>
                <a:lnTo>
                  <a:pt x="759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548081" y="7902905"/>
            <a:ext cx="759460" cy="0"/>
          </a:xfrm>
          <a:custGeom>
            <a:avLst/>
            <a:gdLst/>
            <a:ahLst/>
            <a:cxnLst/>
            <a:rect l="l" t="t" r="r" b="b"/>
            <a:pathLst>
              <a:path w="759459">
                <a:moveTo>
                  <a:pt x="0" y="0"/>
                </a:moveTo>
                <a:lnTo>
                  <a:pt x="759421" y="0"/>
                </a:lnTo>
              </a:path>
            </a:pathLst>
          </a:custGeom>
          <a:ln w="77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57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694">
    <p:push dir="u"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66806" y="3632677"/>
            <a:ext cx="386842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spc="-5" dirty="0">
                <a:latin typeface="Times New Roman"/>
                <a:cs typeface="Times New Roman"/>
              </a:rPr>
              <a:t>Depreciation expense was charged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functions/programs </a:t>
            </a:r>
            <a:r>
              <a:rPr sz="1100" spc="-10" dirty="0">
                <a:latin typeface="Times New Roman"/>
                <a:cs typeface="Times New Roman"/>
              </a:rPr>
              <a:t>as</a:t>
            </a:r>
            <a:r>
              <a:rPr sz="1100" spc="9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38114" y="5546827"/>
            <a:ext cx="5697855" cy="35680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41300" indent="-229235">
              <a:lnSpc>
                <a:spcPct val="100000"/>
              </a:lnSpc>
              <a:spcBef>
                <a:spcPts val="105"/>
              </a:spcBef>
              <a:buAutoNum type="alphaUcPeriod" startAt="5"/>
              <a:tabLst>
                <a:tab pos="241935" algn="l"/>
              </a:tabLst>
            </a:pPr>
            <a:r>
              <a:rPr sz="1100" b="1" dirty="0">
                <a:latin typeface="Times New Roman"/>
                <a:cs typeface="Times New Roman"/>
              </a:rPr>
              <a:t>Purchased </a:t>
            </a:r>
            <a:r>
              <a:rPr sz="1100" b="1" spc="-5" dirty="0">
                <a:latin typeface="Times New Roman"/>
                <a:cs typeface="Times New Roman"/>
              </a:rPr>
              <a:t>Power Working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Capital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5"/>
            </a:pPr>
            <a:endParaRPr sz="1100">
              <a:latin typeface="Times New Roman"/>
              <a:cs typeface="Times New Roman"/>
            </a:endParaRPr>
          </a:p>
          <a:p>
            <a:pPr marL="241300" marR="8509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 TMLD </a:t>
            </a:r>
            <a:r>
              <a:rPr sz="1100" spc="-5" dirty="0">
                <a:latin typeface="Times New Roman"/>
                <a:cs typeface="Times New Roman"/>
              </a:rPr>
              <a:t>is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member and participant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Massachusetts Municipal Wholesale Electric  </a:t>
            </a:r>
            <a:r>
              <a:rPr sz="1100" dirty="0">
                <a:latin typeface="Times New Roman"/>
                <a:cs typeface="Times New Roman"/>
              </a:rPr>
              <a:t>Company </a:t>
            </a:r>
            <a:r>
              <a:rPr sz="1100" spc="-5" dirty="0">
                <a:latin typeface="Times New Roman"/>
                <a:cs typeface="Times New Roman"/>
              </a:rPr>
              <a:t>(“MMWEC”). The purchased power working capital </a:t>
            </a:r>
            <a:r>
              <a:rPr sz="1100" dirty="0">
                <a:latin typeface="Times New Roman"/>
                <a:cs typeface="Times New Roman"/>
              </a:rPr>
              <a:t>is an </a:t>
            </a:r>
            <a:r>
              <a:rPr sz="1100" spc="-5" dirty="0">
                <a:latin typeface="Times New Roman"/>
                <a:cs typeface="Times New Roman"/>
              </a:rPr>
              <a:t>amount held </a:t>
            </a:r>
            <a:r>
              <a:rPr sz="1100" dirty="0">
                <a:latin typeface="Times New Roman"/>
                <a:cs typeface="Times New Roman"/>
              </a:rPr>
              <a:t>by MMWEC  as an </a:t>
            </a:r>
            <a:r>
              <a:rPr sz="1100" spc="-5" dirty="0">
                <a:latin typeface="Times New Roman"/>
                <a:cs typeface="Times New Roman"/>
              </a:rPr>
              <a:t>escrow.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purchased </a:t>
            </a:r>
            <a:r>
              <a:rPr sz="1100" dirty="0">
                <a:latin typeface="Times New Roman"/>
                <a:cs typeface="Times New Roman"/>
              </a:rPr>
              <a:t>power </a:t>
            </a:r>
            <a:r>
              <a:rPr sz="1100" spc="-5" dirty="0">
                <a:latin typeface="Times New Roman"/>
                <a:cs typeface="Times New Roman"/>
              </a:rPr>
              <a:t>working capital fund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replenished as needed from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TMLD’s monthly invoice payments. </a:t>
            </a:r>
            <a:r>
              <a:rPr sz="1100" dirty="0">
                <a:latin typeface="Times New Roman"/>
                <a:cs typeface="Times New Roman"/>
              </a:rPr>
              <a:t>The income </a:t>
            </a:r>
            <a:r>
              <a:rPr sz="1100" spc="-5" dirty="0">
                <a:latin typeface="Times New Roman"/>
                <a:cs typeface="Times New Roman"/>
              </a:rPr>
              <a:t>earned from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purchased power working  capital fund applicable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TMLD’s deposit is applied </a:t>
            </a:r>
            <a:r>
              <a:rPr sz="1100" dirty="0">
                <a:latin typeface="Times New Roman"/>
                <a:cs typeface="Times New Roman"/>
              </a:rPr>
              <a:t>as a </a:t>
            </a:r>
            <a:r>
              <a:rPr sz="1100" spc="-5" dirty="0">
                <a:latin typeface="Times New Roman"/>
                <a:cs typeface="Times New Roman"/>
              </a:rPr>
              <a:t>credit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MMWEC’s </a:t>
            </a:r>
            <a:r>
              <a:rPr sz="1100" dirty="0">
                <a:latin typeface="Times New Roman"/>
                <a:cs typeface="Times New Roman"/>
              </a:rPr>
              <a:t>power </a:t>
            </a:r>
            <a:r>
              <a:rPr sz="1100" spc="-5" dirty="0">
                <a:latin typeface="Times New Roman"/>
                <a:cs typeface="Times New Roman"/>
              </a:rPr>
              <a:t>sales  </a:t>
            </a:r>
            <a:r>
              <a:rPr sz="1100" dirty="0">
                <a:latin typeface="Times New Roman"/>
                <a:cs typeface="Times New Roman"/>
              </a:rPr>
              <a:t>billings. </a:t>
            </a:r>
            <a:r>
              <a:rPr sz="1100" spc="-5" dirty="0">
                <a:latin typeface="Times New Roman"/>
                <a:cs typeface="Times New Roman"/>
              </a:rPr>
              <a:t>The balance in the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$1,098,699.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00">
              <a:latin typeface="Times New Roman"/>
              <a:cs typeface="Times New Roman"/>
            </a:endParaRPr>
          </a:p>
          <a:p>
            <a:pPr marL="241300" indent="-229235">
              <a:lnSpc>
                <a:spcPct val="100000"/>
              </a:lnSpc>
              <a:buAutoNum type="alphaUcPeriod" startAt="6"/>
              <a:tabLst>
                <a:tab pos="241935" algn="l"/>
              </a:tabLst>
            </a:pPr>
            <a:r>
              <a:rPr sz="1100" b="1" spc="-5" dirty="0">
                <a:latin typeface="Times New Roman"/>
                <a:cs typeface="Times New Roman"/>
              </a:rPr>
              <a:t>Temporary Debt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is authorized to </a:t>
            </a:r>
            <a:r>
              <a:rPr sz="1100" dirty="0">
                <a:latin typeface="Times New Roman"/>
                <a:cs typeface="Times New Roman"/>
              </a:rPr>
              <a:t>borrow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dirty="0">
                <a:latin typeface="Times New Roman"/>
                <a:cs typeface="Times New Roman"/>
              </a:rPr>
              <a:t>a temporary </a:t>
            </a:r>
            <a:r>
              <a:rPr sz="1100" spc="-5" dirty="0">
                <a:latin typeface="Times New Roman"/>
                <a:cs typeface="Times New Roman"/>
              </a:rPr>
              <a:t>basis </a:t>
            </a:r>
            <a:r>
              <a:rPr sz="1100" dirty="0">
                <a:latin typeface="Times New Roman"/>
                <a:cs typeface="Times New Roman"/>
              </a:rPr>
              <a:t>to fund 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following: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marR="5080">
              <a:lnSpc>
                <a:spcPts val="1260"/>
              </a:lnSpc>
              <a:spcBef>
                <a:spcPts val="5"/>
              </a:spcBef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Current Operating Costs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Prior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collection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revenues, expenditures may </a:t>
            </a:r>
            <a:r>
              <a:rPr sz="1100" dirty="0">
                <a:latin typeface="Times New Roman"/>
                <a:cs typeface="Times New Roman"/>
              </a:rPr>
              <a:t>be financed through  the </a:t>
            </a:r>
            <a:r>
              <a:rPr sz="1100" spc="-5" dirty="0">
                <a:latin typeface="Times New Roman"/>
                <a:cs typeface="Times New Roman"/>
              </a:rPr>
              <a:t>issuance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revenue (“RANS”) </a:t>
            </a:r>
            <a:r>
              <a:rPr sz="1100" dirty="0">
                <a:latin typeface="Times New Roman"/>
                <a:cs typeface="Times New Roman"/>
              </a:rPr>
              <a:t>or tax </a:t>
            </a:r>
            <a:r>
              <a:rPr sz="1100" spc="-5" dirty="0">
                <a:latin typeface="Times New Roman"/>
                <a:cs typeface="Times New Roman"/>
              </a:rPr>
              <a:t>anticipation notes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(“TANS”).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241300" marR="27305">
              <a:lnSpc>
                <a:spcPct val="959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Capital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Projects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Other Approved Costs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Projects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temporarily funded </a:t>
            </a:r>
            <a:r>
              <a:rPr sz="1100" dirty="0">
                <a:latin typeface="Times New Roman"/>
                <a:cs typeface="Times New Roman"/>
              </a:rPr>
              <a:t>through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issuance of </a:t>
            </a:r>
            <a:r>
              <a:rPr sz="1100" spc="-5" dirty="0">
                <a:latin typeface="Times New Roman"/>
                <a:cs typeface="Times New Roman"/>
              </a:rPr>
              <a:t>bond anticipation notes (“BANS”)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grant anticipation notes (“GANS”). In certain  cases, prior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issuance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these temporary notes, the governing </a:t>
            </a:r>
            <a:r>
              <a:rPr sz="1100" dirty="0">
                <a:latin typeface="Times New Roman"/>
                <a:cs typeface="Times New Roman"/>
              </a:rPr>
              <a:t>body </a:t>
            </a:r>
            <a:r>
              <a:rPr sz="1100" spc="-5" dirty="0">
                <a:latin typeface="Times New Roman"/>
                <a:cs typeface="Times New Roman"/>
              </a:rPr>
              <a:t>must take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necessary  legal steps </a:t>
            </a:r>
            <a:r>
              <a:rPr sz="1100" dirty="0">
                <a:latin typeface="Times New Roman"/>
                <a:cs typeface="Times New Roman"/>
              </a:rPr>
              <a:t>to authorize the issuance of the </a:t>
            </a:r>
            <a:r>
              <a:rPr sz="1100" spc="-5" dirty="0">
                <a:latin typeface="Times New Roman"/>
                <a:cs typeface="Times New Roman"/>
              </a:rPr>
              <a:t>general obligation bonds. Temporary notes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5" dirty="0">
                <a:latin typeface="Times New Roman"/>
                <a:cs typeface="Times New Roman"/>
              </a:rPr>
              <a:t>not  exceed the aggregate amount </a:t>
            </a:r>
            <a:r>
              <a:rPr sz="1100" dirty="0">
                <a:latin typeface="Times New Roman"/>
                <a:cs typeface="Times New Roman"/>
              </a:rPr>
              <a:t>of bonds </a:t>
            </a:r>
            <a:r>
              <a:rPr sz="1100" spc="-5" dirty="0">
                <a:latin typeface="Times New Roman"/>
                <a:cs typeface="Times New Roman"/>
              </a:rPr>
              <a:t>authorized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the grant award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amount.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071449" y="905223"/>
          <a:ext cx="6153148" cy="25027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82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34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417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17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934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66616">
                <a:tc gridSpan="2">
                  <a:txBody>
                    <a:bodyPr/>
                    <a:lstStyle/>
                    <a:p>
                      <a:pPr marL="2658110">
                        <a:lnSpc>
                          <a:spcPts val="1030"/>
                        </a:lnSpc>
                      </a:pPr>
                      <a:r>
                        <a:rPr sz="950" spc="-40" dirty="0">
                          <a:latin typeface="Times New Roman"/>
                          <a:cs typeface="Times New Roman"/>
                        </a:rPr>
                        <a:t>Beginning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31750" marR="71755" indent="382905">
                        <a:lnSpc>
                          <a:spcPct val="115500"/>
                        </a:lnSpc>
                        <a:tabLst>
                          <a:tab pos="2514600" algn="l"/>
                          <a:tab pos="2713990" algn="l"/>
                          <a:tab pos="3296920" algn="l"/>
                        </a:tabLst>
                      </a:pPr>
                      <a:r>
                        <a:rPr sz="950" i="1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Business-type</a:t>
                      </a:r>
                      <a:r>
                        <a:rPr sz="950" i="1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i="1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Activities:</a:t>
                      </a:r>
                      <a:r>
                        <a:rPr sz="950" i="1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i="1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Water</a:t>
                      </a:r>
                      <a:r>
                        <a:rPr sz="950" i="1" spc="-5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950" i="1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Balan</a:t>
                      </a:r>
                      <a:r>
                        <a:rPr sz="9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e 	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5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depreciated: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7937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47015" algn="l"/>
                          <a:tab pos="861694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Increas</a:t>
                      </a:r>
                      <a:r>
                        <a:rPr sz="9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s	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7175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78168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95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Decreas</a:t>
                      </a:r>
                      <a:r>
                        <a:rPr sz="9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s	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ts val="1030"/>
                        </a:lnSpc>
                      </a:pPr>
                      <a:r>
                        <a:rPr sz="950" spc="-45" dirty="0">
                          <a:latin typeface="Times New Roman"/>
                          <a:cs typeface="Times New Roman"/>
                        </a:rPr>
                        <a:t>Ending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47625" algn="ctr">
                        <a:lnSpc>
                          <a:spcPct val="100000"/>
                        </a:lnSpc>
                        <a:spcBef>
                          <a:spcPts val="175"/>
                        </a:spcBef>
                        <a:tabLst>
                          <a:tab pos="247650" algn="l"/>
                          <a:tab pos="829944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Balan</a:t>
                      </a:r>
                      <a:r>
                        <a:rPr sz="9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e	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4654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950" spc="-10" dirty="0">
                          <a:latin typeface="Times New Roman"/>
                          <a:cs typeface="Times New Roman"/>
                        </a:rPr>
                        <a:t>Infrastructure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R="135255" algn="r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215265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474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541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438784" algn="l"/>
                        </a:tabLst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45" dirty="0">
                          <a:latin typeface="Times New Roman"/>
                          <a:cs typeface="Times New Roman"/>
                        </a:rPr>
                        <a:t>108,357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R="99695" algn="r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311150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	(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81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920)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160"/>
                        </a:spcBef>
                        <a:tabLst>
                          <a:tab pos="358775" algn="l"/>
                        </a:tabLst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45" dirty="0">
                          <a:latin typeface="Times New Roman"/>
                          <a:cs typeface="Times New Roman"/>
                        </a:rPr>
                        <a:t>9,500,978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032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185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950" spc="-20" dirty="0">
                          <a:latin typeface="Times New Roman"/>
                          <a:cs typeface="Times New Roman"/>
                        </a:rPr>
                        <a:t>Machinery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equipment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5877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641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55054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68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67818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950" u="dbl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5877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643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77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Total capital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being</a:t>
                      </a:r>
                      <a:r>
                        <a:rPr sz="95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depreciated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2288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116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46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38784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110,</a:t>
                      </a:r>
                      <a:r>
                        <a:rPr sz="950" u="sng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03</a:t>
                      </a:r>
                      <a:r>
                        <a:rPr sz="950" spc="-4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969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7465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81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920)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2288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144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58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7963">
                <a:tc>
                  <a:txBody>
                    <a:bodyPr/>
                    <a:lstStyle/>
                    <a:p>
                      <a:pPr marL="191135" marR="796925" indent="-160020">
                        <a:lnSpc>
                          <a:spcPct val="115500"/>
                        </a:lnSpc>
                        <a:spcBef>
                          <a:spcPts val="50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Less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accumulated 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depreciation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for: 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Infrastructure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41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99695" algn="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390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756)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98780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sz="950" spc="-40" dirty="0">
                          <a:latin typeface="Times New Roman"/>
                          <a:cs typeface="Times New Roman"/>
                        </a:rPr>
                        <a:t>(186,828)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135890" algn="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81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920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51435" algn="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495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664)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7185">
                <a:tc>
                  <a:txBody>
                    <a:bodyPr/>
                    <a:lstStyle/>
                    <a:p>
                      <a:pPr marL="19113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950" spc="-20" dirty="0">
                          <a:latin typeface="Times New Roman"/>
                          <a:cs typeface="Times New Roman"/>
                        </a:rPr>
                        <a:t>Machinery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equipment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969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1877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539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753)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54659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(50,637)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67818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950" u="dbl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143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1877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590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390)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077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Total accumulated</a:t>
                      </a:r>
                      <a:r>
                        <a:rPr sz="95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depreciation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969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3876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930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509)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9878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(237,465)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1465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81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143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3876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086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054)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437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Total capital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assets 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being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depreciated,</a:t>
                      </a:r>
                      <a:r>
                        <a:rPr sz="950" spc="-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net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680"/>
                        </a:spcBef>
                        <a:tabLst>
                          <a:tab pos="27876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185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95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680"/>
                        </a:spcBef>
                        <a:tabLst>
                          <a:tab pos="39878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(127,428)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680"/>
                        </a:spcBef>
                        <a:tabLst>
                          <a:tab pos="67818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950" u="dbl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680"/>
                        </a:spcBef>
                        <a:tabLst>
                          <a:tab pos="27876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058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319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Water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assets,</a:t>
                      </a:r>
                      <a:r>
                        <a:rPr sz="950" spc="-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net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680"/>
                        </a:spcBef>
                        <a:tabLst>
                          <a:tab pos="27876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dbl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185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95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80"/>
                        </a:spcBef>
                        <a:tabLst>
                          <a:tab pos="398780" algn="l"/>
                        </a:tabLst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40" dirty="0">
                          <a:latin typeface="Times New Roman"/>
                          <a:cs typeface="Times New Roman"/>
                        </a:rPr>
                        <a:t>(127,428)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80"/>
                        </a:spcBef>
                        <a:tabLst>
                          <a:tab pos="758190" algn="l"/>
                        </a:tabLst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$	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680"/>
                        </a:spcBef>
                        <a:tabLst>
                          <a:tab pos="358775" algn="l"/>
                        </a:tabLst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45" dirty="0">
                          <a:latin typeface="Times New Roman"/>
                          <a:cs typeface="Times New Roman"/>
                        </a:rPr>
                        <a:t>7,058,528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8636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object 5"/>
          <p:cNvSpPr/>
          <p:nvPr/>
        </p:nvSpPr>
        <p:spPr>
          <a:xfrm>
            <a:off x="3586299" y="3399993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586302" y="3403974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83" y="0"/>
                </a:lnTo>
              </a:path>
            </a:pathLst>
          </a:custGeom>
          <a:ln w="79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28346" y="3384070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28349" y="3388049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0" y="0"/>
                </a:lnTo>
              </a:path>
            </a:pathLst>
          </a:custGeom>
          <a:ln w="79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28346" y="3399993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28349" y="3403974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0" y="0"/>
                </a:lnTo>
              </a:path>
            </a:pathLst>
          </a:custGeom>
          <a:ln w="79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470392" y="3384070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70385" y="3388049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0" y="0"/>
                </a:lnTo>
              </a:path>
            </a:pathLst>
          </a:custGeom>
          <a:ln w="79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470392" y="3399993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470385" y="3403974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0" y="0"/>
                </a:lnTo>
              </a:path>
            </a:pathLst>
          </a:custGeom>
          <a:ln w="79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412437" y="3384070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412433" y="3388049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0" y="0"/>
                </a:lnTo>
              </a:path>
            </a:pathLst>
          </a:custGeom>
          <a:ln w="79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412437" y="3399993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412433" y="3403974"/>
            <a:ext cx="782955" cy="0"/>
          </a:xfrm>
          <a:custGeom>
            <a:avLst/>
            <a:gdLst/>
            <a:ahLst/>
            <a:cxnLst/>
            <a:rect l="l" t="t" r="r" b="b"/>
            <a:pathLst>
              <a:path w="782954">
                <a:moveTo>
                  <a:pt x="0" y="0"/>
                </a:moveTo>
                <a:lnTo>
                  <a:pt x="782370" y="0"/>
                </a:lnTo>
              </a:path>
            </a:pathLst>
          </a:custGeom>
          <a:ln w="79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1074709" y="4001179"/>
          <a:ext cx="5415915" cy="12747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119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15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561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62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63891">
                <a:tc>
                  <a:txBody>
                    <a:bodyPr/>
                    <a:lstStyle/>
                    <a:p>
                      <a:pPr marL="31750">
                        <a:lnSpc>
                          <a:spcPts val="1150"/>
                        </a:lnSpc>
                      </a:pPr>
                      <a:r>
                        <a:rPr sz="1050" i="1" spc="15" dirty="0">
                          <a:latin typeface="Times New Roman"/>
                          <a:cs typeface="Times New Roman"/>
                        </a:rPr>
                        <a:t>Governmental</a:t>
                      </a:r>
                      <a:r>
                        <a:rPr sz="1050" i="1" dirty="0">
                          <a:latin typeface="Times New Roman"/>
                          <a:cs typeface="Times New Roman"/>
                        </a:rPr>
                        <a:t> Activities: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ts val="1150"/>
                        </a:lnSpc>
                      </a:pPr>
                      <a:r>
                        <a:rPr sz="1050" i="1" spc="10" dirty="0">
                          <a:latin typeface="Times New Roman"/>
                          <a:cs typeface="Times New Roman"/>
                        </a:rPr>
                        <a:t>Business-Type</a:t>
                      </a:r>
                      <a:r>
                        <a:rPr sz="1050" i="1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i="1" dirty="0">
                          <a:latin typeface="Times New Roman"/>
                          <a:cs typeface="Times New Roman"/>
                        </a:rPr>
                        <a:t>Activities: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40">
                <a:tc>
                  <a:txBody>
                    <a:bodyPr/>
                    <a:lstStyle/>
                    <a:p>
                      <a:pPr marL="211454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General</a:t>
                      </a:r>
                      <a:r>
                        <a:rPr sz="105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government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10"/>
                        </a:spcBef>
                        <a:tabLst>
                          <a:tab pos="494030" algn="l"/>
                        </a:tabLst>
                      </a:pPr>
                      <a:r>
                        <a:rPr sz="1050" spc="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13,116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50" spc="10" dirty="0">
                          <a:latin typeface="Times New Roman"/>
                          <a:cs typeface="Times New Roman"/>
                        </a:rPr>
                        <a:t>Sewer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10"/>
                        </a:spcBef>
                        <a:tabLst>
                          <a:tab pos="358775" algn="l"/>
                        </a:tabLst>
                      </a:pPr>
                      <a:r>
                        <a:rPr sz="1050" spc="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285,102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40">
                <a:tc>
                  <a:txBody>
                    <a:bodyPr/>
                    <a:lstStyle/>
                    <a:p>
                      <a:pPr marL="211454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05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49403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99,370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50" spc="10" dirty="0">
                          <a:latin typeface="Times New Roman"/>
                          <a:cs typeface="Times New Roman"/>
                        </a:rPr>
                        <a:t>Water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237,465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040">
                <a:tc>
                  <a:txBody>
                    <a:bodyPr/>
                    <a:lstStyle/>
                    <a:p>
                      <a:pPr marL="211454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05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works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362,164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TMLD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  <a:tabLst>
                          <a:tab pos="359410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567,</a:t>
                      </a:r>
                      <a:r>
                        <a:rPr sz="10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07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0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3219">
                <a:tc>
                  <a:txBody>
                    <a:bodyPr/>
                    <a:lstStyle/>
                    <a:p>
                      <a:pPr marL="211454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50" spc="-5" dirty="0">
                          <a:latin typeface="Times New Roman"/>
                          <a:cs typeface="Times New Roman"/>
                        </a:rPr>
                        <a:t>Health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human</a:t>
                      </a:r>
                      <a:r>
                        <a:rPr sz="105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55753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2,206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  <a:tabLst>
                          <a:tab pos="269240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1,089,</a:t>
                      </a:r>
                      <a:r>
                        <a:rPr sz="10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63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7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59">
                <a:tc>
                  <a:txBody>
                    <a:bodyPr/>
                    <a:lstStyle/>
                    <a:p>
                      <a:pPr marL="211454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Culture </a:t>
                      </a:r>
                      <a:r>
                        <a:rPr sz="1050" spc="-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105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" dirty="0">
                          <a:latin typeface="Times New Roman"/>
                          <a:cs typeface="Times New Roman"/>
                        </a:rPr>
                        <a:t>recreation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40"/>
                        </a:spcBef>
                        <a:tabLst>
                          <a:tab pos="556895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</a:t>
                      </a:r>
                      <a:r>
                        <a:rPr sz="10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2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770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10"/>
                        </a:spcBef>
                        <a:tabLst>
                          <a:tab pos="431165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478,</a:t>
                      </a:r>
                      <a:r>
                        <a:rPr sz="10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09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8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0" name="object 20"/>
          <p:cNvSpPr/>
          <p:nvPr/>
        </p:nvSpPr>
        <p:spPr>
          <a:xfrm>
            <a:off x="2858838" y="5267016"/>
            <a:ext cx="836294" cy="0"/>
          </a:xfrm>
          <a:custGeom>
            <a:avLst/>
            <a:gdLst/>
            <a:ahLst/>
            <a:cxnLst/>
            <a:rect l="l" t="t" r="r" b="b"/>
            <a:pathLst>
              <a:path w="836295">
                <a:moveTo>
                  <a:pt x="0" y="0"/>
                </a:moveTo>
                <a:lnTo>
                  <a:pt x="8357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858833" y="5271490"/>
            <a:ext cx="836294" cy="0"/>
          </a:xfrm>
          <a:custGeom>
            <a:avLst/>
            <a:gdLst/>
            <a:ahLst/>
            <a:cxnLst/>
            <a:rect l="l" t="t" r="r" b="b"/>
            <a:pathLst>
              <a:path w="836295">
                <a:moveTo>
                  <a:pt x="0" y="0"/>
                </a:moveTo>
                <a:lnTo>
                  <a:pt x="835748" y="0"/>
                </a:lnTo>
              </a:path>
            </a:pathLst>
          </a:custGeom>
          <a:ln w="89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58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856">
    <p:push dir="u"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58900" y="852932"/>
            <a:ext cx="5341620" cy="51562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55"/>
              </a:spcBef>
            </a:pPr>
            <a:r>
              <a:rPr sz="1100" spc="-5" dirty="0">
                <a:latin typeface="Times New Roman"/>
                <a:cs typeface="Times New Roman"/>
              </a:rPr>
              <a:t>Temporary notes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general obligations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generally carry maturity dates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less  </a:t>
            </a:r>
            <a:r>
              <a:rPr sz="1100" dirty="0">
                <a:latin typeface="Times New Roman"/>
                <a:cs typeface="Times New Roman"/>
              </a:rPr>
              <a:t>than </a:t>
            </a:r>
            <a:r>
              <a:rPr sz="1100" spc="-5" dirty="0">
                <a:latin typeface="Times New Roman"/>
                <a:cs typeface="Times New Roman"/>
              </a:rPr>
              <a:t>one year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are interest bearing and will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paid </a:t>
            </a:r>
            <a:r>
              <a:rPr sz="1100" dirty="0">
                <a:latin typeface="Times New Roman"/>
                <a:cs typeface="Times New Roman"/>
              </a:rPr>
              <a:t>through </a:t>
            </a:r>
            <a:r>
              <a:rPr sz="1100" spc="-5" dirty="0">
                <a:latin typeface="Times New Roman"/>
                <a:cs typeface="Times New Roman"/>
              </a:rPr>
              <a:t>future issuance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general  </a:t>
            </a:r>
            <a:r>
              <a:rPr sz="1100" dirty="0">
                <a:latin typeface="Times New Roman"/>
                <a:cs typeface="Times New Roman"/>
              </a:rPr>
              <a:t>obligation</a:t>
            </a:r>
            <a:r>
              <a:rPr sz="1100" spc="-5" dirty="0">
                <a:latin typeface="Times New Roman"/>
                <a:cs typeface="Times New Roman"/>
              </a:rPr>
              <a:t> bonds.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30220" y="4915739"/>
            <a:ext cx="5638165" cy="276479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12065">
              <a:lnSpc>
                <a:spcPct val="95900"/>
              </a:lnSpc>
              <a:spcBef>
                <a:spcPts val="155"/>
              </a:spcBef>
            </a:pPr>
            <a:r>
              <a:rPr sz="1100" spc="-5" dirty="0">
                <a:latin typeface="Times New Roman"/>
                <a:cs typeface="Times New Roman"/>
              </a:rPr>
              <a:t>Short-term (BANs) issued for Governmental Funds were used for School Building </a:t>
            </a:r>
            <a:r>
              <a:rPr sz="1100" dirty="0">
                <a:latin typeface="Times New Roman"/>
                <a:cs typeface="Times New Roman"/>
              </a:rPr>
              <a:t>Construction  </a:t>
            </a:r>
            <a:r>
              <a:rPr sz="1100" spc="-5" dirty="0">
                <a:latin typeface="Times New Roman"/>
                <a:cs typeface="Times New Roman"/>
              </a:rPr>
              <a:t>($13,000,000) </a:t>
            </a:r>
            <a:r>
              <a:rPr sz="1100" dirty="0">
                <a:latin typeface="Times New Roman"/>
                <a:cs typeface="Times New Roman"/>
              </a:rPr>
              <a:t>and for </a:t>
            </a:r>
            <a:r>
              <a:rPr sz="1100" spc="-5" dirty="0">
                <a:latin typeface="Times New Roman"/>
                <a:cs typeface="Times New Roman"/>
              </a:rPr>
              <a:t>the Sewer Enterprise Fund were </a:t>
            </a:r>
            <a:r>
              <a:rPr sz="1100" dirty="0">
                <a:latin typeface="Times New Roman"/>
                <a:cs typeface="Times New Roman"/>
              </a:rPr>
              <a:t>used for </a:t>
            </a:r>
            <a:r>
              <a:rPr sz="1100" spc="-5" dirty="0">
                <a:latin typeface="Times New Roman"/>
                <a:cs typeface="Times New Roman"/>
              </a:rPr>
              <a:t>Construction </a:t>
            </a:r>
            <a:r>
              <a:rPr sz="1100" dirty="0">
                <a:latin typeface="Times New Roman"/>
                <a:cs typeface="Times New Roman"/>
              </a:rPr>
              <a:t>of a </a:t>
            </a:r>
            <a:r>
              <a:rPr sz="1100" spc="-5" dirty="0">
                <a:latin typeface="Times New Roman"/>
                <a:cs typeface="Times New Roman"/>
              </a:rPr>
              <a:t>Sewer Pump  </a:t>
            </a:r>
            <a:r>
              <a:rPr sz="1100" dirty="0">
                <a:latin typeface="Times New Roman"/>
                <a:cs typeface="Times New Roman"/>
              </a:rPr>
              <a:t>Station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($2,300,000).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 </a:t>
            </a:r>
            <a:r>
              <a:rPr sz="1100" b="1" spc="-5" dirty="0">
                <a:latin typeface="Times New Roman"/>
                <a:cs typeface="Times New Roman"/>
              </a:rPr>
              <a:t>Long-term</a:t>
            </a:r>
            <a:r>
              <a:rPr sz="1100" b="1" spc="-180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Obligations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marR="5080">
              <a:lnSpc>
                <a:spcPct val="957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Bond and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Note Indebtedness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- The </a:t>
            </a:r>
            <a:r>
              <a:rPr sz="1100" spc="-5" dirty="0">
                <a:latin typeface="Times New Roman"/>
                <a:cs typeface="Times New Roman"/>
              </a:rPr>
              <a:t>Town issues general obligation bonds and notes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provide  </a:t>
            </a:r>
            <a:r>
              <a:rPr sz="1100" dirty="0">
                <a:latin typeface="Times New Roman"/>
                <a:cs typeface="Times New Roman"/>
              </a:rPr>
              <a:t>funds for </a:t>
            </a:r>
            <a:r>
              <a:rPr sz="1100" spc="-5" dirty="0">
                <a:latin typeface="Times New Roman"/>
                <a:cs typeface="Times New Roman"/>
              </a:rPr>
              <a:t>acquisition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construction </a:t>
            </a:r>
            <a:r>
              <a:rPr sz="1100" dirty="0">
                <a:latin typeface="Times New Roman"/>
                <a:cs typeface="Times New Roman"/>
              </a:rPr>
              <a:t>of major </a:t>
            </a:r>
            <a:r>
              <a:rPr sz="1100" spc="-5" dirty="0">
                <a:latin typeface="Times New Roman"/>
                <a:cs typeface="Times New Roman"/>
              </a:rPr>
              <a:t>capital facilities and equipment. General  </a:t>
            </a:r>
            <a:r>
              <a:rPr sz="1100" dirty="0">
                <a:latin typeface="Times New Roman"/>
                <a:cs typeface="Times New Roman"/>
              </a:rPr>
              <a:t>obligation </a:t>
            </a:r>
            <a:r>
              <a:rPr sz="1100" spc="-5" dirty="0">
                <a:latin typeface="Times New Roman"/>
                <a:cs typeface="Times New Roman"/>
              </a:rPr>
              <a:t>bonds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notes </a:t>
            </a:r>
            <a:r>
              <a:rPr sz="1100" dirty="0">
                <a:latin typeface="Times New Roman"/>
                <a:cs typeface="Times New Roman"/>
              </a:rPr>
              <a:t>have </a:t>
            </a:r>
            <a:r>
              <a:rPr sz="1100" spc="-5" dirty="0">
                <a:latin typeface="Times New Roman"/>
                <a:cs typeface="Times New Roman"/>
              </a:rPr>
              <a:t>been </a:t>
            </a:r>
            <a:r>
              <a:rPr sz="1100" dirty="0">
                <a:latin typeface="Times New Roman"/>
                <a:cs typeface="Times New Roman"/>
              </a:rPr>
              <a:t>issued </a:t>
            </a:r>
            <a:r>
              <a:rPr sz="1100" spc="-5" dirty="0">
                <a:latin typeface="Times New Roman"/>
                <a:cs typeface="Times New Roman"/>
              </a:rPr>
              <a:t>for both governmental and business-type activities.  In </a:t>
            </a:r>
            <a:r>
              <a:rPr sz="1100" dirty="0">
                <a:latin typeface="Times New Roman"/>
                <a:cs typeface="Times New Roman"/>
              </a:rPr>
              <a:t>addition, the </a:t>
            </a:r>
            <a:r>
              <a:rPr sz="1100" spc="-5" dirty="0">
                <a:latin typeface="Times New Roman"/>
                <a:cs typeface="Times New Roman"/>
              </a:rPr>
              <a:t>Town incurs various other long-term obligations relative </a:t>
            </a:r>
            <a:r>
              <a:rPr sz="1100" dirty="0">
                <a:latin typeface="Times New Roman"/>
                <a:cs typeface="Times New Roman"/>
              </a:rPr>
              <a:t>to associated </a:t>
            </a:r>
            <a:r>
              <a:rPr sz="1100" spc="-5" dirty="0">
                <a:latin typeface="Times New Roman"/>
                <a:cs typeface="Times New Roman"/>
              </a:rPr>
              <a:t>personnel  costs.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marR="68580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State law permits the Town, </a:t>
            </a:r>
            <a:r>
              <a:rPr sz="1100" dirty="0">
                <a:latin typeface="Times New Roman"/>
                <a:cs typeface="Times New Roman"/>
              </a:rPr>
              <a:t>under </a:t>
            </a:r>
            <a:r>
              <a:rPr sz="1100" spc="-5" dirty="0">
                <a:latin typeface="Times New Roman"/>
                <a:cs typeface="Times New Roman"/>
              </a:rPr>
              <a:t>the provisions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Chapter </a:t>
            </a:r>
            <a:r>
              <a:rPr sz="1100" dirty="0">
                <a:latin typeface="Times New Roman"/>
                <a:cs typeface="Times New Roman"/>
              </a:rPr>
              <a:t>44, </a:t>
            </a:r>
            <a:r>
              <a:rPr sz="1100" spc="-5" dirty="0">
                <a:latin typeface="Times New Roman"/>
                <a:cs typeface="Times New Roman"/>
              </a:rPr>
              <a:t>Section </a:t>
            </a:r>
            <a:r>
              <a:rPr sz="1100" dirty="0">
                <a:latin typeface="Times New Roman"/>
                <a:cs typeface="Times New Roman"/>
              </a:rPr>
              <a:t>10, to authorize  indebtedness up </a:t>
            </a:r>
            <a:r>
              <a:rPr sz="1100" spc="-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limit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5.0 </a:t>
            </a:r>
            <a:r>
              <a:rPr sz="1100" spc="-5" dirty="0">
                <a:latin typeface="Times New Roman"/>
                <a:cs typeface="Times New Roman"/>
              </a:rPr>
              <a:t>percent </a:t>
            </a:r>
            <a:r>
              <a:rPr sz="1100" dirty="0">
                <a:latin typeface="Times New Roman"/>
                <a:cs typeface="Times New Roman"/>
              </a:rPr>
              <a:t>of its </a:t>
            </a:r>
            <a:r>
              <a:rPr sz="1100" spc="-5" dirty="0">
                <a:latin typeface="Times New Roman"/>
                <a:cs typeface="Times New Roman"/>
              </a:rPr>
              <a:t>equalized </a:t>
            </a:r>
            <a:r>
              <a:rPr sz="1100" dirty="0">
                <a:latin typeface="Times New Roman"/>
                <a:cs typeface="Times New Roman"/>
              </a:rPr>
              <a:t>valuation. </a:t>
            </a:r>
            <a:r>
              <a:rPr sz="1100" spc="-5" dirty="0">
                <a:latin typeface="Times New Roman"/>
                <a:cs typeface="Times New Roman"/>
              </a:rPr>
              <a:t>Debt </a:t>
            </a:r>
            <a:r>
              <a:rPr sz="1100" dirty="0">
                <a:latin typeface="Times New Roman"/>
                <a:cs typeface="Times New Roman"/>
              </a:rPr>
              <a:t>issued in </a:t>
            </a:r>
            <a:r>
              <a:rPr sz="1100" spc="-5" dirty="0">
                <a:latin typeface="Times New Roman"/>
                <a:cs typeface="Times New Roman"/>
              </a:rPr>
              <a:t>accordance  </a:t>
            </a:r>
            <a:r>
              <a:rPr sz="1100" dirty="0">
                <a:latin typeface="Times New Roman"/>
                <a:cs typeface="Times New Roman"/>
              </a:rPr>
              <a:t>with this </a:t>
            </a:r>
            <a:r>
              <a:rPr sz="1100" spc="-5" dirty="0">
                <a:latin typeface="Times New Roman"/>
                <a:cs typeface="Times New Roman"/>
              </a:rPr>
              <a:t>section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law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designated as being “inside the debt limit.” In addition,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 </a:t>
            </a:r>
            <a:r>
              <a:rPr sz="1100" dirty="0">
                <a:latin typeface="Times New Roman"/>
                <a:cs typeface="Times New Roman"/>
              </a:rPr>
              <a:t>may authorize </a:t>
            </a:r>
            <a:r>
              <a:rPr sz="1100" spc="-5" dirty="0">
                <a:latin typeface="Times New Roman"/>
                <a:cs typeface="Times New Roman"/>
              </a:rPr>
              <a:t>debt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excess </a:t>
            </a:r>
            <a:r>
              <a:rPr sz="1100" dirty="0">
                <a:latin typeface="Times New Roman"/>
                <a:cs typeface="Times New Roman"/>
              </a:rPr>
              <a:t>of that </a:t>
            </a:r>
            <a:r>
              <a:rPr sz="1100" spc="-5" dirty="0">
                <a:latin typeface="Times New Roman"/>
                <a:cs typeface="Times New Roman"/>
              </a:rPr>
              <a:t>limit for specific purposes; </a:t>
            </a:r>
            <a:r>
              <a:rPr sz="1100" dirty="0">
                <a:latin typeface="Times New Roman"/>
                <a:cs typeface="Times New Roman"/>
              </a:rPr>
              <a:t>such as </a:t>
            </a:r>
            <a:r>
              <a:rPr sz="1100" spc="-5" dirty="0">
                <a:latin typeface="Times New Roman"/>
                <a:cs typeface="Times New Roman"/>
              </a:rPr>
              <a:t>debt when </a:t>
            </a:r>
            <a:r>
              <a:rPr sz="1100" dirty="0">
                <a:latin typeface="Times New Roman"/>
                <a:cs typeface="Times New Roman"/>
              </a:rPr>
              <a:t>issued </a:t>
            </a:r>
            <a:r>
              <a:rPr sz="1100" spc="-5" dirty="0">
                <a:latin typeface="Times New Roman"/>
                <a:cs typeface="Times New Roman"/>
              </a:rPr>
              <a:t>is  designated as being “outside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debt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limit”.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58900" y="1495926"/>
            <a:ext cx="5005070" cy="700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temporary borrowing activity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fiscal year 2019 was </a:t>
            </a:r>
            <a:r>
              <a:rPr sz="1100" spc="-10" dirty="0">
                <a:latin typeface="Times New Roman"/>
                <a:cs typeface="Times New Roman"/>
              </a:rPr>
              <a:t>as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50">
              <a:latin typeface="Times New Roman"/>
              <a:cs typeface="Times New Roman"/>
            </a:endParaRPr>
          </a:p>
          <a:p>
            <a:pPr marL="959485">
              <a:lnSpc>
                <a:spcPct val="100000"/>
              </a:lnSpc>
              <a:tabLst>
                <a:tab pos="1605280" algn="l"/>
                <a:tab pos="2409825" algn="l"/>
              </a:tabLst>
            </a:pPr>
            <a:r>
              <a:rPr sz="950" spc="15" dirty="0">
                <a:latin typeface="Times New Roman"/>
                <a:cs typeface="Times New Roman"/>
              </a:rPr>
              <a:t>Interest	</a:t>
            </a:r>
            <a:r>
              <a:rPr sz="950" spc="-5" dirty="0">
                <a:latin typeface="Times New Roman"/>
                <a:cs typeface="Times New Roman"/>
              </a:rPr>
              <a:t>Maturity	</a:t>
            </a:r>
            <a:r>
              <a:rPr sz="950" spc="-20" dirty="0">
                <a:latin typeface="Times New Roman"/>
                <a:cs typeface="Times New Roman"/>
              </a:rPr>
              <a:t>Beginning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  <a:tabLst>
                <a:tab pos="297180" algn="l"/>
                <a:tab pos="833755" algn="l"/>
                <a:tab pos="1403985" algn="l"/>
                <a:tab pos="1697355" algn="l"/>
                <a:tab pos="2175510" algn="l"/>
                <a:tab pos="2451735" algn="l"/>
                <a:tab pos="3080385" algn="l"/>
                <a:tab pos="3382645" algn="l"/>
                <a:tab pos="4036060" algn="l"/>
              </a:tabLst>
            </a:pPr>
            <a:r>
              <a:rPr sz="950" u="dbl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95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yp</a:t>
            </a:r>
            <a:r>
              <a:rPr sz="950" spc="-5" dirty="0">
                <a:latin typeface="Times New Roman"/>
                <a:cs typeface="Times New Roman"/>
              </a:rPr>
              <a:t>e	</a:t>
            </a:r>
            <a:r>
              <a:rPr sz="95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Ra</a:t>
            </a:r>
            <a:r>
              <a:rPr sz="950" u="sng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950" spc="15" dirty="0">
                <a:latin typeface="Times New Roman"/>
                <a:cs typeface="Times New Roman"/>
              </a:rPr>
              <a:t>e	</a:t>
            </a:r>
            <a:r>
              <a:rPr sz="95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Da</a:t>
            </a:r>
            <a:r>
              <a:rPr sz="950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950" spc="20" dirty="0">
                <a:latin typeface="Times New Roman"/>
                <a:cs typeface="Times New Roman"/>
              </a:rPr>
              <a:t>e	</a:t>
            </a:r>
            <a:r>
              <a:rPr sz="950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Balan</a:t>
            </a:r>
            <a:r>
              <a:rPr sz="95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</a:t>
            </a:r>
            <a:r>
              <a:rPr sz="950" spc="5" dirty="0">
                <a:latin typeface="Times New Roman"/>
                <a:cs typeface="Times New Roman"/>
              </a:rPr>
              <a:t>e	</a:t>
            </a:r>
            <a:r>
              <a:rPr sz="9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Additi</a:t>
            </a:r>
            <a:r>
              <a:rPr sz="95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on</a:t>
            </a:r>
            <a:r>
              <a:rPr sz="950" spc="-20" dirty="0">
                <a:latin typeface="Times New Roman"/>
                <a:cs typeface="Times New Roman"/>
              </a:rPr>
              <a:t>s	</a:t>
            </a:r>
            <a:r>
              <a:rPr sz="95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Retirements</a:t>
            </a:r>
            <a:r>
              <a:rPr sz="950" u="dbl" spc="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439138" y="1819078"/>
            <a:ext cx="880744" cy="377190"/>
          </a:xfrm>
          <a:prstGeom prst="rect">
            <a:avLst/>
          </a:prstGeom>
        </p:spPr>
        <p:txBody>
          <a:bodyPr vert="horz" wrap="square" lIns="0" tIns="4254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35"/>
              </a:spcBef>
            </a:pPr>
            <a:r>
              <a:rPr sz="950" spc="-20" dirty="0">
                <a:latin typeface="Times New Roman"/>
                <a:cs typeface="Times New Roman"/>
              </a:rPr>
              <a:t>Ending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245"/>
              </a:spcBef>
              <a:tabLst>
                <a:tab pos="226060" algn="l"/>
                <a:tab pos="854710" algn="l"/>
              </a:tabLst>
            </a:pPr>
            <a:r>
              <a:rPr sz="950" u="dbl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Balan</a:t>
            </a:r>
            <a:r>
              <a:rPr sz="95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</a:t>
            </a:r>
            <a:r>
              <a:rPr sz="950" spc="5" dirty="0">
                <a:latin typeface="Times New Roman"/>
                <a:cs typeface="Times New Roman"/>
              </a:rPr>
              <a:t>e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84014" y="2371635"/>
            <a:ext cx="1308735" cy="17653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u="sng" spc="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Governmental</a:t>
            </a:r>
            <a:r>
              <a:rPr sz="950" i="1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i="1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Activities:</a:t>
            </a:r>
            <a:endParaRPr sz="950">
              <a:latin typeface="Times New Roman"/>
              <a:cs typeface="Times New Roman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1364748" y="2573821"/>
          <a:ext cx="5973443" cy="84232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94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2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5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106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518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57442">
                <a:tc>
                  <a:txBody>
                    <a:bodyPr/>
                    <a:lstStyle/>
                    <a:p>
                      <a:pPr marL="31750">
                        <a:lnSpc>
                          <a:spcPts val="1070"/>
                        </a:lnSpc>
                      </a:pPr>
                      <a:r>
                        <a:rPr sz="950" spc="30" dirty="0">
                          <a:latin typeface="Times New Roman"/>
                          <a:cs typeface="Times New Roman"/>
                        </a:rPr>
                        <a:t>BAN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4315" algn="r">
                        <a:lnSpc>
                          <a:spcPts val="1070"/>
                        </a:lnSpc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00%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070"/>
                        </a:lnSpc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11/22/19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ts val="1070"/>
                        </a:lnSpc>
                        <a:tabLst>
                          <a:tab pos="728980" algn="l"/>
                        </a:tabLst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6839">
                        <a:lnSpc>
                          <a:spcPts val="1070"/>
                        </a:lnSpc>
                        <a:tabLst>
                          <a:tab pos="376555" algn="l"/>
                        </a:tabLst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4,000,000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6839">
                        <a:lnSpc>
                          <a:spcPts val="1070"/>
                        </a:lnSpc>
                        <a:tabLst>
                          <a:tab pos="678815" algn="l"/>
                        </a:tabLst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ts val="1070"/>
                        </a:lnSpc>
                        <a:tabLst>
                          <a:tab pos="391160" algn="l"/>
                        </a:tabLst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4,000,000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581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spc="30" dirty="0">
                          <a:latin typeface="Times New Roman"/>
                          <a:cs typeface="Times New Roman"/>
                        </a:rPr>
                        <a:t>BAN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34315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11/30/18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10922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120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26695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5715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120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08279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81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spc="30" dirty="0">
                          <a:latin typeface="Times New Roman"/>
                          <a:cs typeface="Times New Roman"/>
                        </a:rPr>
                        <a:t>BAN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34315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65%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11/22/19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10922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505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10922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500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5715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005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90805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000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7442">
                <a:tc>
                  <a:txBody>
                    <a:bodyPr/>
                    <a:lstStyle/>
                    <a:p>
                      <a:pPr marL="31750">
                        <a:lnSpc>
                          <a:spcPts val="1065"/>
                        </a:lnSpc>
                        <a:spcBef>
                          <a:spcPts val="75"/>
                        </a:spcBef>
                      </a:pPr>
                      <a:r>
                        <a:rPr sz="950" spc="30" dirty="0">
                          <a:latin typeface="Times New Roman"/>
                          <a:cs typeface="Times New Roman"/>
                        </a:rPr>
                        <a:t>BAN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34315" algn="r">
                        <a:lnSpc>
                          <a:spcPts val="1065"/>
                        </a:lnSpc>
                        <a:spcBef>
                          <a:spcPts val="7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00%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065"/>
                        </a:lnSpc>
                        <a:spcBef>
                          <a:spcPts val="75"/>
                        </a:spcBef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02/27/20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42545" algn="r">
                        <a:lnSpc>
                          <a:spcPts val="1065"/>
                        </a:lnSpc>
                        <a:spcBef>
                          <a:spcPts val="75"/>
                        </a:spcBef>
                        <a:tabLst>
                          <a:tab pos="410209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975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42545" algn="r">
                        <a:lnSpc>
                          <a:spcPts val="1065"/>
                        </a:lnSpc>
                        <a:spcBef>
                          <a:spcPts val="75"/>
                        </a:spcBef>
                        <a:tabLst>
                          <a:tab pos="32639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500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57150" algn="r">
                        <a:lnSpc>
                          <a:spcPts val="1065"/>
                        </a:lnSpc>
                        <a:spcBef>
                          <a:spcPts val="75"/>
                        </a:spcBef>
                        <a:tabLst>
                          <a:tab pos="28448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475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65"/>
                        </a:lnSpc>
                        <a:spcBef>
                          <a:spcPts val="75"/>
                        </a:spcBef>
                        <a:tabLst>
                          <a:tab pos="32639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813">
                <a:tc gridSpan="2">
                  <a:txBody>
                    <a:bodyPr/>
                    <a:lstStyle/>
                    <a:p>
                      <a:pPr marL="165735">
                        <a:lnSpc>
                          <a:spcPts val="1065"/>
                        </a:lnSpc>
                        <a:spcBef>
                          <a:spcPts val="220"/>
                        </a:spcBef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Governmental</a:t>
                      </a:r>
                      <a:r>
                        <a:rPr sz="950" spc="-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Notes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79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7705">
                        <a:lnSpc>
                          <a:spcPts val="1065"/>
                        </a:lnSpc>
                        <a:spcBef>
                          <a:spcPts val="220"/>
                        </a:spcBef>
                        <a:tabLst>
                          <a:tab pos="101473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7,600,</a:t>
                      </a:r>
                      <a:r>
                        <a:rPr sz="9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79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2545" algn="r">
                        <a:lnSpc>
                          <a:spcPts val="1065"/>
                        </a:lnSpc>
                        <a:spcBef>
                          <a:spcPts val="220"/>
                        </a:spcBef>
                        <a:tabLst>
                          <a:tab pos="26733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7940" marB="0"/>
                </a:tc>
                <a:tc>
                  <a:txBody>
                    <a:bodyPr/>
                    <a:lstStyle/>
                    <a:p>
                      <a:pPr marR="57150" algn="r">
                        <a:lnSpc>
                          <a:spcPts val="1065"/>
                        </a:lnSpc>
                        <a:spcBef>
                          <a:spcPts val="220"/>
                        </a:spcBef>
                        <a:tabLst>
                          <a:tab pos="22542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12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600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79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65"/>
                        </a:lnSpc>
                        <a:spcBef>
                          <a:spcPts val="220"/>
                        </a:spcBef>
                        <a:tabLst>
                          <a:tab pos="26733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794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1383798" y="3602330"/>
            <a:ext cx="1316990" cy="17653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950" i="1" u="sng" spc="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Business-Type</a:t>
            </a:r>
            <a:r>
              <a:rPr sz="950" i="1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Activities: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540462" y="4653176"/>
            <a:ext cx="855344" cy="0"/>
          </a:xfrm>
          <a:custGeom>
            <a:avLst/>
            <a:gdLst/>
            <a:ahLst/>
            <a:cxnLst/>
            <a:rect l="l" t="t" r="r" b="b"/>
            <a:pathLst>
              <a:path w="855345">
                <a:moveTo>
                  <a:pt x="0" y="0"/>
                </a:moveTo>
                <a:lnTo>
                  <a:pt x="8550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40465" y="4657369"/>
            <a:ext cx="855344" cy="0"/>
          </a:xfrm>
          <a:custGeom>
            <a:avLst/>
            <a:gdLst/>
            <a:ahLst/>
            <a:cxnLst/>
            <a:rect l="l" t="t" r="r" b="b"/>
            <a:pathLst>
              <a:path w="855345">
                <a:moveTo>
                  <a:pt x="0" y="0"/>
                </a:moveTo>
                <a:lnTo>
                  <a:pt x="855090" y="0"/>
                </a:lnTo>
              </a:path>
            </a:pathLst>
          </a:custGeom>
          <a:ln w="83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496150" y="4653176"/>
            <a:ext cx="855344" cy="0"/>
          </a:xfrm>
          <a:custGeom>
            <a:avLst/>
            <a:gdLst/>
            <a:ahLst/>
            <a:cxnLst/>
            <a:rect l="l" t="t" r="r" b="b"/>
            <a:pathLst>
              <a:path w="855345">
                <a:moveTo>
                  <a:pt x="0" y="0"/>
                </a:moveTo>
                <a:lnTo>
                  <a:pt x="8550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451839" y="4653176"/>
            <a:ext cx="855344" cy="0"/>
          </a:xfrm>
          <a:custGeom>
            <a:avLst/>
            <a:gdLst/>
            <a:ahLst/>
            <a:cxnLst/>
            <a:rect l="l" t="t" r="r" b="b"/>
            <a:pathLst>
              <a:path w="855345">
                <a:moveTo>
                  <a:pt x="0" y="0"/>
                </a:moveTo>
                <a:lnTo>
                  <a:pt x="8550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51841" y="4657369"/>
            <a:ext cx="855344" cy="0"/>
          </a:xfrm>
          <a:custGeom>
            <a:avLst/>
            <a:gdLst/>
            <a:ahLst/>
            <a:cxnLst/>
            <a:rect l="l" t="t" r="r" b="b"/>
            <a:pathLst>
              <a:path w="855345">
                <a:moveTo>
                  <a:pt x="0" y="0"/>
                </a:moveTo>
                <a:lnTo>
                  <a:pt x="855091" y="0"/>
                </a:lnTo>
              </a:path>
            </a:pathLst>
          </a:custGeom>
          <a:ln w="83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1365011" y="3804510"/>
          <a:ext cx="5970902" cy="86959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94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45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47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3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5470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3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547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032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8646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39071">
                <a:tc>
                  <a:txBody>
                    <a:bodyPr/>
                    <a:lstStyle/>
                    <a:p>
                      <a:pPr marL="31750">
                        <a:lnSpc>
                          <a:spcPts val="994"/>
                        </a:lnSpc>
                      </a:pPr>
                      <a:r>
                        <a:rPr sz="950" spc="30" dirty="0">
                          <a:latin typeface="Times New Roman"/>
                          <a:cs typeface="Times New Roman"/>
                        </a:rPr>
                        <a:t>BAN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9090">
                        <a:lnSpc>
                          <a:spcPts val="994"/>
                        </a:lnSpc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2.70%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ts val="994"/>
                        </a:lnSpc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08/23/19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94"/>
                        </a:lnSpc>
                        <a:tabLst>
                          <a:tab pos="32639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2,300,</a:t>
                      </a:r>
                      <a:r>
                        <a:rPr sz="9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00330">
                        <a:lnSpc>
                          <a:spcPts val="994"/>
                        </a:lnSpc>
                        <a:tabLst>
                          <a:tab pos="42672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2,300,</a:t>
                      </a:r>
                      <a:r>
                        <a:rPr sz="9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00330">
                        <a:lnSpc>
                          <a:spcPts val="994"/>
                        </a:lnSpc>
                        <a:tabLst>
                          <a:tab pos="38481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(2,300,000)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00330">
                        <a:lnSpc>
                          <a:spcPts val="994"/>
                        </a:lnSpc>
                        <a:tabLst>
                          <a:tab pos="42672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2,300,</a:t>
                      </a:r>
                      <a:r>
                        <a:rPr sz="9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7969">
                <a:tc gridSpan="3">
                  <a:txBody>
                    <a:bodyPr/>
                    <a:lstStyle/>
                    <a:p>
                      <a:pPr marL="165735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Busines-Type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Notes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79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  <a:tabLst>
                          <a:tab pos="32639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2,300,</a:t>
                      </a:r>
                      <a:r>
                        <a:rPr sz="9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794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  <a:tabLst>
                          <a:tab pos="32639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2,300,</a:t>
                      </a:r>
                      <a:r>
                        <a:rPr sz="9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794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 algn="r">
                        <a:lnSpc>
                          <a:spcPct val="100000"/>
                        </a:lnSpc>
                        <a:spcBef>
                          <a:spcPts val="220"/>
                        </a:spcBef>
                        <a:tabLst>
                          <a:tab pos="28448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300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794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ctr">
                        <a:lnSpc>
                          <a:spcPct val="100000"/>
                        </a:lnSpc>
                        <a:spcBef>
                          <a:spcPts val="220"/>
                        </a:spcBef>
                        <a:tabLst>
                          <a:tab pos="32639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2,300,</a:t>
                      </a:r>
                      <a:r>
                        <a:rPr sz="9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794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557">
                <a:tc gridSpan="3"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Short </a:t>
                      </a:r>
                      <a:r>
                        <a:rPr sz="950" spc="20" dirty="0">
                          <a:latin typeface="Times New Roman"/>
                          <a:cs typeface="Times New Roman"/>
                        </a:rPr>
                        <a:t>Term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Notes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5"/>
                        </a:spcBef>
                        <a:tabLst>
                          <a:tab pos="32639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dbl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9,900,</a:t>
                      </a:r>
                      <a:r>
                        <a:rPr sz="9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5"/>
                        </a:spcBef>
                        <a:tabLst>
                          <a:tab pos="200660" algn="l"/>
                        </a:tabLst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20,300,000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0955" algn="r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95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(14,900,000)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ctr">
                        <a:lnSpc>
                          <a:spcPct val="100000"/>
                        </a:lnSpc>
                        <a:spcBef>
                          <a:spcPts val="135"/>
                        </a:spcBef>
                        <a:tabLst>
                          <a:tab pos="200660" algn="l"/>
                        </a:tabLst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15,300,000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5" name="object 15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59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735">
    <p:push dir="u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131567" y="729488"/>
            <a:ext cx="350774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u="none" spc="-5" dirty="0">
                <a:solidFill>
                  <a:srgbClr val="000000"/>
                </a:solidFill>
              </a:rPr>
              <a:t>Table </a:t>
            </a:r>
            <a:r>
              <a:rPr u="none" spc="5" dirty="0">
                <a:solidFill>
                  <a:srgbClr val="000000"/>
                </a:solidFill>
              </a:rPr>
              <a:t>of</a:t>
            </a:r>
            <a:r>
              <a:rPr u="none" spc="-45" dirty="0">
                <a:solidFill>
                  <a:srgbClr val="000000"/>
                </a:solidFill>
              </a:rPr>
              <a:t> </a:t>
            </a:r>
            <a:r>
              <a:rPr u="none" spc="-5" dirty="0">
                <a:solidFill>
                  <a:srgbClr val="000000"/>
                </a:solidFill>
              </a:rPr>
              <a:t>Contents</a:t>
            </a:r>
          </a:p>
        </p:txBody>
      </p:sp>
      <p:sp>
        <p:nvSpPr>
          <p:cNvPr id="3" name="object 3"/>
          <p:cNvSpPr/>
          <p:nvPr/>
        </p:nvSpPr>
        <p:spPr>
          <a:xfrm>
            <a:off x="821436" y="597408"/>
            <a:ext cx="74675" cy="746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96111" y="597408"/>
            <a:ext cx="6030595" cy="18415"/>
          </a:xfrm>
          <a:custGeom>
            <a:avLst/>
            <a:gdLst/>
            <a:ahLst/>
            <a:cxnLst/>
            <a:rect l="l" t="t" r="r" b="b"/>
            <a:pathLst>
              <a:path w="6030595" h="18415">
                <a:moveTo>
                  <a:pt x="0" y="18288"/>
                </a:moveTo>
                <a:lnTo>
                  <a:pt x="6030468" y="18288"/>
                </a:lnTo>
                <a:lnTo>
                  <a:pt x="6030468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96111" y="615695"/>
            <a:ext cx="6030595" cy="38100"/>
          </a:xfrm>
          <a:custGeom>
            <a:avLst/>
            <a:gdLst/>
            <a:ahLst/>
            <a:cxnLst/>
            <a:rect l="l" t="t" r="r" b="b"/>
            <a:pathLst>
              <a:path w="6030595" h="38100">
                <a:moveTo>
                  <a:pt x="0" y="38100"/>
                </a:moveTo>
                <a:lnTo>
                  <a:pt x="6030468" y="38100"/>
                </a:lnTo>
                <a:lnTo>
                  <a:pt x="6030468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96111" y="653795"/>
            <a:ext cx="6030595" cy="18415"/>
          </a:xfrm>
          <a:custGeom>
            <a:avLst/>
            <a:gdLst/>
            <a:ahLst/>
            <a:cxnLst/>
            <a:rect l="l" t="t" r="r" b="b"/>
            <a:pathLst>
              <a:path w="6030595" h="18415">
                <a:moveTo>
                  <a:pt x="0" y="18288"/>
                </a:moveTo>
                <a:lnTo>
                  <a:pt x="6030468" y="18288"/>
                </a:lnTo>
                <a:lnTo>
                  <a:pt x="6030468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926580" y="597408"/>
            <a:ext cx="74676" cy="746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1436" y="1310639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96111" y="1367027"/>
            <a:ext cx="6030595" cy="18415"/>
          </a:xfrm>
          <a:custGeom>
            <a:avLst/>
            <a:gdLst/>
            <a:ahLst/>
            <a:cxnLst/>
            <a:rect l="l" t="t" r="r" b="b"/>
            <a:pathLst>
              <a:path w="6030595" h="18415">
                <a:moveTo>
                  <a:pt x="0" y="18288"/>
                </a:moveTo>
                <a:lnTo>
                  <a:pt x="6030468" y="18288"/>
                </a:lnTo>
                <a:lnTo>
                  <a:pt x="6030468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96111" y="1328927"/>
            <a:ext cx="6030595" cy="38100"/>
          </a:xfrm>
          <a:custGeom>
            <a:avLst/>
            <a:gdLst/>
            <a:ahLst/>
            <a:cxnLst/>
            <a:rect l="l" t="t" r="r" b="b"/>
            <a:pathLst>
              <a:path w="6030595" h="38100">
                <a:moveTo>
                  <a:pt x="0" y="38100"/>
                </a:moveTo>
                <a:lnTo>
                  <a:pt x="6030468" y="38100"/>
                </a:lnTo>
                <a:lnTo>
                  <a:pt x="6030468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96111" y="1310639"/>
            <a:ext cx="6030595" cy="18415"/>
          </a:xfrm>
          <a:custGeom>
            <a:avLst/>
            <a:gdLst/>
            <a:ahLst/>
            <a:cxnLst/>
            <a:rect l="l" t="t" r="r" b="b"/>
            <a:pathLst>
              <a:path w="6030595" h="18415">
                <a:moveTo>
                  <a:pt x="0" y="18288"/>
                </a:moveTo>
                <a:lnTo>
                  <a:pt x="6030468" y="18288"/>
                </a:lnTo>
                <a:lnTo>
                  <a:pt x="6030468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26580" y="1310639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21436" y="672083"/>
            <a:ext cx="18415" cy="638810"/>
          </a:xfrm>
          <a:custGeom>
            <a:avLst/>
            <a:gdLst/>
            <a:ahLst/>
            <a:cxnLst/>
            <a:rect l="l" t="t" r="r" b="b"/>
            <a:pathLst>
              <a:path w="18415" h="638810">
                <a:moveTo>
                  <a:pt x="0" y="638555"/>
                </a:moveTo>
                <a:lnTo>
                  <a:pt x="18287" y="638555"/>
                </a:lnTo>
                <a:lnTo>
                  <a:pt x="18287" y="0"/>
                </a:lnTo>
                <a:lnTo>
                  <a:pt x="0" y="0"/>
                </a:lnTo>
                <a:lnTo>
                  <a:pt x="0" y="638555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39724" y="672083"/>
            <a:ext cx="38100" cy="638810"/>
          </a:xfrm>
          <a:custGeom>
            <a:avLst/>
            <a:gdLst/>
            <a:ahLst/>
            <a:cxnLst/>
            <a:rect l="l" t="t" r="r" b="b"/>
            <a:pathLst>
              <a:path w="38100" h="638810">
                <a:moveTo>
                  <a:pt x="0" y="638555"/>
                </a:moveTo>
                <a:lnTo>
                  <a:pt x="38100" y="638555"/>
                </a:lnTo>
                <a:lnTo>
                  <a:pt x="38100" y="0"/>
                </a:lnTo>
                <a:lnTo>
                  <a:pt x="0" y="0"/>
                </a:lnTo>
                <a:lnTo>
                  <a:pt x="0" y="638555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77824" y="672083"/>
            <a:ext cx="18415" cy="638810"/>
          </a:xfrm>
          <a:custGeom>
            <a:avLst/>
            <a:gdLst/>
            <a:ahLst/>
            <a:cxnLst/>
            <a:rect l="l" t="t" r="r" b="b"/>
            <a:pathLst>
              <a:path w="18415" h="638810">
                <a:moveTo>
                  <a:pt x="0" y="638555"/>
                </a:moveTo>
                <a:lnTo>
                  <a:pt x="18287" y="638555"/>
                </a:lnTo>
                <a:lnTo>
                  <a:pt x="18287" y="0"/>
                </a:lnTo>
                <a:lnTo>
                  <a:pt x="0" y="0"/>
                </a:lnTo>
                <a:lnTo>
                  <a:pt x="0" y="6385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82968" y="672083"/>
            <a:ext cx="18415" cy="638810"/>
          </a:xfrm>
          <a:custGeom>
            <a:avLst/>
            <a:gdLst/>
            <a:ahLst/>
            <a:cxnLst/>
            <a:rect l="l" t="t" r="r" b="b"/>
            <a:pathLst>
              <a:path w="18415" h="638810">
                <a:moveTo>
                  <a:pt x="0" y="638555"/>
                </a:moveTo>
                <a:lnTo>
                  <a:pt x="18288" y="638555"/>
                </a:lnTo>
                <a:lnTo>
                  <a:pt x="18288" y="0"/>
                </a:lnTo>
                <a:lnTo>
                  <a:pt x="0" y="0"/>
                </a:lnTo>
                <a:lnTo>
                  <a:pt x="0" y="6385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44868" y="672083"/>
            <a:ext cx="38100" cy="638810"/>
          </a:xfrm>
          <a:custGeom>
            <a:avLst/>
            <a:gdLst/>
            <a:ahLst/>
            <a:cxnLst/>
            <a:rect l="l" t="t" r="r" b="b"/>
            <a:pathLst>
              <a:path w="38100" h="638810">
                <a:moveTo>
                  <a:pt x="0" y="638555"/>
                </a:moveTo>
                <a:lnTo>
                  <a:pt x="38100" y="638555"/>
                </a:lnTo>
                <a:lnTo>
                  <a:pt x="38100" y="0"/>
                </a:lnTo>
                <a:lnTo>
                  <a:pt x="0" y="0"/>
                </a:lnTo>
                <a:lnTo>
                  <a:pt x="0" y="638555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26580" y="672083"/>
            <a:ext cx="18415" cy="638810"/>
          </a:xfrm>
          <a:custGeom>
            <a:avLst/>
            <a:gdLst/>
            <a:ahLst/>
            <a:cxnLst/>
            <a:rect l="l" t="t" r="r" b="b"/>
            <a:pathLst>
              <a:path w="18415" h="638810">
                <a:moveTo>
                  <a:pt x="0" y="638555"/>
                </a:moveTo>
                <a:lnTo>
                  <a:pt x="18288" y="638555"/>
                </a:lnTo>
                <a:lnTo>
                  <a:pt x="18288" y="0"/>
                </a:lnTo>
                <a:lnTo>
                  <a:pt x="0" y="0"/>
                </a:lnTo>
                <a:lnTo>
                  <a:pt x="0" y="638555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901700" y="2069084"/>
            <a:ext cx="4549140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83665" algn="l"/>
              </a:tabLst>
            </a:pPr>
            <a:r>
              <a:rPr sz="14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SECTION</a:t>
            </a:r>
            <a:r>
              <a:rPr sz="1400" b="1" spc="-5" dirty="0">
                <a:latin typeface="Times New Roman"/>
                <a:cs typeface="Times New Roman"/>
              </a:rPr>
              <a:t>	</a:t>
            </a:r>
            <a:r>
              <a:rPr sz="14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DEPARTMENT/BOARD/COMMITTEE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151800" y="2069084"/>
            <a:ext cx="522605" cy="239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u="heavy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PA</a:t>
            </a:r>
            <a:r>
              <a:rPr sz="14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GE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470889" y="2597912"/>
            <a:ext cx="190500" cy="10433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94615">
              <a:lnSpc>
                <a:spcPct val="100000"/>
              </a:lnSpc>
              <a:spcBef>
                <a:spcPts val="95"/>
              </a:spcBef>
            </a:pPr>
            <a:r>
              <a:rPr sz="1300" spc="-5" dirty="0">
                <a:latin typeface="Times New Roman"/>
                <a:cs typeface="Times New Roman"/>
              </a:rPr>
              <a:t>9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13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14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1300" spc="-5" dirty="0">
                <a:latin typeface="Times New Roman"/>
                <a:cs typeface="Times New Roman"/>
              </a:rPr>
              <a:t>15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19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30300" y="2393695"/>
            <a:ext cx="4732020" cy="30918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b="1" spc="-5" dirty="0">
                <a:latin typeface="Times New Roman"/>
                <a:cs typeface="Times New Roman"/>
              </a:rPr>
              <a:t>1. </a:t>
            </a:r>
            <a:r>
              <a:rPr sz="13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ADMINISTRATION &amp;</a:t>
            </a:r>
            <a:r>
              <a:rPr sz="1300" b="1" u="heavy" spc="-1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3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FINANCE</a:t>
            </a:r>
            <a:endParaRPr sz="1300">
              <a:latin typeface="Times New Roman"/>
              <a:cs typeface="Times New Roman"/>
            </a:endParaRPr>
          </a:p>
          <a:p>
            <a:pPr marL="1155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Board of</a:t>
            </a:r>
            <a:r>
              <a:rPr sz="1300" spc="-1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Selectmen</a:t>
            </a:r>
            <a:endParaRPr sz="1300">
              <a:latin typeface="Times New Roman"/>
              <a:cs typeface="Times New Roman"/>
            </a:endParaRPr>
          </a:p>
          <a:p>
            <a:pPr marL="1155700" marR="1971675" indent="-635">
              <a:lnSpc>
                <a:spcPct val="103299"/>
              </a:lnSpc>
              <a:spcBef>
                <a:spcPts val="5"/>
              </a:spcBef>
            </a:pPr>
            <a:r>
              <a:rPr sz="1300" spc="-5" dirty="0">
                <a:latin typeface="Times New Roman"/>
                <a:cs typeface="Times New Roman"/>
              </a:rPr>
              <a:t>Town Counsel  </a:t>
            </a:r>
            <a:r>
              <a:rPr sz="1300" spc="-10" dirty="0">
                <a:latin typeface="Times New Roman"/>
                <a:cs typeface="Times New Roman"/>
              </a:rPr>
              <a:t>Advisory </a:t>
            </a:r>
            <a:r>
              <a:rPr sz="1300" spc="-5" dirty="0">
                <a:latin typeface="Times New Roman"/>
                <a:cs typeface="Times New Roman"/>
              </a:rPr>
              <a:t>Committee  Board of Assessors  Town Financial</a:t>
            </a:r>
            <a:r>
              <a:rPr sz="1300" spc="-60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Reports  </a:t>
            </a:r>
            <a:r>
              <a:rPr sz="1300" spc="-5" dirty="0">
                <a:latin typeface="Times New Roman"/>
                <a:cs typeface="Times New Roman"/>
              </a:rPr>
              <a:t>Town</a:t>
            </a:r>
            <a:r>
              <a:rPr sz="1300" spc="-10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Clerk</a:t>
            </a:r>
            <a:endParaRPr sz="1300">
              <a:latin typeface="Times New Roman"/>
              <a:cs typeface="Times New Roman"/>
            </a:endParaRPr>
          </a:p>
          <a:p>
            <a:pPr marL="1614170">
              <a:lnSpc>
                <a:spcPct val="100000"/>
              </a:lnSpc>
              <a:spcBef>
                <a:spcPts val="60"/>
              </a:spcBef>
            </a:pPr>
            <a:r>
              <a:rPr sz="1300" spc="-10" dirty="0">
                <a:latin typeface="Times New Roman"/>
                <a:cs typeface="Times New Roman"/>
              </a:rPr>
              <a:t>Vital </a:t>
            </a:r>
            <a:r>
              <a:rPr sz="1300" spc="-5" dirty="0">
                <a:latin typeface="Times New Roman"/>
                <a:cs typeface="Times New Roman"/>
              </a:rPr>
              <a:t>Statistics</a:t>
            </a:r>
            <a:endParaRPr sz="1300">
              <a:latin typeface="Times New Roman"/>
              <a:cs typeface="Times New Roman"/>
            </a:endParaRPr>
          </a:p>
          <a:p>
            <a:pPr marL="161417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Warrant, State Primary-September 8,</a:t>
            </a:r>
            <a:r>
              <a:rPr sz="130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2018</a:t>
            </a:r>
            <a:endParaRPr sz="1300">
              <a:latin typeface="Times New Roman"/>
              <a:cs typeface="Times New Roman"/>
            </a:endParaRPr>
          </a:p>
          <a:p>
            <a:pPr marL="1614805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Warrant, Fall Town Meeting-October 18,</a:t>
            </a:r>
            <a:r>
              <a:rPr sz="1300" spc="40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2018</a:t>
            </a:r>
            <a:endParaRPr sz="1300">
              <a:latin typeface="Times New Roman"/>
              <a:cs typeface="Times New Roman"/>
            </a:endParaRPr>
          </a:p>
          <a:p>
            <a:pPr marL="1614805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Warrant, Annual Town Meeting-May 15,</a:t>
            </a:r>
            <a:r>
              <a:rPr sz="1300" dirty="0">
                <a:latin typeface="Times New Roman"/>
                <a:cs typeface="Times New Roman"/>
              </a:rPr>
              <a:t> 2019</a:t>
            </a:r>
            <a:endParaRPr sz="1300">
              <a:latin typeface="Times New Roman"/>
              <a:cs typeface="Times New Roman"/>
            </a:endParaRPr>
          </a:p>
          <a:p>
            <a:pPr marL="1614805" marR="5080">
              <a:lnSpc>
                <a:spcPts val="162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Warrant, Annual Town Election-May 20, </a:t>
            </a:r>
            <a:r>
              <a:rPr sz="1300" dirty="0">
                <a:latin typeface="Times New Roman"/>
                <a:cs typeface="Times New Roman"/>
              </a:rPr>
              <a:t>2019  </a:t>
            </a:r>
            <a:r>
              <a:rPr sz="1300" spc="-5" dirty="0">
                <a:latin typeface="Times New Roman"/>
                <a:cs typeface="Times New Roman"/>
              </a:rPr>
              <a:t>Elected </a:t>
            </a:r>
            <a:r>
              <a:rPr sz="1300" dirty="0">
                <a:latin typeface="Times New Roman"/>
                <a:cs typeface="Times New Roman"/>
              </a:rPr>
              <a:t>Town</a:t>
            </a:r>
            <a:r>
              <a:rPr sz="1300" spc="-1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Officials</a:t>
            </a:r>
            <a:endParaRPr sz="1300">
              <a:latin typeface="Times New Roman"/>
              <a:cs typeface="Times New Roman"/>
            </a:endParaRPr>
          </a:p>
          <a:p>
            <a:pPr marL="1614805">
              <a:lnSpc>
                <a:spcPts val="1545"/>
              </a:lnSpc>
            </a:pPr>
            <a:r>
              <a:rPr sz="1300" spc="-5" dirty="0">
                <a:latin typeface="Times New Roman"/>
                <a:cs typeface="Times New Roman"/>
              </a:rPr>
              <a:t>Appointed Town</a:t>
            </a:r>
            <a:r>
              <a:rPr sz="1300" spc="2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Officials</a:t>
            </a:r>
            <a:endParaRPr sz="1300">
              <a:latin typeface="Times New Roman"/>
              <a:cs typeface="Times New Roman"/>
            </a:endParaRPr>
          </a:p>
          <a:p>
            <a:pPr marL="1157605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Treasurer/Collector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390075" y="3827908"/>
            <a:ext cx="273050" cy="1657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94615">
              <a:lnSpc>
                <a:spcPct val="100000"/>
              </a:lnSpc>
              <a:spcBef>
                <a:spcPts val="95"/>
              </a:spcBef>
            </a:pPr>
            <a:r>
              <a:rPr sz="1300" spc="-5" dirty="0">
                <a:latin typeface="Times New Roman"/>
                <a:cs typeface="Times New Roman"/>
              </a:rPr>
              <a:t>96</a:t>
            </a:r>
            <a:endParaRPr sz="1300">
              <a:latin typeface="Times New Roman"/>
              <a:cs typeface="Times New Roman"/>
            </a:endParaRPr>
          </a:p>
          <a:p>
            <a:pPr marL="94615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97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108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1300" spc="-5" dirty="0">
                <a:latin typeface="Times New Roman"/>
                <a:cs typeface="Times New Roman"/>
              </a:rPr>
              <a:t>130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177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181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182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188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30373" y="6080185"/>
            <a:ext cx="3597910" cy="2067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b="1" spc="-5" dirty="0">
                <a:latin typeface="Times New Roman"/>
                <a:cs typeface="Times New Roman"/>
              </a:rPr>
              <a:t>2. </a:t>
            </a:r>
            <a:r>
              <a:rPr sz="1300" b="1" u="heavy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COMMUNITY</a:t>
            </a:r>
            <a:r>
              <a:rPr sz="1300" b="1" u="heavy" spc="-1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300" b="1" u="heavy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SERVICES</a:t>
            </a:r>
            <a:endParaRPr sz="1300">
              <a:latin typeface="Times New Roman"/>
              <a:cs typeface="Times New Roman"/>
            </a:endParaRPr>
          </a:p>
          <a:p>
            <a:pPr marL="1155065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Boynton </a:t>
            </a:r>
            <a:r>
              <a:rPr sz="1300" spc="-10" dirty="0">
                <a:latin typeface="Times New Roman"/>
                <a:cs typeface="Times New Roman"/>
              </a:rPr>
              <a:t>Public</a:t>
            </a:r>
            <a:r>
              <a:rPr sz="1300" spc="5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Library</a:t>
            </a:r>
            <a:endParaRPr sz="1300">
              <a:latin typeface="Times New Roman"/>
              <a:cs typeface="Times New Roman"/>
            </a:endParaRPr>
          </a:p>
          <a:p>
            <a:pPr marL="1155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Cable TV Advisory</a:t>
            </a:r>
            <a:r>
              <a:rPr sz="130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Committee</a:t>
            </a:r>
            <a:endParaRPr sz="1300">
              <a:latin typeface="Times New Roman"/>
              <a:cs typeface="Times New Roman"/>
            </a:endParaRPr>
          </a:p>
          <a:p>
            <a:pPr marL="1155700" marR="5080" indent="-635">
              <a:lnSpc>
                <a:spcPct val="103099"/>
              </a:lnSpc>
              <a:spcBef>
                <a:spcPts val="10"/>
              </a:spcBef>
            </a:pPr>
            <a:r>
              <a:rPr sz="1300" spc="-5" dirty="0">
                <a:latin typeface="Times New Roman"/>
                <a:cs typeface="Times New Roman"/>
              </a:rPr>
              <a:t>Community Preservation Committee  Cultural</a:t>
            </a:r>
            <a:r>
              <a:rPr sz="1300" spc="-1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Council</a:t>
            </a:r>
            <a:endParaRPr sz="1300">
              <a:latin typeface="Times New Roman"/>
              <a:cs typeface="Times New Roman"/>
            </a:endParaRPr>
          </a:p>
          <a:p>
            <a:pPr marL="1155700" marR="866140">
              <a:lnSpc>
                <a:spcPct val="103299"/>
              </a:lnSpc>
              <a:spcBef>
                <a:spcPts val="10"/>
              </a:spcBef>
            </a:pPr>
            <a:r>
              <a:rPr sz="1300" spc="-10" dirty="0">
                <a:latin typeface="Times New Roman"/>
                <a:cs typeface="Times New Roman"/>
              </a:rPr>
              <a:t>Historical </a:t>
            </a:r>
            <a:r>
              <a:rPr sz="1300" spc="-5" dirty="0">
                <a:latin typeface="Times New Roman"/>
                <a:cs typeface="Times New Roman"/>
              </a:rPr>
              <a:t>Commission  </a:t>
            </a:r>
            <a:r>
              <a:rPr sz="1300" spc="-10" dirty="0">
                <a:latin typeface="Times New Roman"/>
                <a:cs typeface="Times New Roman"/>
              </a:rPr>
              <a:t>Housing </a:t>
            </a:r>
            <a:r>
              <a:rPr sz="1300" spc="-5" dirty="0">
                <a:latin typeface="Times New Roman"/>
                <a:cs typeface="Times New Roman"/>
              </a:rPr>
              <a:t>Authority  </a:t>
            </a:r>
            <a:r>
              <a:rPr sz="1300" spc="-10" dirty="0">
                <a:latin typeface="Times New Roman"/>
                <a:cs typeface="Times New Roman"/>
              </a:rPr>
              <a:t>Open </a:t>
            </a:r>
            <a:r>
              <a:rPr sz="1300" spc="-5" dirty="0">
                <a:latin typeface="Times New Roman"/>
                <a:cs typeface="Times New Roman"/>
              </a:rPr>
              <a:t>Space</a:t>
            </a:r>
            <a:r>
              <a:rPr sz="1300" spc="-55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Committee  </a:t>
            </a:r>
            <a:r>
              <a:rPr sz="1300" spc="-10" dirty="0">
                <a:latin typeface="Times New Roman"/>
                <a:cs typeface="Times New Roman"/>
              </a:rPr>
              <a:t>Senior </a:t>
            </a:r>
            <a:r>
              <a:rPr sz="1300" spc="-5" dirty="0">
                <a:latin typeface="Times New Roman"/>
                <a:cs typeface="Times New Roman"/>
              </a:rPr>
              <a:t>Services  </a:t>
            </a:r>
            <a:r>
              <a:rPr sz="1300" spc="-10" dirty="0">
                <a:latin typeface="Times New Roman"/>
                <a:cs typeface="Times New Roman"/>
              </a:rPr>
              <a:t>Veterans </a:t>
            </a:r>
            <a:r>
              <a:rPr sz="1300" spc="-5" dirty="0">
                <a:latin typeface="Times New Roman"/>
                <a:cs typeface="Times New Roman"/>
              </a:rPr>
              <a:t>Services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388264" y="6285992"/>
            <a:ext cx="273050" cy="18618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spc="-5" dirty="0">
                <a:latin typeface="Times New Roman"/>
                <a:cs typeface="Times New Roman"/>
              </a:rPr>
              <a:t>190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191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192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1300" spc="-5" dirty="0">
                <a:latin typeface="Times New Roman"/>
                <a:cs typeface="Times New Roman"/>
              </a:rPr>
              <a:t>193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194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195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196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197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1300" spc="-5" dirty="0">
                <a:latin typeface="Times New Roman"/>
                <a:cs typeface="Times New Roman"/>
              </a:rPr>
              <a:t>198</a:t>
            </a:r>
            <a:endParaRPr sz="13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794">
        <p14:reveal/>
      </p:transition>
    </mc:Choice>
    <mc:Fallback xmlns="">
      <p:transition spd="slow" advTm="794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04900" y="852932"/>
            <a:ext cx="5047615" cy="353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</a:t>
            </a:r>
            <a:r>
              <a:rPr sz="1100" dirty="0">
                <a:latin typeface="Times New Roman"/>
                <a:cs typeface="Times New Roman"/>
              </a:rPr>
              <a:t>reflects the </a:t>
            </a:r>
            <a:r>
              <a:rPr sz="1100" spc="-5" dirty="0">
                <a:latin typeface="Times New Roman"/>
                <a:cs typeface="Times New Roman"/>
              </a:rPr>
              <a:t>current year activity </a:t>
            </a:r>
            <a:r>
              <a:rPr sz="1100" dirty="0">
                <a:latin typeface="Times New Roman"/>
                <a:cs typeface="Times New Roman"/>
              </a:rPr>
              <a:t>(the </a:t>
            </a:r>
            <a:r>
              <a:rPr sz="1100" spc="-10" dirty="0">
                <a:latin typeface="Times New Roman"/>
                <a:cs typeface="Times New Roman"/>
              </a:rPr>
              <a:t>TMLD’s </a:t>
            </a:r>
            <a:r>
              <a:rPr sz="1100" spc="-5" dirty="0">
                <a:latin typeface="Times New Roman"/>
                <a:cs typeface="Times New Roman"/>
              </a:rPr>
              <a:t>activity is for the year </a:t>
            </a:r>
            <a:r>
              <a:rPr sz="1100" dirty="0">
                <a:latin typeface="Times New Roman"/>
                <a:cs typeface="Times New Roman"/>
              </a:rPr>
              <a:t>ended 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2018)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long-term </a:t>
            </a:r>
            <a:r>
              <a:rPr sz="1100" spc="-5" dirty="0">
                <a:latin typeface="Times New Roman"/>
                <a:cs typeface="Times New Roman"/>
              </a:rPr>
              <a:t>liability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accounts: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04900" y="7079850"/>
            <a:ext cx="5388610" cy="35560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governmental activities liabilities will </a:t>
            </a:r>
            <a:r>
              <a:rPr sz="1100" dirty="0">
                <a:latin typeface="Times New Roman"/>
                <a:cs typeface="Times New Roman"/>
              </a:rPr>
              <a:t>be liquidated by </a:t>
            </a:r>
            <a:r>
              <a:rPr sz="1100" spc="-5" dirty="0">
                <a:latin typeface="Times New Roman"/>
                <a:cs typeface="Times New Roman"/>
              </a:rPr>
              <a:t>the general </a:t>
            </a:r>
            <a:r>
              <a:rPr sz="1100" dirty="0">
                <a:latin typeface="Times New Roman"/>
                <a:cs typeface="Times New Roman"/>
              </a:rPr>
              <a:t>fund. </a:t>
            </a:r>
            <a:r>
              <a:rPr sz="1100" spc="-5" dirty="0">
                <a:latin typeface="Times New Roman"/>
                <a:cs typeface="Times New Roman"/>
              </a:rPr>
              <a:t>The business-type  liabilities will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liquidated </a:t>
            </a:r>
            <a:r>
              <a:rPr sz="1100" dirty="0">
                <a:latin typeface="Times New Roman"/>
                <a:cs typeface="Times New Roman"/>
              </a:rPr>
              <a:t>by the </a:t>
            </a:r>
            <a:r>
              <a:rPr sz="1100" spc="-5" dirty="0">
                <a:latin typeface="Times New Roman"/>
                <a:cs typeface="Times New Roman"/>
              </a:rPr>
              <a:t>sewer, water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TMLD enterprise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funds.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008162" y="3064061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008170" y="3067449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834037" y="3064061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834039" y="3067449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99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659913" y="3064061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659920" y="3067449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82287" y="6556964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82289" y="6560343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99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008162" y="6543426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08170" y="6546805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008162" y="6556964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008170" y="6560343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834037" y="6543426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34039" y="6546805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99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834037" y="6556964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834039" y="6560343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99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659913" y="6543426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659920" y="6546805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659913" y="6556964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659920" y="6560343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008162" y="68412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008170" y="6844651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834037" y="68412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834039" y="6844651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99" y="0"/>
                </a:lnTo>
              </a:path>
            </a:pathLst>
          </a:custGeom>
          <a:ln w="67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659913" y="68412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659920" y="6844651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485788" y="3064061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485788" y="3067449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485788" y="6543426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485788" y="6546805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485788" y="6556964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485788" y="6560343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485788" y="6841270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485788" y="6844651"/>
            <a:ext cx="690880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486" y="0"/>
                </a:lnTo>
              </a:path>
            </a:pathLst>
          </a:custGeom>
          <a:ln w="67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" name="object 38"/>
          <p:cNvGraphicFramePr>
            <a:graphicFrameLocks noGrp="1"/>
          </p:cNvGraphicFramePr>
          <p:nvPr/>
        </p:nvGraphicFramePr>
        <p:xfrm>
          <a:off x="1106357" y="1382818"/>
          <a:ext cx="6099805" cy="570335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758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02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2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902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52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02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2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902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525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2199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4597">
                <a:tc gridSpan="2">
                  <a:txBody>
                    <a:bodyPr/>
                    <a:lstStyle/>
                    <a:p>
                      <a:pPr marL="2075814" algn="ctr">
                        <a:lnSpc>
                          <a:spcPts val="869"/>
                        </a:lnSpc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Beginning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2075814" algn="ctr">
                        <a:lnSpc>
                          <a:spcPts val="875"/>
                        </a:lnSpc>
                        <a:spcBef>
                          <a:spcPts val="160"/>
                        </a:spcBef>
                        <a:tabLst>
                          <a:tab pos="2244725" algn="l"/>
                          <a:tab pos="276606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Balan</a:t>
                      </a:r>
                      <a:r>
                        <a:rPr sz="8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e	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135255">
                        <a:lnSpc>
                          <a:spcPts val="875"/>
                        </a:lnSpc>
                        <a:spcBef>
                          <a:spcPts val="5"/>
                        </a:spcBef>
                        <a:tabLst>
                          <a:tab pos="297180" algn="l"/>
                          <a:tab pos="82550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Additi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s	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135255">
                        <a:lnSpc>
                          <a:spcPts val="875"/>
                        </a:lnSpc>
                        <a:spcBef>
                          <a:spcPts val="5"/>
                        </a:spcBef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80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80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du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cti</a:t>
                      </a:r>
                      <a:r>
                        <a:rPr sz="80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5255" algn="ctr">
                        <a:lnSpc>
                          <a:spcPts val="869"/>
                        </a:lnSpc>
                      </a:pPr>
                      <a:r>
                        <a:rPr sz="800" spc="-35" dirty="0">
                          <a:latin typeface="Times New Roman"/>
                          <a:cs typeface="Times New Roman"/>
                        </a:rPr>
                        <a:t>Ending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35255" algn="ctr">
                        <a:lnSpc>
                          <a:spcPts val="875"/>
                        </a:lnSpc>
                        <a:spcBef>
                          <a:spcPts val="160"/>
                        </a:spcBef>
                        <a:tabLst>
                          <a:tab pos="317500" algn="l"/>
                          <a:tab pos="82550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Balan</a:t>
                      </a:r>
                      <a:r>
                        <a:rPr sz="8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e	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05410" algn="ctr">
                        <a:lnSpc>
                          <a:spcPts val="869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Due</a:t>
                      </a:r>
                      <a:r>
                        <a:rPr sz="8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5" dirty="0">
                          <a:latin typeface="Times New Roman"/>
                          <a:cs typeface="Times New Roman"/>
                        </a:rPr>
                        <a:t>Within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03505" algn="ctr">
                        <a:lnSpc>
                          <a:spcPts val="875"/>
                        </a:lnSpc>
                        <a:spcBef>
                          <a:spcPts val="160"/>
                        </a:spcBef>
                        <a:tabLst>
                          <a:tab pos="79375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One</a:t>
                      </a:r>
                      <a:r>
                        <a:rPr sz="80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8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ea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r	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162">
                <a:tc>
                  <a:txBody>
                    <a:bodyPr/>
                    <a:lstStyle/>
                    <a:p>
                      <a:pPr marL="31115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i="1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Governmental</a:t>
                      </a:r>
                      <a:r>
                        <a:rPr sz="800" i="1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i="1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Activities: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123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800" spc="-20" dirty="0">
                          <a:latin typeface="Times New Roman"/>
                          <a:cs typeface="Times New Roman"/>
                        </a:rPr>
                        <a:t>Bond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note</a:t>
                      </a:r>
                      <a:r>
                        <a:rPr sz="8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indebtedness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tabLst>
                          <a:tab pos="507365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12,195,000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tabLst>
                          <a:tab pos="507365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3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12,195,000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tabLst>
                          <a:tab pos="331470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295,000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20" dirty="0">
                          <a:latin typeface="Times New Roman"/>
                          <a:cs typeface="Times New Roman"/>
                        </a:rPr>
                        <a:t>Premiums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14097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302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235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097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302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235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21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003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5" dirty="0">
                          <a:latin typeface="Times New Roman"/>
                          <a:cs typeface="Times New Roman"/>
                        </a:rPr>
                        <a:t>Notes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from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direct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borrowings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8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placements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433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249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87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619)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384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630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38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476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15" dirty="0">
                          <a:latin typeface="Times New Roman"/>
                          <a:cs typeface="Times New Roman"/>
                        </a:rPr>
                        <a:t>Capital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lease 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obligations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688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621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480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87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182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688)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487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480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112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938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Compensated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absences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34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097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097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34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72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25" dirty="0">
                          <a:latin typeface="Times New Roman"/>
                          <a:cs typeface="Times New Roman"/>
                        </a:rPr>
                        <a:t>Landfill</a:t>
                      </a:r>
                      <a:r>
                        <a:rPr sz="8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closure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239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097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87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21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218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21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pension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748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202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434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335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24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531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185)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651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352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72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other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postemployment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8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6352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007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51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6352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784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82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24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9781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205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248)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6352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587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08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507365" algn="l"/>
                          <a:tab pos="69024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	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9333">
                <a:tc>
                  <a:txBody>
                    <a:bodyPr/>
                    <a:lstStyle/>
                    <a:p>
                      <a:pPr marL="19367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Governmental</a:t>
                      </a:r>
                      <a:r>
                        <a:rPr sz="8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u="dbl" spc="8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u="dbl" spc="1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14,510,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64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16,337,872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24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36220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(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988</a:t>
                      </a:r>
                      <a:r>
                        <a:rPr sz="80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740)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29,859,781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31470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488,417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3285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800" i="1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800" i="1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Activities </a:t>
                      </a:r>
                      <a:r>
                        <a:rPr sz="800" i="1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00" i="1" u="sng" spc="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i="1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Sewer: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1239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800" spc="-20" dirty="0">
                          <a:latin typeface="Times New Roman"/>
                          <a:cs typeface="Times New Roman"/>
                        </a:rPr>
                        <a:t>Bond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note</a:t>
                      </a:r>
                      <a:r>
                        <a:rPr sz="8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indebtedness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0325">
                        <a:lnSpc>
                          <a:spcPct val="100000"/>
                        </a:lnSpc>
                        <a:tabLst>
                          <a:tab pos="331470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150,000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tabLst>
                          <a:tab pos="507365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15875" algn="r">
                        <a:lnSpc>
                          <a:spcPct val="100000"/>
                        </a:lnSpc>
                        <a:tabLst>
                          <a:tab pos="290830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(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  <a:tabLst>
                          <a:tab pos="331470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120,000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0325">
                        <a:lnSpc>
                          <a:spcPct val="100000"/>
                        </a:lnSpc>
                        <a:tabLst>
                          <a:tab pos="378460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30,000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5" dirty="0">
                          <a:latin typeface="Times New Roman"/>
                          <a:cs typeface="Times New Roman"/>
                        </a:rPr>
                        <a:t>Notes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from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direct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borrowings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8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placements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763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442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097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87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500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527)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262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915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519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285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pension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853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319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157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965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87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58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500)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952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784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other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postemployment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8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3083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902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71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4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7846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35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64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7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875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4480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902)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3083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895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45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9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60198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00" u="dbl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7299">
                <a:tc>
                  <a:txBody>
                    <a:bodyPr/>
                    <a:lstStyle/>
                    <a:p>
                      <a:pPr marL="193675">
                        <a:lnSpc>
                          <a:spcPts val="875"/>
                        </a:lnSpc>
                        <a:spcBef>
                          <a:spcPts val="3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8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5" dirty="0">
                          <a:latin typeface="Times New Roman"/>
                          <a:cs typeface="Times New Roman"/>
                        </a:rPr>
                        <a:t>Sewer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875"/>
                        </a:lnSpc>
                        <a:spcBef>
                          <a:spcPts val="30"/>
                        </a:spcBef>
                        <a:tabLst>
                          <a:tab pos="26352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669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47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5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875"/>
                        </a:lnSpc>
                        <a:spcBef>
                          <a:spcPts val="30"/>
                        </a:spcBef>
                        <a:tabLst>
                          <a:tab pos="33083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193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61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2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875" algn="r">
                        <a:lnSpc>
                          <a:spcPts val="875"/>
                        </a:lnSpc>
                        <a:spcBef>
                          <a:spcPts val="30"/>
                        </a:spcBef>
                        <a:tabLst>
                          <a:tab pos="29718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631</a:t>
                      </a:r>
                      <a:r>
                        <a:rPr sz="80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929)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875"/>
                        </a:lnSpc>
                        <a:spcBef>
                          <a:spcPts val="30"/>
                        </a:spcBef>
                        <a:tabLst>
                          <a:tab pos="26352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231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8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875"/>
                        </a:lnSpc>
                        <a:spcBef>
                          <a:spcPts val="30"/>
                        </a:spcBef>
                        <a:tabLst>
                          <a:tab pos="33083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549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28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5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43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115">
                        <a:lnSpc>
                          <a:spcPts val="875"/>
                        </a:lnSpc>
                      </a:pPr>
                      <a:r>
                        <a:rPr sz="800" i="1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800" i="1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Activities </a:t>
                      </a:r>
                      <a:r>
                        <a:rPr sz="800" i="1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00" i="1" u="sng" spc="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i="1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Water: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5701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spc="-20" dirty="0">
                          <a:latin typeface="Times New Roman"/>
                          <a:cs typeface="Times New Roman"/>
                        </a:rPr>
                        <a:t>Bond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note</a:t>
                      </a:r>
                      <a:r>
                        <a:rPr sz="8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indebtedness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208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994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 gridSpan="2"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33070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(313,297)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spc="-35" dirty="0">
                          <a:latin typeface="Times New Roman"/>
                          <a:cs typeface="Times New Roman"/>
                        </a:rPr>
                        <a:t>1,895,697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spc="-35" dirty="0">
                          <a:latin typeface="Times New Roman"/>
                          <a:cs typeface="Times New Roman"/>
                        </a:rPr>
                        <a:t>313,297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5" dirty="0">
                          <a:latin typeface="Times New Roman"/>
                          <a:cs typeface="Times New Roman"/>
                        </a:rPr>
                        <a:t>Notes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from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direct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borrowings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8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placements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900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2"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80059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(50,000)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5" dirty="0">
                          <a:latin typeface="Times New Roman"/>
                          <a:cs typeface="Times New Roman"/>
                        </a:rPr>
                        <a:t>850,000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5" dirty="0">
                          <a:latin typeface="Times New Roman"/>
                          <a:cs typeface="Times New Roman"/>
                        </a:rPr>
                        <a:t>50,000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Compensated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absences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18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526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2"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212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5" dirty="0">
                          <a:latin typeface="Times New Roman"/>
                          <a:cs typeface="Times New Roman"/>
                        </a:rPr>
                        <a:t>18,738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303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pension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680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505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2"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5" dirty="0">
                          <a:latin typeface="Times New Roman"/>
                          <a:cs typeface="Times New Roman"/>
                        </a:rPr>
                        <a:t>97,453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5" dirty="0">
                          <a:latin typeface="Times New Roman"/>
                          <a:cs typeface="Times New Roman"/>
                        </a:rPr>
                        <a:t>777,958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303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other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postemployment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8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6352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052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31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2">
                  <a:txBody>
                    <a:bodyPr/>
                    <a:lstStyle/>
                    <a:p>
                      <a:pPr marL="135255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73787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00" u="dbl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5255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43307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(297,897)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5255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46672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754,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41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5255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73787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00" u="dbl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7299">
                <a:tc>
                  <a:txBody>
                    <a:bodyPr/>
                    <a:lstStyle/>
                    <a:p>
                      <a:pPr marL="194310">
                        <a:lnSpc>
                          <a:spcPts val="875"/>
                        </a:lnSpc>
                        <a:spcBef>
                          <a:spcPts val="3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8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Water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875"/>
                        </a:lnSpc>
                        <a:spcBef>
                          <a:spcPts val="30"/>
                        </a:spcBef>
                        <a:tabLst>
                          <a:tab pos="26416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860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34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gridSpan="2">
                  <a:txBody>
                    <a:bodyPr/>
                    <a:lstStyle/>
                    <a:p>
                      <a:pPr marL="135255">
                        <a:lnSpc>
                          <a:spcPts val="875"/>
                        </a:lnSpc>
                        <a:spcBef>
                          <a:spcPts val="30"/>
                        </a:spcBef>
                        <a:tabLst>
                          <a:tab pos="51435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97,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66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5255">
                        <a:lnSpc>
                          <a:spcPts val="875"/>
                        </a:lnSpc>
                        <a:spcBef>
                          <a:spcPts val="30"/>
                        </a:spcBef>
                        <a:tabLst>
                          <a:tab pos="43307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(661,194)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5255">
                        <a:lnSpc>
                          <a:spcPts val="875"/>
                        </a:lnSpc>
                        <a:spcBef>
                          <a:spcPts val="30"/>
                        </a:spcBef>
                        <a:tabLst>
                          <a:tab pos="39941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4,296,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81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5255">
                        <a:lnSpc>
                          <a:spcPts val="875"/>
                        </a:lnSpc>
                        <a:spcBef>
                          <a:spcPts val="30"/>
                        </a:spcBef>
                        <a:tabLst>
                          <a:tab pos="46672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363,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29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843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115">
                        <a:lnSpc>
                          <a:spcPts val="875"/>
                        </a:lnSpc>
                      </a:pPr>
                      <a:r>
                        <a:rPr sz="800" i="1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800" i="1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Activities </a:t>
                      </a:r>
                      <a:r>
                        <a:rPr sz="800" i="1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00" i="1" u="sng" spc="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i="1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TMLD: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5701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spc="-20" dirty="0">
                          <a:latin typeface="Times New Roman"/>
                          <a:cs typeface="Times New Roman"/>
                        </a:rPr>
                        <a:t>Bond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note</a:t>
                      </a:r>
                      <a:r>
                        <a:rPr sz="8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indebtedness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380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875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380</a:t>
                      </a:r>
                      <a:r>
                        <a:rPr sz="80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8415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5" dirty="0">
                          <a:latin typeface="Times New Roman"/>
                          <a:cs typeface="Times New Roman"/>
                        </a:rPr>
                        <a:t>Notes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from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direct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borrowings 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8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placements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925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750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24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0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250)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793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500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747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Compensated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absences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852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752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604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303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pension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295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248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50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863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72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3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346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111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-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2152">
                <a:tc>
                  <a:txBody>
                    <a:bodyPr/>
                    <a:lstStyle/>
                    <a:p>
                      <a:pPr marL="11303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other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postemployment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8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40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3147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461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08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3147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290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60198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00" u="dbl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3147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751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58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60198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00" u="dbl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9212">
                <a:tc>
                  <a:txBody>
                    <a:bodyPr/>
                    <a:lstStyle/>
                    <a:p>
                      <a:pPr marL="19431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8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TMLD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6352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074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93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3147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345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24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9781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512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250)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63525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907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31470" algn="l"/>
                        </a:tabLst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9611">
                <a:tc>
                  <a:txBody>
                    <a:bodyPr/>
                    <a:lstStyle/>
                    <a:p>
                      <a:pPr marL="19367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800" spc="-15" dirty="0"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048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u="dbl" spc="8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u="dbl" spc="1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13,604,</a:t>
                      </a:r>
                      <a:r>
                        <a:rPr sz="8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75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0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04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40"/>
                        </a:spcBef>
                        <a:tabLst>
                          <a:tab pos="331470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636,395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04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240" algn="r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spc="1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(1,805,373)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04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12,435,772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04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40"/>
                        </a:spcBef>
                        <a:tabLst>
                          <a:tab pos="263525" algn="l"/>
                        </a:tabLst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00" spc="-35" dirty="0">
                          <a:latin typeface="Times New Roman"/>
                          <a:cs typeface="Times New Roman"/>
                        </a:rPr>
                        <a:t>1,044,832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3048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89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55690">
                <a:tc>
                  <a:txBody>
                    <a:bodyPr/>
                    <a:lstStyle/>
                    <a:p>
                      <a:pPr marL="19367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800" b="1" spc="-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800" b="1" dirty="0">
                          <a:latin typeface="Times New Roman"/>
                          <a:cs typeface="Times New Roman"/>
                        </a:rPr>
                        <a:t>Long-te </a:t>
                      </a:r>
                      <a:r>
                        <a:rPr sz="800" b="1" spc="-20" dirty="0">
                          <a:latin typeface="Times New Roman"/>
                          <a:cs typeface="Times New Roman"/>
                        </a:rPr>
                        <a:t>rm</a:t>
                      </a:r>
                      <a:r>
                        <a:rPr sz="800" b="1" spc="-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-5" dirty="0">
                          <a:latin typeface="Times New Roman"/>
                          <a:cs typeface="Times New Roman"/>
                        </a:rPr>
                        <a:t>Obligations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800" b="1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u="dbl" spc="7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b="1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28,115,</a:t>
                      </a:r>
                      <a:r>
                        <a:rPr sz="800" b="1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39</a:t>
                      </a:r>
                      <a:r>
                        <a:rPr sz="800" b="1" spc="1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800" b="1" spc="50" dirty="0">
                          <a:latin typeface="Times New Roman"/>
                          <a:cs typeface="Times New Roman"/>
                        </a:rPr>
                        <a:t> 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800" b="1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b="1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20" dirty="0">
                          <a:latin typeface="Times New Roman"/>
                          <a:cs typeface="Times New Roman"/>
                        </a:rPr>
                        <a:t>16,974,267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800" b="1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b="1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20" dirty="0">
                          <a:latin typeface="Times New Roman"/>
                          <a:cs typeface="Times New Roman"/>
                        </a:rPr>
                        <a:t>(2,794,113)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800" b="1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b="1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20" dirty="0">
                          <a:latin typeface="Times New Roman"/>
                          <a:cs typeface="Times New Roman"/>
                        </a:rPr>
                        <a:t>42,295,553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800" b="1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00" b="1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b="1" spc="20" dirty="0">
                          <a:latin typeface="Times New Roman"/>
                          <a:cs typeface="Times New Roman"/>
                        </a:rPr>
                        <a:t>1,533,249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</a:tbl>
          </a:graphicData>
        </a:graphic>
      </p:graphicFrame>
      <p:sp>
        <p:nvSpPr>
          <p:cNvPr id="39" name="object 39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60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022">
    <p:push dir="u"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68400" y="891032"/>
            <a:ext cx="5051425" cy="353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following </a:t>
            </a:r>
            <a:r>
              <a:rPr sz="1100" dirty="0">
                <a:latin typeface="Times New Roman"/>
                <a:cs typeface="Times New Roman"/>
              </a:rPr>
              <a:t>is a </a:t>
            </a:r>
            <a:r>
              <a:rPr sz="1100" spc="-5" dirty="0">
                <a:latin typeface="Times New Roman"/>
                <a:cs typeface="Times New Roman"/>
              </a:rPr>
              <a:t>summary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outstanding long-term obligations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of June 30, 2019 </a:t>
            </a:r>
            <a:r>
              <a:rPr sz="1100" dirty="0">
                <a:latin typeface="Times New Roman"/>
                <a:cs typeface="Times New Roman"/>
              </a:rPr>
              <a:t>(the  </a:t>
            </a:r>
            <a:r>
              <a:rPr sz="1100" spc="-5" dirty="0">
                <a:latin typeface="Times New Roman"/>
                <a:cs typeface="Times New Roman"/>
              </a:rPr>
              <a:t>TMLD’s activity </a:t>
            </a:r>
            <a:r>
              <a:rPr sz="1100" dirty="0">
                <a:latin typeface="Times New Roman"/>
                <a:cs typeface="Times New Roman"/>
              </a:rPr>
              <a:t>is for the year ended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</a:t>
            </a:r>
            <a:r>
              <a:rPr sz="1100" spc="-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2018):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68400" y="5617023"/>
            <a:ext cx="5513070" cy="353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Authorized and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Unissued Debt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-</a:t>
            </a:r>
            <a:r>
              <a:rPr sz="1100" i="1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At June </a:t>
            </a:r>
            <a:r>
              <a:rPr sz="1100" dirty="0">
                <a:latin typeface="Times New Roman"/>
                <a:cs typeface="Times New Roman"/>
              </a:rPr>
              <a:t>30, 2019,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had </a:t>
            </a:r>
            <a:r>
              <a:rPr sz="1100" spc="-5" dirty="0">
                <a:latin typeface="Times New Roman"/>
                <a:cs typeface="Times New Roman"/>
              </a:rPr>
              <a:t>authorized and unissued debt for 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following: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812026" y="2498759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812029" y="2502509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187" y="0"/>
                </a:lnTo>
              </a:path>
            </a:pathLst>
          </a:custGeom>
          <a:ln w="74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727260" y="2498759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727268" y="2502509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187" y="0"/>
                </a:lnTo>
              </a:path>
            </a:pathLst>
          </a:custGeom>
          <a:ln w="74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812017" y="5191101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812017" y="5194858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>
                <a:moveTo>
                  <a:pt x="0" y="0"/>
                </a:moveTo>
                <a:lnTo>
                  <a:pt x="765187" y="0"/>
                </a:lnTo>
              </a:path>
            </a:pathLst>
          </a:custGeom>
          <a:ln w="7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642483" y="2498759"/>
            <a:ext cx="765810" cy="0"/>
          </a:xfrm>
          <a:custGeom>
            <a:avLst/>
            <a:gdLst/>
            <a:ahLst/>
            <a:cxnLst/>
            <a:rect l="l" t="t" r="r" b="b"/>
            <a:pathLst>
              <a:path w="765809">
                <a:moveTo>
                  <a:pt x="0" y="0"/>
                </a:moveTo>
                <a:lnTo>
                  <a:pt x="765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42481" y="2502509"/>
            <a:ext cx="765810" cy="0"/>
          </a:xfrm>
          <a:custGeom>
            <a:avLst/>
            <a:gdLst/>
            <a:ahLst/>
            <a:cxnLst/>
            <a:rect l="l" t="t" r="r" b="b"/>
            <a:pathLst>
              <a:path w="765809">
                <a:moveTo>
                  <a:pt x="0" y="0"/>
                </a:moveTo>
                <a:lnTo>
                  <a:pt x="765187" y="0"/>
                </a:lnTo>
              </a:path>
            </a:pathLst>
          </a:custGeom>
          <a:ln w="74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642481" y="5191101"/>
            <a:ext cx="765810" cy="0"/>
          </a:xfrm>
          <a:custGeom>
            <a:avLst/>
            <a:gdLst/>
            <a:ahLst/>
            <a:cxnLst/>
            <a:rect l="l" t="t" r="r" b="b"/>
            <a:pathLst>
              <a:path w="765809">
                <a:moveTo>
                  <a:pt x="0" y="0"/>
                </a:moveTo>
                <a:lnTo>
                  <a:pt x="765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642481" y="5194858"/>
            <a:ext cx="765810" cy="0"/>
          </a:xfrm>
          <a:custGeom>
            <a:avLst/>
            <a:gdLst/>
            <a:ahLst/>
            <a:cxnLst/>
            <a:rect l="l" t="t" r="r" b="b"/>
            <a:pathLst>
              <a:path w="765809">
                <a:moveTo>
                  <a:pt x="0" y="0"/>
                </a:moveTo>
                <a:lnTo>
                  <a:pt x="765200" y="0"/>
                </a:lnTo>
              </a:path>
            </a:pathLst>
          </a:custGeom>
          <a:ln w="7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1181100" y="1423572"/>
          <a:ext cx="6254749" cy="40313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2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29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98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98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98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651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9148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015"/>
                        </a:lnSpc>
                        <a:spcBef>
                          <a:spcPts val="5"/>
                        </a:spcBef>
                        <a:tabLst>
                          <a:tab pos="1732280" algn="l"/>
                        </a:tabLst>
                      </a:pPr>
                      <a:r>
                        <a:rPr sz="850" u="sng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Description of</a:t>
                      </a:r>
                      <a:r>
                        <a:rPr sz="850" u="sng" spc="-8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Issue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96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Interest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15"/>
                        </a:lnSpc>
                        <a:spcBef>
                          <a:spcPts val="220"/>
                        </a:spcBef>
                        <a:tabLst>
                          <a:tab pos="217170" algn="l"/>
                          <a:tab pos="68199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Rat</a:t>
                      </a:r>
                      <a:r>
                        <a:rPr sz="8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s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ts val="960"/>
                        </a:lnSpc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Beginning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15"/>
                        </a:lnSpc>
                        <a:spcBef>
                          <a:spcPts val="220"/>
                        </a:spcBef>
                        <a:tabLst>
                          <a:tab pos="202565" algn="l"/>
                          <a:tab pos="76454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Balan</a:t>
                      </a:r>
                      <a:r>
                        <a:rPr sz="8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e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ts val="1015"/>
                        </a:lnSpc>
                        <a:spcBef>
                          <a:spcPts val="5"/>
                        </a:spcBef>
                        <a:tabLst>
                          <a:tab pos="179705" algn="l"/>
                          <a:tab pos="76454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Additi</a:t>
                      </a:r>
                      <a:r>
                        <a:rPr sz="8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s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 marR="3175" algn="ctr">
                        <a:lnSpc>
                          <a:spcPts val="960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Maturities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and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15"/>
                        </a:lnSpc>
                        <a:spcBef>
                          <a:spcPts val="220"/>
                        </a:spcBef>
                        <a:tabLst>
                          <a:tab pos="76454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85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du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cti</a:t>
                      </a: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s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60"/>
                        </a:lnSpc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Ending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015"/>
                        </a:lnSpc>
                        <a:spcBef>
                          <a:spcPts val="220"/>
                        </a:spcBef>
                        <a:tabLst>
                          <a:tab pos="201930" algn="l"/>
                          <a:tab pos="76454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Balan</a:t>
                      </a:r>
                      <a:r>
                        <a:rPr sz="8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e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95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22225">
                        <a:lnSpc>
                          <a:spcPct val="100000"/>
                        </a:lnSpc>
                      </a:pPr>
                      <a:r>
                        <a:rPr sz="850" i="1" spc="25" dirty="0">
                          <a:latin typeface="Times New Roman"/>
                          <a:cs typeface="Times New Roman"/>
                        </a:rPr>
                        <a:t>Governmental</a:t>
                      </a:r>
                      <a:r>
                        <a:rPr sz="850" i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i="1" spc="10" dirty="0">
                          <a:latin typeface="Times New Roman"/>
                          <a:cs typeface="Times New Roman"/>
                        </a:rPr>
                        <a:t>Activities: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22225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General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obligation</a:t>
                      </a:r>
                      <a:r>
                        <a:rPr sz="85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bonds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3.0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5.0%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74295" marR="3175">
                        <a:lnSpc>
                          <a:spcPct val="100000"/>
                        </a:lnSpc>
                        <a:tabLst>
                          <a:tab pos="667385" algn="l"/>
                        </a:tabLst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67310" marR="3175">
                        <a:lnSpc>
                          <a:spcPct val="100000"/>
                        </a:lnSpc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12,195,000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  <a:tabLst>
                          <a:tab pos="592455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12,195,000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7489">
                <a:tc>
                  <a:txBody>
                    <a:bodyPr/>
                    <a:lstStyle/>
                    <a:p>
                      <a:pPr marL="22225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25" dirty="0">
                          <a:latin typeface="Times New Roman"/>
                          <a:cs typeface="Times New Roman"/>
                        </a:rPr>
                        <a:t>MWPAT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notes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0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5.125%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6703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433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66738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50" u="dbl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7940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8227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619)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6703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384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63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5459"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Governmental Activitie</a:t>
                      </a:r>
                      <a:r>
                        <a:rPr sz="850" b="1" spc="-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6703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433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 marR="3175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12,195,000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7940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21945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(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619)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12,579,630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946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22225">
                        <a:lnSpc>
                          <a:spcPct val="100000"/>
                        </a:lnSpc>
                      </a:pPr>
                      <a:r>
                        <a:rPr sz="850" i="1" spc="20" dirty="0"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850" i="1" spc="10" dirty="0">
                          <a:latin typeface="Times New Roman"/>
                          <a:cs typeface="Times New Roman"/>
                        </a:rPr>
                        <a:t>Activities -</a:t>
                      </a:r>
                      <a:r>
                        <a:rPr sz="850" i="1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i="1" spc="25" dirty="0">
                          <a:latin typeface="Times New Roman"/>
                          <a:cs typeface="Times New Roman"/>
                        </a:rPr>
                        <a:t>Sewer: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22225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General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obligation</a:t>
                      </a:r>
                      <a:r>
                        <a:rPr sz="85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bonds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2.6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4.0%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74295" marR="3175">
                        <a:lnSpc>
                          <a:spcPct val="100000"/>
                        </a:lnSpc>
                        <a:tabLst>
                          <a:tab pos="367030" algn="l"/>
                        </a:tabLst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150,000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74295" marR="3175">
                        <a:lnSpc>
                          <a:spcPct val="100000"/>
                        </a:lnSpc>
                        <a:tabLst>
                          <a:tab pos="667385" algn="l"/>
                        </a:tabLst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R="27940" algn="r">
                        <a:lnSpc>
                          <a:spcPct val="100000"/>
                        </a:lnSpc>
                        <a:tabLst>
                          <a:tab pos="321945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(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  <a:tabLst>
                          <a:tab pos="367030" algn="l"/>
                        </a:tabLst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120,000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7489">
                <a:tc>
                  <a:txBody>
                    <a:bodyPr/>
                    <a:lstStyle/>
                    <a:p>
                      <a:pPr marL="22225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25" dirty="0">
                          <a:latin typeface="Times New Roman"/>
                          <a:cs typeface="Times New Roman"/>
                        </a:rPr>
                        <a:t>MWPAT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notes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payable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0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5.75%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29210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763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44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66738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50" u="dbl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7940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2956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500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527)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29210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262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6234"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Sewer</a:t>
                      </a:r>
                      <a:r>
                        <a:rPr sz="8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Activites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29210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913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44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66738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50" u="dbl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7940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2956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530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527)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29210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382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3724">
                <a:tc>
                  <a:txBody>
                    <a:bodyPr/>
                    <a:lstStyle/>
                    <a:p>
                      <a:pPr marL="22225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850" i="1" spc="20" dirty="0"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850" i="1" spc="10" dirty="0">
                          <a:latin typeface="Times New Roman"/>
                          <a:cs typeface="Times New Roman"/>
                        </a:rPr>
                        <a:t>Activities -</a:t>
                      </a:r>
                      <a:r>
                        <a:rPr sz="850" i="1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i="1" spc="15" dirty="0">
                          <a:latin typeface="Times New Roman"/>
                          <a:cs typeface="Times New Roman"/>
                        </a:rPr>
                        <a:t>Water: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22225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General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obligation</a:t>
                      </a:r>
                      <a:r>
                        <a:rPr sz="85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bonds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69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2.6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4.75</a:t>
                      </a:r>
                      <a:r>
                        <a:rPr sz="85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30" dirty="0">
                          <a:latin typeface="Times New Roman"/>
                          <a:cs typeface="Times New Roman"/>
                        </a:rPr>
                        <a:t>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208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994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27940" algn="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313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297)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52069" algn="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895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697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7489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20" dirty="0">
                          <a:latin typeface="Times New Roman"/>
                          <a:cs typeface="Times New Roman"/>
                        </a:rPr>
                        <a:t>USDA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Rural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Utilities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Loan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2.25%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6703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900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66675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50" u="dbl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7940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8163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6703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850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234"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Water</a:t>
                      </a:r>
                      <a:r>
                        <a:rPr sz="8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29210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108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99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66675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50" u="dbl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7940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2956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363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297)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29210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745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69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3724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850" i="1" spc="20" dirty="0"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850" i="1" spc="10" dirty="0">
                          <a:latin typeface="Times New Roman"/>
                          <a:cs typeface="Times New Roman"/>
                        </a:rPr>
                        <a:t>Activities -</a:t>
                      </a:r>
                      <a:r>
                        <a:rPr sz="850" i="1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i="1" spc="15" dirty="0">
                          <a:latin typeface="Times New Roman"/>
                          <a:cs typeface="Times New Roman"/>
                        </a:rPr>
                        <a:t>TMLD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2159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General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obligation</a:t>
                      </a:r>
                      <a:r>
                        <a:rPr sz="85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bonds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69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2.6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4.0%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380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62230" algn="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27940" algn="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380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000)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157480" algn="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7489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Clean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Renewable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Energy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Bond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2%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6639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925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75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66675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50" u="dbl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8575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2893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250)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6639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793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6234"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TMLD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Activities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29146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305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75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66675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850" u="dbl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8575"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2893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512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250)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65"/>
                        </a:spcBef>
                        <a:tabLst>
                          <a:tab pos="36639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793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4253"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850" b="1" spc="30" dirty="0"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850" b="1" spc="15" dirty="0">
                          <a:latin typeface="Times New Roman"/>
                          <a:cs typeface="Times New Roman"/>
                        </a:rPr>
                        <a:t>Activitie</a:t>
                      </a:r>
                      <a:r>
                        <a:rPr sz="850" b="1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10" dirty="0">
                          <a:latin typeface="Times New Roman"/>
                          <a:cs typeface="Times New Roman"/>
                        </a:rPr>
                        <a:t>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69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685"/>
                        </a:spcBef>
                        <a:tabLst>
                          <a:tab pos="29146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328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699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9055" marR="3175">
                        <a:lnSpc>
                          <a:spcPct val="100000"/>
                        </a:lnSpc>
                        <a:spcBef>
                          <a:spcPts val="685"/>
                        </a:spcBef>
                        <a:tabLst>
                          <a:tab pos="666750" algn="l"/>
                        </a:tabLst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699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8575" algn="r">
                        <a:lnSpc>
                          <a:spcPct val="100000"/>
                        </a:lnSpc>
                        <a:spcBef>
                          <a:spcPts val="685"/>
                        </a:spcBef>
                        <a:tabLst>
                          <a:tab pos="194945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(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406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074)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699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  <a:spcBef>
                          <a:spcPts val="685"/>
                        </a:spcBef>
                        <a:tabLst>
                          <a:tab pos="291465" algn="l"/>
                        </a:tabLst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5,922,112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699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2473010" y="6316924"/>
          <a:ext cx="3349625" cy="9869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752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744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7842">
                <a:tc>
                  <a:txBody>
                    <a:bodyPr/>
                    <a:lstStyle/>
                    <a:p>
                      <a:pPr marL="31750">
                        <a:lnSpc>
                          <a:spcPts val="1215"/>
                        </a:lnSpc>
                        <a:tabLst>
                          <a:tab pos="2159000" algn="l"/>
                        </a:tabLst>
                      </a:pPr>
                      <a:r>
                        <a:rPr sz="1100" u="dbl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Proj</a:t>
                      </a:r>
                      <a:r>
                        <a:rPr sz="11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ec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ts val="1215"/>
                        </a:lnSpc>
                        <a:tabLst>
                          <a:tab pos="307975" algn="l"/>
                          <a:tab pos="1010919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Am</a:t>
                      </a:r>
                      <a:r>
                        <a:rPr sz="110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oun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t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593">
                <a:tc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100" i="1" spc="15" dirty="0">
                          <a:latin typeface="Times New Roman"/>
                          <a:cs typeface="Times New Roman"/>
                        </a:rPr>
                        <a:t>Governmental: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593">
                <a:tc>
                  <a:txBody>
                    <a:bodyPr/>
                    <a:lstStyle/>
                    <a:p>
                      <a:pPr marL="70612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School 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building</a:t>
                      </a:r>
                      <a:r>
                        <a:rPr sz="110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renovations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 marL="42545" algn="ctr">
                        <a:lnSpc>
                          <a:spcPct val="100000"/>
                        </a:lnSpc>
                        <a:spcBef>
                          <a:spcPts val="55"/>
                        </a:spcBef>
                        <a:tabLst>
                          <a:tab pos="270510" algn="l"/>
                        </a:tabLst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40,938,184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8593">
                <a:tc>
                  <a:txBody>
                    <a:bodyPr/>
                    <a:lstStyle/>
                    <a:p>
                      <a:pPr marL="70612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Police 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Station</a:t>
                      </a:r>
                      <a:r>
                        <a:rPr sz="11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Upgrade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55"/>
                        </a:spcBef>
                        <a:tabLst>
                          <a:tab pos="412115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1,500,</a:t>
                      </a:r>
                      <a:r>
                        <a:rPr sz="11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349">
                <a:tc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Authorized 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11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Unissued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55"/>
                        </a:spcBef>
                        <a:tabLst>
                          <a:tab pos="346075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42,438,</a:t>
                      </a:r>
                      <a:r>
                        <a:rPr sz="11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6" name="object 16"/>
          <p:cNvSpPr/>
          <p:nvPr/>
        </p:nvSpPr>
        <p:spPr>
          <a:xfrm>
            <a:off x="4822595" y="7294439"/>
            <a:ext cx="969010" cy="0"/>
          </a:xfrm>
          <a:custGeom>
            <a:avLst/>
            <a:gdLst/>
            <a:ahLst/>
            <a:cxnLst/>
            <a:rect l="l" t="t" r="r" b="b"/>
            <a:pathLst>
              <a:path w="969010">
                <a:moveTo>
                  <a:pt x="0" y="0"/>
                </a:moveTo>
                <a:lnTo>
                  <a:pt x="968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22596" y="7299166"/>
            <a:ext cx="969010" cy="0"/>
          </a:xfrm>
          <a:custGeom>
            <a:avLst/>
            <a:gdLst/>
            <a:ahLst/>
            <a:cxnLst/>
            <a:rect l="l" t="t" r="r" b="b"/>
            <a:pathLst>
              <a:path w="969010">
                <a:moveTo>
                  <a:pt x="0" y="0"/>
                </a:moveTo>
                <a:lnTo>
                  <a:pt x="968921" y="0"/>
                </a:lnTo>
              </a:path>
            </a:pathLst>
          </a:custGeom>
          <a:ln w="94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61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661">
    <p:push dir="u"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17600" y="852932"/>
            <a:ext cx="5386705" cy="65913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spc="-5" dirty="0">
                <a:latin typeface="Times New Roman"/>
                <a:cs typeface="Times New Roman"/>
              </a:rPr>
              <a:t>Payments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outstanding general obligation </a:t>
            </a:r>
            <a:r>
              <a:rPr sz="1100" dirty="0">
                <a:latin typeface="Times New Roman"/>
                <a:cs typeface="Times New Roman"/>
              </a:rPr>
              <a:t>bonds and notes </a:t>
            </a:r>
            <a:r>
              <a:rPr sz="1100" spc="-5" dirty="0">
                <a:latin typeface="Times New Roman"/>
                <a:cs typeface="Times New Roman"/>
              </a:rPr>
              <a:t>payable </a:t>
            </a:r>
            <a:r>
              <a:rPr sz="1100" dirty="0">
                <a:latin typeface="Times New Roman"/>
                <a:cs typeface="Times New Roman"/>
              </a:rPr>
              <a:t>due in </a:t>
            </a:r>
            <a:r>
              <a:rPr sz="1100" spc="-5" dirty="0">
                <a:latin typeface="Times New Roman"/>
                <a:cs typeface="Times New Roman"/>
              </a:rPr>
              <a:t>future years consist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following: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59435" algn="ctr">
              <a:lnSpc>
                <a:spcPct val="100000"/>
              </a:lnSpc>
              <a:spcBef>
                <a:spcPts val="5"/>
              </a:spcBef>
            </a:pPr>
            <a:r>
              <a:rPr sz="850" i="1" spc="20" dirty="0">
                <a:latin typeface="Times New Roman"/>
                <a:cs typeface="Times New Roman"/>
              </a:rPr>
              <a:t>Governmental</a:t>
            </a:r>
            <a:r>
              <a:rPr sz="850" i="1" spc="5" dirty="0">
                <a:latin typeface="Times New Roman"/>
                <a:cs typeface="Times New Roman"/>
              </a:rPr>
              <a:t> Activities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91178" y="6789001"/>
            <a:ext cx="5288280" cy="33655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551940">
              <a:lnSpc>
                <a:spcPct val="100000"/>
              </a:lnSpc>
              <a:spcBef>
                <a:spcPts val="300"/>
              </a:spcBef>
            </a:pPr>
            <a:r>
              <a:rPr sz="850" i="1" spc="15" dirty="0">
                <a:latin typeface="Times New Roman"/>
                <a:cs typeface="Times New Roman"/>
              </a:rPr>
              <a:t>Business-Type </a:t>
            </a:r>
            <a:r>
              <a:rPr sz="850" i="1" spc="5" dirty="0">
                <a:latin typeface="Times New Roman"/>
                <a:cs typeface="Times New Roman"/>
              </a:rPr>
              <a:t>Activities -</a:t>
            </a:r>
            <a:r>
              <a:rPr sz="850" i="1" spc="65" dirty="0">
                <a:latin typeface="Times New Roman"/>
                <a:cs typeface="Times New Roman"/>
              </a:rPr>
              <a:t> </a:t>
            </a:r>
            <a:r>
              <a:rPr sz="850" i="1" spc="10" dirty="0">
                <a:latin typeface="Times New Roman"/>
                <a:cs typeface="Times New Roman"/>
              </a:rPr>
              <a:t>TMLD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  <a:tabLst>
                <a:tab pos="974725" algn="l"/>
                <a:tab pos="2218055" algn="l"/>
                <a:tab pos="3276600" algn="l"/>
                <a:tab pos="4483100" algn="l"/>
                <a:tab pos="4815840" algn="l"/>
                <a:tab pos="5274945" algn="l"/>
              </a:tabLst>
            </a:pPr>
            <a:r>
              <a:rPr sz="8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85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Principal	 	</a:t>
            </a:r>
            <a:r>
              <a:rPr sz="8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Interest	 	</a:t>
            </a:r>
            <a:r>
              <a:rPr sz="8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Total	</a:t>
            </a:r>
            <a:endParaRPr sz="85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130300" y="7147093"/>
          <a:ext cx="5967727" cy="13362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38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772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27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96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27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83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39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791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23032">
                <a:tc>
                  <a:txBody>
                    <a:bodyPr/>
                    <a:lstStyle/>
                    <a:p>
                      <a:pPr marL="36830" algn="ctr">
                        <a:lnSpc>
                          <a:spcPts val="869"/>
                        </a:lnSpc>
                      </a:pPr>
                      <a:r>
                        <a:rPr sz="850" spc="20" dirty="0">
                          <a:latin typeface="Times New Roman"/>
                          <a:cs typeface="Times New Roman"/>
                        </a:rPr>
                        <a:t>Year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Ending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869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General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ts val="869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Direct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ts val="869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ts val="869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General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7010">
                        <a:lnSpc>
                          <a:spcPts val="869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Direct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10515">
                        <a:lnSpc>
                          <a:spcPts val="869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5537">
                <a:tc gridSpan="8">
                  <a:txBody>
                    <a:bodyPr/>
                    <a:lstStyle/>
                    <a:p>
                      <a:pPr>
                        <a:lnSpc>
                          <a:spcPts val="940"/>
                        </a:lnSpc>
                        <a:spcBef>
                          <a:spcPts val="185"/>
                        </a:spcBef>
                        <a:tabLst>
                          <a:tab pos="806450" algn="l"/>
                          <a:tab pos="1376680" algn="l"/>
                          <a:tab pos="2353310" algn="l"/>
                          <a:tab pos="2879090" algn="l"/>
                          <a:tab pos="4603750" algn="l"/>
                          <a:tab pos="5144135" algn="l"/>
                          <a:tab pos="5935980" algn="l"/>
                        </a:tabLst>
                      </a:pPr>
                      <a:r>
                        <a:rPr sz="850" u="dbl" spc="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Decemb</a:t>
                      </a:r>
                      <a:r>
                        <a:rPr sz="8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8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31,	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Obligation	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borrowi</a:t>
                      </a:r>
                      <a:r>
                        <a:rPr sz="8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ng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Principal	 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Obligation   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50" u="dbl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borrowi</a:t>
                      </a:r>
                      <a:r>
                        <a:rPr sz="8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ng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Interest	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5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234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3292"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70"/>
                        </a:spcBef>
                        <a:tabLst>
                          <a:tab pos="63627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70"/>
                        </a:spcBef>
                        <a:tabLst>
                          <a:tab pos="29591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132,250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70"/>
                        </a:spcBef>
                        <a:tabLst>
                          <a:tab pos="33274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132,250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70"/>
                        </a:spcBef>
                        <a:tabLst>
                          <a:tab pos="59182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70"/>
                        </a:spcBef>
                        <a:tabLst>
                          <a:tab pos="35496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8,067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70"/>
                        </a:spcBef>
                        <a:tabLst>
                          <a:tab pos="51054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8,067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70"/>
                        </a:spcBef>
                        <a:tabLst>
                          <a:tab pos="35496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140,317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993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993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723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51054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6,723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138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973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3746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993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9875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378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51054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5,378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137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628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3746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9875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9875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034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51054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4,034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136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284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3746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9875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461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9875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52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689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51117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2,689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134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939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4508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2024-2028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532765" algn="l"/>
                          <a:tab pos="73215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619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5146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619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8892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132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88950" algn="l"/>
                          <a:tab pos="68770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619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1115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34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51117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</a:t>
                      </a:r>
                      <a:r>
                        <a:rPr sz="8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34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1115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133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59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9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532765" algn="l"/>
                          <a:tab pos="73215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9591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793,500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3337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793,500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8895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0353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28,236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45910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28,236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5496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821,736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object 5"/>
          <p:cNvSpPr/>
          <p:nvPr/>
        </p:nvSpPr>
        <p:spPr>
          <a:xfrm>
            <a:off x="1803878" y="3446882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03882" y="3450596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18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595887" y="3432070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595892" y="3435775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595887" y="3446882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95892" y="3450596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328681" y="3432070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328695" y="3435775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4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328681" y="3446882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28695" y="3450596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4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098484" y="3432070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098480" y="3435775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8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098484" y="3446882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098480" y="3450596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8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831278" y="3432070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831283" y="3435775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31278" y="3446882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831283" y="3450596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519660" y="3432070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49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9661" y="3435775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5002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519660" y="3446882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49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519661" y="3450596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5002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803882" y="4709712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18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595887" y="4706003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95892" y="4709712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328681" y="4706003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328695" y="4709712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4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098484" y="4706003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098480" y="4709712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8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831278" y="4706003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831283" y="4709712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519660" y="4706003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49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519661" y="4709712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5002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803878" y="666134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803882" y="666505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18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595887" y="6646531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595892" y="6650234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595887" y="6661344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95892" y="6665055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28681" y="6646531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28695" y="6650234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4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328681" y="6661344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328695" y="6665055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4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098484" y="6646531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098480" y="6650234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8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098484" y="6661344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098480" y="6665055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8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831278" y="6646531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31283" y="6650234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831278" y="6661344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831283" y="6665055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519660" y="6646531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49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519661" y="6650234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5002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519660" y="6661344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49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519661" y="6665055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5002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803878" y="8475960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803882" y="8479669"/>
            <a:ext cx="703580" cy="0"/>
          </a:xfrm>
          <a:custGeom>
            <a:avLst/>
            <a:gdLst/>
            <a:ahLst/>
            <a:cxnLst/>
            <a:rect l="l" t="t" r="r" b="b"/>
            <a:pathLst>
              <a:path w="703580">
                <a:moveTo>
                  <a:pt x="0" y="0"/>
                </a:moveTo>
                <a:lnTo>
                  <a:pt x="70318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595887" y="8461147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595892" y="8464848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595887" y="8475960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595892" y="8479669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328681" y="8461147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328695" y="8464848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4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328681" y="8475960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328695" y="8479669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>
                <a:moveTo>
                  <a:pt x="0" y="0"/>
                </a:moveTo>
                <a:lnTo>
                  <a:pt x="680974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098484" y="8461147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098480" y="8464848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8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098484" y="8475960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098480" y="8479669"/>
            <a:ext cx="644525" cy="0"/>
          </a:xfrm>
          <a:custGeom>
            <a:avLst/>
            <a:gdLst/>
            <a:ahLst/>
            <a:cxnLst/>
            <a:rect l="l" t="t" r="r" b="b"/>
            <a:pathLst>
              <a:path w="644525">
                <a:moveTo>
                  <a:pt x="0" y="0"/>
                </a:moveTo>
                <a:lnTo>
                  <a:pt x="643978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831278" y="8461147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831283" y="8464848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831278" y="8475960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831283" y="8479669"/>
            <a:ext cx="600075" cy="0"/>
          </a:xfrm>
          <a:custGeom>
            <a:avLst/>
            <a:gdLst/>
            <a:ahLst/>
            <a:cxnLst/>
            <a:rect l="l" t="t" r="r" b="b"/>
            <a:pathLst>
              <a:path w="600075">
                <a:moveTo>
                  <a:pt x="0" y="0"/>
                </a:moveTo>
                <a:lnTo>
                  <a:pt x="59956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519660" y="8461147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49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519661" y="8464848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5002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519660" y="8475960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49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519661" y="8479669"/>
            <a:ext cx="755015" cy="0"/>
          </a:xfrm>
          <a:custGeom>
            <a:avLst/>
            <a:gdLst/>
            <a:ahLst/>
            <a:cxnLst/>
            <a:rect l="l" t="t" r="r" b="b"/>
            <a:pathLst>
              <a:path w="755014">
                <a:moveTo>
                  <a:pt x="0" y="0"/>
                </a:moveTo>
                <a:lnTo>
                  <a:pt x="755002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130300" y="1506356"/>
            <a:ext cx="5936615" cy="0"/>
          </a:xfrm>
          <a:custGeom>
            <a:avLst/>
            <a:gdLst/>
            <a:ahLst/>
            <a:cxnLst/>
            <a:rect l="l" t="t" r="r" b="b"/>
            <a:pathLst>
              <a:path w="5936615">
                <a:moveTo>
                  <a:pt x="0" y="0"/>
                </a:moveTo>
                <a:lnTo>
                  <a:pt x="59363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130300" y="1510061"/>
            <a:ext cx="5936615" cy="0"/>
          </a:xfrm>
          <a:custGeom>
            <a:avLst/>
            <a:gdLst/>
            <a:ahLst/>
            <a:cxnLst/>
            <a:rect l="l" t="t" r="r" b="b"/>
            <a:pathLst>
              <a:path w="5936615">
                <a:moveTo>
                  <a:pt x="0" y="0"/>
                </a:moveTo>
                <a:lnTo>
                  <a:pt x="5936361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363483" y="3432070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363474" y="343577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363483" y="3446882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363474" y="3450596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363483" y="4706003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363474" y="4709712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90" name="object 90"/>
          <p:cNvGraphicFramePr>
            <a:graphicFrameLocks noGrp="1"/>
          </p:cNvGraphicFramePr>
          <p:nvPr/>
        </p:nvGraphicFramePr>
        <p:xfrm>
          <a:off x="1130300" y="1525821"/>
          <a:ext cx="5969630" cy="53712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3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38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9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135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89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4389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89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994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89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550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889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3532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148094">
                <a:tc gridSpan="14">
                  <a:txBody>
                    <a:bodyPr/>
                    <a:lstStyle/>
                    <a:p>
                      <a:pPr marL="673100">
                        <a:lnSpc>
                          <a:spcPts val="950"/>
                        </a:lnSpc>
                        <a:tabLst>
                          <a:tab pos="1635760" algn="l"/>
                          <a:tab pos="2879090" algn="l"/>
                          <a:tab pos="3937635" algn="l"/>
                          <a:tab pos="5144135" algn="l"/>
                          <a:tab pos="5476875" algn="l"/>
                          <a:tab pos="593598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Principal	 	</a:t>
                      </a:r>
                      <a:r>
                        <a:rPr sz="8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Interest	 	</a:t>
                      </a: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Total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3032">
                <a:tc>
                  <a:txBody>
                    <a:bodyPr/>
                    <a:lstStyle/>
                    <a:p>
                      <a:pPr marL="7620" algn="ctr">
                        <a:lnSpc>
                          <a:spcPts val="869"/>
                        </a:lnSpc>
                      </a:pPr>
                      <a:r>
                        <a:rPr sz="850" spc="20" dirty="0">
                          <a:latin typeface="Times New Roman"/>
                          <a:cs typeface="Times New Roman"/>
                        </a:rPr>
                        <a:t>Year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Ending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4785">
                        <a:lnSpc>
                          <a:spcPts val="869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General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73685">
                        <a:lnSpc>
                          <a:spcPts val="869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Direct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18135">
                        <a:lnSpc>
                          <a:spcPts val="869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43840">
                        <a:lnSpc>
                          <a:spcPts val="869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General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51460">
                        <a:lnSpc>
                          <a:spcPts val="869"/>
                        </a:lnSpc>
                      </a:pPr>
                      <a:r>
                        <a:rPr sz="850" spc="5" dirty="0">
                          <a:latin typeface="Times New Roman"/>
                          <a:cs typeface="Times New Roman"/>
                        </a:rPr>
                        <a:t>Direct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 marL="354965">
                        <a:lnSpc>
                          <a:spcPts val="869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8094">
                <a:tc gridSpan="14">
                  <a:txBody>
                    <a:bodyPr/>
                    <a:lstStyle/>
                    <a:p>
                      <a:pPr>
                        <a:lnSpc>
                          <a:spcPts val="940"/>
                        </a:lnSpc>
                        <a:spcBef>
                          <a:spcPts val="125"/>
                        </a:spcBef>
                        <a:tabLst>
                          <a:tab pos="162560" algn="l"/>
                          <a:tab pos="806450" algn="l"/>
                          <a:tab pos="1376680" algn="l"/>
                          <a:tab pos="2353310" algn="l"/>
                          <a:tab pos="2879090" algn="l"/>
                          <a:tab pos="4603750" algn="l"/>
                          <a:tab pos="5144135" algn="l"/>
                          <a:tab pos="593598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J</a:t>
                      </a:r>
                      <a:r>
                        <a:rPr sz="8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,	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Obligation	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borrowi</a:t>
                      </a:r>
                      <a:r>
                        <a:rPr sz="8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ng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Principal	 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Obligation   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50" u="dbl" spc="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borrowi</a:t>
                      </a:r>
                      <a:r>
                        <a:rPr sz="8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ng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8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Interest	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85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0624"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  <a:spcBef>
                          <a:spcPts val="125"/>
                        </a:spcBef>
                        <a:tabLst>
                          <a:tab pos="31051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295,000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125"/>
                        </a:spcBef>
                        <a:tabLst>
                          <a:tab pos="39179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38,476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125"/>
                        </a:spcBef>
                        <a:tabLst>
                          <a:tab pos="37719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333,476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125"/>
                        </a:spcBef>
                        <a:tabLst>
                          <a:tab pos="34036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457,843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125"/>
                        </a:spcBef>
                        <a:tabLst>
                          <a:tab pos="39941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125"/>
                        </a:spcBef>
                        <a:tabLst>
                          <a:tab pos="451484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459,694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125"/>
                        </a:spcBef>
                        <a:tabLst>
                          <a:tab pos="39941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793,170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295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38,476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719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333,476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036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457,525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5148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459,376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792,852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305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38,476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719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343,476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036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442,776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5148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444,627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788,103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325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38,476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719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363,476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036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427,524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5148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429,375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792,851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335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38,476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719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373,476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036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411,275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5148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413,126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786,602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2025-2029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23685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1,975,000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4036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151,250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0353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2,126,250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6606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1,784,375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15494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719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1,784,375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2575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3,910,625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2030-2034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23685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2,430,000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41,000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2,471,000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6606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1,328,275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15494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719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1,328,275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251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3,799,275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2035-2039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2362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2,855,000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R="15494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2,855,000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036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905,002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15494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508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905,002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251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3,760,002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2040-2044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3622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380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532765" algn="l"/>
                          <a:tab pos="73215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0289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3,380,</a:t>
                      </a:r>
                      <a:r>
                        <a:rPr sz="8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3972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373,</a:t>
                      </a:r>
                      <a:r>
                        <a:rPr sz="8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86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88315" algn="l"/>
                          <a:tab pos="68770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5085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373,</a:t>
                      </a:r>
                      <a:r>
                        <a:rPr sz="8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86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2512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3,753,</a:t>
                      </a:r>
                      <a:r>
                        <a:rPr sz="8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86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878"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u="dbl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12,195,</a:t>
                      </a:r>
                      <a:r>
                        <a:rPr sz="8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4036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384,630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12,579,630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6,588,457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9941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9,255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7719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6,597,712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19,177,342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8657">
                <a:tc gridSpan="14">
                  <a:txBody>
                    <a:bodyPr/>
                    <a:lstStyle/>
                    <a:p>
                      <a:pPr marL="2560955">
                        <a:lnSpc>
                          <a:spcPts val="940"/>
                        </a:lnSpc>
                        <a:spcBef>
                          <a:spcPts val="600"/>
                        </a:spcBef>
                      </a:pPr>
                      <a:r>
                        <a:rPr sz="850" i="1" spc="15" dirty="0"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850" i="1" spc="5" dirty="0">
                          <a:latin typeface="Times New Roman"/>
                          <a:cs typeface="Times New Roman"/>
                        </a:rPr>
                        <a:t>Activities -</a:t>
                      </a:r>
                      <a:r>
                        <a:rPr sz="850" i="1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i="1" spc="20" dirty="0">
                          <a:latin typeface="Times New Roman"/>
                          <a:cs typeface="Times New Roman"/>
                        </a:rPr>
                        <a:t>Sewer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7620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0624"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36258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191770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519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285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229235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549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285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295910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650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199390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87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932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354965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582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251460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641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867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324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354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168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526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67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878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71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404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425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572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338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903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368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903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370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51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729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54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099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423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002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348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726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378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726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34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118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35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318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414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044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363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461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363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461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553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553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379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014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5620">
                <a:tc>
                  <a:txBody>
                    <a:bodyPr/>
                    <a:lstStyle/>
                    <a:p>
                      <a:pPr marL="15875" algn="ctr">
                        <a:lnSpc>
                          <a:spcPts val="1019"/>
                        </a:lnSpc>
                        <a:spcBef>
                          <a:spcPts val="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2025-2029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019"/>
                        </a:lnSpc>
                        <a:spcBef>
                          <a:spcPts val="25"/>
                        </a:spcBef>
                        <a:tabLst>
                          <a:tab pos="503555" algn="l"/>
                          <a:tab pos="702945" algn="l"/>
                        </a:tabLst>
                      </a:pP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ts val="1019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368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372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ts val="1019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368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372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ts val="1019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4305" algn="r">
                        <a:lnSpc>
                          <a:spcPts val="1019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ts val="1019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1915" algn="r">
                        <a:lnSpc>
                          <a:spcPts val="1019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368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372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29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11150" algn="l"/>
                        </a:tabLst>
                      </a:pP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120</a:t>
                      </a:r>
                      <a:r>
                        <a:rPr sz="850" u="sng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8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2,262,915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165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2,382,915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243840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746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2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257,210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0800" algn="r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02895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268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956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2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2,651,871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86169">
                <a:tc gridSpan="1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31115" algn="ctr">
                        <a:lnSpc>
                          <a:spcPts val="940"/>
                        </a:lnSpc>
                      </a:pPr>
                      <a:r>
                        <a:rPr sz="850" i="1" spc="15" dirty="0">
                          <a:latin typeface="Times New Roman"/>
                          <a:cs typeface="Times New Roman"/>
                        </a:rPr>
                        <a:t>Business-Type </a:t>
                      </a:r>
                      <a:r>
                        <a:rPr sz="850" i="1" spc="5" dirty="0">
                          <a:latin typeface="Times New Roman"/>
                          <a:cs typeface="Times New Roman"/>
                        </a:rPr>
                        <a:t>Activities -</a:t>
                      </a:r>
                      <a:r>
                        <a:rPr sz="850" i="1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i="1" spc="10" dirty="0">
                          <a:latin typeface="Times New Roman"/>
                          <a:cs typeface="Times New Roman"/>
                        </a:rPr>
                        <a:t>Water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1432"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1115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313,297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39243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50,000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37719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363,297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39179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73,926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34734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19,125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50292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93,051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39941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456,348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143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313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50,000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719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363,297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61,818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734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18,000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029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79,818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443,115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143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313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50,000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719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363,297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49,519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734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16,875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029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66,394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429,691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143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313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50,000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655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363,297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37,125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734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15,750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0228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52,875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416,172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2024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143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123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50,000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655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173,297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116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24,541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734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14,625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0228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39,166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212,463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2025-2029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143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386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485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250,000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655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636,485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116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57,149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734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56,250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508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113,399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749,884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2030-2034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143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41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485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250,000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655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291,485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26,856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4734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28,125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0228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54,981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87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346,466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2035-2039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143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41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485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100,000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7719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141,485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17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17,262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3,375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029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20,637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162,122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2040-2044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143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41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485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R="15494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2862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41,485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4323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7,669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15494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55435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7,669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508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25" dirty="0">
                          <a:latin typeface="Times New Roman"/>
                          <a:cs typeface="Times New Roman"/>
                        </a:rPr>
                        <a:t>49,154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8094"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2045-2048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1402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8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27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532130" algn="l"/>
                          <a:tab pos="73215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80059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8,</a:t>
                      </a:r>
                      <a:r>
                        <a:rPr sz="8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27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51752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38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87680" algn="l"/>
                          <a:tab pos="687705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62865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38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502920" algn="l"/>
                        </a:tabLst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8,</a:t>
                      </a:r>
                      <a:r>
                        <a:rPr sz="8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65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378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u="dbl" spc="204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1,895,</a:t>
                      </a:r>
                      <a:r>
                        <a:rPr sz="8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69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gridSpan="2"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3972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850,000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2,745,697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39725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356,248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172,125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50850" algn="l"/>
                        </a:tabLst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528,373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25" dirty="0">
                          <a:latin typeface="Times New Roman"/>
                          <a:cs typeface="Times New Roman"/>
                        </a:rPr>
                        <a:t>3,274,070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  <p:sp>
        <p:nvSpPr>
          <p:cNvPr id="91" name="object 91"/>
          <p:cNvSpPr/>
          <p:nvPr/>
        </p:nvSpPr>
        <p:spPr>
          <a:xfrm>
            <a:off x="6363483" y="6646531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363474" y="665023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363483" y="6661344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363474" y="6665055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130300" y="6965015"/>
            <a:ext cx="5936615" cy="0"/>
          </a:xfrm>
          <a:custGeom>
            <a:avLst/>
            <a:gdLst/>
            <a:ahLst/>
            <a:cxnLst/>
            <a:rect l="l" t="t" r="r" b="b"/>
            <a:pathLst>
              <a:path w="5936615">
                <a:moveTo>
                  <a:pt x="0" y="0"/>
                </a:moveTo>
                <a:lnTo>
                  <a:pt x="59363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130300" y="6968725"/>
            <a:ext cx="5936615" cy="0"/>
          </a:xfrm>
          <a:custGeom>
            <a:avLst/>
            <a:gdLst/>
            <a:ahLst/>
            <a:cxnLst/>
            <a:rect l="l" t="t" r="r" b="b"/>
            <a:pathLst>
              <a:path w="5936615">
                <a:moveTo>
                  <a:pt x="0" y="0"/>
                </a:moveTo>
                <a:lnTo>
                  <a:pt x="5936361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363483" y="8461147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363474" y="8464848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363483" y="8475960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363474" y="8479669"/>
            <a:ext cx="703580" cy="0"/>
          </a:xfrm>
          <a:custGeom>
            <a:avLst/>
            <a:gdLst/>
            <a:ahLst/>
            <a:cxnLst/>
            <a:rect l="l" t="t" r="r" b="b"/>
            <a:pathLst>
              <a:path w="703579">
                <a:moveTo>
                  <a:pt x="0" y="0"/>
                </a:moveTo>
                <a:lnTo>
                  <a:pt x="703186" y="0"/>
                </a:lnTo>
              </a:path>
            </a:pathLst>
          </a:custGeom>
          <a:ln w="7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62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527">
    <p:push dir="u"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60" y="852932"/>
            <a:ext cx="5720080" cy="196024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240665" marR="258445">
              <a:lnSpc>
                <a:spcPct val="95700"/>
              </a:lnSpc>
              <a:spcBef>
                <a:spcPts val="160"/>
              </a:spcBef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MCWT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Loan Subsidies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10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previously </a:t>
            </a:r>
            <a:r>
              <a:rPr sz="1100" spc="-5" dirty="0">
                <a:latin typeface="Times New Roman"/>
                <a:cs typeface="Times New Roman"/>
              </a:rPr>
              <a:t>noted in </a:t>
            </a:r>
            <a:r>
              <a:rPr sz="1100" dirty="0">
                <a:latin typeface="Times New Roman"/>
                <a:cs typeface="Times New Roman"/>
              </a:rPr>
              <a:t>Note </a:t>
            </a:r>
            <a:r>
              <a:rPr sz="1100" spc="-5" dirty="0">
                <a:latin typeface="Times New Roman"/>
                <a:cs typeface="Times New Roman"/>
              </a:rPr>
              <a:t>I. B.,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has </a:t>
            </a:r>
            <a:r>
              <a:rPr sz="1100" spc="-5" dirty="0">
                <a:latin typeface="Times New Roman"/>
                <a:cs typeface="Times New Roman"/>
              </a:rPr>
              <a:t>entered </a:t>
            </a:r>
            <a:r>
              <a:rPr sz="1100" dirty="0">
                <a:latin typeface="Times New Roman"/>
                <a:cs typeface="Times New Roman"/>
              </a:rPr>
              <a:t>into </a:t>
            </a:r>
            <a:r>
              <a:rPr sz="1100" spc="-5" dirty="0">
                <a:latin typeface="Times New Roman"/>
                <a:cs typeface="Times New Roman"/>
              </a:rPr>
              <a:t>loan  agreements with the </a:t>
            </a:r>
            <a:r>
              <a:rPr sz="1100" spc="-10" dirty="0">
                <a:latin typeface="Times New Roman"/>
                <a:cs typeface="Times New Roman"/>
              </a:rPr>
              <a:t>MCWT. </a:t>
            </a:r>
            <a:r>
              <a:rPr sz="1100" spc="-5" dirty="0">
                <a:latin typeface="Times New Roman"/>
                <a:cs typeface="Times New Roman"/>
              </a:rPr>
              <a:t>It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expected that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10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will be </a:t>
            </a:r>
            <a:r>
              <a:rPr sz="1100" spc="-5" dirty="0">
                <a:latin typeface="Times New Roman"/>
                <a:cs typeface="Times New Roman"/>
              </a:rPr>
              <a:t>subsidized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MCWT </a:t>
            </a:r>
            <a:r>
              <a:rPr sz="1100" dirty="0">
                <a:latin typeface="Times New Roman"/>
                <a:cs typeface="Times New Roman"/>
              </a:rPr>
              <a:t>on a  </a:t>
            </a:r>
            <a:r>
              <a:rPr sz="1100" spc="-5" dirty="0">
                <a:latin typeface="Times New Roman"/>
                <a:cs typeface="Times New Roman"/>
              </a:rPr>
              <a:t>periodic basis for principal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amount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$119,930 and </a:t>
            </a:r>
            <a:r>
              <a:rPr sz="1100" spc="-5" dirty="0">
                <a:latin typeface="Times New Roman"/>
                <a:cs typeface="Times New Roman"/>
              </a:rPr>
              <a:t>interest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amount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$191,348  </a:t>
            </a:r>
            <a:r>
              <a:rPr sz="1100" dirty="0">
                <a:latin typeface="Times New Roman"/>
                <a:cs typeface="Times New Roman"/>
              </a:rPr>
              <a:t>until the maturity of </a:t>
            </a:r>
            <a:r>
              <a:rPr sz="1100" spc="-5" dirty="0">
                <a:latin typeface="Times New Roman"/>
                <a:cs typeface="Times New Roman"/>
              </a:rPr>
              <a:t>these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agreements.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 </a:t>
            </a:r>
            <a:r>
              <a:rPr sz="1100" b="1" spc="-5" dirty="0">
                <a:latin typeface="Times New Roman"/>
                <a:cs typeface="Times New Roman"/>
              </a:rPr>
              <a:t>Capital</a:t>
            </a:r>
            <a:r>
              <a:rPr sz="1100" b="1" spc="-16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Leases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241300" marR="5080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has entered </a:t>
            </a:r>
            <a:r>
              <a:rPr sz="1100" dirty="0">
                <a:latin typeface="Times New Roman"/>
                <a:cs typeface="Times New Roman"/>
              </a:rPr>
              <a:t>into </a:t>
            </a:r>
            <a:r>
              <a:rPr sz="1100" spc="-5" dirty="0">
                <a:latin typeface="Times New Roman"/>
                <a:cs typeface="Times New Roman"/>
              </a:rPr>
              <a:t>non-cancelable </a:t>
            </a:r>
            <a:r>
              <a:rPr sz="1100" dirty="0">
                <a:latin typeface="Times New Roman"/>
                <a:cs typeface="Times New Roman"/>
              </a:rPr>
              <a:t>leases </a:t>
            </a:r>
            <a:r>
              <a:rPr sz="1100" spc="-5" dirty="0">
                <a:latin typeface="Times New Roman"/>
                <a:cs typeface="Times New Roman"/>
              </a:rPr>
              <a:t>for the purchases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vehicles </a:t>
            </a:r>
            <a:r>
              <a:rPr sz="1100" dirty="0">
                <a:latin typeface="Times New Roman"/>
                <a:cs typeface="Times New Roman"/>
              </a:rPr>
              <a:t>and equipment.  These </a:t>
            </a:r>
            <a:r>
              <a:rPr sz="1100" spc="-5" dirty="0">
                <a:latin typeface="Times New Roman"/>
                <a:cs typeface="Times New Roman"/>
              </a:rPr>
              <a:t>long-term leases qualify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capital </a:t>
            </a:r>
            <a:r>
              <a:rPr sz="1100" dirty="0">
                <a:latin typeface="Times New Roman"/>
                <a:cs typeface="Times New Roman"/>
              </a:rPr>
              <a:t>leases </a:t>
            </a:r>
            <a:r>
              <a:rPr sz="1100" spc="-5" dirty="0">
                <a:latin typeface="Times New Roman"/>
                <a:cs typeface="Times New Roman"/>
              </a:rPr>
              <a:t>for accounting purposes and, therefore, have been  recorded </a:t>
            </a:r>
            <a:r>
              <a:rPr sz="1100" dirty="0">
                <a:latin typeface="Times New Roman"/>
                <a:cs typeface="Times New Roman"/>
              </a:rPr>
              <a:t>at the </a:t>
            </a:r>
            <a:r>
              <a:rPr sz="1100" spc="-5" dirty="0">
                <a:latin typeface="Times New Roman"/>
                <a:cs typeface="Times New Roman"/>
              </a:rPr>
              <a:t>present value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future minimum lease payments </a:t>
            </a:r>
            <a:r>
              <a:rPr sz="1100" dirty="0">
                <a:latin typeface="Times New Roman"/>
                <a:cs typeface="Times New Roman"/>
              </a:rPr>
              <a:t>as of the </a:t>
            </a:r>
            <a:r>
              <a:rPr sz="1100" spc="-5" dirty="0">
                <a:latin typeface="Times New Roman"/>
                <a:cs typeface="Times New Roman"/>
              </a:rPr>
              <a:t>inception</a:t>
            </a:r>
            <a:r>
              <a:rPr sz="1100" spc="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</a:pPr>
            <a:r>
              <a:rPr sz="1100" spc="-5" dirty="0">
                <a:latin typeface="Times New Roman"/>
                <a:cs typeface="Times New Roman"/>
              </a:rPr>
              <a:t>Assets acquired </a:t>
            </a:r>
            <a:r>
              <a:rPr sz="1100" dirty="0">
                <a:latin typeface="Times New Roman"/>
                <a:cs typeface="Times New Roman"/>
              </a:rPr>
              <a:t>through </a:t>
            </a:r>
            <a:r>
              <a:rPr sz="1100" spc="-5" dirty="0">
                <a:latin typeface="Times New Roman"/>
                <a:cs typeface="Times New Roman"/>
              </a:rPr>
              <a:t>capital leases </a:t>
            </a:r>
            <a:r>
              <a:rPr sz="1100" dirty="0">
                <a:latin typeface="Times New Roman"/>
                <a:cs typeface="Times New Roman"/>
              </a:rPr>
              <a:t>are 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9180" y="4947608"/>
            <a:ext cx="5454015" cy="353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future minimum </a:t>
            </a:r>
            <a:r>
              <a:rPr sz="1100" dirty="0">
                <a:latin typeface="Times New Roman"/>
                <a:cs typeface="Times New Roman"/>
              </a:rPr>
              <a:t>lease </a:t>
            </a:r>
            <a:r>
              <a:rPr sz="1100" spc="-5" dirty="0">
                <a:latin typeface="Times New Roman"/>
                <a:cs typeface="Times New Roman"/>
              </a:rPr>
              <a:t>payments </a:t>
            </a:r>
            <a:r>
              <a:rPr sz="1100" dirty="0">
                <a:latin typeface="Times New Roman"/>
                <a:cs typeface="Times New Roman"/>
              </a:rPr>
              <a:t>and the </a:t>
            </a:r>
            <a:r>
              <a:rPr sz="1100" spc="-5" dirty="0">
                <a:latin typeface="Times New Roman"/>
                <a:cs typeface="Times New Roman"/>
              </a:rPr>
              <a:t>net present value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minimum lease payments at  </a:t>
            </a:r>
            <a:r>
              <a:rPr sz="1100" dirty="0">
                <a:latin typeface="Times New Roman"/>
                <a:cs typeface="Times New Roman"/>
              </a:rPr>
              <a:t>June 30, 2019, are as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673186" y="3150201"/>
          <a:ext cx="3281044" cy="13855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66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54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4820">
                <a:tc>
                  <a:txBody>
                    <a:bodyPr/>
                    <a:lstStyle/>
                    <a:p>
                      <a:pPr marL="31750">
                        <a:lnSpc>
                          <a:spcPts val="1215"/>
                        </a:lnSpc>
                        <a:tabLst>
                          <a:tab pos="2454910" algn="l"/>
                        </a:tabLst>
                      </a:pPr>
                      <a:r>
                        <a:rPr sz="11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Asset</a:t>
                      </a:r>
                      <a:r>
                        <a:rPr sz="1100" u="sng" spc="-7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Description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215"/>
                        </a:lnSpc>
                        <a:tabLst>
                          <a:tab pos="679450" algn="l"/>
                        </a:tabLst>
                      </a:pPr>
                      <a:r>
                        <a:rPr sz="110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Amount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083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One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Ton</a:t>
                      </a:r>
                      <a:r>
                        <a:rPr sz="11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Pickup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4135" marB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  <a:spcBef>
                          <a:spcPts val="505"/>
                        </a:spcBef>
                        <a:tabLst>
                          <a:tab pos="318135" algn="l"/>
                        </a:tabLst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86,361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413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928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Cruiser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66675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31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980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928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Fire</a:t>
                      </a:r>
                      <a:r>
                        <a:rPr sz="11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Engine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66675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503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09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spc="15" dirty="0">
                          <a:latin typeface="Times New Roman"/>
                          <a:cs typeface="Times New Roman"/>
                        </a:rPr>
                        <a:t>Less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accumulated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depreciation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199390" algn="l"/>
                        </a:tabLst>
                      </a:pPr>
                      <a:r>
                        <a:rPr sz="11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1100" u="sng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34</a:t>
                      </a:r>
                      <a:r>
                        <a:rPr sz="1100" u="sng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u="sng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524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42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sz="1100" spc="20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carrying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value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4135" marB="0"/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sz="110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100" u="sng" spc="2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586,956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413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" name="object 5"/>
          <p:cNvSpPr/>
          <p:nvPr/>
        </p:nvSpPr>
        <p:spPr>
          <a:xfrm>
            <a:off x="5271134" y="4531010"/>
            <a:ext cx="60833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279" y="0"/>
                </a:lnTo>
              </a:path>
            </a:pathLst>
          </a:custGeom>
          <a:ln w="94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280869" y="5638143"/>
          <a:ext cx="3229610" cy="215067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3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75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3179">
                <a:tc>
                  <a:txBody>
                    <a:bodyPr/>
                    <a:lstStyle/>
                    <a:p>
                      <a:pPr marL="78740">
                        <a:lnSpc>
                          <a:spcPts val="1220"/>
                        </a:lnSpc>
                        <a:tabLst>
                          <a:tab pos="2370455" algn="l"/>
                        </a:tabLst>
                      </a:pPr>
                      <a:r>
                        <a:rPr sz="11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Fiscal </a:t>
                      </a:r>
                      <a:r>
                        <a:rPr sz="110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Year </a:t>
                      </a:r>
                      <a:r>
                        <a:rPr sz="11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Ended </a:t>
                      </a:r>
                      <a:r>
                        <a:rPr sz="11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June</a:t>
                      </a:r>
                      <a:r>
                        <a:rPr sz="1100" u="sng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30,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ts val="1220"/>
                        </a:lnSpc>
                        <a:tabLst>
                          <a:tab pos="689610" algn="l"/>
                        </a:tabLst>
                      </a:pPr>
                      <a:r>
                        <a:rPr sz="110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Amount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252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2395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100" spc="2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134,500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239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996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134,500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996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2022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969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500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996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2023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9969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500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996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2024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22580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</a:t>
                      </a:r>
                      <a:r>
                        <a:rPr sz="1100" u="dbl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u="sng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9969"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minimum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lease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payments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546,500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9395"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15" dirty="0">
                          <a:latin typeface="Times New Roman"/>
                          <a:cs typeface="Times New Roman"/>
                        </a:rPr>
                        <a:t>Less 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amount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representing</a:t>
                      </a:r>
                      <a:r>
                        <a:rPr sz="11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interest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7150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199390" algn="l"/>
                        </a:tabLst>
                      </a:pPr>
                      <a:r>
                        <a:rPr sz="11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1100" u="sng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59</a:t>
                      </a:r>
                      <a:r>
                        <a:rPr sz="1100" u="sng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u="sng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020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9000"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sz="1100" spc="15" dirty="0">
                          <a:latin typeface="Times New Roman"/>
                          <a:cs typeface="Times New Roman"/>
                        </a:rPr>
                        <a:t>Present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value 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minimum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lease</a:t>
                      </a:r>
                      <a:r>
                        <a:rPr sz="1100" spc="1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payments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2395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sz="110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100" u="sng" spc="2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487,480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239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object 7"/>
          <p:cNvSpPr/>
          <p:nvPr/>
        </p:nvSpPr>
        <p:spPr>
          <a:xfrm>
            <a:off x="4794224" y="7784071"/>
            <a:ext cx="608965" cy="0"/>
          </a:xfrm>
          <a:custGeom>
            <a:avLst/>
            <a:gdLst/>
            <a:ahLst/>
            <a:cxnLst/>
            <a:rect l="l" t="t" r="r" b="b"/>
            <a:pathLst>
              <a:path w="608964">
                <a:moveTo>
                  <a:pt x="0" y="0"/>
                </a:moveTo>
                <a:lnTo>
                  <a:pt x="608507" y="0"/>
                </a:lnTo>
              </a:path>
            </a:pathLst>
          </a:custGeom>
          <a:ln w="94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63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755">
    <p:push dir="u"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1012909"/>
            <a:ext cx="5916930" cy="19615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5745" indent="-233679">
              <a:lnSpc>
                <a:spcPct val="100000"/>
              </a:lnSpc>
              <a:spcBef>
                <a:spcPts val="100"/>
              </a:spcBef>
              <a:buAutoNum type="romanUcPeriod" startAt="3"/>
              <a:tabLst>
                <a:tab pos="246379" algn="l"/>
              </a:tabLst>
            </a:pPr>
            <a:r>
              <a:rPr sz="11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Other</a:t>
            </a:r>
            <a:r>
              <a:rPr sz="1100" b="1" u="heavy" spc="-6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Information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A. Retirement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System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469265" marR="5080">
              <a:lnSpc>
                <a:spcPct val="958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Plan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Description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spc="-10" dirty="0">
                <a:latin typeface="Times New Roman"/>
                <a:cs typeface="Times New Roman"/>
              </a:rPr>
              <a:t>Town </a:t>
            </a:r>
            <a:r>
              <a:rPr sz="1100" spc="-5" dirty="0">
                <a:latin typeface="Times New Roman"/>
                <a:cs typeface="Times New Roman"/>
              </a:rPr>
              <a:t>contributes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Worcester County Retirement System </a:t>
            </a:r>
            <a:r>
              <a:rPr sz="1100" dirty="0">
                <a:latin typeface="Times New Roman"/>
                <a:cs typeface="Times New Roman"/>
              </a:rPr>
              <a:t>(the  </a:t>
            </a:r>
            <a:r>
              <a:rPr sz="1100" spc="-5" dirty="0">
                <a:latin typeface="Times New Roman"/>
                <a:cs typeface="Times New Roman"/>
              </a:rPr>
              <a:t>“System”),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cost-sharing multiple-employer defined </a:t>
            </a:r>
            <a:r>
              <a:rPr sz="1100" dirty="0">
                <a:latin typeface="Times New Roman"/>
                <a:cs typeface="Times New Roman"/>
              </a:rPr>
              <a:t>benefit pension plan. The System </a:t>
            </a:r>
            <a:r>
              <a:rPr sz="1100" spc="-5" dirty="0">
                <a:latin typeface="Times New Roman"/>
                <a:cs typeface="Times New Roman"/>
              </a:rPr>
              <a:t>was  established under Chapter </a:t>
            </a:r>
            <a:r>
              <a:rPr sz="1100" spc="-10" dirty="0">
                <a:latin typeface="Times New Roman"/>
                <a:cs typeface="Times New Roman"/>
              </a:rPr>
              <a:t>32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Massachusetts General Laws.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System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administered </a:t>
            </a:r>
            <a:r>
              <a:rPr sz="1100" dirty="0">
                <a:latin typeface="Times New Roman"/>
                <a:cs typeface="Times New Roman"/>
              </a:rPr>
              <a:t>by the  Worcester </a:t>
            </a:r>
            <a:r>
              <a:rPr sz="1100" spc="-5" dirty="0">
                <a:latin typeface="Times New Roman"/>
                <a:cs typeface="Times New Roman"/>
              </a:rPr>
              <a:t>Regional Retirement Board (the “Board”). Stand-alone financial statements </a:t>
            </a:r>
            <a:r>
              <a:rPr sz="1100" dirty="0">
                <a:latin typeface="Times New Roman"/>
                <a:cs typeface="Times New Roman"/>
              </a:rPr>
              <a:t>for the  year ended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 were </a:t>
            </a:r>
            <a:r>
              <a:rPr sz="1100" dirty="0">
                <a:latin typeface="Times New Roman"/>
                <a:cs typeface="Times New Roman"/>
              </a:rPr>
              <a:t>issued and </a:t>
            </a:r>
            <a:r>
              <a:rPr sz="1100" spc="-5" dirty="0">
                <a:latin typeface="Times New Roman"/>
                <a:cs typeface="Times New Roman"/>
              </a:rPr>
              <a:t>are available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submitting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request </a:t>
            </a:r>
            <a:r>
              <a:rPr sz="1100" dirty="0">
                <a:latin typeface="Times New Roman"/>
                <a:cs typeface="Times New Roman"/>
              </a:rPr>
              <a:t>to the  </a:t>
            </a:r>
            <a:r>
              <a:rPr sz="1100" spc="-5" dirty="0">
                <a:latin typeface="Times New Roman"/>
                <a:cs typeface="Times New Roman"/>
              </a:rPr>
              <a:t>Retirement System at </a:t>
            </a:r>
            <a:r>
              <a:rPr sz="1100" dirty="0">
                <a:latin typeface="Times New Roman"/>
                <a:cs typeface="Times New Roman"/>
              </a:rPr>
              <a:t>23 </a:t>
            </a:r>
            <a:r>
              <a:rPr sz="1100" spc="-5" dirty="0">
                <a:latin typeface="Times New Roman"/>
                <a:cs typeface="Times New Roman"/>
              </a:rPr>
              <a:t>Midstate Drive, Suite </a:t>
            </a:r>
            <a:r>
              <a:rPr sz="1100" dirty="0">
                <a:latin typeface="Times New Roman"/>
                <a:cs typeface="Times New Roman"/>
              </a:rPr>
              <a:t>106, </a:t>
            </a:r>
            <a:r>
              <a:rPr sz="1100" spc="-5" dirty="0">
                <a:latin typeface="Times New Roman"/>
                <a:cs typeface="Times New Roman"/>
              </a:rPr>
              <a:t>Auburn, Massachusetts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01501.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Membership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Membership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System as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31, 2018 </a:t>
            </a:r>
            <a:r>
              <a:rPr sz="1100" spc="-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8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8759" y="4605080"/>
            <a:ext cx="5513705" cy="45307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71755">
              <a:lnSpc>
                <a:spcPct val="96000"/>
              </a:lnSpc>
              <a:spcBef>
                <a:spcPts val="155"/>
              </a:spcBef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Benefit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Terms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Membership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System is mandatory for all full-time employees </a:t>
            </a:r>
            <a:r>
              <a:rPr sz="1100" dirty="0">
                <a:latin typeface="Times New Roman"/>
                <a:cs typeface="Times New Roman"/>
              </a:rPr>
              <a:t>and non-  </a:t>
            </a:r>
            <a:r>
              <a:rPr sz="1100" spc="-5" dirty="0">
                <a:latin typeface="Times New Roman"/>
                <a:cs typeface="Times New Roman"/>
              </a:rPr>
              <a:t>seasonal, part-time employees who,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general, regularly work more </a:t>
            </a:r>
            <a:r>
              <a:rPr sz="1100" dirty="0">
                <a:latin typeface="Times New Roman"/>
                <a:cs typeface="Times New Roman"/>
              </a:rPr>
              <a:t>than </a:t>
            </a:r>
            <a:r>
              <a:rPr sz="1100" spc="-5" dirty="0">
                <a:latin typeface="Times New Roman"/>
                <a:cs typeface="Times New Roman"/>
              </a:rPr>
              <a:t>twenty hours per week.  Members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Retirement </a:t>
            </a:r>
            <a:r>
              <a:rPr sz="1100" dirty="0">
                <a:latin typeface="Times New Roman"/>
                <a:cs typeface="Times New Roman"/>
              </a:rPr>
              <a:t>System </a:t>
            </a:r>
            <a:r>
              <a:rPr sz="1100" spc="-10" dirty="0">
                <a:latin typeface="Times New Roman"/>
                <a:cs typeface="Times New Roman"/>
              </a:rPr>
              <a:t>do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participate 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federal Social Security retirement  </a:t>
            </a:r>
            <a:r>
              <a:rPr sz="1100" dirty="0">
                <a:latin typeface="Times New Roman"/>
                <a:cs typeface="Times New Roman"/>
              </a:rPr>
              <a:t>system.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9215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Massachusetts contributory retirement system benefits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uniform from retirement system </a:t>
            </a:r>
            <a:r>
              <a:rPr sz="1100" dirty="0">
                <a:latin typeface="Times New Roman"/>
                <a:cs typeface="Times New Roman"/>
              </a:rPr>
              <a:t>to  system. </a:t>
            </a:r>
            <a:r>
              <a:rPr sz="1100" spc="-5" dirty="0">
                <a:latin typeface="Times New Roman"/>
                <a:cs typeface="Times New Roman"/>
              </a:rPr>
              <a:t>The System provides for retirement allowance benefits up </a:t>
            </a:r>
            <a:r>
              <a:rPr sz="1100" dirty="0">
                <a:latin typeface="Times New Roman"/>
                <a:cs typeface="Times New Roman"/>
              </a:rPr>
              <a:t>to a </a:t>
            </a:r>
            <a:r>
              <a:rPr sz="1100" spc="-5" dirty="0">
                <a:latin typeface="Times New Roman"/>
                <a:cs typeface="Times New Roman"/>
              </a:rPr>
              <a:t>maximum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80% </a:t>
            </a:r>
            <a:r>
              <a:rPr sz="1100" dirty="0">
                <a:latin typeface="Times New Roman"/>
                <a:cs typeface="Times New Roman"/>
              </a:rPr>
              <a:t>of a  </a:t>
            </a:r>
            <a:r>
              <a:rPr sz="1100" spc="-5" dirty="0">
                <a:latin typeface="Times New Roman"/>
                <a:cs typeface="Times New Roman"/>
              </a:rPr>
              <a:t>participant’s highest three-year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five-year </a:t>
            </a:r>
            <a:r>
              <a:rPr sz="1100" dirty="0">
                <a:latin typeface="Times New Roman"/>
                <a:cs typeface="Times New Roman"/>
              </a:rPr>
              <a:t>average annual </a:t>
            </a:r>
            <a:r>
              <a:rPr sz="1100" spc="-5" dirty="0">
                <a:latin typeface="Times New Roman"/>
                <a:cs typeface="Times New Roman"/>
              </a:rPr>
              <a:t>rate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regular compensation,  </a:t>
            </a:r>
            <a:r>
              <a:rPr sz="1100" dirty="0">
                <a:latin typeface="Times New Roman"/>
                <a:cs typeface="Times New Roman"/>
              </a:rPr>
              <a:t>depending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participant’s date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hire. Benefit </a:t>
            </a:r>
            <a:r>
              <a:rPr sz="1100" dirty="0">
                <a:latin typeface="Times New Roman"/>
                <a:cs typeface="Times New Roman"/>
              </a:rPr>
              <a:t>payments are </a:t>
            </a:r>
            <a:r>
              <a:rPr sz="1100" spc="-5" dirty="0">
                <a:latin typeface="Times New Roman"/>
                <a:cs typeface="Times New Roman"/>
              </a:rPr>
              <a:t>based </a:t>
            </a:r>
            <a:r>
              <a:rPr sz="1100" dirty="0">
                <a:latin typeface="Times New Roman"/>
                <a:cs typeface="Times New Roman"/>
              </a:rPr>
              <a:t>upon a </a:t>
            </a:r>
            <a:r>
              <a:rPr sz="1100" spc="-5" dirty="0">
                <a:latin typeface="Times New Roman"/>
                <a:cs typeface="Times New Roman"/>
              </a:rPr>
              <a:t>participant’s </a:t>
            </a:r>
            <a:r>
              <a:rPr sz="1100" dirty="0">
                <a:latin typeface="Times New Roman"/>
                <a:cs typeface="Times New Roman"/>
              </a:rPr>
              <a:t>age,  length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creditable service, </a:t>
            </a:r>
            <a:r>
              <a:rPr sz="1100" dirty="0">
                <a:latin typeface="Times New Roman"/>
                <a:cs typeface="Times New Roman"/>
              </a:rPr>
              <a:t>level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compensation </a:t>
            </a:r>
            <a:r>
              <a:rPr sz="1100" dirty="0">
                <a:latin typeface="Times New Roman"/>
                <a:cs typeface="Times New Roman"/>
              </a:rPr>
              <a:t>and job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classification.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32715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most common benefits </a:t>
            </a:r>
            <a:r>
              <a:rPr sz="1100" dirty="0">
                <a:latin typeface="Times New Roman"/>
                <a:cs typeface="Times New Roman"/>
              </a:rPr>
              <a:t>paid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Retirement System </a:t>
            </a:r>
            <a:r>
              <a:rPr sz="1100" dirty="0">
                <a:latin typeface="Times New Roman"/>
                <a:cs typeface="Times New Roman"/>
              </a:rPr>
              <a:t>include </a:t>
            </a:r>
            <a:r>
              <a:rPr sz="1100" spc="-5" dirty="0">
                <a:latin typeface="Times New Roman"/>
                <a:cs typeface="Times New Roman"/>
              </a:rPr>
              <a:t>normal retirement, disability  retirement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survivor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benefits.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marR="5080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Normal retirement generally occurs at age </a:t>
            </a:r>
            <a:r>
              <a:rPr sz="1100" dirty="0">
                <a:latin typeface="Times New Roman"/>
                <a:cs typeface="Times New Roman"/>
              </a:rPr>
              <a:t>65. </a:t>
            </a:r>
            <a:r>
              <a:rPr sz="1100" spc="-5" dirty="0">
                <a:latin typeface="Times New Roman"/>
                <a:cs typeface="Times New Roman"/>
              </a:rPr>
              <a:t>However, participants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5" dirty="0">
                <a:latin typeface="Times New Roman"/>
                <a:cs typeface="Times New Roman"/>
              </a:rPr>
              <a:t>retire after  </a:t>
            </a:r>
            <a:r>
              <a:rPr sz="1100" dirty="0">
                <a:latin typeface="Times New Roman"/>
                <a:cs typeface="Times New Roman"/>
              </a:rPr>
              <a:t>twenty </a:t>
            </a:r>
            <a:r>
              <a:rPr sz="1100" spc="-5" dirty="0">
                <a:latin typeface="Times New Roman"/>
                <a:cs typeface="Times New Roman"/>
              </a:rPr>
              <a:t>years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service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at </a:t>
            </a:r>
            <a:r>
              <a:rPr sz="1100" dirty="0">
                <a:latin typeface="Times New Roman"/>
                <a:cs typeface="Times New Roman"/>
              </a:rPr>
              <a:t>any time </a:t>
            </a:r>
            <a:r>
              <a:rPr sz="1100" spc="-5" dirty="0">
                <a:latin typeface="Times New Roman"/>
                <a:cs typeface="Times New Roman"/>
              </a:rPr>
              <a:t>after attaining age </a:t>
            </a:r>
            <a:r>
              <a:rPr sz="1100" dirty="0">
                <a:latin typeface="Times New Roman"/>
                <a:cs typeface="Times New Roman"/>
              </a:rPr>
              <a:t>55, </a:t>
            </a:r>
            <a:r>
              <a:rPr sz="1100" spc="-5" dirty="0">
                <a:latin typeface="Times New Roman"/>
                <a:cs typeface="Times New Roman"/>
              </a:rPr>
              <a:t>if hired </a:t>
            </a:r>
            <a:r>
              <a:rPr sz="1100" dirty="0">
                <a:latin typeface="Times New Roman"/>
                <a:cs typeface="Times New Roman"/>
              </a:rPr>
              <a:t>prior to </a:t>
            </a:r>
            <a:r>
              <a:rPr sz="1100" spc="-10" dirty="0">
                <a:latin typeface="Times New Roman"/>
                <a:cs typeface="Times New Roman"/>
              </a:rPr>
              <a:t>April </a:t>
            </a:r>
            <a:r>
              <a:rPr sz="1100" dirty="0">
                <a:latin typeface="Times New Roman"/>
                <a:cs typeface="Times New Roman"/>
              </a:rPr>
              <a:t>2, 2012  or </a:t>
            </a:r>
            <a:r>
              <a:rPr sz="1100" spc="-10" dirty="0">
                <a:latin typeface="Times New Roman"/>
                <a:cs typeface="Times New Roman"/>
              </a:rPr>
              <a:t>at </a:t>
            </a:r>
            <a:r>
              <a:rPr sz="1100" dirty="0">
                <a:latin typeface="Times New Roman"/>
                <a:cs typeface="Times New Roman"/>
              </a:rPr>
              <a:t>any time </a:t>
            </a:r>
            <a:r>
              <a:rPr sz="1100" spc="-5" dirty="0">
                <a:latin typeface="Times New Roman"/>
                <a:cs typeface="Times New Roman"/>
              </a:rPr>
              <a:t>after attaining </a:t>
            </a:r>
            <a:r>
              <a:rPr sz="1100" dirty="0">
                <a:latin typeface="Times New Roman"/>
                <a:cs typeface="Times New Roman"/>
              </a:rPr>
              <a:t>age 60 </a:t>
            </a:r>
            <a:r>
              <a:rPr sz="1100" spc="-5" dirty="0">
                <a:latin typeface="Times New Roman"/>
                <a:cs typeface="Times New Roman"/>
              </a:rPr>
              <a:t>if hired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after April </a:t>
            </a:r>
            <a:r>
              <a:rPr sz="1100" dirty="0">
                <a:latin typeface="Times New Roman"/>
                <a:cs typeface="Times New Roman"/>
              </a:rPr>
              <a:t>2, </a:t>
            </a:r>
            <a:r>
              <a:rPr sz="1100" spc="-5" dirty="0">
                <a:latin typeface="Times New Roman"/>
                <a:cs typeface="Times New Roman"/>
              </a:rPr>
              <a:t>2012. Participants </a:t>
            </a:r>
            <a:r>
              <a:rPr sz="1100" dirty="0">
                <a:latin typeface="Times New Roman"/>
                <a:cs typeface="Times New Roman"/>
              </a:rPr>
              <a:t>with  hire </a:t>
            </a:r>
            <a:r>
              <a:rPr sz="1100" spc="-5" dirty="0">
                <a:latin typeface="Times New Roman"/>
                <a:cs typeface="Times New Roman"/>
              </a:rPr>
              <a:t>dates subsequent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January </a:t>
            </a:r>
            <a:r>
              <a:rPr sz="1100" dirty="0">
                <a:latin typeface="Times New Roman"/>
                <a:cs typeface="Times New Roman"/>
              </a:rPr>
              <a:t>1, 1978 must </a:t>
            </a:r>
            <a:r>
              <a:rPr sz="1100" spc="-5" dirty="0">
                <a:latin typeface="Times New Roman"/>
                <a:cs typeface="Times New Roman"/>
              </a:rPr>
              <a:t>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minimum </a:t>
            </a:r>
            <a:r>
              <a:rPr sz="1100" dirty="0">
                <a:latin typeface="Times New Roman"/>
                <a:cs typeface="Times New Roman"/>
              </a:rPr>
              <a:t>of ten </a:t>
            </a:r>
            <a:r>
              <a:rPr sz="1100" spc="-5" dirty="0">
                <a:latin typeface="Times New Roman"/>
                <a:cs typeface="Times New Roman"/>
              </a:rPr>
              <a:t>years’ creditable  </a:t>
            </a:r>
            <a:r>
              <a:rPr sz="1100" dirty="0">
                <a:latin typeface="Times New Roman"/>
                <a:cs typeface="Times New Roman"/>
              </a:rPr>
              <a:t>service in </a:t>
            </a:r>
            <a:r>
              <a:rPr sz="1100" spc="-5" dirty="0">
                <a:latin typeface="Times New Roman"/>
                <a:cs typeface="Times New Roman"/>
              </a:rPr>
              <a:t>order to retire </a:t>
            </a:r>
            <a:r>
              <a:rPr sz="1100" dirty="0">
                <a:latin typeface="Times New Roman"/>
                <a:cs typeface="Times New Roman"/>
              </a:rPr>
              <a:t>at age 55. </a:t>
            </a:r>
            <a:r>
              <a:rPr sz="1100" spc="-5" dirty="0">
                <a:latin typeface="Times New Roman"/>
                <a:cs typeface="Times New Roman"/>
              </a:rPr>
              <a:t>Participants become </a:t>
            </a:r>
            <a:r>
              <a:rPr sz="1100" dirty="0">
                <a:latin typeface="Times New Roman"/>
                <a:cs typeface="Times New Roman"/>
              </a:rPr>
              <a:t>vested after ten </a:t>
            </a:r>
            <a:r>
              <a:rPr sz="1100" spc="-5" dirty="0">
                <a:latin typeface="Times New Roman"/>
                <a:cs typeface="Times New Roman"/>
              </a:rPr>
              <a:t>years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service.  </a:t>
            </a:r>
            <a:r>
              <a:rPr sz="1100" dirty="0">
                <a:latin typeface="Times New Roman"/>
                <a:cs typeface="Times New Roman"/>
              </a:rPr>
              <a:t>Benefits </a:t>
            </a:r>
            <a:r>
              <a:rPr sz="1100" spc="-5" dirty="0">
                <a:latin typeface="Times New Roman"/>
                <a:cs typeface="Times New Roman"/>
              </a:rPr>
              <a:t>commencing before </a:t>
            </a:r>
            <a:r>
              <a:rPr sz="1100" dirty="0">
                <a:latin typeface="Times New Roman"/>
                <a:cs typeface="Times New Roman"/>
              </a:rPr>
              <a:t>age </a:t>
            </a:r>
            <a:r>
              <a:rPr sz="1100" spc="-10" dirty="0">
                <a:latin typeface="Times New Roman"/>
                <a:cs typeface="Times New Roman"/>
              </a:rPr>
              <a:t>65 </a:t>
            </a:r>
            <a:r>
              <a:rPr sz="1100" spc="-5" dirty="0">
                <a:latin typeface="Times New Roman"/>
                <a:cs typeface="Times New Roman"/>
              </a:rPr>
              <a:t>are provided at </a:t>
            </a:r>
            <a:r>
              <a:rPr sz="1100" dirty="0">
                <a:latin typeface="Times New Roman"/>
                <a:cs typeface="Times New Roman"/>
              </a:rPr>
              <a:t>a reduced rate. </a:t>
            </a:r>
            <a:r>
              <a:rPr sz="1100" spc="-5" dirty="0">
                <a:latin typeface="Times New Roman"/>
                <a:cs typeface="Times New Roman"/>
              </a:rPr>
              <a:t>Members working </a:t>
            </a:r>
            <a:r>
              <a:rPr sz="1100" dirty="0">
                <a:latin typeface="Times New Roman"/>
                <a:cs typeface="Times New Roman"/>
              </a:rPr>
              <a:t>in  </a:t>
            </a:r>
            <a:r>
              <a:rPr sz="1100" spc="-5" dirty="0">
                <a:latin typeface="Times New Roman"/>
                <a:cs typeface="Times New Roman"/>
              </a:rPr>
              <a:t>certain occupations </a:t>
            </a:r>
            <a:r>
              <a:rPr sz="1100" dirty="0">
                <a:latin typeface="Times New Roman"/>
                <a:cs typeface="Times New Roman"/>
              </a:rPr>
              <a:t>may retire </a:t>
            </a:r>
            <a:r>
              <a:rPr sz="1100" spc="-5" dirty="0">
                <a:latin typeface="Times New Roman"/>
                <a:cs typeface="Times New Roman"/>
              </a:rPr>
              <a:t>with full benefits earlier </a:t>
            </a:r>
            <a:r>
              <a:rPr sz="1100" dirty="0">
                <a:latin typeface="Times New Roman"/>
                <a:cs typeface="Times New Roman"/>
              </a:rPr>
              <a:t>than 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65.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marR="26670">
              <a:lnSpc>
                <a:spcPct val="95800"/>
              </a:lnSpc>
            </a:pPr>
            <a:r>
              <a:rPr sz="1100" spc="-5" dirty="0">
                <a:latin typeface="Times New Roman"/>
                <a:cs typeface="Times New Roman"/>
              </a:rPr>
              <a:t>Ordinary disability retirement is where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participant </a:t>
            </a:r>
            <a:r>
              <a:rPr sz="1100" dirty="0">
                <a:latin typeface="Times New Roman"/>
                <a:cs typeface="Times New Roman"/>
              </a:rPr>
              <a:t>is permanently </a:t>
            </a:r>
            <a:r>
              <a:rPr sz="1100" spc="-5" dirty="0">
                <a:latin typeface="Times New Roman"/>
                <a:cs typeface="Times New Roman"/>
              </a:rPr>
              <a:t>incapacitated from </a:t>
            </a:r>
            <a:r>
              <a:rPr sz="1100" dirty="0">
                <a:latin typeface="Times New Roman"/>
                <a:cs typeface="Times New Roman"/>
              </a:rPr>
              <a:t>a  cause unrelated to </a:t>
            </a:r>
            <a:r>
              <a:rPr sz="1100" spc="-5" dirty="0">
                <a:latin typeface="Times New Roman"/>
                <a:cs typeface="Times New Roman"/>
              </a:rPr>
              <a:t>employment. Accidental disability retirement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where the disability </a:t>
            </a:r>
            <a:r>
              <a:rPr sz="1100" spc="-10" dirty="0">
                <a:latin typeface="Times New Roman"/>
                <a:cs typeface="Times New Roman"/>
              </a:rPr>
              <a:t>is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result </a:t>
            </a:r>
            <a:r>
              <a:rPr sz="1100" dirty="0">
                <a:latin typeface="Times New Roman"/>
                <a:cs typeface="Times New Roman"/>
              </a:rPr>
              <a:t>of an </a:t>
            </a:r>
            <a:r>
              <a:rPr sz="1100" spc="-5" dirty="0">
                <a:latin typeface="Times New Roman"/>
                <a:cs typeface="Times New Roman"/>
              </a:rPr>
              <a:t>injury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illness received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aggravated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performance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duty. </a:t>
            </a:r>
            <a:r>
              <a:rPr sz="1100" dirty="0">
                <a:latin typeface="Times New Roman"/>
                <a:cs typeface="Times New Roman"/>
              </a:rPr>
              <a:t>The  amount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benefits </a:t>
            </a:r>
            <a:r>
              <a:rPr sz="1100" dirty="0">
                <a:latin typeface="Times New Roman"/>
                <a:cs typeface="Times New Roman"/>
              </a:rPr>
              <a:t>to be </a:t>
            </a:r>
            <a:r>
              <a:rPr sz="1100" spc="-5" dirty="0">
                <a:latin typeface="Times New Roman"/>
                <a:cs typeface="Times New Roman"/>
              </a:rPr>
              <a:t>received in such cases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dependent </a:t>
            </a:r>
            <a:r>
              <a:rPr sz="1100" dirty="0">
                <a:latin typeface="Times New Roman"/>
                <a:cs typeface="Times New Roman"/>
              </a:rPr>
              <a:t>upon </a:t>
            </a:r>
            <a:r>
              <a:rPr sz="1100" spc="-5" dirty="0">
                <a:latin typeface="Times New Roman"/>
                <a:cs typeface="Times New Roman"/>
              </a:rPr>
              <a:t>several factors,  </a:t>
            </a:r>
            <a:r>
              <a:rPr sz="1100" dirty="0">
                <a:latin typeface="Times New Roman"/>
                <a:cs typeface="Times New Roman"/>
              </a:rPr>
              <a:t>including </a:t>
            </a:r>
            <a:r>
              <a:rPr sz="1100" spc="-5" dirty="0">
                <a:latin typeface="Times New Roman"/>
                <a:cs typeface="Times New Roman"/>
              </a:rPr>
              <a:t>the age at which the disability retirement occurs,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years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service, average  compensation and veteran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status.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920677" y="3311855"/>
          <a:ext cx="4368164" cy="120830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5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31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3134">
                <a:tc>
                  <a:txBody>
                    <a:bodyPr/>
                    <a:lstStyle/>
                    <a:p>
                      <a:pPr marL="31750">
                        <a:lnSpc>
                          <a:spcPts val="1300"/>
                        </a:lnSpc>
                      </a:pP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Inactive </a:t>
                      </a:r>
                      <a:r>
                        <a:rPr sz="1200" spc="-40" dirty="0">
                          <a:latin typeface="Times New Roman"/>
                          <a:cs typeface="Times New Roman"/>
                        </a:rPr>
                        <a:t>members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or 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beneficiaries </a:t>
                      </a: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currently 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receiving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benefits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ts val="1300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3,837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613">
                <a:tc>
                  <a:txBody>
                    <a:bodyPr/>
                    <a:lstStyle/>
                    <a:p>
                      <a:pPr marL="31750">
                        <a:lnSpc>
                          <a:spcPts val="1425"/>
                        </a:lnSpc>
                      </a:pP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Inactive </a:t>
                      </a:r>
                      <a:r>
                        <a:rPr sz="1200" spc="-40" dirty="0">
                          <a:latin typeface="Times New Roman"/>
                          <a:cs typeface="Times New Roman"/>
                        </a:rPr>
                        <a:t>members 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entitled 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to, 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but not yet 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receiving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benefits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ts val="1425"/>
                        </a:lnSpc>
                      </a:pPr>
                      <a:r>
                        <a:rPr sz="1200" spc="-5" dirty="0">
                          <a:latin typeface="Times New Roman"/>
                          <a:cs typeface="Times New Roman"/>
                        </a:rPr>
                        <a:t>1,839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537">
                <a:tc>
                  <a:txBody>
                    <a:bodyPr/>
                    <a:lstStyle/>
                    <a:p>
                      <a:pPr marL="31750">
                        <a:lnSpc>
                          <a:spcPts val="1425"/>
                        </a:lnSpc>
                      </a:pPr>
                      <a:r>
                        <a:rPr sz="1200" spc="-60" dirty="0">
                          <a:latin typeface="Times New Roman"/>
                          <a:cs typeface="Times New Roman"/>
                        </a:rPr>
                        <a:t>Activie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40" dirty="0">
                          <a:latin typeface="Times New Roman"/>
                          <a:cs typeface="Times New Roman"/>
                        </a:rPr>
                        <a:t>members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1425"/>
                        </a:lnSpc>
                        <a:tabLst>
                          <a:tab pos="294640" algn="l"/>
                        </a:tabLst>
                      </a:pPr>
                      <a:r>
                        <a:rPr sz="12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2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7,81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5 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18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1425"/>
                        </a:lnSpc>
                        <a:tabLst>
                          <a:tab pos="218440" algn="l"/>
                        </a:tabLst>
                      </a:pPr>
                      <a:r>
                        <a:rPr sz="12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2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13,49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1 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614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Number 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spc="-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40" dirty="0">
                          <a:latin typeface="Times New Roman"/>
                          <a:cs typeface="Times New Roman"/>
                        </a:rPr>
                        <a:t>employers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484505" algn="l"/>
                        </a:tabLst>
                      </a:pPr>
                      <a:r>
                        <a:rPr sz="12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2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99 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 advTm="711">
    <p:push dir="u"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358759" y="852932"/>
            <a:ext cx="5513070" cy="83870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469900" marR="8255">
              <a:lnSpc>
                <a:spcPts val="1260"/>
              </a:lnSpc>
              <a:spcBef>
                <a:spcPts val="195"/>
              </a:spcBef>
            </a:pPr>
            <a:r>
              <a:rPr sz="1100" spc="-5" dirty="0">
                <a:latin typeface="Times New Roman"/>
                <a:cs typeface="Times New Roman"/>
              </a:rPr>
              <a:t>Survivor benefits are extended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eligible beneficiaries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participants whose death occurs  prior to or following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retirement.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74625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Cost-of-living adjustments </a:t>
            </a:r>
            <a:r>
              <a:rPr sz="1100" dirty="0">
                <a:latin typeface="Times New Roman"/>
                <a:cs typeface="Times New Roman"/>
              </a:rPr>
              <a:t>granted to members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Massachusetts retirement systems granted  between </a:t>
            </a:r>
            <a:r>
              <a:rPr sz="1100" dirty="0">
                <a:latin typeface="Times New Roman"/>
                <a:cs typeface="Times New Roman"/>
              </a:rPr>
              <a:t>1981 and </a:t>
            </a:r>
            <a:r>
              <a:rPr sz="1100" spc="-5" dirty="0">
                <a:latin typeface="Times New Roman"/>
                <a:cs typeface="Times New Roman"/>
              </a:rPr>
              <a:t>1997 and </a:t>
            </a:r>
            <a:r>
              <a:rPr sz="1100" dirty="0">
                <a:latin typeface="Times New Roman"/>
                <a:cs typeface="Times New Roman"/>
              </a:rPr>
              <a:t>any </a:t>
            </a:r>
            <a:r>
              <a:rPr sz="1100" spc="-5" dirty="0">
                <a:latin typeface="Times New Roman"/>
                <a:cs typeface="Times New Roman"/>
              </a:rPr>
              <a:t>increases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other benefits imposed </a:t>
            </a:r>
            <a:r>
              <a:rPr sz="1100" dirty="0">
                <a:latin typeface="Times New Roman"/>
                <a:cs typeface="Times New Roman"/>
              </a:rPr>
              <a:t>by the </a:t>
            </a:r>
            <a:r>
              <a:rPr sz="1100" spc="-5" dirty="0">
                <a:latin typeface="Times New Roman"/>
                <a:cs typeface="Times New Roman"/>
              </a:rPr>
              <a:t>Commonwealth  </a:t>
            </a:r>
            <a:r>
              <a:rPr sz="1100" dirty="0">
                <a:latin typeface="Times New Roman"/>
                <a:cs typeface="Times New Roman"/>
              </a:rPr>
              <a:t>during </a:t>
            </a:r>
            <a:r>
              <a:rPr sz="1100" spc="-5" dirty="0">
                <a:latin typeface="Times New Roman"/>
                <a:cs typeface="Times New Roman"/>
              </a:rPr>
              <a:t>those years have been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financial responsibility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Commonwealth. Beginning </a:t>
            </a:r>
            <a:r>
              <a:rPr sz="1100" dirty="0">
                <a:latin typeface="Times New Roman"/>
                <a:cs typeface="Times New Roman"/>
              </a:rPr>
              <a:t>in  1998, </a:t>
            </a:r>
            <a:r>
              <a:rPr sz="1100" spc="-5" dirty="0">
                <a:latin typeface="Times New Roman"/>
                <a:cs typeface="Times New Roman"/>
              </a:rPr>
              <a:t>the funding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cost-of-living amounts became the responsibility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participating </a:t>
            </a:r>
            <a:r>
              <a:rPr sz="1100" dirty="0">
                <a:latin typeface="Times New Roman"/>
                <a:cs typeface="Times New Roman"/>
              </a:rPr>
              <a:t>units  like </a:t>
            </a:r>
            <a:r>
              <a:rPr sz="1100" spc="-5" dirty="0">
                <a:latin typeface="Times New Roman"/>
                <a:cs typeface="Times New Roman"/>
              </a:rPr>
              <a:t>the System.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461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System may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amended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terminated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whole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part at </a:t>
            </a:r>
            <a:r>
              <a:rPr sz="1100" dirty="0">
                <a:latin typeface="Times New Roman"/>
                <a:cs typeface="Times New Roman"/>
              </a:rPr>
              <a:t>any </a:t>
            </a:r>
            <a:r>
              <a:rPr sz="1100" spc="-5" dirty="0">
                <a:latin typeface="Times New Roman"/>
                <a:cs typeface="Times New Roman"/>
              </a:rPr>
              <a:t>time </a:t>
            </a:r>
            <a:r>
              <a:rPr sz="1100" dirty="0">
                <a:latin typeface="Times New Roman"/>
                <a:cs typeface="Times New Roman"/>
              </a:rPr>
              <a:t>by the </a:t>
            </a:r>
            <a:r>
              <a:rPr sz="1100" spc="-5" dirty="0">
                <a:latin typeface="Times New Roman"/>
                <a:cs typeface="Times New Roman"/>
              </a:rPr>
              <a:t>Massachusetts  Legislature, provided that </a:t>
            </a:r>
            <a:r>
              <a:rPr sz="1100" spc="-10" dirty="0">
                <a:latin typeface="Times New Roman"/>
                <a:cs typeface="Times New Roman"/>
              </a:rPr>
              <a:t>no </a:t>
            </a:r>
            <a:r>
              <a:rPr sz="1100" dirty="0">
                <a:latin typeface="Times New Roman"/>
                <a:cs typeface="Times New Roman"/>
              </a:rPr>
              <a:t>such </a:t>
            </a:r>
            <a:r>
              <a:rPr sz="1100" spc="-5" dirty="0">
                <a:latin typeface="Times New Roman"/>
                <a:cs typeface="Times New Roman"/>
              </a:rPr>
              <a:t>modification, amendment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termination shall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dirty="0">
                <a:latin typeface="Times New Roman"/>
                <a:cs typeface="Times New Roman"/>
              </a:rPr>
              <a:t>made </a:t>
            </a:r>
            <a:r>
              <a:rPr sz="1100" spc="-5" dirty="0">
                <a:latin typeface="Times New Roman"/>
                <a:cs typeface="Times New Roman"/>
              </a:rPr>
              <a:t>that  </a:t>
            </a:r>
            <a:r>
              <a:rPr sz="1100" dirty="0">
                <a:latin typeface="Times New Roman"/>
                <a:cs typeface="Times New Roman"/>
              </a:rPr>
              <a:t>would </a:t>
            </a:r>
            <a:r>
              <a:rPr sz="1100" spc="-5" dirty="0">
                <a:latin typeface="Times New Roman"/>
                <a:cs typeface="Times New Roman"/>
              </a:rPr>
              <a:t>deprive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current member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superannuation </a:t>
            </a:r>
            <a:r>
              <a:rPr sz="1100" dirty="0">
                <a:latin typeface="Times New Roman"/>
                <a:cs typeface="Times New Roman"/>
              </a:rPr>
              <a:t>pension </a:t>
            </a:r>
            <a:r>
              <a:rPr sz="1100" spc="-5" dirty="0">
                <a:latin typeface="Times New Roman"/>
                <a:cs typeface="Times New Roman"/>
              </a:rPr>
              <a:t>rights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benefits provided under  </a:t>
            </a:r>
            <a:r>
              <a:rPr sz="1100" dirty="0">
                <a:latin typeface="Times New Roman"/>
                <a:cs typeface="Times New Roman"/>
              </a:rPr>
              <a:t>applicable laws of </a:t>
            </a:r>
            <a:r>
              <a:rPr sz="1100" spc="-5" dirty="0">
                <a:latin typeface="Times New Roman"/>
                <a:cs typeface="Times New Roman"/>
              </a:rPr>
              <a:t>Massachusetts, </a:t>
            </a:r>
            <a:r>
              <a:rPr sz="1100" dirty="0">
                <a:latin typeface="Times New Roman"/>
                <a:cs typeface="Times New Roman"/>
              </a:rPr>
              <a:t>if such </a:t>
            </a:r>
            <a:r>
              <a:rPr sz="1100" spc="-5" dirty="0">
                <a:latin typeface="Times New Roman"/>
                <a:cs typeface="Times New Roman"/>
              </a:rPr>
              <a:t>member has </a:t>
            </a:r>
            <a:r>
              <a:rPr sz="1100" dirty="0">
                <a:latin typeface="Times New Roman"/>
                <a:cs typeface="Times New Roman"/>
              </a:rPr>
              <a:t>paid the </a:t>
            </a:r>
            <a:r>
              <a:rPr sz="1100" spc="-5" dirty="0">
                <a:latin typeface="Times New Roman"/>
                <a:cs typeface="Times New Roman"/>
              </a:rPr>
              <a:t>stipulated contributions specified 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sections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provisions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such laws. </a:t>
            </a:r>
            <a:r>
              <a:rPr sz="1100" spc="-5" dirty="0">
                <a:latin typeface="Times New Roman"/>
                <a:cs typeface="Times New Roman"/>
              </a:rPr>
              <a:t>There were no significant changes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System’s benefit  </a:t>
            </a:r>
            <a:r>
              <a:rPr sz="1100" dirty="0">
                <a:latin typeface="Times New Roman"/>
                <a:cs typeface="Times New Roman"/>
              </a:rPr>
              <a:t>terms in </a:t>
            </a:r>
            <a:r>
              <a:rPr sz="1100" spc="-5" dirty="0">
                <a:latin typeface="Times New Roman"/>
                <a:cs typeface="Times New Roman"/>
              </a:rPr>
              <a:t>fiscal year 2019. There were </a:t>
            </a:r>
            <a:r>
              <a:rPr sz="1100" spc="-10" dirty="0">
                <a:latin typeface="Times New Roman"/>
                <a:cs typeface="Times New Roman"/>
              </a:rPr>
              <a:t>no </a:t>
            </a:r>
            <a:r>
              <a:rPr sz="1100" spc="-5" dirty="0">
                <a:latin typeface="Times New Roman"/>
                <a:cs typeface="Times New Roman"/>
              </a:rPr>
              <a:t>material changes </a:t>
            </a:r>
            <a:r>
              <a:rPr sz="1100" dirty="0">
                <a:latin typeface="Times New Roman"/>
                <a:cs typeface="Times New Roman"/>
              </a:rPr>
              <a:t>made in this update to </a:t>
            </a:r>
            <a:r>
              <a:rPr sz="1100" spc="-5" dirty="0">
                <a:latin typeface="Times New Roman"/>
                <a:cs typeface="Times New Roman"/>
              </a:rPr>
              <a:t>the actuarial  assumptions (see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below).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-635">
              <a:lnSpc>
                <a:spcPct val="959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Contributions Requirements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Retirement Board has </a:t>
            </a:r>
            <a:r>
              <a:rPr sz="1100" dirty="0">
                <a:latin typeface="Times New Roman"/>
                <a:cs typeface="Times New Roman"/>
              </a:rPr>
              <a:t>elected </a:t>
            </a:r>
            <a:r>
              <a:rPr sz="1100" spc="-5" dirty="0">
                <a:latin typeface="Times New Roman"/>
                <a:cs typeface="Times New Roman"/>
              </a:rPr>
              <a:t>provisions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Chapter </a:t>
            </a:r>
            <a:r>
              <a:rPr sz="1100" dirty="0">
                <a:latin typeface="Times New Roman"/>
                <a:cs typeface="Times New Roman"/>
              </a:rPr>
              <a:t>32,  Section 22D (as </a:t>
            </a:r>
            <a:r>
              <a:rPr sz="1100" spc="-5" dirty="0">
                <a:latin typeface="Times New Roman"/>
                <a:cs typeface="Times New Roman"/>
              </a:rPr>
              <a:t>amended)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Massachusetts General Laws, which require that </a:t>
            </a:r>
            <a:r>
              <a:rPr sz="1100" dirty="0">
                <a:latin typeface="Times New Roman"/>
                <a:cs typeface="Times New Roman"/>
              </a:rPr>
              <a:t>a funding </a:t>
            </a:r>
            <a:r>
              <a:rPr sz="1100" spc="-5" dirty="0">
                <a:latin typeface="Times New Roman"/>
                <a:cs typeface="Times New Roman"/>
              </a:rPr>
              <a:t>schedule 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established </a:t>
            </a:r>
            <a:r>
              <a:rPr sz="1100" dirty="0">
                <a:latin typeface="Times New Roman"/>
                <a:cs typeface="Times New Roman"/>
              </a:rPr>
              <a:t>to fully </a:t>
            </a:r>
            <a:r>
              <a:rPr sz="1100" spc="-5" dirty="0">
                <a:latin typeface="Times New Roman"/>
                <a:cs typeface="Times New Roman"/>
              </a:rPr>
              <a:t>fund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pension plan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June 30, </a:t>
            </a:r>
            <a:r>
              <a:rPr sz="1100" dirty="0">
                <a:latin typeface="Times New Roman"/>
                <a:cs typeface="Times New Roman"/>
              </a:rPr>
              <a:t>2040. </a:t>
            </a:r>
            <a:r>
              <a:rPr sz="1100" spc="-5" dirty="0">
                <a:latin typeface="Times New Roman"/>
                <a:cs typeface="Times New Roman"/>
              </a:rPr>
              <a:t>Under provisions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this law,  </a:t>
            </a:r>
            <a:r>
              <a:rPr sz="1100" spc="-5" dirty="0">
                <a:latin typeface="Times New Roman"/>
                <a:cs typeface="Times New Roman"/>
              </a:rPr>
              <a:t>participating employers are assessed their share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total retirement cost based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entry age,  </a:t>
            </a:r>
            <a:r>
              <a:rPr sz="1100" dirty="0">
                <a:latin typeface="Times New Roman"/>
                <a:cs typeface="Times New Roman"/>
              </a:rPr>
              <a:t>normal </a:t>
            </a:r>
            <a:r>
              <a:rPr sz="1100" spc="-5" dirty="0">
                <a:latin typeface="Times New Roman"/>
                <a:cs typeface="Times New Roman"/>
              </a:rPr>
              <a:t>actuarial cost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method.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82245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(including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TMLD) contributed </a:t>
            </a:r>
            <a:r>
              <a:rPr sz="1100" dirty="0">
                <a:latin typeface="Times New Roman"/>
                <a:cs typeface="Times New Roman"/>
              </a:rPr>
              <a:t>$737,540 to the </a:t>
            </a:r>
            <a:r>
              <a:rPr sz="1100" spc="-5" dirty="0">
                <a:latin typeface="Times New Roman"/>
                <a:cs typeface="Times New Roman"/>
              </a:rPr>
              <a:t>Retirement System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fiscal year  </a:t>
            </a:r>
            <a:r>
              <a:rPr sz="1100" dirty="0">
                <a:latin typeface="Times New Roman"/>
                <a:cs typeface="Times New Roman"/>
              </a:rPr>
              <a:t>2019, </a:t>
            </a:r>
            <a:r>
              <a:rPr sz="1100" spc="-5" dirty="0">
                <a:latin typeface="Times New Roman"/>
                <a:cs typeface="Times New Roman"/>
              </a:rPr>
              <a:t>which equaled the actuarially determined contribution requirement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fiscal</a:t>
            </a:r>
            <a:r>
              <a:rPr sz="1100" spc="114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5"/>
              </a:lnSpc>
            </a:pPr>
            <a:r>
              <a:rPr sz="1100" spc="-5" dirty="0">
                <a:latin typeface="Times New Roman"/>
                <a:cs typeface="Times New Roman"/>
              </a:rPr>
              <a:t>However,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does not equal the amount recorded because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Light Department </a:t>
            </a:r>
            <a:r>
              <a:rPr sz="1100" dirty="0">
                <a:latin typeface="Times New Roman"/>
                <a:cs typeface="Times New Roman"/>
              </a:rPr>
              <a:t>uses a</a:t>
            </a:r>
            <a:r>
              <a:rPr sz="1100" spc="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</a:t>
            </a:r>
            <a:endParaRPr sz="1100">
              <a:latin typeface="Times New Roman"/>
              <a:cs typeface="Times New Roman"/>
            </a:endParaRPr>
          </a:p>
          <a:p>
            <a:pPr marL="12700" marR="81280">
              <a:lnSpc>
                <a:spcPts val="1260"/>
              </a:lnSpc>
              <a:spcBef>
                <a:spcPts val="65"/>
              </a:spcBef>
            </a:pPr>
            <a:r>
              <a:rPr sz="1100" dirty="0">
                <a:latin typeface="Times New Roman"/>
                <a:cs typeface="Times New Roman"/>
              </a:rPr>
              <a:t>earlier </a:t>
            </a:r>
            <a:r>
              <a:rPr sz="1100" spc="-5" dirty="0">
                <a:latin typeface="Times New Roman"/>
                <a:cs typeface="Times New Roman"/>
              </a:rPr>
              <a:t>measurement period. Contributions as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percentage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covered payroll was approximately  </a:t>
            </a:r>
            <a:r>
              <a:rPr sz="1100" dirty="0">
                <a:latin typeface="Times New Roman"/>
                <a:cs typeface="Times New Roman"/>
              </a:rPr>
              <a:t>20.51% in </a:t>
            </a:r>
            <a:r>
              <a:rPr sz="1100" spc="-5" dirty="0">
                <a:latin typeface="Times New Roman"/>
                <a:cs typeface="Times New Roman"/>
              </a:rPr>
              <a:t>fiscal year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4135">
              <a:lnSpc>
                <a:spcPct val="957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Net Pension Liability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At </a:t>
            </a:r>
            <a:r>
              <a:rPr sz="1100" dirty="0">
                <a:latin typeface="Times New Roman"/>
                <a:cs typeface="Times New Roman"/>
              </a:rPr>
              <a:t>June 30, 2019, the </a:t>
            </a:r>
            <a:r>
              <a:rPr sz="1100" spc="-5" dirty="0">
                <a:latin typeface="Times New Roman"/>
                <a:cs typeface="Times New Roman"/>
              </a:rPr>
              <a:t>Town proportionate share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net </a:t>
            </a:r>
            <a:r>
              <a:rPr sz="1100" dirty="0">
                <a:latin typeface="Times New Roman"/>
                <a:cs typeface="Times New Roman"/>
              </a:rPr>
              <a:t>pension  liability </a:t>
            </a:r>
            <a:r>
              <a:rPr sz="1100" spc="-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$12,012,202 </a:t>
            </a:r>
            <a:r>
              <a:rPr sz="1100" spc="-5" dirty="0">
                <a:latin typeface="Times New Roman"/>
                <a:cs typeface="Times New Roman"/>
              </a:rPr>
              <a:t>however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does not equal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amount recorded because the Light  Department </a:t>
            </a:r>
            <a:r>
              <a:rPr sz="1100" dirty="0">
                <a:latin typeface="Times New Roman"/>
                <a:cs typeface="Times New Roman"/>
              </a:rPr>
              <a:t>uses a </a:t>
            </a:r>
            <a:r>
              <a:rPr sz="1100" spc="-5" dirty="0">
                <a:latin typeface="Times New Roman"/>
                <a:cs typeface="Times New Roman"/>
              </a:rPr>
              <a:t>year earlier measurement period. The </a:t>
            </a:r>
            <a:r>
              <a:rPr sz="1100" dirty="0">
                <a:latin typeface="Times New Roman"/>
                <a:cs typeface="Times New Roman"/>
              </a:rPr>
              <a:t>net pension </a:t>
            </a:r>
            <a:r>
              <a:rPr sz="1100" spc="-5" dirty="0">
                <a:latin typeface="Times New Roman"/>
                <a:cs typeface="Times New Roman"/>
              </a:rPr>
              <a:t>liability was measured </a:t>
            </a:r>
            <a:r>
              <a:rPr sz="1100" dirty="0">
                <a:latin typeface="Times New Roman"/>
                <a:cs typeface="Times New Roman"/>
              </a:rPr>
              <a:t>as of  </a:t>
            </a:r>
            <a:r>
              <a:rPr sz="1100" spc="-5" dirty="0">
                <a:latin typeface="Times New Roman"/>
                <a:cs typeface="Times New Roman"/>
              </a:rPr>
              <a:t>January </a:t>
            </a:r>
            <a:r>
              <a:rPr sz="1100" dirty="0">
                <a:latin typeface="Times New Roman"/>
                <a:cs typeface="Times New Roman"/>
              </a:rPr>
              <a:t>1, </a:t>
            </a:r>
            <a:r>
              <a:rPr sz="1100" spc="-5" dirty="0">
                <a:latin typeface="Times New Roman"/>
                <a:cs typeface="Times New Roman"/>
              </a:rPr>
              <a:t>2018 and the total pension liability 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calculate </a:t>
            </a:r>
            <a:r>
              <a:rPr sz="1100" dirty="0">
                <a:latin typeface="Times New Roman"/>
                <a:cs typeface="Times New Roman"/>
              </a:rPr>
              <a:t>the net pension liability </a:t>
            </a:r>
            <a:r>
              <a:rPr sz="1100" spc="-5" dirty="0">
                <a:latin typeface="Times New Roman"/>
                <a:cs typeface="Times New Roman"/>
              </a:rPr>
              <a:t>was  determined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an actuarial </a:t>
            </a:r>
            <a:r>
              <a:rPr sz="1100" dirty="0">
                <a:latin typeface="Times New Roman"/>
                <a:cs typeface="Times New Roman"/>
              </a:rPr>
              <a:t>valuation </a:t>
            </a: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date. </a:t>
            </a:r>
            <a:r>
              <a:rPr sz="1100" spc="-5" dirty="0">
                <a:latin typeface="Times New Roman"/>
                <a:cs typeface="Times New Roman"/>
              </a:rPr>
              <a:t>These figures were </a:t>
            </a:r>
            <a:r>
              <a:rPr sz="1100" dirty="0">
                <a:latin typeface="Times New Roman"/>
                <a:cs typeface="Times New Roman"/>
              </a:rPr>
              <a:t>updated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independent actuary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31, 2018. </a:t>
            </a:r>
            <a:r>
              <a:rPr sz="1100" spc="-5" dirty="0">
                <a:latin typeface="Times New Roman"/>
                <a:cs typeface="Times New Roman"/>
              </a:rPr>
              <a:t>There were </a:t>
            </a:r>
            <a:r>
              <a:rPr sz="1100" dirty="0">
                <a:latin typeface="Times New Roman"/>
                <a:cs typeface="Times New Roman"/>
              </a:rPr>
              <a:t>no </a:t>
            </a:r>
            <a:r>
              <a:rPr sz="1100" spc="-5" dirty="0">
                <a:latin typeface="Times New Roman"/>
                <a:cs typeface="Times New Roman"/>
              </a:rPr>
              <a:t>material </a:t>
            </a:r>
            <a:r>
              <a:rPr sz="1100" dirty="0">
                <a:latin typeface="Times New Roman"/>
                <a:cs typeface="Times New Roman"/>
              </a:rPr>
              <a:t>changes to </a:t>
            </a:r>
            <a:r>
              <a:rPr sz="1100" spc="-5" dirty="0">
                <a:latin typeface="Times New Roman"/>
                <a:cs typeface="Times New Roman"/>
              </a:rPr>
              <a:t>the System’s  </a:t>
            </a:r>
            <a:r>
              <a:rPr sz="1100" dirty="0">
                <a:latin typeface="Times New Roman"/>
                <a:cs typeface="Times New Roman"/>
              </a:rPr>
              <a:t>benefit </a:t>
            </a:r>
            <a:r>
              <a:rPr sz="1100" spc="-5" dirty="0">
                <a:latin typeface="Times New Roman"/>
                <a:cs typeface="Times New Roman"/>
              </a:rPr>
              <a:t>terms since the actuarial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valuation.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7874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proportion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net </a:t>
            </a:r>
            <a:r>
              <a:rPr sz="1100" dirty="0">
                <a:latin typeface="Times New Roman"/>
                <a:cs typeface="Times New Roman"/>
              </a:rPr>
              <a:t>pension </a:t>
            </a:r>
            <a:r>
              <a:rPr sz="1100" spc="-5" dirty="0">
                <a:latin typeface="Times New Roman"/>
                <a:cs typeface="Times New Roman"/>
              </a:rPr>
              <a:t>liability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based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projection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Town’s </a:t>
            </a:r>
            <a:r>
              <a:rPr sz="1100" dirty="0">
                <a:latin typeface="Times New Roman"/>
                <a:cs typeface="Times New Roman"/>
              </a:rPr>
              <a:t>long-  term </a:t>
            </a:r>
            <a:r>
              <a:rPr sz="1100" spc="-5" dirty="0">
                <a:latin typeface="Times New Roman"/>
                <a:cs typeface="Times New Roman"/>
              </a:rPr>
              <a:t>share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contributions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System relative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projected </a:t>
            </a:r>
            <a:r>
              <a:rPr sz="1100" spc="-5" dirty="0">
                <a:latin typeface="Times New Roman"/>
                <a:cs typeface="Times New Roman"/>
              </a:rPr>
              <a:t>contributions </a:t>
            </a:r>
            <a:r>
              <a:rPr sz="1100" dirty="0">
                <a:latin typeface="Times New Roman"/>
                <a:cs typeface="Times New Roman"/>
              </a:rPr>
              <a:t>of all </a:t>
            </a:r>
            <a:r>
              <a:rPr sz="1100" spc="-5" dirty="0">
                <a:latin typeface="Times New Roman"/>
                <a:cs typeface="Times New Roman"/>
              </a:rPr>
              <a:t>employers.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TMLD’s </a:t>
            </a:r>
            <a:r>
              <a:rPr sz="1100" dirty="0">
                <a:latin typeface="Times New Roman"/>
                <a:cs typeface="Times New Roman"/>
              </a:rPr>
              <a:t>proportion </a:t>
            </a:r>
            <a:r>
              <a:rPr sz="1100" spc="-5" dirty="0">
                <a:latin typeface="Times New Roman"/>
                <a:cs typeface="Times New Roman"/>
              </a:rPr>
              <a:t>were approximately </a:t>
            </a:r>
            <a:r>
              <a:rPr sz="1100" dirty="0">
                <a:latin typeface="Times New Roman"/>
                <a:cs typeface="Times New Roman"/>
              </a:rPr>
              <a:t>1.32% at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2017,  </a:t>
            </a:r>
            <a:r>
              <a:rPr sz="1100" dirty="0">
                <a:latin typeface="Times New Roman"/>
                <a:cs typeface="Times New Roman"/>
              </a:rPr>
              <a:t>which </a:t>
            </a:r>
            <a:r>
              <a:rPr sz="1100" spc="-5" dirty="0">
                <a:latin typeface="Times New Roman"/>
                <a:cs typeface="Times New Roman"/>
              </a:rPr>
              <a:t>was lower (1.37%) </a:t>
            </a:r>
            <a:r>
              <a:rPr sz="1100" dirty="0">
                <a:latin typeface="Times New Roman"/>
                <a:cs typeface="Times New Roman"/>
              </a:rPr>
              <a:t>with than the proportion </a:t>
            </a:r>
            <a:r>
              <a:rPr sz="1100" spc="-5" dirty="0">
                <a:latin typeface="Times New Roman"/>
                <a:cs typeface="Times New Roman"/>
              </a:rPr>
              <a:t>measured at December 31, 2016.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difference </a:t>
            </a:r>
            <a:r>
              <a:rPr sz="1100" dirty="0">
                <a:latin typeface="Times New Roman"/>
                <a:cs typeface="Times New Roman"/>
              </a:rPr>
              <a:t>is being </a:t>
            </a:r>
            <a:r>
              <a:rPr sz="1100" spc="-5" dirty="0">
                <a:latin typeface="Times New Roman"/>
                <a:cs typeface="Times New Roman"/>
              </a:rPr>
              <a:t>reflected </a:t>
            </a:r>
            <a:r>
              <a:rPr sz="1100" dirty="0">
                <a:latin typeface="Times New Roman"/>
                <a:cs typeface="Times New Roman"/>
              </a:rPr>
              <a:t>through a </a:t>
            </a:r>
            <a:r>
              <a:rPr sz="1100" spc="-5" dirty="0">
                <a:latin typeface="Times New Roman"/>
                <a:cs typeface="Times New Roman"/>
              </a:rPr>
              <a:t>deferred </a:t>
            </a:r>
            <a:r>
              <a:rPr sz="1100" dirty="0">
                <a:latin typeface="Times New Roman"/>
                <a:cs typeface="Times New Roman"/>
              </a:rPr>
              <a:t>inflow for the </a:t>
            </a:r>
            <a:r>
              <a:rPr sz="1100" spc="-5" dirty="0">
                <a:latin typeface="Times New Roman"/>
                <a:cs typeface="Times New Roman"/>
              </a:rPr>
              <a:t>proportionate share difference </a:t>
            </a:r>
            <a:r>
              <a:rPr sz="1100" dirty="0">
                <a:latin typeface="Times New Roman"/>
                <a:cs typeface="Times New Roman"/>
              </a:rPr>
              <a:t>and  amortized to </a:t>
            </a:r>
            <a:r>
              <a:rPr sz="1100" spc="-5" dirty="0">
                <a:latin typeface="Times New Roman"/>
                <a:cs typeface="Times New Roman"/>
              </a:rPr>
              <a:t>expense over approximately </a:t>
            </a:r>
            <a:r>
              <a:rPr sz="1100" dirty="0">
                <a:latin typeface="Times New Roman"/>
                <a:cs typeface="Times New Roman"/>
              </a:rPr>
              <a:t>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0955">
              <a:lnSpc>
                <a:spcPct val="958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Fiduciary Net Position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elements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System’s </a:t>
            </a:r>
            <a:r>
              <a:rPr sz="1100" dirty="0">
                <a:latin typeface="Times New Roman"/>
                <a:cs typeface="Times New Roman"/>
              </a:rPr>
              <a:t>basic </a:t>
            </a:r>
            <a:r>
              <a:rPr sz="1100" spc="-5" dirty="0">
                <a:latin typeface="Times New Roman"/>
                <a:cs typeface="Times New Roman"/>
              </a:rPr>
              <a:t>financial statements </a:t>
            </a:r>
            <a:r>
              <a:rPr sz="1100" dirty="0">
                <a:latin typeface="Times New Roman"/>
                <a:cs typeface="Times New Roman"/>
              </a:rPr>
              <a:t>(that is, </a:t>
            </a:r>
            <a:r>
              <a:rPr sz="1100" spc="-5" dirty="0">
                <a:latin typeface="Times New Roman"/>
                <a:cs typeface="Times New Roman"/>
              </a:rPr>
              <a:t>all  information about the </a:t>
            </a:r>
            <a:r>
              <a:rPr sz="1100" dirty="0">
                <a:latin typeface="Times New Roman"/>
                <a:cs typeface="Times New Roman"/>
              </a:rPr>
              <a:t>System’s </a:t>
            </a:r>
            <a:r>
              <a:rPr sz="1100" spc="-5" dirty="0">
                <a:latin typeface="Times New Roman"/>
                <a:cs typeface="Times New Roman"/>
              </a:rPr>
              <a:t>assets, deferred outflows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resources, liabilities, deferred inflows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fiduciary net position) can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found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System’s full financial statements as  </a:t>
            </a:r>
            <a:r>
              <a:rPr sz="1100" dirty="0">
                <a:latin typeface="Times New Roman"/>
                <a:cs typeface="Times New Roman"/>
              </a:rPr>
              <a:t>of and </a:t>
            </a:r>
            <a:r>
              <a:rPr sz="1100" spc="-5" dirty="0">
                <a:latin typeface="Times New Roman"/>
                <a:cs typeface="Times New Roman"/>
              </a:rPr>
              <a:t>for the year ended 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2018, which can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obtained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contacting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1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Board.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64465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 System’s </a:t>
            </a:r>
            <a:r>
              <a:rPr sz="1100" spc="-5" dirty="0">
                <a:latin typeface="Times New Roman"/>
                <a:cs typeface="Times New Roman"/>
              </a:rPr>
              <a:t>fiduciary net position was determined </a:t>
            </a:r>
            <a:r>
              <a:rPr sz="1100" dirty="0">
                <a:latin typeface="Times New Roman"/>
                <a:cs typeface="Times New Roman"/>
              </a:rPr>
              <a:t>using </a:t>
            </a:r>
            <a:r>
              <a:rPr sz="1100" spc="-5" dirty="0">
                <a:latin typeface="Times New Roman"/>
                <a:cs typeface="Times New Roman"/>
              </a:rPr>
              <a:t>the accrual </a:t>
            </a:r>
            <a:r>
              <a:rPr sz="1100" dirty="0">
                <a:latin typeface="Times New Roman"/>
                <a:cs typeface="Times New Roman"/>
              </a:rPr>
              <a:t>basis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accounting. The  System’s accounting records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maintained </a:t>
            </a:r>
            <a:r>
              <a:rPr sz="1100" dirty="0">
                <a:latin typeface="Times New Roman"/>
                <a:cs typeface="Times New Roman"/>
              </a:rPr>
              <a:t>on a </a:t>
            </a:r>
            <a:r>
              <a:rPr sz="1100" spc="-5" dirty="0">
                <a:latin typeface="Times New Roman"/>
                <a:cs typeface="Times New Roman"/>
              </a:rPr>
              <a:t>calendar-year basis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accordance </a:t>
            </a:r>
            <a:r>
              <a:rPr sz="1100" dirty="0">
                <a:latin typeface="Times New Roman"/>
                <a:cs typeface="Times New Roman"/>
              </a:rPr>
              <a:t>with the  </a:t>
            </a:r>
            <a:r>
              <a:rPr sz="1100" spc="-5" dirty="0">
                <a:latin typeface="Times New Roman"/>
                <a:cs typeface="Times New Roman"/>
              </a:rPr>
              <a:t>standards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procedures established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Massachusetts Public Employee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Retirement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824">
    <p:push dir="u"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27100" y="852932"/>
            <a:ext cx="5504180" cy="228155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3975">
              <a:lnSpc>
                <a:spcPct val="95800"/>
              </a:lnSpc>
              <a:spcBef>
                <a:spcPts val="160"/>
              </a:spcBef>
            </a:pPr>
            <a:r>
              <a:rPr sz="1100" spc="-5" dirty="0">
                <a:latin typeface="Times New Roman"/>
                <a:cs typeface="Times New Roman"/>
              </a:rPr>
              <a:t>Administration Commission,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PERAC. Contributions from employers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employees </a:t>
            </a:r>
            <a:r>
              <a:rPr sz="1100" dirty="0">
                <a:latin typeface="Times New Roman"/>
                <a:cs typeface="Times New Roman"/>
              </a:rPr>
              <a:t>are  </a:t>
            </a:r>
            <a:r>
              <a:rPr sz="1100" spc="-5" dirty="0">
                <a:latin typeface="Times New Roman"/>
                <a:cs typeface="Times New Roman"/>
              </a:rPr>
              <a:t>recognized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period </a:t>
            </a:r>
            <a:r>
              <a:rPr sz="1100" dirty="0">
                <a:latin typeface="Times New Roman"/>
                <a:cs typeface="Times New Roman"/>
              </a:rPr>
              <a:t>in which they </a:t>
            </a:r>
            <a:r>
              <a:rPr sz="1100" spc="-5" dirty="0">
                <a:latin typeface="Times New Roman"/>
                <a:cs typeface="Times New Roman"/>
              </a:rPr>
              <a:t>become due pursuant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formal commitments, statutory </a:t>
            </a:r>
            <a:r>
              <a:rPr sz="1100" spc="-10" dirty="0">
                <a:latin typeface="Times New Roman"/>
                <a:cs typeface="Times New Roman"/>
              </a:rPr>
              <a:t>or  </a:t>
            </a:r>
            <a:r>
              <a:rPr sz="1100" spc="-5" dirty="0">
                <a:latin typeface="Times New Roman"/>
                <a:cs typeface="Times New Roman"/>
              </a:rPr>
              <a:t>contractual requirements. </a:t>
            </a:r>
            <a:r>
              <a:rPr sz="1100" dirty="0">
                <a:latin typeface="Times New Roman"/>
                <a:cs typeface="Times New Roman"/>
              </a:rPr>
              <a:t>Benefit </a:t>
            </a:r>
            <a:r>
              <a:rPr sz="1100" spc="-5" dirty="0">
                <a:latin typeface="Times New Roman"/>
                <a:cs typeface="Times New Roman"/>
              </a:rPr>
              <a:t>payments (including </a:t>
            </a:r>
            <a:r>
              <a:rPr sz="1100" dirty="0">
                <a:latin typeface="Times New Roman"/>
                <a:cs typeface="Times New Roman"/>
              </a:rPr>
              <a:t>refunds of </a:t>
            </a:r>
            <a:r>
              <a:rPr sz="1100" spc="-5" dirty="0">
                <a:latin typeface="Times New Roman"/>
                <a:cs typeface="Times New Roman"/>
              </a:rPr>
              <a:t>employee contributions) are  recorded when incurred, regardless </a:t>
            </a:r>
            <a:r>
              <a:rPr sz="1100" dirty="0">
                <a:latin typeface="Times New Roman"/>
                <a:cs typeface="Times New Roman"/>
              </a:rPr>
              <a:t>of the timing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payment. Investments are reported at </a:t>
            </a:r>
            <a:r>
              <a:rPr sz="1100" dirty="0">
                <a:latin typeface="Times New Roman"/>
                <a:cs typeface="Times New Roman"/>
              </a:rPr>
              <a:t>fair  value; </a:t>
            </a:r>
            <a:r>
              <a:rPr sz="1100" spc="-5" dirty="0">
                <a:latin typeface="Times New Roman"/>
                <a:cs typeface="Times New Roman"/>
              </a:rPr>
              <a:t>fair value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determined </a:t>
            </a:r>
            <a:r>
              <a:rPr sz="1100" dirty="0">
                <a:latin typeface="Times New Roman"/>
                <a:cs typeface="Times New Roman"/>
              </a:rPr>
              <a:t>as the price one </a:t>
            </a:r>
            <a:r>
              <a:rPr sz="1100" spc="-5" dirty="0">
                <a:latin typeface="Times New Roman"/>
                <a:cs typeface="Times New Roman"/>
              </a:rPr>
              <a:t>would </a:t>
            </a:r>
            <a:r>
              <a:rPr sz="1100" dirty="0">
                <a:latin typeface="Times New Roman"/>
                <a:cs typeface="Times New Roman"/>
              </a:rPr>
              <a:t>receive in an </a:t>
            </a:r>
            <a:r>
              <a:rPr sz="1100" spc="-5" dirty="0">
                <a:latin typeface="Times New Roman"/>
                <a:cs typeface="Times New Roman"/>
              </a:rPr>
              <a:t>orderly transaction between  </a:t>
            </a:r>
            <a:r>
              <a:rPr sz="1100" dirty="0">
                <a:latin typeface="Times New Roman"/>
                <a:cs typeface="Times New Roman"/>
              </a:rPr>
              <a:t>market </a:t>
            </a:r>
            <a:r>
              <a:rPr sz="1100" spc="-5" dirty="0">
                <a:latin typeface="Times New Roman"/>
                <a:cs typeface="Times New Roman"/>
              </a:rPr>
              <a:t>participants at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measurement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date.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9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Pension Expense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10" dirty="0">
                <a:latin typeface="Times New Roman"/>
                <a:cs typeface="Times New Roman"/>
              </a:rPr>
              <a:t>Town </a:t>
            </a:r>
            <a:r>
              <a:rPr sz="1100" spc="-5" dirty="0">
                <a:latin typeface="Times New Roman"/>
                <a:cs typeface="Times New Roman"/>
              </a:rPr>
              <a:t>recognized </a:t>
            </a:r>
            <a:r>
              <a:rPr sz="1100" dirty="0">
                <a:latin typeface="Times New Roman"/>
                <a:cs typeface="Times New Roman"/>
              </a:rPr>
              <a:t>$1,200,305 </a:t>
            </a: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pension </a:t>
            </a:r>
            <a:r>
              <a:rPr sz="1100" spc="-5" dirty="0">
                <a:latin typeface="Times New Roman"/>
                <a:cs typeface="Times New Roman"/>
              </a:rPr>
              <a:t>expense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statement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activities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fiscal year 2019. </a:t>
            </a:r>
            <a:r>
              <a:rPr sz="1100" dirty="0">
                <a:latin typeface="Times New Roman"/>
                <a:cs typeface="Times New Roman"/>
              </a:rPr>
              <a:t>This does not </a:t>
            </a:r>
            <a:r>
              <a:rPr sz="1100" spc="-5" dirty="0">
                <a:latin typeface="Times New Roman"/>
                <a:cs typeface="Times New Roman"/>
              </a:rPr>
              <a:t>agree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10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amount </a:t>
            </a:r>
            <a:r>
              <a:rPr sz="1100" spc="-5" dirty="0">
                <a:latin typeface="Times New Roman"/>
                <a:cs typeface="Times New Roman"/>
              </a:rPr>
              <a:t>calculated </a:t>
            </a:r>
            <a:r>
              <a:rPr sz="1100" dirty="0">
                <a:latin typeface="Times New Roman"/>
                <a:cs typeface="Times New Roman"/>
              </a:rPr>
              <a:t>by the actuary because  the </a:t>
            </a:r>
            <a:r>
              <a:rPr sz="1100" spc="-5" dirty="0">
                <a:latin typeface="Times New Roman"/>
                <a:cs typeface="Times New Roman"/>
              </a:rPr>
              <a:t>Light Department uses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year earlier measurement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83845">
              <a:lnSpc>
                <a:spcPct val="959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Deferred Outflows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Resources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Deferred Inflows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Resources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1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June </a:t>
            </a:r>
            <a:r>
              <a:rPr sz="1100" dirty="0">
                <a:latin typeface="Times New Roman"/>
                <a:cs typeface="Times New Roman"/>
              </a:rPr>
              <a:t>30, 2019, </a:t>
            </a:r>
            <a:r>
              <a:rPr sz="1100" spc="-5" dirty="0">
                <a:latin typeface="Times New Roman"/>
                <a:cs typeface="Times New Roman"/>
              </a:rPr>
              <a:t>the  Town reported deferred outflows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and deferred inflows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related to  </a:t>
            </a:r>
            <a:r>
              <a:rPr sz="1100" dirty="0">
                <a:latin typeface="Times New Roman"/>
                <a:cs typeface="Times New Roman"/>
              </a:rPr>
              <a:t>pensions in its </a:t>
            </a:r>
            <a:r>
              <a:rPr sz="1100" spc="-5" dirty="0">
                <a:latin typeface="Times New Roman"/>
                <a:cs typeface="Times New Roman"/>
              </a:rPr>
              <a:t>governmental activities and sewer enterprise fund from the following</a:t>
            </a:r>
            <a:r>
              <a:rPr sz="1100" spc="1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sources: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27100" y="6586177"/>
            <a:ext cx="5207000" cy="513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Deferred Outflows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Resources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Deferred Inflows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Resources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1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June </a:t>
            </a:r>
            <a:r>
              <a:rPr sz="1100" dirty="0">
                <a:latin typeface="Times New Roman"/>
                <a:cs typeface="Times New Roman"/>
              </a:rPr>
              <a:t>30, 2019,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Water </a:t>
            </a:r>
            <a:r>
              <a:rPr sz="1100" spc="-5" dirty="0">
                <a:latin typeface="Times New Roman"/>
                <a:cs typeface="Times New Roman"/>
              </a:rPr>
              <a:t>Department reported deferred outflows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and deferred inflows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 related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pensions from the following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sources: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968151" y="3313111"/>
          <a:ext cx="5893434" cy="7753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825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729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379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91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Differences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between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expected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actual</a:t>
                      </a:r>
                      <a:r>
                        <a:rPr sz="85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experience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ts val="960"/>
                        </a:lnSpc>
                      </a:pP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Outflows of</a:t>
                      </a:r>
                      <a:r>
                        <a:rPr sz="8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Resources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221615">
                        <a:lnSpc>
                          <a:spcPct val="100000"/>
                        </a:lnSpc>
                        <a:spcBef>
                          <a:spcPts val="215"/>
                        </a:spcBef>
                        <a:tabLst>
                          <a:tab pos="1393825" algn="l"/>
                        </a:tabLst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42,570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ts val="960"/>
                        </a:lnSpc>
                      </a:pP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-8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8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Inflows </a:t>
                      </a: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8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Resources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116839">
                        <a:lnSpc>
                          <a:spcPct val="100000"/>
                        </a:lnSpc>
                        <a:spcBef>
                          <a:spcPts val="215"/>
                        </a:spcBef>
                        <a:tabLst>
                          <a:tab pos="1206500" algn="l"/>
                        </a:tabLst>
                      </a:pPr>
                      <a:r>
                        <a:rPr sz="8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71,197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382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Changes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8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assumptions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8509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596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763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374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7892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2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difference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between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projected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actual</a:t>
                      </a:r>
                      <a:r>
                        <a:rPr sz="85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earnings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391795">
                        <a:lnSpc>
                          <a:spcPts val="940"/>
                        </a:lnSpc>
                        <a:spcBef>
                          <a:spcPts val="219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pension plan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investments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85090" algn="r">
                        <a:lnSpc>
                          <a:spcPts val="940"/>
                        </a:lnSpc>
                        <a:spcBef>
                          <a:spcPts val="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361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336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37465" algn="r">
                        <a:lnSpc>
                          <a:spcPts val="940"/>
                        </a:lnSpc>
                        <a:spcBef>
                          <a:spcPts val="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927100" y="4073971"/>
            <a:ext cx="5961380" cy="942975"/>
          </a:xfrm>
          <a:prstGeom prst="rect">
            <a:avLst/>
          </a:prstGeom>
        </p:spPr>
        <p:txBody>
          <a:bodyPr vert="horz" wrap="square" lIns="0" tIns="39370" rIns="0" bIns="0" rtlCol="0">
            <a:spAutoFit/>
          </a:bodyPr>
          <a:lstStyle/>
          <a:p>
            <a:pPr marL="72390">
              <a:lnSpc>
                <a:spcPct val="100000"/>
              </a:lnSpc>
              <a:spcBef>
                <a:spcPts val="310"/>
              </a:spcBef>
            </a:pPr>
            <a:r>
              <a:rPr sz="850" spc="10" dirty="0">
                <a:latin typeface="Times New Roman"/>
                <a:cs typeface="Times New Roman"/>
              </a:rPr>
              <a:t>Changes </a:t>
            </a:r>
            <a:r>
              <a:rPr sz="850" spc="-25" dirty="0">
                <a:latin typeface="Times New Roman"/>
                <a:cs typeface="Times New Roman"/>
              </a:rPr>
              <a:t>in </a:t>
            </a:r>
            <a:r>
              <a:rPr sz="850" spc="-10" dirty="0">
                <a:latin typeface="Times New Roman"/>
                <a:cs typeface="Times New Roman"/>
              </a:rPr>
              <a:t>proportion </a:t>
            </a:r>
            <a:r>
              <a:rPr sz="850" spc="10" dirty="0">
                <a:latin typeface="Times New Roman"/>
                <a:cs typeface="Times New Roman"/>
              </a:rPr>
              <a:t>and differences </a:t>
            </a:r>
            <a:r>
              <a:rPr sz="850" spc="20" dirty="0">
                <a:latin typeface="Times New Roman"/>
                <a:cs typeface="Times New Roman"/>
              </a:rPr>
              <a:t>between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Town</a:t>
            </a:r>
            <a:endParaRPr sz="8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215"/>
              </a:spcBef>
              <a:tabLst>
                <a:tab pos="3583940" algn="l"/>
                <a:tab pos="5116830" algn="l"/>
              </a:tabLst>
            </a:pPr>
            <a:r>
              <a:rPr sz="850" spc="35" dirty="0">
                <a:latin typeface="Times New Roman"/>
                <a:cs typeface="Times New Roman"/>
              </a:rPr>
              <a:t>c</a:t>
            </a:r>
            <a:r>
              <a:rPr sz="850" spc="-15" dirty="0">
                <a:latin typeface="Times New Roman"/>
                <a:cs typeface="Times New Roman"/>
              </a:rPr>
              <a:t>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-60" dirty="0">
                <a:latin typeface="Times New Roman"/>
                <a:cs typeface="Times New Roman"/>
              </a:rPr>
              <a:t>i</a:t>
            </a:r>
            <a:r>
              <a:rPr sz="850" spc="-15" dirty="0">
                <a:latin typeface="Times New Roman"/>
                <a:cs typeface="Times New Roman"/>
              </a:rPr>
              <a:t>bu</a:t>
            </a:r>
            <a:r>
              <a:rPr sz="850" spc="-5" dirty="0">
                <a:latin typeface="Times New Roman"/>
                <a:cs typeface="Times New Roman"/>
              </a:rPr>
              <a:t>t</a:t>
            </a:r>
            <a:r>
              <a:rPr sz="850" spc="-60" dirty="0">
                <a:latin typeface="Times New Roman"/>
                <a:cs typeface="Times New Roman"/>
              </a:rPr>
              <a:t>i</a:t>
            </a:r>
            <a:r>
              <a:rPr sz="850" spc="-15" dirty="0">
                <a:latin typeface="Times New Roman"/>
                <a:cs typeface="Times New Roman"/>
              </a:rPr>
              <a:t>on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a</a:t>
            </a:r>
            <a:r>
              <a:rPr sz="850" spc="-15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-15" dirty="0">
                <a:latin typeface="Times New Roman"/>
                <a:cs typeface="Times New Roman"/>
              </a:rPr>
              <a:t>opo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-60" dirty="0">
                <a:latin typeface="Times New Roman"/>
                <a:cs typeface="Times New Roman"/>
              </a:rPr>
              <a:t>i</a:t>
            </a:r>
            <a:r>
              <a:rPr sz="850" spc="-15" dirty="0">
                <a:latin typeface="Times New Roman"/>
                <a:cs typeface="Times New Roman"/>
              </a:rPr>
              <a:t>on</a:t>
            </a:r>
            <a:r>
              <a:rPr sz="850" spc="3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spc="-15" dirty="0">
                <a:latin typeface="Times New Roman"/>
                <a:cs typeface="Times New Roman"/>
              </a:rPr>
              <a:t>h</a:t>
            </a:r>
            <a:r>
              <a:rPr sz="850" spc="3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re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f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c</a:t>
            </a:r>
            <a:r>
              <a:rPr sz="850" spc="-15" dirty="0">
                <a:latin typeface="Times New Roman"/>
                <a:cs typeface="Times New Roman"/>
              </a:rPr>
              <a:t>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-60" dirty="0">
                <a:latin typeface="Times New Roman"/>
                <a:cs typeface="Times New Roman"/>
              </a:rPr>
              <a:t>i</a:t>
            </a:r>
            <a:r>
              <a:rPr sz="850" spc="-15" dirty="0">
                <a:latin typeface="Times New Roman"/>
                <a:cs typeface="Times New Roman"/>
              </a:rPr>
              <a:t>bu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-60" dirty="0">
                <a:latin typeface="Times New Roman"/>
                <a:cs typeface="Times New Roman"/>
              </a:rPr>
              <a:t>i</a:t>
            </a:r>
            <a:r>
              <a:rPr sz="850" spc="-15" dirty="0">
                <a:latin typeface="Times New Roman"/>
                <a:cs typeface="Times New Roman"/>
              </a:rPr>
              <a:t>on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8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38</a:t>
            </a:r>
            <a:r>
              <a:rPr sz="850" u="dbl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8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37</a:t>
            </a:r>
            <a:r>
              <a:rPr sz="850" spc="15" dirty="0">
                <a:latin typeface="Times New Roman"/>
                <a:cs typeface="Times New Roman"/>
              </a:rPr>
              <a:t>3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70" dirty="0">
                <a:latin typeface="Times New Roman"/>
                <a:cs typeface="Times New Roman"/>
              </a:rPr>
              <a:t> </a:t>
            </a:r>
            <a:r>
              <a:rPr sz="8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8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742</a:t>
            </a:r>
            <a:r>
              <a:rPr sz="850" u="dbl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8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98</a:t>
            </a:r>
            <a:r>
              <a:rPr sz="850" spc="15" dirty="0">
                <a:latin typeface="Times New Roman"/>
                <a:cs typeface="Times New Roman"/>
              </a:rPr>
              <a:t>5 </a:t>
            </a:r>
            <a:endParaRPr sz="850">
              <a:latin typeface="Times New Roman"/>
              <a:cs typeface="Times New Roman"/>
            </a:endParaRPr>
          </a:p>
          <a:p>
            <a:pPr marR="64769" algn="r">
              <a:lnSpc>
                <a:spcPct val="100000"/>
              </a:lnSpc>
              <a:spcBef>
                <a:spcPts val="220"/>
              </a:spcBef>
              <a:tabLst>
                <a:tab pos="1104265" algn="l"/>
                <a:tab pos="1727835" algn="l"/>
                <a:tab pos="2764790" algn="l"/>
              </a:tabLst>
            </a:pPr>
            <a:r>
              <a:rPr sz="8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50" u="dbl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5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</a:t>
            </a:r>
            <a:r>
              <a:rPr sz="8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8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</a:t>
            </a:r>
            <a:r>
              <a:rPr sz="850" u="dbl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8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039</a:t>
            </a:r>
            <a:r>
              <a:rPr sz="850" u="dbl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8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04</a:t>
            </a:r>
            <a:r>
              <a:rPr sz="850" spc="15" dirty="0">
                <a:latin typeface="Times New Roman"/>
                <a:cs typeface="Times New Roman"/>
              </a:rPr>
              <a:t>3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15" dirty="0">
                <a:latin typeface="Times New Roman"/>
                <a:cs typeface="Times New Roman"/>
              </a:rPr>
              <a:t>$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-15" dirty="0">
                <a:latin typeface="Times New Roman"/>
                <a:cs typeface="Times New Roman"/>
              </a:rPr>
              <a:t>814</a:t>
            </a:r>
            <a:r>
              <a:rPr sz="850" spc="-40" dirty="0">
                <a:latin typeface="Times New Roman"/>
                <a:cs typeface="Times New Roman"/>
              </a:rPr>
              <a:t>,</a:t>
            </a:r>
            <a:r>
              <a:rPr sz="850" spc="-15" dirty="0">
                <a:latin typeface="Times New Roman"/>
                <a:cs typeface="Times New Roman"/>
              </a:rPr>
              <a:t>181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8255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net deferred outflows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deferred inflows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are expected </a:t>
            </a:r>
            <a:r>
              <a:rPr sz="1100" dirty="0">
                <a:latin typeface="Times New Roman"/>
                <a:cs typeface="Times New Roman"/>
              </a:rPr>
              <a:t>to be  </a:t>
            </a:r>
            <a:r>
              <a:rPr sz="1100" spc="-5" dirty="0">
                <a:latin typeface="Times New Roman"/>
                <a:cs typeface="Times New Roman"/>
              </a:rPr>
              <a:t>recognized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Town’s pension expense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5" dirty="0">
                <a:latin typeface="Times New Roman"/>
                <a:cs typeface="Times New Roman"/>
              </a:rPr>
              <a:t> follows: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12426" y="4580605"/>
            <a:ext cx="1577975" cy="0"/>
          </a:xfrm>
          <a:custGeom>
            <a:avLst/>
            <a:gdLst/>
            <a:ahLst/>
            <a:cxnLst/>
            <a:rect l="l" t="t" r="r" b="b"/>
            <a:pathLst>
              <a:path w="1577975">
                <a:moveTo>
                  <a:pt x="0" y="0"/>
                </a:moveTo>
                <a:lnTo>
                  <a:pt x="15779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712425" y="4584344"/>
            <a:ext cx="1577975" cy="0"/>
          </a:xfrm>
          <a:custGeom>
            <a:avLst/>
            <a:gdLst/>
            <a:ahLst/>
            <a:cxnLst/>
            <a:rect l="l" t="t" r="r" b="b"/>
            <a:pathLst>
              <a:path w="1577975">
                <a:moveTo>
                  <a:pt x="0" y="0"/>
                </a:moveTo>
                <a:lnTo>
                  <a:pt x="1577924" y="0"/>
                </a:lnTo>
              </a:path>
            </a:pathLst>
          </a:custGeom>
          <a:ln w="7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380511" y="4565637"/>
            <a:ext cx="1495425" cy="0"/>
          </a:xfrm>
          <a:custGeom>
            <a:avLst/>
            <a:gdLst/>
            <a:ahLst/>
            <a:cxnLst/>
            <a:rect l="l" t="t" r="r" b="b"/>
            <a:pathLst>
              <a:path w="1495425">
                <a:moveTo>
                  <a:pt x="0" y="0"/>
                </a:moveTo>
                <a:lnTo>
                  <a:pt x="14952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80507" y="4569377"/>
            <a:ext cx="1495425" cy="0"/>
          </a:xfrm>
          <a:custGeom>
            <a:avLst/>
            <a:gdLst/>
            <a:ahLst/>
            <a:cxnLst/>
            <a:rect l="l" t="t" r="r" b="b"/>
            <a:pathLst>
              <a:path w="1495425">
                <a:moveTo>
                  <a:pt x="0" y="0"/>
                </a:moveTo>
                <a:lnTo>
                  <a:pt x="1495259" y="0"/>
                </a:lnTo>
              </a:path>
            </a:pathLst>
          </a:custGeom>
          <a:ln w="74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80511" y="4580605"/>
            <a:ext cx="1495425" cy="0"/>
          </a:xfrm>
          <a:custGeom>
            <a:avLst/>
            <a:gdLst/>
            <a:ahLst/>
            <a:cxnLst/>
            <a:rect l="l" t="t" r="r" b="b"/>
            <a:pathLst>
              <a:path w="1495425">
                <a:moveTo>
                  <a:pt x="0" y="0"/>
                </a:moveTo>
                <a:lnTo>
                  <a:pt x="14952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80507" y="4584344"/>
            <a:ext cx="1495425" cy="0"/>
          </a:xfrm>
          <a:custGeom>
            <a:avLst/>
            <a:gdLst/>
            <a:ahLst/>
            <a:cxnLst/>
            <a:rect l="l" t="t" r="r" b="b"/>
            <a:pathLst>
              <a:path w="1495425">
                <a:moveTo>
                  <a:pt x="0" y="0"/>
                </a:moveTo>
                <a:lnTo>
                  <a:pt x="1495259" y="0"/>
                </a:lnTo>
              </a:path>
            </a:pathLst>
          </a:custGeom>
          <a:ln w="7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2306275" y="5172986"/>
          <a:ext cx="2433320" cy="13208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13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9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9568">
                <a:tc>
                  <a:txBody>
                    <a:bodyPr/>
                    <a:lstStyle/>
                    <a:p>
                      <a:pPr marL="75565">
                        <a:lnSpc>
                          <a:spcPts val="1140"/>
                        </a:lnSpc>
                        <a:tabLst>
                          <a:tab pos="1389380" algn="l"/>
                        </a:tabLst>
                      </a:pPr>
                      <a:r>
                        <a:rPr sz="10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Year </a:t>
                      </a:r>
                      <a:r>
                        <a:rPr sz="10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ended </a:t>
                      </a:r>
                      <a:r>
                        <a:rPr sz="10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June</a:t>
                      </a:r>
                      <a:r>
                        <a:rPr sz="1050" u="sng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30,	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897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/>
                </a:tc>
                <a:tc>
                  <a:txBody>
                    <a:bodyPr/>
                    <a:lstStyle/>
                    <a:p>
                      <a:pPr marL="194945">
                        <a:lnSpc>
                          <a:spcPct val="100000"/>
                        </a:lnSpc>
                        <a:spcBef>
                          <a:spcPts val="135"/>
                        </a:spcBef>
                        <a:tabLst>
                          <a:tab pos="478790" algn="l"/>
                        </a:tabLst>
                      </a:pPr>
                      <a:r>
                        <a:rPr sz="105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33,717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70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5461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992)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570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2022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9461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142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468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70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2023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9461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105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317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570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2024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5461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372110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10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105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648)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95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92735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224</a:t>
                      </a:r>
                      <a:r>
                        <a:rPr sz="105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86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50" spc="-5" dirty="0">
                          <a:latin typeface="Times New Roman"/>
                          <a:cs typeface="Times New Roman"/>
                        </a:rPr>
                        <a:t>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3" name="object 13"/>
          <p:cNvSpPr/>
          <p:nvPr/>
        </p:nvSpPr>
        <p:spPr>
          <a:xfrm>
            <a:off x="3944405" y="6485031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44404" y="6489458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244" y="0"/>
                </a:lnTo>
              </a:path>
            </a:pathLst>
          </a:custGeom>
          <a:ln w="88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971135" y="7440611"/>
          <a:ext cx="6187439" cy="8383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11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624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135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5967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5565" algn="r">
                        <a:lnSpc>
                          <a:spcPts val="1010"/>
                        </a:lnSpc>
                      </a:pPr>
                      <a:r>
                        <a:rPr sz="9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sng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9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Outflows of</a:t>
                      </a:r>
                      <a:r>
                        <a:rPr sz="90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Resources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10"/>
                        </a:lnSpc>
                      </a:pPr>
                      <a:r>
                        <a:rPr sz="9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sng" spc="-8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9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Inflows </a:t>
                      </a:r>
                      <a:r>
                        <a:rPr sz="9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9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Resources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8726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900" spc="10" dirty="0">
                          <a:latin typeface="Times New Roman"/>
                          <a:cs typeface="Times New Roman"/>
                        </a:rPr>
                        <a:t>Differences 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between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expected and actual</a:t>
                      </a:r>
                      <a:r>
                        <a:rPr sz="900" spc="-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experience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90170" algn="r">
                        <a:lnSpc>
                          <a:spcPct val="100000"/>
                        </a:lnSpc>
                        <a:spcBef>
                          <a:spcPts val="155"/>
                        </a:spcBef>
                        <a:tabLst>
                          <a:tab pos="1286510" algn="l"/>
                        </a:tabLst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449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38100" algn="r">
                        <a:lnSpc>
                          <a:spcPct val="100000"/>
                        </a:lnSpc>
                        <a:spcBef>
                          <a:spcPts val="155"/>
                        </a:spcBef>
                        <a:tabLst>
                          <a:tab pos="1199515" algn="l"/>
                        </a:tabLst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767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93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Changes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9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assumptions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9017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339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3810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301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900" spc="2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difference </a:t>
                      </a:r>
                      <a:r>
                        <a:rPr sz="900" spc="15" dirty="0">
                          <a:latin typeface="Times New Roman"/>
                          <a:cs typeface="Times New Roman"/>
                        </a:rPr>
                        <a:t>between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projected </a:t>
                      </a:r>
                      <a:r>
                        <a:rPr sz="900" spc="10" dirty="0">
                          <a:latin typeface="Times New Roman"/>
                          <a:cs typeface="Times New Roman"/>
                        </a:rPr>
                        <a:t>and actual</a:t>
                      </a:r>
                      <a:r>
                        <a:rPr sz="9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earnings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10209">
                        <a:lnSpc>
                          <a:spcPts val="1000"/>
                        </a:lnSpc>
                        <a:spcBef>
                          <a:spcPts val="22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pension plan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investments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90170" algn="r">
                        <a:lnSpc>
                          <a:spcPts val="1000"/>
                        </a:lnSpc>
                      </a:pPr>
                      <a:r>
                        <a:rPr sz="900" spc="-35" dirty="0">
                          <a:latin typeface="Times New Roman"/>
                          <a:cs typeface="Times New Roman"/>
                        </a:rPr>
                        <a:t>29</a:t>
                      </a:r>
                      <a:r>
                        <a:rPr sz="9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-35" dirty="0">
                          <a:latin typeface="Times New Roman"/>
                          <a:cs typeface="Times New Roman"/>
                        </a:rPr>
                        <a:t>269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38100" algn="r">
                        <a:lnSpc>
                          <a:spcPts val="100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990185" y="8264346"/>
            <a:ext cx="6198235" cy="521334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sz="900" spc="5" dirty="0">
                <a:latin typeface="Times New Roman"/>
                <a:cs typeface="Times New Roman"/>
              </a:rPr>
              <a:t>Changes </a:t>
            </a:r>
            <a:r>
              <a:rPr sz="900" spc="-25" dirty="0">
                <a:latin typeface="Times New Roman"/>
                <a:cs typeface="Times New Roman"/>
              </a:rPr>
              <a:t>in </a:t>
            </a:r>
            <a:r>
              <a:rPr sz="900" spc="-15" dirty="0">
                <a:latin typeface="Times New Roman"/>
                <a:cs typeface="Times New Roman"/>
              </a:rPr>
              <a:t>proportion </a:t>
            </a:r>
            <a:r>
              <a:rPr sz="900" spc="10" dirty="0">
                <a:latin typeface="Times New Roman"/>
                <a:cs typeface="Times New Roman"/>
              </a:rPr>
              <a:t>and </a:t>
            </a:r>
            <a:r>
              <a:rPr sz="900" spc="5" dirty="0">
                <a:latin typeface="Times New Roman"/>
                <a:cs typeface="Times New Roman"/>
              </a:rPr>
              <a:t>differences </a:t>
            </a:r>
            <a:r>
              <a:rPr sz="900" spc="15" dirty="0">
                <a:latin typeface="Times New Roman"/>
                <a:cs typeface="Times New Roman"/>
              </a:rPr>
              <a:t>between</a:t>
            </a:r>
            <a:r>
              <a:rPr sz="900" spc="35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Water</a:t>
            </a:r>
            <a:endParaRPr sz="9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219"/>
              </a:spcBef>
              <a:tabLst>
                <a:tab pos="3820160" algn="l"/>
                <a:tab pos="5429885" algn="l"/>
              </a:tabLst>
            </a:pPr>
            <a:r>
              <a:rPr sz="900" spc="30" dirty="0">
                <a:latin typeface="Times New Roman"/>
                <a:cs typeface="Times New Roman"/>
              </a:rPr>
              <a:t>c</a:t>
            </a:r>
            <a:r>
              <a:rPr sz="900" spc="-20" dirty="0">
                <a:latin typeface="Times New Roman"/>
                <a:cs typeface="Times New Roman"/>
              </a:rPr>
              <a:t>on</a:t>
            </a:r>
            <a:r>
              <a:rPr sz="900" spc="-10" dirty="0">
                <a:latin typeface="Times New Roman"/>
                <a:cs typeface="Times New Roman"/>
              </a:rPr>
              <a:t>t</a:t>
            </a:r>
            <a:r>
              <a:rPr sz="900" spc="10" dirty="0">
                <a:latin typeface="Times New Roman"/>
                <a:cs typeface="Times New Roman"/>
              </a:rPr>
              <a:t>r</a:t>
            </a:r>
            <a:r>
              <a:rPr sz="900" spc="-70" dirty="0">
                <a:latin typeface="Times New Roman"/>
                <a:cs typeface="Times New Roman"/>
              </a:rPr>
              <a:t>i</a:t>
            </a:r>
            <a:r>
              <a:rPr sz="900" spc="-20" dirty="0">
                <a:latin typeface="Times New Roman"/>
                <a:cs typeface="Times New Roman"/>
              </a:rPr>
              <a:t>bu</a:t>
            </a:r>
            <a:r>
              <a:rPr sz="900" spc="-10" dirty="0">
                <a:latin typeface="Times New Roman"/>
                <a:cs typeface="Times New Roman"/>
              </a:rPr>
              <a:t>t</a:t>
            </a:r>
            <a:r>
              <a:rPr sz="900" spc="-70" dirty="0">
                <a:latin typeface="Times New Roman"/>
                <a:cs typeface="Times New Roman"/>
              </a:rPr>
              <a:t>i</a:t>
            </a:r>
            <a:r>
              <a:rPr sz="900" spc="-20" dirty="0">
                <a:latin typeface="Times New Roman"/>
                <a:cs typeface="Times New Roman"/>
              </a:rPr>
              <a:t>on</a:t>
            </a:r>
            <a:r>
              <a:rPr sz="900" spc="10" dirty="0">
                <a:latin typeface="Times New Roman"/>
                <a:cs typeface="Times New Roman"/>
              </a:rPr>
              <a:t>s</a:t>
            </a:r>
            <a:r>
              <a:rPr sz="900" spc="30" dirty="0">
                <a:latin typeface="Times New Roman"/>
                <a:cs typeface="Times New Roman"/>
              </a:rPr>
              <a:t> a</a:t>
            </a:r>
            <a:r>
              <a:rPr sz="900" spc="-20" dirty="0">
                <a:latin typeface="Times New Roman"/>
                <a:cs typeface="Times New Roman"/>
              </a:rPr>
              <a:t>n</a:t>
            </a:r>
            <a:r>
              <a:rPr sz="900" spc="15" dirty="0">
                <a:latin typeface="Times New Roman"/>
                <a:cs typeface="Times New Roman"/>
              </a:rPr>
              <a:t>d</a:t>
            </a:r>
            <a:r>
              <a:rPr sz="900" spc="-10" dirty="0">
                <a:latin typeface="Times New Roman"/>
                <a:cs typeface="Times New Roman"/>
              </a:rPr>
              <a:t> </a:t>
            </a:r>
            <a:r>
              <a:rPr sz="900" spc="-20" dirty="0">
                <a:latin typeface="Times New Roman"/>
                <a:cs typeface="Times New Roman"/>
              </a:rPr>
              <a:t>p</a:t>
            </a:r>
            <a:r>
              <a:rPr sz="900" spc="10" dirty="0">
                <a:latin typeface="Times New Roman"/>
                <a:cs typeface="Times New Roman"/>
              </a:rPr>
              <a:t>r</a:t>
            </a:r>
            <a:r>
              <a:rPr sz="900" spc="-20" dirty="0">
                <a:latin typeface="Times New Roman"/>
                <a:cs typeface="Times New Roman"/>
              </a:rPr>
              <a:t>opo</a:t>
            </a:r>
            <a:r>
              <a:rPr sz="900" spc="10" dirty="0">
                <a:latin typeface="Times New Roman"/>
                <a:cs typeface="Times New Roman"/>
              </a:rPr>
              <a:t>r</a:t>
            </a:r>
            <a:r>
              <a:rPr sz="900" spc="-10" dirty="0">
                <a:latin typeface="Times New Roman"/>
                <a:cs typeface="Times New Roman"/>
              </a:rPr>
              <a:t>t</a:t>
            </a:r>
            <a:r>
              <a:rPr sz="900" spc="-70" dirty="0">
                <a:latin typeface="Times New Roman"/>
                <a:cs typeface="Times New Roman"/>
              </a:rPr>
              <a:t>i</a:t>
            </a:r>
            <a:r>
              <a:rPr sz="900" spc="-20" dirty="0">
                <a:latin typeface="Times New Roman"/>
                <a:cs typeface="Times New Roman"/>
              </a:rPr>
              <a:t>on</a:t>
            </a:r>
            <a:r>
              <a:rPr sz="900" spc="30" dirty="0">
                <a:latin typeface="Times New Roman"/>
                <a:cs typeface="Times New Roman"/>
              </a:rPr>
              <a:t>a</a:t>
            </a:r>
            <a:r>
              <a:rPr sz="900" spc="-10" dirty="0">
                <a:latin typeface="Times New Roman"/>
                <a:cs typeface="Times New Roman"/>
              </a:rPr>
              <a:t>t</a:t>
            </a:r>
            <a:r>
              <a:rPr sz="900" spc="10" dirty="0">
                <a:latin typeface="Times New Roman"/>
                <a:cs typeface="Times New Roman"/>
              </a:rPr>
              <a:t>e</a:t>
            </a:r>
            <a:r>
              <a:rPr sz="900" spc="45" dirty="0">
                <a:latin typeface="Times New Roman"/>
                <a:cs typeface="Times New Roman"/>
              </a:rPr>
              <a:t> </a:t>
            </a:r>
            <a:r>
              <a:rPr sz="900" spc="20" dirty="0">
                <a:latin typeface="Times New Roman"/>
                <a:cs typeface="Times New Roman"/>
              </a:rPr>
              <a:t>s</a:t>
            </a:r>
            <a:r>
              <a:rPr sz="900" spc="-20" dirty="0">
                <a:latin typeface="Times New Roman"/>
                <a:cs typeface="Times New Roman"/>
              </a:rPr>
              <a:t>h</a:t>
            </a:r>
            <a:r>
              <a:rPr sz="900" spc="30" dirty="0">
                <a:latin typeface="Times New Roman"/>
                <a:cs typeface="Times New Roman"/>
              </a:rPr>
              <a:t>a</a:t>
            </a:r>
            <a:r>
              <a:rPr sz="900" spc="10" dirty="0">
                <a:latin typeface="Times New Roman"/>
                <a:cs typeface="Times New Roman"/>
              </a:rPr>
              <a:t>re</a:t>
            </a:r>
            <a:r>
              <a:rPr sz="900" spc="45" dirty="0">
                <a:latin typeface="Times New Roman"/>
                <a:cs typeface="Times New Roman"/>
              </a:rPr>
              <a:t> </a:t>
            </a:r>
            <a:r>
              <a:rPr sz="900" spc="-20" dirty="0">
                <a:latin typeface="Times New Roman"/>
                <a:cs typeface="Times New Roman"/>
              </a:rPr>
              <a:t>o</a:t>
            </a:r>
            <a:r>
              <a:rPr sz="900" spc="10" dirty="0">
                <a:latin typeface="Times New Roman"/>
                <a:cs typeface="Times New Roman"/>
              </a:rPr>
              <a:t>f</a:t>
            </a:r>
            <a:r>
              <a:rPr sz="900" spc="20" dirty="0">
                <a:latin typeface="Times New Roman"/>
                <a:cs typeface="Times New Roman"/>
              </a:rPr>
              <a:t> </a:t>
            </a:r>
            <a:r>
              <a:rPr sz="900" spc="30" dirty="0">
                <a:latin typeface="Times New Roman"/>
                <a:cs typeface="Times New Roman"/>
              </a:rPr>
              <a:t>c</a:t>
            </a:r>
            <a:r>
              <a:rPr sz="900" spc="-20" dirty="0">
                <a:latin typeface="Times New Roman"/>
                <a:cs typeface="Times New Roman"/>
              </a:rPr>
              <a:t>on</a:t>
            </a:r>
            <a:r>
              <a:rPr sz="900" spc="-10" dirty="0">
                <a:latin typeface="Times New Roman"/>
                <a:cs typeface="Times New Roman"/>
              </a:rPr>
              <a:t>t</a:t>
            </a:r>
            <a:r>
              <a:rPr sz="900" spc="10" dirty="0">
                <a:latin typeface="Times New Roman"/>
                <a:cs typeface="Times New Roman"/>
              </a:rPr>
              <a:t>r</a:t>
            </a:r>
            <a:r>
              <a:rPr sz="900" spc="-70" dirty="0">
                <a:latin typeface="Times New Roman"/>
                <a:cs typeface="Times New Roman"/>
              </a:rPr>
              <a:t>i</a:t>
            </a:r>
            <a:r>
              <a:rPr sz="900" spc="-20" dirty="0">
                <a:latin typeface="Times New Roman"/>
                <a:cs typeface="Times New Roman"/>
              </a:rPr>
              <a:t>bu</a:t>
            </a:r>
            <a:r>
              <a:rPr sz="900" spc="-10" dirty="0">
                <a:latin typeface="Times New Roman"/>
                <a:cs typeface="Times New Roman"/>
              </a:rPr>
              <a:t>t</a:t>
            </a:r>
            <a:r>
              <a:rPr sz="900" spc="-70" dirty="0">
                <a:latin typeface="Times New Roman"/>
                <a:cs typeface="Times New Roman"/>
              </a:rPr>
              <a:t>i</a:t>
            </a:r>
            <a:r>
              <a:rPr sz="900" spc="-20" dirty="0">
                <a:latin typeface="Times New Roman"/>
                <a:cs typeface="Times New Roman"/>
              </a:rPr>
              <a:t>on</a:t>
            </a:r>
            <a:r>
              <a:rPr sz="900" spc="10" dirty="0">
                <a:latin typeface="Times New Roman"/>
                <a:cs typeface="Times New Roman"/>
              </a:rPr>
              <a:t>s</a:t>
            </a:r>
            <a:r>
              <a:rPr sz="900" spc="-40" dirty="0">
                <a:latin typeface="Times New Roman"/>
                <a:cs typeface="Times New Roman"/>
              </a:rPr>
              <a:t> </a:t>
            </a:r>
            <a:r>
              <a:rPr sz="90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9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</a:t>
            </a:r>
            <a:r>
              <a:rPr sz="900" u="dbl" spc="-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9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10</a:t>
            </a:r>
            <a:r>
              <a:rPr sz="900" spc="15" dirty="0">
                <a:latin typeface="Times New Roman"/>
                <a:cs typeface="Times New Roman"/>
              </a:rPr>
              <a:t>8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  </a:t>
            </a:r>
            <a:r>
              <a:rPr sz="900" spc="70" dirty="0">
                <a:latin typeface="Times New Roman"/>
                <a:cs typeface="Times New Roman"/>
              </a:rPr>
              <a:t> </a:t>
            </a:r>
            <a:r>
              <a:rPr sz="90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9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60</a:t>
            </a:r>
            <a:r>
              <a:rPr sz="900" u="dbl" spc="-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9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18</a:t>
            </a:r>
            <a:r>
              <a:rPr sz="900" spc="15" dirty="0">
                <a:latin typeface="Times New Roman"/>
                <a:cs typeface="Times New Roman"/>
              </a:rPr>
              <a:t>4</a:t>
            </a:r>
            <a:r>
              <a:rPr sz="900" spc="10" dirty="0"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  <a:p>
            <a:pPr marR="67945" algn="r">
              <a:lnSpc>
                <a:spcPct val="100000"/>
              </a:lnSpc>
              <a:spcBef>
                <a:spcPts val="220"/>
              </a:spcBef>
              <a:tabLst>
                <a:tab pos="1294130" algn="l"/>
                <a:tab pos="1814830" algn="l"/>
                <a:tab pos="2959735" algn="l"/>
              </a:tabLst>
            </a:pPr>
            <a:r>
              <a:rPr sz="90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dbl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0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</a:t>
            </a:r>
            <a:r>
              <a:rPr sz="90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9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84</a:t>
            </a:r>
            <a:r>
              <a:rPr sz="900" u="dbl" spc="-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9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16</a:t>
            </a:r>
            <a:r>
              <a:rPr sz="900" spc="15" dirty="0">
                <a:latin typeface="Times New Roman"/>
                <a:cs typeface="Times New Roman"/>
              </a:rPr>
              <a:t>5</a:t>
            </a:r>
            <a:r>
              <a:rPr sz="900" dirty="0">
                <a:latin typeface="Times New Roman"/>
                <a:cs typeface="Times New Roman"/>
              </a:rPr>
              <a:t> </a:t>
            </a:r>
            <a:r>
              <a:rPr sz="900" spc="1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15" dirty="0">
                <a:latin typeface="Times New Roman"/>
                <a:cs typeface="Times New Roman"/>
              </a:rPr>
              <a:t>$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-20" dirty="0">
                <a:latin typeface="Times New Roman"/>
                <a:cs typeface="Times New Roman"/>
              </a:rPr>
              <a:t>65</a:t>
            </a:r>
            <a:r>
              <a:rPr sz="900" spc="-45" dirty="0">
                <a:latin typeface="Times New Roman"/>
                <a:cs typeface="Times New Roman"/>
              </a:rPr>
              <a:t>,</a:t>
            </a:r>
            <a:r>
              <a:rPr sz="900" spc="-20" dirty="0">
                <a:latin typeface="Times New Roman"/>
                <a:cs typeface="Times New Roman"/>
              </a:rPr>
              <a:t>951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852352" y="8796042"/>
            <a:ext cx="1657985" cy="0"/>
          </a:xfrm>
          <a:custGeom>
            <a:avLst/>
            <a:gdLst/>
            <a:ahLst/>
            <a:cxnLst/>
            <a:rect l="l" t="t" r="r" b="b"/>
            <a:pathLst>
              <a:path w="1657985">
                <a:moveTo>
                  <a:pt x="0" y="0"/>
                </a:moveTo>
                <a:lnTo>
                  <a:pt x="16575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852354" y="8799976"/>
            <a:ext cx="1657985" cy="0"/>
          </a:xfrm>
          <a:custGeom>
            <a:avLst/>
            <a:gdLst/>
            <a:ahLst/>
            <a:cxnLst/>
            <a:rect l="l" t="t" r="r" b="b"/>
            <a:pathLst>
              <a:path w="1657985">
                <a:moveTo>
                  <a:pt x="0" y="0"/>
                </a:moveTo>
                <a:lnTo>
                  <a:pt x="1657540" y="0"/>
                </a:lnTo>
              </a:path>
            </a:pathLst>
          </a:custGeom>
          <a:ln w="7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604620" y="8780317"/>
            <a:ext cx="1570990" cy="0"/>
          </a:xfrm>
          <a:custGeom>
            <a:avLst/>
            <a:gdLst/>
            <a:ahLst/>
            <a:cxnLst/>
            <a:rect l="l" t="t" r="r" b="b"/>
            <a:pathLst>
              <a:path w="1570990">
                <a:moveTo>
                  <a:pt x="0" y="0"/>
                </a:moveTo>
                <a:lnTo>
                  <a:pt x="15707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604624" y="8784253"/>
            <a:ext cx="1570990" cy="0"/>
          </a:xfrm>
          <a:custGeom>
            <a:avLst/>
            <a:gdLst/>
            <a:ahLst/>
            <a:cxnLst/>
            <a:rect l="l" t="t" r="r" b="b"/>
            <a:pathLst>
              <a:path w="1570990">
                <a:moveTo>
                  <a:pt x="0" y="0"/>
                </a:moveTo>
                <a:lnTo>
                  <a:pt x="1570723" y="0"/>
                </a:lnTo>
              </a:path>
            </a:pathLst>
          </a:custGeom>
          <a:ln w="7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604620" y="8796045"/>
            <a:ext cx="1570990" cy="0"/>
          </a:xfrm>
          <a:custGeom>
            <a:avLst/>
            <a:gdLst/>
            <a:ahLst/>
            <a:cxnLst/>
            <a:rect l="l" t="t" r="r" b="b"/>
            <a:pathLst>
              <a:path w="1570990">
                <a:moveTo>
                  <a:pt x="0" y="0"/>
                </a:moveTo>
                <a:lnTo>
                  <a:pt x="15707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604624" y="8799976"/>
            <a:ext cx="1570990" cy="0"/>
          </a:xfrm>
          <a:custGeom>
            <a:avLst/>
            <a:gdLst/>
            <a:ahLst/>
            <a:cxnLst/>
            <a:rect l="l" t="t" r="r" b="b"/>
            <a:pathLst>
              <a:path w="1570990">
                <a:moveTo>
                  <a:pt x="0" y="0"/>
                </a:moveTo>
                <a:lnTo>
                  <a:pt x="1570723" y="0"/>
                </a:lnTo>
              </a:path>
            </a:pathLst>
          </a:custGeom>
          <a:ln w="7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66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956">
    <p:push dir="u"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58900" y="852932"/>
            <a:ext cx="5140960" cy="353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net deferred outflows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deferred inflows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are expected </a:t>
            </a:r>
            <a:r>
              <a:rPr sz="1100" dirty="0">
                <a:latin typeface="Times New Roman"/>
                <a:cs typeface="Times New Roman"/>
              </a:rPr>
              <a:t>to be  </a:t>
            </a:r>
            <a:r>
              <a:rPr sz="1100" spc="-5" dirty="0">
                <a:latin typeface="Times New Roman"/>
                <a:cs typeface="Times New Roman"/>
              </a:rPr>
              <a:t>recognized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Water’s pension expense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5" dirty="0">
                <a:latin typeface="Times New Roman"/>
                <a:cs typeface="Times New Roman"/>
              </a:rPr>
              <a:t> follows: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8900" y="5785973"/>
            <a:ext cx="5140960" cy="353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net deferred outflows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deferred inflows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are expected </a:t>
            </a:r>
            <a:r>
              <a:rPr sz="1100" dirty="0">
                <a:latin typeface="Times New Roman"/>
                <a:cs typeface="Times New Roman"/>
              </a:rPr>
              <a:t>to be  </a:t>
            </a:r>
            <a:r>
              <a:rPr sz="1100" spc="-5" dirty="0">
                <a:latin typeface="Times New Roman"/>
                <a:cs typeface="Times New Roman"/>
              </a:rPr>
              <a:t>recognized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Light Department’s pension expense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739076" y="1391678"/>
          <a:ext cx="2506344" cy="136637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06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97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3701">
                <a:tc>
                  <a:txBody>
                    <a:bodyPr/>
                    <a:lstStyle/>
                    <a:p>
                      <a:pPr marL="77470">
                        <a:lnSpc>
                          <a:spcPts val="1180"/>
                        </a:lnSpc>
                        <a:tabLst>
                          <a:tab pos="1440180" algn="l"/>
                        </a:tabLst>
                      </a:pPr>
                      <a:r>
                        <a:rPr sz="105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Year </a:t>
                      </a:r>
                      <a:r>
                        <a:rPr sz="10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ended </a:t>
                      </a:r>
                      <a:r>
                        <a:rPr sz="10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June</a:t>
                      </a:r>
                      <a:r>
                        <a:rPr sz="1050" u="sng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30,	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390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/>
                </a:tc>
                <a:tc>
                  <a:txBody>
                    <a:bodyPr/>
                    <a:lstStyle/>
                    <a:p>
                      <a:pPr marL="165735">
                        <a:lnSpc>
                          <a:spcPct val="100000"/>
                        </a:lnSpc>
                        <a:spcBef>
                          <a:spcPts val="944"/>
                        </a:spcBef>
                        <a:tabLst>
                          <a:tab pos="524510" algn="l"/>
                        </a:tabLst>
                      </a:pPr>
                      <a:r>
                        <a:rPr sz="10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2,732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339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40005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969)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339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2022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8128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540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339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2023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8128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531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8574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2024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 marR="40005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620)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1358900" y="2763722"/>
            <a:ext cx="5481955" cy="107505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078480">
              <a:lnSpc>
                <a:spcPct val="100000"/>
              </a:lnSpc>
              <a:spcBef>
                <a:spcPts val="135"/>
              </a:spcBef>
              <a:tabLst>
                <a:tab pos="3446779" algn="l"/>
              </a:tabLst>
            </a:pPr>
            <a:r>
              <a:rPr sz="10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dbl" spc="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</a:t>
            </a:r>
            <a:r>
              <a:rPr sz="105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18,</a:t>
            </a:r>
            <a:r>
              <a:rPr sz="105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21</a:t>
            </a:r>
            <a:r>
              <a:rPr sz="1050" spc="-20" dirty="0">
                <a:latin typeface="Times New Roman"/>
                <a:cs typeface="Times New Roman"/>
              </a:rPr>
              <a:t>4</a:t>
            </a:r>
            <a:r>
              <a:rPr sz="1050" spc="15" dirty="0">
                <a:latin typeface="Times New Roman"/>
                <a:cs typeface="Times New Roman"/>
              </a:rPr>
              <a:t> 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550">
              <a:latin typeface="Times New Roman"/>
              <a:cs typeface="Times New Roman"/>
            </a:endParaRPr>
          </a:p>
          <a:p>
            <a:pPr marL="12700" marR="5080">
              <a:lnSpc>
                <a:spcPts val="126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Deferred Outflows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Resources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Deferred Inflows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Resources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1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2018, the  Light </a:t>
            </a:r>
            <a:r>
              <a:rPr sz="1100" spc="-5" dirty="0">
                <a:latin typeface="Times New Roman"/>
                <a:cs typeface="Times New Roman"/>
              </a:rPr>
              <a:t>Department reported deferred outflows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and deferred inflows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resources  related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pensions from the following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sources: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437556" y="274884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19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437557" y="2753455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1933" y="0"/>
                </a:lnTo>
              </a:path>
            </a:pathLst>
          </a:custGeom>
          <a:ln w="92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37556" y="2969866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19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37557" y="2974473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1933" y="0"/>
                </a:lnTo>
              </a:path>
            </a:pathLst>
          </a:custGeom>
          <a:ln w="92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399951" y="4178069"/>
          <a:ext cx="5893434" cy="79807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825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729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379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520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ts val="960"/>
                        </a:lnSpc>
                      </a:pP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Outflows of</a:t>
                      </a:r>
                      <a:r>
                        <a:rPr sz="8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Resources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960"/>
                        </a:lnSpc>
                      </a:pP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-8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Deferred </a:t>
                      </a:r>
                      <a:r>
                        <a:rPr sz="8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Inflows </a:t>
                      </a:r>
                      <a:r>
                        <a:rPr sz="8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8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Resources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66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Differences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between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expected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actual</a:t>
                      </a:r>
                      <a:r>
                        <a:rPr sz="85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experience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85090" algn="r">
                        <a:lnSpc>
                          <a:spcPct val="100000"/>
                        </a:lnSpc>
                        <a:spcBef>
                          <a:spcPts val="155"/>
                        </a:spcBef>
                        <a:tabLst>
                          <a:tab pos="1171575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607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37465" algn="r">
                        <a:lnSpc>
                          <a:spcPct val="100000"/>
                        </a:lnSpc>
                        <a:spcBef>
                          <a:spcPts val="155"/>
                        </a:spcBef>
                        <a:tabLst>
                          <a:tab pos="1337310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432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850" spc="10" dirty="0">
                          <a:latin typeface="Times New Roman"/>
                          <a:cs typeface="Times New Roman"/>
                        </a:rPr>
                        <a:t>Changes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8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assumptions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85090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223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578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tc>
                  <a:txBody>
                    <a:bodyPr/>
                    <a:lstStyle/>
                    <a:p>
                      <a:pPr marR="37465" algn="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798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850" spc="2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difference </a:t>
                      </a:r>
                      <a:r>
                        <a:rPr sz="850" spc="20" dirty="0">
                          <a:latin typeface="Times New Roman"/>
                          <a:cs typeface="Times New Roman"/>
                        </a:rPr>
                        <a:t>between 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projected </a:t>
                      </a:r>
                      <a:r>
                        <a:rPr sz="850" spc="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actual</a:t>
                      </a:r>
                      <a:r>
                        <a:rPr sz="85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earnings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391795">
                        <a:lnSpc>
                          <a:spcPts val="940"/>
                        </a:lnSpc>
                        <a:spcBef>
                          <a:spcPts val="22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pension plan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investments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85090" algn="r">
                        <a:lnSpc>
                          <a:spcPts val="940"/>
                        </a:lnSpc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37465" algn="r">
                        <a:lnSpc>
                          <a:spcPts val="940"/>
                        </a:lnSpc>
                      </a:pPr>
                      <a:r>
                        <a:rPr sz="850" spc="-30" dirty="0">
                          <a:latin typeface="Times New Roman"/>
                          <a:cs typeface="Times New Roman"/>
                        </a:rPr>
                        <a:t>73</a:t>
                      </a:r>
                      <a:r>
                        <a:rPr sz="850" spc="-4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1419001" y="4961621"/>
            <a:ext cx="5901690" cy="497205"/>
          </a:xfrm>
          <a:prstGeom prst="rect">
            <a:avLst/>
          </a:prstGeom>
        </p:spPr>
        <p:txBody>
          <a:bodyPr vert="horz" wrap="square" lIns="0" tIns="393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10"/>
              </a:spcBef>
            </a:pPr>
            <a:r>
              <a:rPr sz="850" spc="10" dirty="0">
                <a:latin typeface="Times New Roman"/>
                <a:cs typeface="Times New Roman"/>
              </a:rPr>
              <a:t>Changes </a:t>
            </a:r>
            <a:r>
              <a:rPr sz="850" spc="-25" dirty="0">
                <a:latin typeface="Times New Roman"/>
                <a:cs typeface="Times New Roman"/>
              </a:rPr>
              <a:t>in </a:t>
            </a:r>
            <a:r>
              <a:rPr sz="850" spc="-10" dirty="0">
                <a:latin typeface="Times New Roman"/>
                <a:cs typeface="Times New Roman"/>
              </a:rPr>
              <a:t>proportion </a:t>
            </a:r>
            <a:r>
              <a:rPr sz="850" spc="10" dirty="0">
                <a:latin typeface="Times New Roman"/>
                <a:cs typeface="Times New Roman"/>
              </a:rPr>
              <a:t>and differences </a:t>
            </a:r>
            <a:r>
              <a:rPr sz="850" spc="20" dirty="0">
                <a:latin typeface="Times New Roman"/>
                <a:cs typeface="Times New Roman"/>
              </a:rPr>
              <a:t>between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10" dirty="0">
                <a:latin typeface="Times New Roman"/>
                <a:cs typeface="Times New Roman"/>
              </a:rPr>
              <a:t>Town</a:t>
            </a:r>
            <a:endParaRPr sz="8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215"/>
              </a:spcBef>
              <a:tabLst>
                <a:tab pos="3636645" algn="l"/>
                <a:tab pos="5116830" algn="l"/>
              </a:tabLst>
            </a:pPr>
            <a:r>
              <a:rPr sz="850" spc="35" dirty="0">
                <a:latin typeface="Times New Roman"/>
                <a:cs typeface="Times New Roman"/>
              </a:rPr>
              <a:t>c</a:t>
            </a:r>
            <a:r>
              <a:rPr sz="850" spc="-15" dirty="0">
                <a:latin typeface="Times New Roman"/>
                <a:cs typeface="Times New Roman"/>
              </a:rPr>
              <a:t>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-60" dirty="0">
                <a:latin typeface="Times New Roman"/>
                <a:cs typeface="Times New Roman"/>
              </a:rPr>
              <a:t>i</a:t>
            </a:r>
            <a:r>
              <a:rPr sz="850" spc="-15" dirty="0">
                <a:latin typeface="Times New Roman"/>
                <a:cs typeface="Times New Roman"/>
              </a:rPr>
              <a:t>bu</a:t>
            </a:r>
            <a:r>
              <a:rPr sz="850" spc="-5" dirty="0">
                <a:latin typeface="Times New Roman"/>
                <a:cs typeface="Times New Roman"/>
              </a:rPr>
              <a:t>t</a:t>
            </a:r>
            <a:r>
              <a:rPr sz="850" spc="-60" dirty="0">
                <a:latin typeface="Times New Roman"/>
                <a:cs typeface="Times New Roman"/>
              </a:rPr>
              <a:t>i</a:t>
            </a:r>
            <a:r>
              <a:rPr sz="850" spc="-15" dirty="0">
                <a:latin typeface="Times New Roman"/>
                <a:cs typeface="Times New Roman"/>
              </a:rPr>
              <a:t>on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a</a:t>
            </a:r>
            <a:r>
              <a:rPr sz="850" spc="-15" dirty="0">
                <a:latin typeface="Times New Roman"/>
                <a:cs typeface="Times New Roman"/>
              </a:rPr>
              <a:t>n</a:t>
            </a:r>
            <a:r>
              <a:rPr sz="850" spc="15" dirty="0">
                <a:latin typeface="Times New Roman"/>
                <a:cs typeface="Times New Roman"/>
              </a:rPr>
              <a:t>d</a:t>
            </a:r>
            <a:r>
              <a:rPr sz="850" spc="-5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p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-15" dirty="0">
                <a:latin typeface="Times New Roman"/>
                <a:cs typeface="Times New Roman"/>
              </a:rPr>
              <a:t>opo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-60" dirty="0">
                <a:latin typeface="Times New Roman"/>
                <a:cs typeface="Times New Roman"/>
              </a:rPr>
              <a:t>i</a:t>
            </a:r>
            <a:r>
              <a:rPr sz="850" spc="-15" dirty="0">
                <a:latin typeface="Times New Roman"/>
                <a:cs typeface="Times New Roman"/>
              </a:rPr>
              <a:t>on</a:t>
            </a:r>
            <a:r>
              <a:rPr sz="850" spc="35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5" dirty="0">
                <a:latin typeface="Times New Roman"/>
                <a:cs typeface="Times New Roman"/>
              </a:rPr>
              <a:t>e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s</a:t>
            </a:r>
            <a:r>
              <a:rPr sz="850" spc="-15" dirty="0">
                <a:latin typeface="Times New Roman"/>
                <a:cs typeface="Times New Roman"/>
              </a:rPr>
              <a:t>h</a:t>
            </a:r>
            <a:r>
              <a:rPr sz="850" spc="35" dirty="0">
                <a:latin typeface="Times New Roman"/>
                <a:cs typeface="Times New Roman"/>
              </a:rPr>
              <a:t>a</a:t>
            </a:r>
            <a:r>
              <a:rPr sz="850" spc="10" dirty="0">
                <a:latin typeface="Times New Roman"/>
                <a:cs typeface="Times New Roman"/>
              </a:rPr>
              <a:t>re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o</a:t>
            </a:r>
            <a:r>
              <a:rPr sz="850" spc="10" dirty="0">
                <a:latin typeface="Times New Roman"/>
                <a:cs typeface="Times New Roman"/>
              </a:rPr>
              <a:t>f</a:t>
            </a:r>
            <a:r>
              <a:rPr sz="850" spc="20" dirty="0">
                <a:latin typeface="Times New Roman"/>
                <a:cs typeface="Times New Roman"/>
              </a:rPr>
              <a:t> </a:t>
            </a:r>
            <a:r>
              <a:rPr sz="850" spc="35" dirty="0">
                <a:latin typeface="Times New Roman"/>
                <a:cs typeface="Times New Roman"/>
              </a:rPr>
              <a:t>c</a:t>
            </a:r>
            <a:r>
              <a:rPr sz="850" spc="-15" dirty="0">
                <a:latin typeface="Times New Roman"/>
                <a:cs typeface="Times New Roman"/>
              </a:rPr>
              <a:t>on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10" dirty="0">
                <a:latin typeface="Times New Roman"/>
                <a:cs typeface="Times New Roman"/>
              </a:rPr>
              <a:t>r</a:t>
            </a:r>
            <a:r>
              <a:rPr sz="850" spc="-60" dirty="0">
                <a:latin typeface="Times New Roman"/>
                <a:cs typeface="Times New Roman"/>
              </a:rPr>
              <a:t>i</a:t>
            </a:r>
            <a:r>
              <a:rPr sz="850" spc="-15" dirty="0">
                <a:latin typeface="Times New Roman"/>
                <a:cs typeface="Times New Roman"/>
              </a:rPr>
              <a:t>bu</a:t>
            </a:r>
            <a:r>
              <a:rPr sz="850" dirty="0">
                <a:latin typeface="Times New Roman"/>
                <a:cs typeface="Times New Roman"/>
              </a:rPr>
              <a:t>t</a:t>
            </a:r>
            <a:r>
              <a:rPr sz="850" spc="-60" dirty="0">
                <a:latin typeface="Times New Roman"/>
                <a:cs typeface="Times New Roman"/>
              </a:rPr>
              <a:t>i</a:t>
            </a:r>
            <a:r>
              <a:rPr sz="850" spc="-15" dirty="0">
                <a:latin typeface="Times New Roman"/>
                <a:cs typeface="Times New Roman"/>
              </a:rPr>
              <a:t>on</a:t>
            </a:r>
            <a:r>
              <a:rPr sz="850" spc="10" dirty="0">
                <a:latin typeface="Times New Roman"/>
                <a:cs typeface="Times New Roman"/>
              </a:rPr>
              <a:t>s</a:t>
            </a:r>
            <a:r>
              <a:rPr sz="850" spc="-35" dirty="0">
                <a:latin typeface="Times New Roman"/>
                <a:cs typeface="Times New Roman"/>
              </a:rPr>
              <a:t> </a:t>
            </a:r>
            <a:r>
              <a:rPr sz="8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8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</a:t>
            </a:r>
            <a:r>
              <a:rPr sz="850" u="dbl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8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13</a:t>
            </a:r>
            <a:r>
              <a:rPr sz="850" spc="15" dirty="0">
                <a:latin typeface="Times New Roman"/>
                <a:cs typeface="Times New Roman"/>
              </a:rPr>
              <a:t>8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  </a:t>
            </a:r>
            <a:r>
              <a:rPr sz="850" spc="70" dirty="0">
                <a:latin typeface="Times New Roman"/>
                <a:cs typeface="Times New Roman"/>
              </a:rPr>
              <a:t> </a:t>
            </a:r>
            <a:r>
              <a:rPr sz="8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8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294</a:t>
            </a:r>
            <a:r>
              <a:rPr sz="850" u="dbl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8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19</a:t>
            </a:r>
            <a:r>
              <a:rPr sz="850" spc="15" dirty="0">
                <a:latin typeface="Times New Roman"/>
                <a:cs typeface="Times New Roman"/>
              </a:rPr>
              <a:t>3 </a:t>
            </a:r>
            <a:endParaRPr sz="850">
              <a:latin typeface="Times New Roman"/>
              <a:cs typeface="Times New Roman"/>
            </a:endParaRPr>
          </a:p>
          <a:p>
            <a:pPr marR="64769" algn="r">
              <a:lnSpc>
                <a:spcPct val="100000"/>
              </a:lnSpc>
              <a:spcBef>
                <a:spcPts val="220"/>
              </a:spcBef>
              <a:tabLst>
                <a:tab pos="1179195" algn="l"/>
                <a:tab pos="1727835" algn="l"/>
                <a:tab pos="2764790" algn="l"/>
              </a:tabLst>
            </a:pPr>
            <a:r>
              <a:rPr sz="8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50" u="dbl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85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</a:t>
            </a:r>
            <a:r>
              <a:rPr sz="8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8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243</a:t>
            </a:r>
            <a:r>
              <a:rPr sz="850" u="dbl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,</a:t>
            </a:r>
            <a:r>
              <a:rPr sz="8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32</a:t>
            </a:r>
            <a:r>
              <a:rPr sz="850" spc="15" dirty="0">
                <a:latin typeface="Times New Roman"/>
                <a:cs typeface="Times New Roman"/>
              </a:rPr>
              <a:t>3</a:t>
            </a:r>
            <a:r>
              <a:rPr sz="850" dirty="0">
                <a:latin typeface="Times New Roman"/>
                <a:cs typeface="Times New Roman"/>
              </a:rPr>
              <a:t> </a:t>
            </a:r>
            <a:r>
              <a:rPr sz="850" spc="1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15" dirty="0">
                <a:latin typeface="Times New Roman"/>
                <a:cs typeface="Times New Roman"/>
              </a:rPr>
              <a:t>$</a:t>
            </a:r>
            <a:r>
              <a:rPr sz="850" dirty="0">
                <a:latin typeface="Times New Roman"/>
                <a:cs typeface="Times New Roman"/>
              </a:rPr>
              <a:t>	</a:t>
            </a:r>
            <a:r>
              <a:rPr sz="850" spc="-15" dirty="0">
                <a:latin typeface="Times New Roman"/>
                <a:cs typeface="Times New Roman"/>
              </a:rPr>
              <a:t>367</a:t>
            </a:r>
            <a:r>
              <a:rPr sz="850" spc="-40" dirty="0">
                <a:latin typeface="Times New Roman"/>
                <a:cs typeface="Times New Roman"/>
              </a:rPr>
              <a:t>,</a:t>
            </a:r>
            <a:r>
              <a:rPr sz="850" spc="-15" dirty="0">
                <a:latin typeface="Times New Roman"/>
                <a:cs typeface="Times New Roman"/>
              </a:rPr>
              <a:t>345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144227" y="5468381"/>
            <a:ext cx="1577975" cy="0"/>
          </a:xfrm>
          <a:custGeom>
            <a:avLst/>
            <a:gdLst/>
            <a:ahLst/>
            <a:cxnLst/>
            <a:rect l="l" t="t" r="r" b="b"/>
            <a:pathLst>
              <a:path w="1577975">
                <a:moveTo>
                  <a:pt x="0" y="0"/>
                </a:moveTo>
                <a:lnTo>
                  <a:pt x="15779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144238" y="5472118"/>
            <a:ext cx="1577975" cy="0"/>
          </a:xfrm>
          <a:custGeom>
            <a:avLst/>
            <a:gdLst/>
            <a:ahLst/>
            <a:cxnLst/>
            <a:rect l="l" t="t" r="r" b="b"/>
            <a:pathLst>
              <a:path w="1577975">
                <a:moveTo>
                  <a:pt x="0" y="0"/>
                </a:moveTo>
                <a:lnTo>
                  <a:pt x="1577924" y="0"/>
                </a:lnTo>
              </a:path>
            </a:pathLst>
          </a:custGeom>
          <a:ln w="74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812312" y="5453409"/>
            <a:ext cx="1495425" cy="0"/>
          </a:xfrm>
          <a:custGeom>
            <a:avLst/>
            <a:gdLst/>
            <a:ahLst/>
            <a:cxnLst/>
            <a:rect l="l" t="t" r="r" b="b"/>
            <a:pathLst>
              <a:path w="1495425">
                <a:moveTo>
                  <a:pt x="0" y="0"/>
                </a:moveTo>
                <a:lnTo>
                  <a:pt x="14952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812320" y="5457145"/>
            <a:ext cx="1495425" cy="0"/>
          </a:xfrm>
          <a:custGeom>
            <a:avLst/>
            <a:gdLst/>
            <a:ahLst/>
            <a:cxnLst/>
            <a:rect l="l" t="t" r="r" b="b"/>
            <a:pathLst>
              <a:path w="1495425">
                <a:moveTo>
                  <a:pt x="0" y="0"/>
                </a:moveTo>
                <a:lnTo>
                  <a:pt x="1495259" y="0"/>
                </a:lnTo>
              </a:path>
            </a:pathLst>
          </a:custGeom>
          <a:ln w="74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812312" y="5468381"/>
            <a:ext cx="1495425" cy="0"/>
          </a:xfrm>
          <a:custGeom>
            <a:avLst/>
            <a:gdLst/>
            <a:ahLst/>
            <a:cxnLst/>
            <a:rect l="l" t="t" r="r" b="b"/>
            <a:pathLst>
              <a:path w="1495425">
                <a:moveTo>
                  <a:pt x="0" y="0"/>
                </a:moveTo>
                <a:lnTo>
                  <a:pt x="14952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12320" y="5472118"/>
            <a:ext cx="1495425" cy="0"/>
          </a:xfrm>
          <a:custGeom>
            <a:avLst/>
            <a:gdLst/>
            <a:ahLst/>
            <a:cxnLst/>
            <a:rect l="l" t="t" r="r" b="b"/>
            <a:pathLst>
              <a:path w="1495425">
                <a:moveTo>
                  <a:pt x="0" y="0"/>
                </a:moveTo>
                <a:lnTo>
                  <a:pt x="1495259" y="0"/>
                </a:lnTo>
              </a:path>
            </a:pathLst>
          </a:custGeom>
          <a:ln w="74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2737530" y="6482916"/>
          <a:ext cx="2369185" cy="129530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07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16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6091">
                <a:tc>
                  <a:txBody>
                    <a:bodyPr/>
                    <a:lstStyle/>
                    <a:p>
                      <a:pPr marL="74930">
                        <a:lnSpc>
                          <a:spcPts val="1115"/>
                        </a:lnSpc>
                      </a:pPr>
                      <a:r>
                        <a:rPr sz="100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Year </a:t>
                      </a:r>
                      <a:r>
                        <a:rPr sz="10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ended </a:t>
                      </a:r>
                      <a:r>
                        <a:rPr sz="100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December</a:t>
                      </a:r>
                      <a:r>
                        <a:rPr sz="10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512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0955" marB="0"/>
                </a:tc>
                <a:tc>
                  <a:txBody>
                    <a:bodyPr/>
                    <a:lstStyle/>
                    <a:p>
                      <a:pPr marR="38735" algn="r">
                        <a:lnSpc>
                          <a:spcPct val="100000"/>
                        </a:lnSpc>
                        <a:spcBef>
                          <a:spcPts val="165"/>
                        </a:spcBef>
                        <a:tabLst>
                          <a:tab pos="234315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(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100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035)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095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11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38735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100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293)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11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38735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52</a:t>
                      </a:r>
                      <a:r>
                        <a:rPr sz="100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747)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11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2022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38735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429)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11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2023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38735" algn="r">
                        <a:lnSpc>
                          <a:spcPct val="100000"/>
                        </a:lnSpc>
                        <a:spcBef>
                          <a:spcPts val="60"/>
                        </a:spcBef>
                        <a:tabLst>
                          <a:tab pos="304165" algn="l"/>
                        </a:tabLst>
                      </a:pPr>
                      <a:r>
                        <a:rPr sz="10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10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00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518)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56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8735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10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00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dbl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(124,022)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62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9" name="object 19"/>
          <p:cNvSpPr/>
          <p:nvPr/>
        </p:nvSpPr>
        <p:spPr>
          <a:xfrm>
            <a:off x="4342552" y="7769554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75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42549" y="7773892"/>
            <a:ext cx="748030" cy="0"/>
          </a:xfrm>
          <a:custGeom>
            <a:avLst/>
            <a:gdLst/>
            <a:ahLst/>
            <a:cxnLst/>
            <a:rect l="l" t="t" r="r" b="b"/>
            <a:pathLst>
              <a:path w="748029">
                <a:moveTo>
                  <a:pt x="0" y="0"/>
                </a:moveTo>
                <a:lnTo>
                  <a:pt x="747522" y="0"/>
                </a:lnTo>
              </a:path>
            </a:pathLst>
          </a:custGeom>
          <a:ln w="86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680">
    <p:push dir="u"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358900" y="1174428"/>
            <a:ext cx="5475605" cy="51562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55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Actuarial Valuation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measurement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System’s total pension liability is developed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an  </a:t>
            </a:r>
            <a:r>
              <a:rPr sz="1100" spc="-5" dirty="0">
                <a:latin typeface="Times New Roman"/>
                <a:cs typeface="Times New Roman"/>
              </a:rPr>
              <a:t>independent actuary.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latest actuarial valuation was performed </a:t>
            </a:r>
            <a:r>
              <a:rPr sz="1100" dirty="0">
                <a:latin typeface="Times New Roman"/>
                <a:cs typeface="Times New Roman"/>
              </a:rPr>
              <a:t>as of </a:t>
            </a:r>
            <a:r>
              <a:rPr sz="1100" spc="-5" dirty="0">
                <a:latin typeface="Times New Roman"/>
                <a:cs typeface="Times New Roman"/>
              </a:rPr>
              <a:t>January </a:t>
            </a:r>
            <a:r>
              <a:rPr sz="1100" spc="-10" dirty="0">
                <a:latin typeface="Times New Roman"/>
                <a:cs typeface="Times New Roman"/>
              </a:rPr>
              <a:t>1, </a:t>
            </a:r>
            <a:r>
              <a:rPr sz="1100" dirty="0">
                <a:latin typeface="Times New Roman"/>
                <a:cs typeface="Times New Roman"/>
              </a:rPr>
              <a:t>2018. </a:t>
            </a:r>
            <a:r>
              <a:rPr sz="1100" spc="-1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significant actuarial assumptions used in the January </a:t>
            </a:r>
            <a:r>
              <a:rPr sz="1100" dirty="0">
                <a:latin typeface="Times New Roman"/>
                <a:cs typeface="Times New Roman"/>
              </a:rPr>
              <a:t>1, 2018 </a:t>
            </a:r>
            <a:r>
              <a:rPr sz="1100" spc="-5" dirty="0">
                <a:latin typeface="Times New Roman"/>
                <a:cs typeface="Times New Roman"/>
              </a:rPr>
              <a:t>actuarial valuation</a:t>
            </a:r>
            <a:r>
              <a:rPr sz="1100" spc="9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included: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8759" y="4015189"/>
            <a:ext cx="5497830" cy="148018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ct val="95800"/>
              </a:lnSpc>
              <a:spcBef>
                <a:spcPts val="160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long-term expected rate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return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pension plan investments was determined using </a:t>
            </a:r>
            <a:r>
              <a:rPr sz="1100" dirty="0">
                <a:latin typeface="Times New Roman"/>
                <a:cs typeface="Times New Roman"/>
              </a:rPr>
              <a:t>a  building-block method in </a:t>
            </a:r>
            <a:r>
              <a:rPr sz="1100" spc="-5" dirty="0">
                <a:latin typeface="Times New Roman"/>
                <a:cs typeface="Times New Roman"/>
              </a:rPr>
              <a:t>which best-estimate ranges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expected future rates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returns </a:t>
            </a:r>
            <a:r>
              <a:rPr sz="1100" dirty="0">
                <a:latin typeface="Times New Roman"/>
                <a:cs typeface="Times New Roman"/>
              </a:rPr>
              <a:t>(expected  </a:t>
            </a:r>
            <a:r>
              <a:rPr sz="1100" spc="-5" dirty="0">
                <a:latin typeface="Times New Roman"/>
                <a:cs typeface="Times New Roman"/>
              </a:rPr>
              <a:t>returns, net </a:t>
            </a:r>
            <a:r>
              <a:rPr sz="1100" dirty="0">
                <a:latin typeface="Times New Roman"/>
                <a:cs typeface="Times New Roman"/>
              </a:rPr>
              <a:t>of pension </a:t>
            </a:r>
            <a:r>
              <a:rPr sz="1100" spc="-5" dirty="0">
                <a:latin typeface="Times New Roman"/>
                <a:cs typeface="Times New Roman"/>
              </a:rPr>
              <a:t>plan investment expense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inflation) are developed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each major </a:t>
            </a:r>
            <a:r>
              <a:rPr sz="1100" spc="-10" dirty="0">
                <a:latin typeface="Times New Roman"/>
                <a:cs typeface="Times New Roman"/>
              </a:rPr>
              <a:t>asset  </a:t>
            </a:r>
            <a:r>
              <a:rPr sz="1100" dirty="0">
                <a:latin typeface="Times New Roman"/>
                <a:cs typeface="Times New Roman"/>
              </a:rPr>
              <a:t>class. </a:t>
            </a:r>
            <a:r>
              <a:rPr sz="1100" spc="-5" dirty="0">
                <a:latin typeface="Times New Roman"/>
                <a:cs typeface="Times New Roman"/>
              </a:rPr>
              <a:t>These ranges are combined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produce the long-term expected rate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return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weighting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expected future rates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return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target asset allocation percentage </a:t>
            </a:r>
            <a:r>
              <a:rPr sz="1100" dirty="0">
                <a:latin typeface="Times New Roman"/>
                <a:cs typeface="Times New Roman"/>
              </a:rPr>
              <a:t>and by adding  expected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inflation.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2479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Best </a:t>
            </a:r>
            <a:r>
              <a:rPr sz="1100" spc="-5" dirty="0">
                <a:latin typeface="Times New Roman"/>
                <a:cs typeface="Times New Roman"/>
              </a:rPr>
              <a:t>estimates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arithmetic rates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return for </a:t>
            </a:r>
            <a:r>
              <a:rPr sz="1100" dirty="0">
                <a:latin typeface="Times New Roman"/>
                <a:cs typeface="Times New Roman"/>
              </a:rPr>
              <a:t>each </a:t>
            </a:r>
            <a:r>
              <a:rPr sz="1100" spc="-5" dirty="0">
                <a:latin typeface="Times New Roman"/>
                <a:cs typeface="Times New Roman"/>
              </a:rPr>
              <a:t>major asset class included in the System’s  target allocation as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 are summarized in the following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table: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58900" y="7771922"/>
            <a:ext cx="5466715" cy="131826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55"/>
              </a:spcBef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Discount Rate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discount </a:t>
            </a:r>
            <a:r>
              <a:rPr sz="1100" dirty="0">
                <a:latin typeface="Times New Roman"/>
                <a:cs typeface="Times New Roman"/>
              </a:rPr>
              <a:t>rate used to </a:t>
            </a:r>
            <a:r>
              <a:rPr sz="1100" spc="-5" dirty="0">
                <a:latin typeface="Times New Roman"/>
                <a:cs typeface="Times New Roman"/>
              </a:rPr>
              <a:t>measure the </a:t>
            </a:r>
            <a:r>
              <a:rPr sz="1100" dirty="0">
                <a:latin typeface="Times New Roman"/>
                <a:cs typeface="Times New Roman"/>
              </a:rPr>
              <a:t>total </a:t>
            </a:r>
            <a:r>
              <a:rPr sz="1100" spc="-5" dirty="0">
                <a:latin typeface="Times New Roman"/>
                <a:cs typeface="Times New Roman"/>
              </a:rPr>
              <a:t>pension </a:t>
            </a:r>
            <a:r>
              <a:rPr sz="1100" dirty="0">
                <a:latin typeface="Times New Roman"/>
                <a:cs typeface="Times New Roman"/>
              </a:rPr>
              <a:t>liability </a:t>
            </a:r>
            <a:r>
              <a:rPr sz="1100" spc="-5" dirty="0">
                <a:latin typeface="Times New Roman"/>
                <a:cs typeface="Times New Roman"/>
              </a:rPr>
              <a:t>in the January </a:t>
            </a:r>
            <a:r>
              <a:rPr sz="1100" dirty="0">
                <a:latin typeface="Times New Roman"/>
                <a:cs typeface="Times New Roman"/>
              </a:rPr>
              <a:t>1,  2018 </a:t>
            </a:r>
            <a:r>
              <a:rPr sz="1100" spc="-5" dirty="0">
                <a:latin typeface="Times New Roman"/>
                <a:cs typeface="Times New Roman"/>
              </a:rPr>
              <a:t>actuarial valuation report was 7.75%. The projection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cash flows 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determine </a:t>
            </a:r>
            <a:r>
              <a:rPr sz="1100" dirty="0">
                <a:latin typeface="Times New Roman"/>
                <a:cs typeface="Times New Roman"/>
              </a:rPr>
              <a:t>the  discount rate </a:t>
            </a:r>
            <a:r>
              <a:rPr sz="1100" spc="-5" dirty="0">
                <a:latin typeface="Times New Roman"/>
                <a:cs typeface="Times New Roman"/>
              </a:rPr>
              <a:t>assumed plan </a:t>
            </a:r>
            <a:r>
              <a:rPr sz="1100" dirty="0">
                <a:latin typeface="Times New Roman"/>
                <a:cs typeface="Times New Roman"/>
              </a:rPr>
              <a:t>member </a:t>
            </a:r>
            <a:r>
              <a:rPr sz="1100" spc="-5" dirty="0">
                <a:latin typeface="Times New Roman"/>
                <a:cs typeface="Times New Roman"/>
              </a:rPr>
              <a:t>contributions were made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the current contribution </a:t>
            </a:r>
            <a:r>
              <a:rPr sz="1100" dirty="0">
                <a:latin typeface="Times New Roman"/>
                <a:cs typeface="Times New Roman"/>
              </a:rPr>
              <a:t>rate and  that employer </a:t>
            </a:r>
            <a:r>
              <a:rPr sz="1100" spc="-5" dirty="0">
                <a:latin typeface="Times New Roman"/>
                <a:cs typeface="Times New Roman"/>
              </a:rPr>
              <a:t>contributions </a:t>
            </a:r>
            <a:r>
              <a:rPr sz="1100" dirty="0">
                <a:latin typeface="Times New Roman"/>
                <a:cs typeface="Times New Roman"/>
              </a:rPr>
              <a:t>will </a:t>
            </a:r>
            <a:r>
              <a:rPr sz="1100" spc="-5" dirty="0">
                <a:latin typeface="Times New Roman"/>
                <a:cs typeface="Times New Roman"/>
              </a:rPr>
              <a:t>be made at rates equal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actuarially-determined </a:t>
            </a:r>
            <a:r>
              <a:rPr sz="1100" dirty="0">
                <a:latin typeface="Times New Roman"/>
                <a:cs typeface="Times New Roman"/>
              </a:rPr>
              <a:t>contribution  </a:t>
            </a:r>
            <a:r>
              <a:rPr sz="1100" spc="-5" dirty="0">
                <a:latin typeface="Times New Roman"/>
                <a:cs typeface="Times New Roman"/>
              </a:rPr>
              <a:t>rates and the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3975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Based </a:t>
            </a:r>
            <a:r>
              <a:rPr sz="1100" spc="-5" dirty="0">
                <a:latin typeface="Times New Roman"/>
                <a:cs typeface="Times New Roman"/>
              </a:rPr>
              <a:t>on those assumptions, </a:t>
            </a:r>
            <a:r>
              <a:rPr sz="1100" dirty="0">
                <a:latin typeface="Times New Roman"/>
                <a:cs typeface="Times New Roman"/>
              </a:rPr>
              <a:t>the System’s </a:t>
            </a:r>
            <a:r>
              <a:rPr sz="1100" spc="-5" dirty="0">
                <a:latin typeface="Times New Roman"/>
                <a:cs typeface="Times New Roman"/>
              </a:rPr>
              <a:t>fiduciary net </a:t>
            </a:r>
            <a:r>
              <a:rPr sz="1100" dirty="0">
                <a:latin typeface="Times New Roman"/>
                <a:cs typeface="Times New Roman"/>
              </a:rPr>
              <a:t>position </a:t>
            </a:r>
            <a:r>
              <a:rPr sz="1100" spc="-5" dirty="0">
                <a:latin typeface="Times New Roman"/>
                <a:cs typeface="Times New Roman"/>
              </a:rPr>
              <a:t>was projected to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available </a:t>
            </a:r>
            <a:r>
              <a:rPr sz="1100" dirty="0">
                <a:latin typeface="Times New Roman"/>
                <a:cs typeface="Times New Roman"/>
              </a:rPr>
              <a:t>to  make </a:t>
            </a:r>
            <a:r>
              <a:rPr sz="1100" spc="-5" dirty="0">
                <a:latin typeface="Times New Roman"/>
                <a:cs typeface="Times New Roman"/>
              </a:rPr>
              <a:t>all projected future benefit payments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current </a:t>
            </a:r>
            <a:r>
              <a:rPr sz="1100" dirty="0">
                <a:latin typeface="Times New Roman"/>
                <a:cs typeface="Times New Roman"/>
              </a:rPr>
              <a:t>plan members. </a:t>
            </a:r>
            <a:r>
              <a:rPr sz="1100" spc="-5" dirty="0">
                <a:latin typeface="Times New Roman"/>
                <a:cs typeface="Times New Roman"/>
              </a:rPr>
              <a:t>Therefore, the</a:t>
            </a:r>
            <a:r>
              <a:rPr sz="1100" spc="9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long-term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40097" y="1821119"/>
            <a:ext cx="1181735" cy="696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16839">
              <a:lnSpc>
                <a:spcPct val="110000"/>
              </a:lnSpc>
              <a:spcBef>
                <a:spcPts val="100"/>
              </a:spcBef>
            </a:pPr>
            <a:r>
              <a:rPr sz="1000" spc="-45" dirty="0">
                <a:latin typeface="Times New Roman"/>
                <a:cs typeface="Times New Roman"/>
              </a:rPr>
              <a:t>Inflation:  </a:t>
            </a:r>
            <a:r>
              <a:rPr sz="1000" spc="-40" dirty="0">
                <a:latin typeface="Times New Roman"/>
                <a:cs typeface="Times New Roman"/>
              </a:rPr>
              <a:t>Amortization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method: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10000"/>
              </a:lnSpc>
            </a:pPr>
            <a:r>
              <a:rPr sz="1000" spc="-15" dirty="0">
                <a:latin typeface="Times New Roman"/>
                <a:cs typeface="Times New Roman"/>
              </a:rPr>
              <a:t>Asset </a:t>
            </a:r>
            <a:r>
              <a:rPr sz="1000" spc="-40" dirty="0">
                <a:latin typeface="Times New Roman"/>
                <a:cs typeface="Times New Roman"/>
              </a:rPr>
              <a:t>valuation</a:t>
            </a:r>
            <a:r>
              <a:rPr sz="1000" spc="-11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method:  </a:t>
            </a:r>
            <a:r>
              <a:rPr sz="1000" spc="-20" dirty="0">
                <a:latin typeface="Times New Roman"/>
                <a:cs typeface="Times New Roman"/>
              </a:rPr>
              <a:t>Salary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increases: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40481" y="2673997"/>
            <a:ext cx="1236980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spc="-35" dirty="0">
                <a:latin typeface="Times New Roman"/>
                <a:cs typeface="Times New Roman"/>
              </a:rPr>
              <a:t>Investment </a:t>
            </a:r>
            <a:r>
              <a:rPr sz="1000" spc="-15" dirty="0">
                <a:latin typeface="Times New Roman"/>
                <a:cs typeface="Times New Roman"/>
              </a:rPr>
              <a:t>rate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13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return: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40481" y="3009421"/>
            <a:ext cx="765175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spc="-35" dirty="0">
                <a:latin typeface="Times New Roman"/>
                <a:cs typeface="Times New Roman"/>
              </a:rPr>
              <a:t>Mortality</a:t>
            </a:r>
            <a:r>
              <a:rPr sz="1000" spc="-90" dirty="0">
                <a:latin typeface="Times New Roman"/>
                <a:cs typeface="Times New Roman"/>
              </a:rPr>
              <a:t> </a:t>
            </a:r>
            <a:r>
              <a:rPr sz="1000" spc="-15" dirty="0">
                <a:latin typeface="Times New Roman"/>
                <a:cs typeface="Times New Roman"/>
              </a:rPr>
              <a:t>rates: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40481" y="3344973"/>
            <a:ext cx="1101090" cy="1790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00" spc="-30" dirty="0">
                <a:latin typeface="Times New Roman"/>
                <a:cs typeface="Times New Roman"/>
              </a:rPr>
              <a:t>Disabled </a:t>
            </a:r>
            <a:r>
              <a:rPr sz="1000" spc="-70" dirty="0">
                <a:latin typeface="Times New Roman"/>
                <a:cs typeface="Times New Roman"/>
              </a:rPr>
              <a:t>life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mortality: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471961" y="1821119"/>
            <a:ext cx="3201670" cy="2038350"/>
          </a:xfrm>
          <a:prstGeom prst="rect">
            <a:avLst/>
          </a:prstGeom>
        </p:spPr>
        <p:txBody>
          <a:bodyPr vert="horz" wrap="square" lIns="0" tIns="2793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1000" spc="5" dirty="0">
                <a:latin typeface="Times New Roman"/>
                <a:cs typeface="Times New Roman"/>
              </a:rPr>
              <a:t>3% </a:t>
            </a:r>
            <a:r>
              <a:rPr sz="1000" dirty="0">
                <a:latin typeface="Times New Roman"/>
                <a:cs typeface="Times New Roman"/>
              </a:rPr>
              <a:t>per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year</a:t>
            </a:r>
            <a:endParaRPr sz="1000">
              <a:latin typeface="Times New Roman"/>
              <a:cs typeface="Times New Roman"/>
            </a:endParaRPr>
          </a:p>
          <a:p>
            <a:pPr marL="12700" marR="1562100">
              <a:lnSpc>
                <a:spcPct val="110000"/>
              </a:lnSpc>
            </a:pPr>
            <a:r>
              <a:rPr sz="1000" spc="-35" dirty="0">
                <a:latin typeface="Times New Roman"/>
                <a:cs typeface="Times New Roman"/>
              </a:rPr>
              <a:t>Payment </a:t>
            </a:r>
            <a:r>
              <a:rPr sz="1000" spc="-25" dirty="0">
                <a:latin typeface="Times New Roman"/>
                <a:cs typeface="Times New Roman"/>
              </a:rPr>
              <a:t>increases </a:t>
            </a:r>
            <a:r>
              <a:rPr sz="1000" dirty="0">
                <a:latin typeface="Times New Roman"/>
                <a:cs typeface="Times New Roman"/>
              </a:rPr>
              <a:t>4.0% per </a:t>
            </a:r>
            <a:r>
              <a:rPr sz="1000" spc="-20" dirty="0">
                <a:latin typeface="Times New Roman"/>
                <a:cs typeface="Times New Roman"/>
              </a:rPr>
              <a:t>year  </a:t>
            </a:r>
            <a:r>
              <a:rPr sz="1000" spc="-10" dirty="0">
                <a:latin typeface="Times New Roman"/>
                <a:cs typeface="Times New Roman"/>
              </a:rPr>
              <a:t>Market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value</a:t>
            </a:r>
            <a:endParaRPr sz="1000">
              <a:latin typeface="Times New Roman"/>
              <a:cs typeface="Times New Roman"/>
            </a:endParaRPr>
          </a:p>
          <a:p>
            <a:pPr marL="12700" marR="1243965">
              <a:lnSpc>
                <a:spcPct val="110000"/>
              </a:lnSpc>
            </a:pPr>
            <a:r>
              <a:rPr sz="1000" spc="-25" dirty="0">
                <a:latin typeface="Times New Roman"/>
                <a:cs typeface="Times New Roman"/>
              </a:rPr>
              <a:t>Group </a:t>
            </a:r>
            <a:r>
              <a:rPr sz="1000" dirty="0">
                <a:latin typeface="Times New Roman"/>
                <a:cs typeface="Times New Roman"/>
              </a:rPr>
              <a:t>1: 4.25-6.00%, </a:t>
            </a:r>
            <a:r>
              <a:rPr sz="1000" spc="-5" dirty="0">
                <a:latin typeface="Times New Roman"/>
                <a:cs typeface="Times New Roman"/>
              </a:rPr>
              <a:t>based </a:t>
            </a:r>
            <a:r>
              <a:rPr sz="1000" dirty="0">
                <a:latin typeface="Times New Roman"/>
                <a:cs typeface="Times New Roman"/>
              </a:rPr>
              <a:t>on</a:t>
            </a:r>
            <a:r>
              <a:rPr sz="1000" spc="-12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service  </a:t>
            </a:r>
            <a:r>
              <a:rPr sz="1000" spc="-25" dirty="0">
                <a:latin typeface="Times New Roman"/>
                <a:cs typeface="Times New Roman"/>
              </a:rPr>
              <a:t>Group </a:t>
            </a:r>
            <a:r>
              <a:rPr sz="1000" dirty="0">
                <a:latin typeface="Times New Roman"/>
                <a:cs typeface="Times New Roman"/>
              </a:rPr>
              <a:t>4: </a:t>
            </a:r>
            <a:r>
              <a:rPr sz="1000" spc="5" dirty="0">
                <a:latin typeface="Times New Roman"/>
                <a:cs typeface="Times New Roman"/>
              </a:rPr>
              <a:t>4.75-7.00$, </a:t>
            </a:r>
            <a:r>
              <a:rPr sz="1000" spc="-5" dirty="0">
                <a:latin typeface="Times New Roman"/>
                <a:cs typeface="Times New Roman"/>
              </a:rPr>
              <a:t>based </a:t>
            </a:r>
            <a:r>
              <a:rPr sz="1000" dirty="0">
                <a:latin typeface="Times New Roman"/>
                <a:cs typeface="Times New Roman"/>
              </a:rPr>
              <a:t>on</a:t>
            </a:r>
            <a:r>
              <a:rPr sz="1000" spc="-150" dirty="0">
                <a:latin typeface="Times New Roman"/>
                <a:cs typeface="Times New Roman"/>
              </a:rPr>
              <a:t> </a:t>
            </a:r>
            <a:r>
              <a:rPr sz="1000" spc="-30" dirty="0">
                <a:latin typeface="Times New Roman"/>
                <a:cs typeface="Times New Roman"/>
              </a:rPr>
              <a:t>service</a:t>
            </a:r>
            <a:endParaRPr sz="1000">
              <a:latin typeface="Times New Roman"/>
              <a:cs typeface="Times New Roman"/>
            </a:endParaRPr>
          </a:p>
          <a:p>
            <a:pPr marL="12700" marR="892810">
              <a:lnSpc>
                <a:spcPct val="110000"/>
              </a:lnSpc>
            </a:pPr>
            <a:r>
              <a:rPr sz="1000" spc="-5" dirty="0">
                <a:latin typeface="Times New Roman"/>
                <a:cs typeface="Times New Roman"/>
              </a:rPr>
              <a:t>7.75%, </a:t>
            </a:r>
            <a:r>
              <a:rPr sz="1000" spc="-25" dirty="0">
                <a:latin typeface="Times New Roman"/>
                <a:cs typeface="Times New Roman"/>
              </a:rPr>
              <a:t>net </a:t>
            </a:r>
            <a:r>
              <a:rPr sz="1000" dirty="0">
                <a:latin typeface="Times New Roman"/>
                <a:cs typeface="Times New Roman"/>
              </a:rPr>
              <a:t>of </a:t>
            </a:r>
            <a:r>
              <a:rPr sz="1000" spc="-25" dirty="0">
                <a:latin typeface="Times New Roman"/>
                <a:cs typeface="Times New Roman"/>
              </a:rPr>
              <a:t>pension plan</a:t>
            </a:r>
            <a:r>
              <a:rPr sz="1000" spc="-165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investment </a:t>
            </a:r>
            <a:r>
              <a:rPr sz="1000" spc="-20" dirty="0">
                <a:latin typeface="Times New Roman"/>
                <a:cs typeface="Times New Roman"/>
              </a:rPr>
              <a:t>expense,  </a:t>
            </a:r>
            <a:r>
              <a:rPr sz="1000" spc="-55" dirty="0">
                <a:latin typeface="Times New Roman"/>
                <a:cs typeface="Times New Roman"/>
              </a:rPr>
              <a:t>including</a:t>
            </a:r>
            <a:r>
              <a:rPr sz="1000" spc="-7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inflation</a:t>
            </a:r>
            <a:endParaRPr sz="1000">
              <a:latin typeface="Times New Roman"/>
              <a:cs typeface="Times New Roman"/>
            </a:endParaRPr>
          </a:p>
          <a:p>
            <a:pPr marL="12700" marR="180975">
              <a:lnSpc>
                <a:spcPct val="110100"/>
              </a:lnSpc>
            </a:pPr>
            <a:r>
              <a:rPr sz="1000" spc="-15" dirty="0">
                <a:latin typeface="Times New Roman"/>
                <a:cs typeface="Times New Roman"/>
              </a:rPr>
              <a:t>Based </a:t>
            </a:r>
            <a:r>
              <a:rPr sz="1000" dirty="0">
                <a:latin typeface="Times New Roman"/>
                <a:cs typeface="Times New Roman"/>
              </a:rPr>
              <a:t>on </a:t>
            </a:r>
            <a:r>
              <a:rPr sz="1000" spc="-30" dirty="0">
                <a:latin typeface="Times New Roman"/>
                <a:cs typeface="Times New Roman"/>
              </a:rPr>
              <a:t>the </a:t>
            </a:r>
            <a:r>
              <a:rPr sz="1000" dirty="0">
                <a:latin typeface="Times New Roman"/>
                <a:cs typeface="Times New Roman"/>
              </a:rPr>
              <a:t>RP-2000 </a:t>
            </a:r>
            <a:r>
              <a:rPr sz="1000" spc="-35" dirty="0">
                <a:latin typeface="Times New Roman"/>
                <a:cs typeface="Times New Roman"/>
              </a:rPr>
              <a:t>Mortality </a:t>
            </a:r>
            <a:r>
              <a:rPr sz="1000" spc="-30" dirty="0">
                <a:latin typeface="Times New Roman"/>
                <a:cs typeface="Times New Roman"/>
              </a:rPr>
              <a:t>Table </a:t>
            </a:r>
            <a:r>
              <a:rPr sz="1000" spc="-10" dirty="0">
                <a:latin typeface="Times New Roman"/>
                <a:cs typeface="Times New Roman"/>
              </a:rPr>
              <a:t>(base </a:t>
            </a:r>
            <a:r>
              <a:rPr sz="1000" spc="-20" dirty="0">
                <a:latin typeface="Times New Roman"/>
                <a:cs typeface="Times New Roman"/>
              </a:rPr>
              <a:t>year </a:t>
            </a:r>
            <a:r>
              <a:rPr sz="1000" dirty="0">
                <a:latin typeface="Times New Roman"/>
                <a:cs typeface="Times New Roman"/>
              </a:rPr>
              <a:t>2009) </a:t>
            </a:r>
            <a:r>
              <a:rPr sz="1000" spc="-40" dirty="0">
                <a:latin typeface="Times New Roman"/>
                <a:cs typeface="Times New Roman"/>
              </a:rPr>
              <a:t>with  </a:t>
            </a:r>
            <a:r>
              <a:rPr sz="1000" spc="-60" dirty="0">
                <a:latin typeface="Times New Roman"/>
                <a:cs typeface="Times New Roman"/>
              </a:rPr>
              <a:t>full </a:t>
            </a:r>
            <a:r>
              <a:rPr sz="1000" spc="-30" dirty="0">
                <a:latin typeface="Times New Roman"/>
                <a:cs typeface="Times New Roman"/>
              </a:rPr>
              <a:t>generational </a:t>
            </a:r>
            <a:r>
              <a:rPr sz="1000" spc="-40" dirty="0">
                <a:latin typeface="Times New Roman"/>
                <a:cs typeface="Times New Roman"/>
              </a:rPr>
              <a:t>mortality improvement </a:t>
            </a:r>
            <a:r>
              <a:rPr sz="1000" spc="-45" dirty="0">
                <a:latin typeface="Times New Roman"/>
                <a:cs typeface="Times New Roman"/>
              </a:rPr>
              <a:t>using </a:t>
            </a:r>
            <a:r>
              <a:rPr sz="1000" spc="-20" dirty="0">
                <a:latin typeface="Times New Roman"/>
                <a:cs typeface="Times New Roman"/>
              </a:rPr>
              <a:t>Scale</a:t>
            </a:r>
            <a:r>
              <a:rPr sz="1000" spc="-1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BB</a:t>
            </a: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10100"/>
              </a:lnSpc>
            </a:pPr>
            <a:r>
              <a:rPr sz="1000" spc="5" dirty="0">
                <a:latin typeface="Times New Roman"/>
                <a:cs typeface="Times New Roman"/>
              </a:rPr>
              <a:t>For </a:t>
            </a:r>
            <a:r>
              <a:rPr sz="1000" spc="-25" dirty="0">
                <a:latin typeface="Times New Roman"/>
                <a:cs typeface="Times New Roman"/>
              </a:rPr>
              <a:t>disabled </a:t>
            </a:r>
            <a:r>
              <a:rPr sz="1000" spc="-45" dirty="0">
                <a:latin typeface="Times New Roman"/>
                <a:cs typeface="Times New Roman"/>
              </a:rPr>
              <a:t>lives, </a:t>
            </a:r>
            <a:r>
              <a:rPr sz="1000" spc="-30" dirty="0">
                <a:latin typeface="Times New Roman"/>
                <a:cs typeface="Times New Roman"/>
              </a:rPr>
              <a:t>the </a:t>
            </a:r>
            <a:r>
              <a:rPr sz="1000" spc="-40" dirty="0">
                <a:latin typeface="Times New Roman"/>
                <a:cs typeface="Times New Roman"/>
              </a:rPr>
              <a:t>mortality </a:t>
            </a:r>
            <a:r>
              <a:rPr sz="1000" spc="-15" dirty="0">
                <a:latin typeface="Times New Roman"/>
                <a:cs typeface="Times New Roman"/>
              </a:rPr>
              <a:t>rates were </a:t>
            </a:r>
            <a:r>
              <a:rPr sz="1000" spc="-5" dirty="0">
                <a:latin typeface="Times New Roman"/>
                <a:cs typeface="Times New Roman"/>
              </a:rPr>
              <a:t>based </a:t>
            </a:r>
            <a:r>
              <a:rPr sz="1000" dirty="0">
                <a:latin typeface="Times New Roman"/>
                <a:cs typeface="Times New Roman"/>
              </a:rPr>
              <a:t>on </a:t>
            </a:r>
            <a:r>
              <a:rPr sz="1000" spc="-30" dirty="0">
                <a:latin typeface="Times New Roman"/>
                <a:cs typeface="Times New Roman"/>
              </a:rPr>
              <a:t>the </a:t>
            </a:r>
            <a:r>
              <a:rPr sz="1000" dirty="0">
                <a:latin typeface="Times New Roman"/>
                <a:cs typeface="Times New Roman"/>
              </a:rPr>
              <a:t>RP-2000  </a:t>
            </a:r>
            <a:r>
              <a:rPr sz="1000" spc="-35" dirty="0">
                <a:latin typeface="Times New Roman"/>
                <a:cs typeface="Times New Roman"/>
              </a:rPr>
              <a:t>Mortality </a:t>
            </a:r>
            <a:r>
              <a:rPr sz="1000" spc="-25" dirty="0">
                <a:latin typeface="Times New Roman"/>
                <a:cs typeface="Times New Roman"/>
              </a:rPr>
              <a:t>Tables </a:t>
            </a:r>
            <a:r>
              <a:rPr sz="1000" spc="-10" dirty="0">
                <a:latin typeface="Times New Roman"/>
                <a:cs typeface="Times New Roman"/>
              </a:rPr>
              <a:t>(base </a:t>
            </a:r>
            <a:r>
              <a:rPr sz="1000" spc="-20" dirty="0">
                <a:latin typeface="Times New Roman"/>
                <a:cs typeface="Times New Roman"/>
              </a:rPr>
              <a:t>year </a:t>
            </a:r>
            <a:r>
              <a:rPr sz="1000" dirty="0">
                <a:latin typeface="Times New Roman"/>
                <a:cs typeface="Times New Roman"/>
              </a:rPr>
              <a:t>2012) </a:t>
            </a:r>
            <a:r>
              <a:rPr sz="1000" spc="-40" dirty="0">
                <a:latin typeface="Times New Roman"/>
                <a:cs typeface="Times New Roman"/>
              </a:rPr>
              <a:t>with </a:t>
            </a:r>
            <a:r>
              <a:rPr sz="1000" spc="-60" dirty="0">
                <a:latin typeface="Times New Roman"/>
                <a:cs typeface="Times New Roman"/>
              </a:rPr>
              <a:t>full </a:t>
            </a:r>
            <a:r>
              <a:rPr sz="1000" spc="-30" dirty="0">
                <a:latin typeface="Times New Roman"/>
                <a:cs typeface="Times New Roman"/>
              </a:rPr>
              <a:t>generational </a:t>
            </a:r>
            <a:r>
              <a:rPr sz="1000" spc="-40" dirty="0">
                <a:latin typeface="Times New Roman"/>
                <a:cs typeface="Times New Roman"/>
              </a:rPr>
              <a:t>mortality  improvement </a:t>
            </a:r>
            <a:r>
              <a:rPr sz="1000" spc="-45" dirty="0">
                <a:latin typeface="Times New Roman"/>
                <a:cs typeface="Times New Roman"/>
              </a:rPr>
              <a:t>using </a:t>
            </a:r>
            <a:r>
              <a:rPr sz="1000" spc="-20" dirty="0">
                <a:latin typeface="Times New Roman"/>
                <a:cs typeface="Times New Roman"/>
              </a:rPr>
              <a:t>Scale </a:t>
            </a:r>
            <a:r>
              <a:rPr sz="1000" spc="-30" dirty="0">
                <a:latin typeface="Times New Roman"/>
                <a:cs typeface="Times New Roman"/>
              </a:rPr>
              <a:t>BB.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2254249" y="5668960"/>
          <a:ext cx="3302000" cy="1943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220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36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6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135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tabLst>
                          <a:tab pos="1435735" algn="l"/>
                        </a:tabLst>
                      </a:pPr>
                      <a:r>
                        <a:rPr sz="1050" u="dbl" spc="-7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Asset</a:t>
                      </a:r>
                      <a:r>
                        <a:rPr sz="1050" u="dbl" spc="-10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Cla</a:t>
                      </a:r>
                      <a:r>
                        <a:rPr sz="10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s	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651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Target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3810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u="dbl" spc="8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Allocation</a:t>
                      </a:r>
                      <a:r>
                        <a:rPr sz="10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52069" algn="ctr">
                        <a:lnSpc>
                          <a:spcPts val="1170"/>
                        </a:lnSpc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Long-term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49530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Expected</a:t>
                      </a:r>
                      <a:r>
                        <a:rPr sz="105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Rate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40005" algn="ctr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050" u="dbl" spc="-10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Return</a:t>
                      </a:r>
                      <a:r>
                        <a:rPr sz="1050" u="dbl" spc="-1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8899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725"/>
                        </a:spcBef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Global</a:t>
                      </a:r>
                      <a:r>
                        <a:rPr sz="1050" spc="-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equity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2075" marB="0"/>
                </a:tc>
                <a:tc>
                  <a:txBody>
                    <a:bodyPr/>
                    <a:lstStyle/>
                    <a:p>
                      <a:pPr marR="96520" algn="r">
                        <a:lnSpc>
                          <a:spcPct val="100000"/>
                        </a:lnSpc>
                        <a:spcBef>
                          <a:spcPts val="72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207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72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4.75%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9207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22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Fixed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income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9588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2.28%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22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Private</a:t>
                      </a:r>
                      <a:r>
                        <a:rPr sz="10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equity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9588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8.15%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9220"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5" dirty="0">
                          <a:latin typeface="Times New Roman"/>
                          <a:cs typeface="Times New Roman"/>
                        </a:rPr>
                        <a:t>Real</a:t>
                      </a:r>
                      <a:r>
                        <a:rPr sz="1050" spc="-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estate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9588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3.43%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9220"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Timber/natural</a:t>
                      </a:r>
                      <a:r>
                        <a:rPr sz="1050" spc="-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9588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4%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4.00%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9220"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Hedge</a:t>
                      </a:r>
                      <a:r>
                        <a:rPr sz="10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funds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95885" algn="r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462915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11%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3.76%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524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885" algn="r">
                        <a:lnSpc>
                          <a:spcPts val="1185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 advTm="697">
    <p:push dir="u"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58759" y="852932"/>
            <a:ext cx="5501005" cy="115697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expected rate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return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pension plan investments was applied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all periods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projected benefit  payments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determine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total </a:t>
            </a:r>
            <a:r>
              <a:rPr sz="1100" dirty="0">
                <a:latin typeface="Times New Roman"/>
                <a:cs typeface="Times New Roman"/>
              </a:rPr>
              <a:t>pension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liability.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94615" algn="just">
              <a:lnSpc>
                <a:spcPct val="95700"/>
              </a:lnSpc>
            </a:pP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Sensitivity Analysis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following presents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proportionate share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net </a:t>
            </a:r>
            <a:r>
              <a:rPr sz="1100" dirty="0">
                <a:latin typeface="Times New Roman"/>
                <a:cs typeface="Times New Roman"/>
              </a:rPr>
              <a:t>pension </a:t>
            </a:r>
            <a:r>
              <a:rPr sz="1100" spc="-5" dirty="0">
                <a:latin typeface="Times New Roman"/>
                <a:cs typeface="Times New Roman"/>
              </a:rPr>
              <a:t>liability  </a:t>
            </a:r>
            <a:r>
              <a:rPr sz="1100" dirty="0">
                <a:latin typeface="Times New Roman"/>
                <a:cs typeface="Times New Roman"/>
              </a:rPr>
              <a:t>calculated using the </a:t>
            </a:r>
            <a:r>
              <a:rPr sz="1100" spc="-5" dirty="0">
                <a:latin typeface="Times New Roman"/>
                <a:cs typeface="Times New Roman"/>
              </a:rPr>
              <a:t>discount </a:t>
            </a:r>
            <a:r>
              <a:rPr sz="1100" dirty="0">
                <a:latin typeface="Times New Roman"/>
                <a:cs typeface="Times New Roman"/>
              </a:rPr>
              <a:t>rate of </a:t>
            </a:r>
            <a:r>
              <a:rPr sz="1100" spc="-5" dirty="0">
                <a:latin typeface="Times New Roman"/>
                <a:cs typeface="Times New Roman"/>
              </a:rPr>
              <a:t>7.75%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well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the proportionate share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net pension  liability using a </a:t>
            </a:r>
            <a:r>
              <a:rPr sz="1100" spc="-5" dirty="0">
                <a:latin typeface="Times New Roman"/>
                <a:cs typeface="Times New Roman"/>
              </a:rPr>
              <a:t>discount </a:t>
            </a:r>
            <a:r>
              <a:rPr sz="1100" dirty="0">
                <a:latin typeface="Times New Roman"/>
                <a:cs typeface="Times New Roman"/>
              </a:rPr>
              <a:t>rate </a:t>
            </a:r>
            <a:r>
              <a:rPr sz="1100" spc="-5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is one </a:t>
            </a:r>
            <a:r>
              <a:rPr sz="1100" spc="-5" dirty="0">
                <a:latin typeface="Times New Roman"/>
                <a:cs typeface="Times New Roman"/>
              </a:rPr>
              <a:t>percentage point lower (6.75%)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dirty="0">
                <a:latin typeface="Times New Roman"/>
                <a:cs typeface="Times New Roman"/>
              </a:rPr>
              <a:t>one </a:t>
            </a:r>
            <a:r>
              <a:rPr sz="1100" spc="-5" dirty="0">
                <a:latin typeface="Times New Roman"/>
                <a:cs typeface="Times New Roman"/>
              </a:rPr>
              <a:t>percentage point  </a:t>
            </a:r>
            <a:r>
              <a:rPr sz="1100" dirty="0">
                <a:latin typeface="Times New Roman"/>
                <a:cs typeface="Times New Roman"/>
              </a:rPr>
              <a:t>higher </a:t>
            </a:r>
            <a:r>
              <a:rPr sz="1100" spc="-5" dirty="0">
                <a:latin typeface="Times New Roman"/>
                <a:cs typeface="Times New Roman"/>
              </a:rPr>
              <a:t>(8.75%) </a:t>
            </a:r>
            <a:r>
              <a:rPr sz="1100" dirty="0">
                <a:latin typeface="Times New Roman"/>
                <a:cs typeface="Times New Roman"/>
              </a:rPr>
              <a:t>than the current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rate: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30360" y="3023065"/>
            <a:ext cx="572008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240665" marR="102870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net </a:t>
            </a:r>
            <a:r>
              <a:rPr sz="1100" dirty="0">
                <a:latin typeface="Times New Roman"/>
                <a:cs typeface="Times New Roman"/>
              </a:rPr>
              <a:t>pension </a:t>
            </a:r>
            <a:r>
              <a:rPr sz="1100" spc="-5" dirty="0">
                <a:latin typeface="Times New Roman"/>
                <a:cs typeface="Times New Roman"/>
              </a:rPr>
              <a:t>liability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sensitivity analysis does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agree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aggregate </a:t>
            </a:r>
            <a:r>
              <a:rPr sz="1100" dirty="0">
                <a:latin typeface="Times New Roman"/>
                <a:cs typeface="Times New Roman"/>
              </a:rPr>
              <a:t>net </a:t>
            </a:r>
            <a:r>
              <a:rPr sz="1100" spc="-5" dirty="0">
                <a:latin typeface="Times New Roman"/>
                <a:cs typeface="Times New Roman"/>
              </a:rPr>
              <a:t>pension  liabilities recorded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financial statements </a:t>
            </a:r>
            <a:r>
              <a:rPr sz="1100" dirty="0">
                <a:latin typeface="Times New Roman"/>
                <a:cs typeface="Times New Roman"/>
              </a:rPr>
              <a:t>due to </a:t>
            </a:r>
            <a:r>
              <a:rPr sz="1100" spc="-5" dirty="0">
                <a:latin typeface="Times New Roman"/>
                <a:cs typeface="Times New Roman"/>
              </a:rPr>
              <a:t>the Light Department recording its liability  </a:t>
            </a:r>
            <a:r>
              <a:rPr sz="1100" dirty="0">
                <a:latin typeface="Times New Roman"/>
                <a:cs typeface="Times New Roman"/>
              </a:rPr>
              <a:t>based on a </a:t>
            </a:r>
            <a:r>
              <a:rPr sz="1100" spc="-5" dirty="0">
                <a:latin typeface="Times New Roman"/>
                <a:cs typeface="Times New Roman"/>
              </a:rPr>
              <a:t>measurement </a:t>
            </a:r>
            <a:r>
              <a:rPr sz="1100" dirty="0">
                <a:latin typeface="Times New Roman"/>
                <a:cs typeface="Times New Roman"/>
              </a:rPr>
              <a:t>date </a:t>
            </a:r>
            <a:r>
              <a:rPr sz="1100" spc="-5" dirty="0">
                <a:latin typeface="Times New Roman"/>
                <a:cs typeface="Times New Roman"/>
              </a:rPr>
              <a:t>that was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year earlier. The impact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this is a </a:t>
            </a:r>
            <a:r>
              <a:rPr sz="1100" spc="-5" dirty="0">
                <a:latin typeface="Times New Roman"/>
                <a:cs typeface="Times New Roman"/>
              </a:rPr>
              <a:t>difference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endParaRPr sz="1100">
              <a:latin typeface="Times New Roman"/>
              <a:cs typeface="Times New Roman"/>
            </a:endParaRPr>
          </a:p>
          <a:p>
            <a:pPr marL="240665">
              <a:lnSpc>
                <a:spcPts val="1240"/>
              </a:lnSpc>
            </a:pPr>
            <a:r>
              <a:rPr sz="1100" dirty="0">
                <a:latin typeface="Times New Roman"/>
                <a:cs typeface="Times New Roman"/>
              </a:rPr>
              <a:t>$716,003.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B. Other Postemployment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Benefits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240665" marR="508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administers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single employer defined benefit healthcare plan </a:t>
            </a:r>
            <a:r>
              <a:rPr sz="1100" dirty="0">
                <a:latin typeface="Times New Roman"/>
                <a:cs typeface="Times New Roman"/>
              </a:rPr>
              <a:t>(the </a:t>
            </a:r>
            <a:r>
              <a:rPr sz="1100" spc="-5" dirty="0">
                <a:latin typeface="Times New Roman"/>
                <a:cs typeface="Times New Roman"/>
              </a:rPr>
              <a:t>“OPEB Plan”).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OPEB </a:t>
            </a:r>
            <a:r>
              <a:rPr sz="1100" dirty="0">
                <a:latin typeface="Times New Roman"/>
                <a:cs typeface="Times New Roman"/>
              </a:rPr>
              <a:t>Plan </a:t>
            </a:r>
            <a:r>
              <a:rPr sz="1100" spc="-5" dirty="0">
                <a:latin typeface="Times New Roman"/>
                <a:cs typeface="Times New Roman"/>
              </a:rPr>
              <a:t>provides health, </a:t>
            </a:r>
            <a:r>
              <a:rPr sz="1100" dirty="0">
                <a:latin typeface="Times New Roman"/>
                <a:cs typeface="Times New Roman"/>
              </a:rPr>
              <a:t>dental and life </a:t>
            </a:r>
            <a:r>
              <a:rPr sz="1100" spc="-5" dirty="0">
                <a:latin typeface="Times New Roman"/>
                <a:cs typeface="Times New Roman"/>
              </a:rPr>
              <a:t>insurance benefits (other postemployment benefits) </a:t>
            </a:r>
            <a:r>
              <a:rPr sz="1100" dirty="0">
                <a:latin typeface="Times New Roman"/>
                <a:cs typeface="Times New Roman"/>
              </a:rPr>
              <a:t>to  current and </a:t>
            </a:r>
            <a:r>
              <a:rPr sz="1100" spc="-5" dirty="0">
                <a:latin typeface="Times New Roman"/>
                <a:cs typeface="Times New Roman"/>
              </a:rPr>
              <a:t>future retirees,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dependents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beneficiaries in accordance with </a:t>
            </a:r>
            <a:r>
              <a:rPr sz="1100" dirty="0">
                <a:latin typeface="Times New Roman"/>
                <a:cs typeface="Times New Roman"/>
              </a:rPr>
              <a:t>Section 20 of  </a:t>
            </a:r>
            <a:r>
              <a:rPr sz="1100" spc="-5" dirty="0">
                <a:latin typeface="Times New Roman"/>
                <a:cs typeface="Times New Roman"/>
              </a:rPr>
              <a:t>Massachusetts General </a:t>
            </a:r>
            <a:r>
              <a:rPr sz="1100" spc="-10" dirty="0">
                <a:latin typeface="Times New Roman"/>
                <a:cs typeface="Times New Roman"/>
              </a:rPr>
              <a:t>Law </a:t>
            </a:r>
            <a:r>
              <a:rPr sz="1100" spc="-5" dirty="0">
                <a:latin typeface="Times New Roman"/>
                <a:cs typeface="Times New Roman"/>
              </a:rPr>
              <a:t>Chapter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32B.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marL="240665" marR="17780">
              <a:lnSpc>
                <a:spcPct val="96000"/>
              </a:lnSpc>
            </a:pPr>
            <a:r>
              <a:rPr sz="1100" spc="-5" dirty="0">
                <a:latin typeface="Times New Roman"/>
                <a:cs typeface="Times New Roman"/>
              </a:rPr>
              <a:t>An employee hired </a:t>
            </a:r>
            <a:r>
              <a:rPr sz="1100" dirty="0">
                <a:latin typeface="Times New Roman"/>
                <a:cs typeface="Times New Roman"/>
              </a:rPr>
              <a:t>before April 2, </a:t>
            </a:r>
            <a:r>
              <a:rPr sz="1100" spc="-5" dirty="0">
                <a:latin typeface="Times New Roman"/>
                <a:cs typeface="Times New Roman"/>
              </a:rPr>
              <a:t>2012 shall become </a:t>
            </a:r>
            <a:r>
              <a:rPr sz="1100" dirty="0">
                <a:latin typeface="Times New Roman"/>
                <a:cs typeface="Times New Roman"/>
              </a:rPr>
              <a:t>eligible to </a:t>
            </a:r>
            <a:r>
              <a:rPr sz="1100" spc="-5" dirty="0">
                <a:latin typeface="Times New Roman"/>
                <a:cs typeface="Times New Roman"/>
              </a:rPr>
              <a:t>retire under </a:t>
            </a:r>
            <a:r>
              <a:rPr sz="1100" dirty="0">
                <a:latin typeface="Times New Roman"/>
                <a:cs typeface="Times New Roman"/>
              </a:rPr>
              <a:t>this plan </a:t>
            </a:r>
            <a:r>
              <a:rPr sz="1100" spc="-5" dirty="0">
                <a:latin typeface="Times New Roman"/>
                <a:cs typeface="Times New Roman"/>
              </a:rPr>
              <a:t>upon  attainment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age </a:t>
            </a:r>
            <a:r>
              <a:rPr sz="1100" dirty="0">
                <a:latin typeface="Times New Roman"/>
                <a:cs typeface="Times New Roman"/>
              </a:rPr>
              <a:t>55 </a:t>
            </a: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active </a:t>
            </a:r>
            <a:r>
              <a:rPr sz="1100" dirty="0">
                <a:latin typeface="Times New Roman"/>
                <a:cs typeface="Times New Roman"/>
              </a:rPr>
              <a:t>member and </a:t>
            </a:r>
            <a:r>
              <a:rPr sz="1100" spc="-5" dirty="0">
                <a:latin typeface="Times New Roman"/>
                <a:cs typeface="Times New Roman"/>
              </a:rPr>
              <a:t>completion of </a:t>
            </a:r>
            <a:r>
              <a:rPr sz="1100" dirty="0">
                <a:latin typeface="Times New Roman"/>
                <a:cs typeface="Times New Roman"/>
              </a:rPr>
              <a:t>10 </a:t>
            </a:r>
            <a:r>
              <a:rPr sz="1100" spc="-5" dirty="0">
                <a:latin typeface="Times New Roman"/>
                <a:cs typeface="Times New Roman"/>
              </a:rPr>
              <a:t>years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service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shall </a:t>
            </a:r>
            <a:r>
              <a:rPr sz="1100" dirty="0">
                <a:latin typeface="Times New Roman"/>
                <a:cs typeface="Times New Roman"/>
              </a:rPr>
              <a:t>be  eligible if </a:t>
            </a:r>
            <a:r>
              <a:rPr sz="1100" spc="-5" dirty="0">
                <a:latin typeface="Times New Roman"/>
                <a:cs typeface="Times New Roman"/>
              </a:rPr>
              <a:t>able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retire </a:t>
            </a:r>
            <a:r>
              <a:rPr sz="1100" spc="-10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20 </a:t>
            </a:r>
            <a:r>
              <a:rPr sz="1100" spc="-5" dirty="0">
                <a:latin typeface="Times New Roman"/>
                <a:cs typeface="Times New Roman"/>
              </a:rPr>
              <a:t>years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service regardless of </a:t>
            </a:r>
            <a:r>
              <a:rPr sz="1100" dirty="0">
                <a:latin typeface="Times New Roman"/>
                <a:cs typeface="Times New Roman"/>
              </a:rPr>
              <a:t>age. </a:t>
            </a:r>
            <a:r>
              <a:rPr sz="1100" spc="-5" dirty="0">
                <a:latin typeface="Times New Roman"/>
                <a:cs typeface="Times New Roman"/>
              </a:rPr>
              <a:t>Those hired </a:t>
            </a:r>
            <a:r>
              <a:rPr sz="1100" dirty="0">
                <a:latin typeface="Times New Roman"/>
                <a:cs typeface="Times New Roman"/>
              </a:rPr>
              <a:t>on or </a:t>
            </a:r>
            <a:r>
              <a:rPr sz="1100" spc="-5" dirty="0">
                <a:latin typeface="Times New Roman"/>
                <a:cs typeface="Times New Roman"/>
              </a:rPr>
              <a:t>after April </a:t>
            </a:r>
            <a:r>
              <a:rPr sz="1100" dirty="0">
                <a:latin typeface="Times New Roman"/>
                <a:cs typeface="Times New Roman"/>
              </a:rPr>
              <a:t>2,  2012 </a:t>
            </a:r>
            <a:r>
              <a:rPr sz="1100" spc="-5" dirty="0">
                <a:latin typeface="Times New Roman"/>
                <a:cs typeface="Times New Roman"/>
              </a:rPr>
              <a:t>shall </a:t>
            </a:r>
            <a:r>
              <a:rPr sz="1100" dirty="0">
                <a:latin typeface="Times New Roman"/>
                <a:cs typeface="Times New Roman"/>
              </a:rPr>
              <a:t>be eligible to retire upon </a:t>
            </a:r>
            <a:r>
              <a:rPr sz="1100" spc="-5" dirty="0">
                <a:latin typeface="Times New Roman"/>
                <a:cs typeface="Times New Roman"/>
              </a:rPr>
              <a:t>attainment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age </a:t>
            </a:r>
            <a:r>
              <a:rPr sz="1100" dirty="0">
                <a:latin typeface="Times New Roman"/>
                <a:cs typeface="Times New Roman"/>
              </a:rPr>
              <a:t>60 with 10 </a:t>
            </a:r>
            <a:r>
              <a:rPr sz="1100" spc="-5" dirty="0">
                <a:latin typeface="Times New Roman"/>
                <a:cs typeface="Times New Roman"/>
              </a:rPr>
              <a:t>years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creditable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service.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240665" marR="13335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Specific benefit provisions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contribution rates are established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collective bargaining  agreements, state law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Town ordinance. All benefits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provided through the Town’s  premium-based insurance program, currently </a:t>
            </a:r>
            <a:r>
              <a:rPr sz="1100" dirty="0">
                <a:latin typeface="Times New Roman"/>
                <a:cs typeface="Times New Roman"/>
              </a:rPr>
              <a:t>Blue </a:t>
            </a:r>
            <a:r>
              <a:rPr sz="1100" spc="-5" dirty="0">
                <a:latin typeface="Times New Roman"/>
                <a:cs typeface="Times New Roman"/>
              </a:rPr>
              <a:t>Cross Blue </a:t>
            </a:r>
            <a:r>
              <a:rPr sz="1100" dirty="0">
                <a:latin typeface="Times New Roman"/>
                <a:cs typeface="Times New Roman"/>
              </a:rPr>
              <a:t>Shield of </a:t>
            </a:r>
            <a:r>
              <a:rPr sz="1100" spc="-5" dirty="0">
                <a:latin typeface="Times New Roman"/>
                <a:cs typeface="Times New Roman"/>
              </a:rPr>
              <a:t>New England.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OPEB </a:t>
            </a:r>
            <a:r>
              <a:rPr sz="1100" dirty="0">
                <a:latin typeface="Times New Roman"/>
                <a:cs typeface="Times New Roman"/>
              </a:rPr>
              <a:t>Plan </a:t>
            </a:r>
            <a:r>
              <a:rPr sz="1100" spc="-5" dirty="0">
                <a:latin typeface="Times New Roman"/>
                <a:cs typeface="Times New Roman"/>
              </a:rPr>
              <a:t>does not issue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stand-alone financial report </a:t>
            </a:r>
            <a:r>
              <a:rPr sz="1100" dirty="0">
                <a:latin typeface="Times New Roman"/>
                <a:cs typeface="Times New Roman"/>
              </a:rPr>
              <a:t>and is </a:t>
            </a:r>
            <a:r>
              <a:rPr sz="1100" spc="-5" dirty="0">
                <a:latin typeface="Times New Roman"/>
                <a:cs typeface="Times New Roman"/>
              </a:rPr>
              <a:t>presented as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fiduciary fund </a:t>
            </a:r>
            <a:r>
              <a:rPr sz="1100" dirty="0">
                <a:latin typeface="Times New Roman"/>
                <a:cs typeface="Times New Roman"/>
              </a:rPr>
              <a:t>in  the </a:t>
            </a:r>
            <a:r>
              <a:rPr sz="1100" spc="-5" dirty="0">
                <a:latin typeface="Times New Roman"/>
                <a:cs typeface="Times New Roman"/>
              </a:rPr>
              <a:t>Town’s financial statements. OPEB </a:t>
            </a:r>
            <a:r>
              <a:rPr sz="1100" dirty="0">
                <a:latin typeface="Times New Roman"/>
                <a:cs typeface="Times New Roman"/>
              </a:rPr>
              <a:t>Plan </a:t>
            </a:r>
            <a:r>
              <a:rPr sz="1100" spc="-5" dirty="0">
                <a:latin typeface="Times New Roman"/>
                <a:cs typeface="Times New Roman"/>
              </a:rPr>
              <a:t>disclosures can </a:t>
            </a:r>
            <a:r>
              <a:rPr sz="1100" dirty="0">
                <a:latin typeface="Times New Roman"/>
                <a:cs typeface="Times New Roman"/>
              </a:rPr>
              <a:t>be found in this </a:t>
            </a:r>
            <a:r>
              <a:rPr sz="1100" spc="-5" dirty="0">
                <a:latin typeface="Times New Roman"/>
                <a:cs typeface="Times New Roman"/>
              </a:rPr>
              <a:t>footnote</a:t>
            </a:r>
            <a:r>
              <a:rPr sz="1100" spc="1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disclosure.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220979">
              <a:lnSpc>
                <a:spcPts val="126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Employees Covered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by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Benefit Terms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following employees were covered </a:t>
            </a:r>
            <a:r>
              <a:rPr sz="1100" dirty="0">
                <a:latin typeface="Times New Roman"/>
                <a:cs typeface="Times New Roman"/>
              </a:rPr>
              <a:t>by the </a:t>
            </a:r>
            <a:r>
              <a:rPr sz="1100" spc="-5" dirty="0">
                <a:latin typeface="Times New Roman"/>
                <a:cs typeface="Times New Roman"/>
              </a:rPr>
              <a:t>benefit  </a:t>
            </a:r>
            <a:r>
              <a:rPr sz="1100" dirty="0">
                <a:latin typeface="Times New Roman"/>
                <a:cs typeface="Times New Roman"/>
              </a:rPr>
              <a:t>terms as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June </a:t>
            </a:r>
            <a:r>
              <a:rPr sz="1100" dirty="0">
                <a:latin typeface="Times New Roman"/>
                <a:cs typeface="Times New Roman"/>
              </a:rPr>
              <a:t>30,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2019: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58900" y="8829492"/>
            <a:ext cx="5417185" cy="355600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5"/>
              </a:spcBef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Contributions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contribution requirements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OPEB </a:t>
            </a:r>
            <a:r>
              <a:rPr sz="1100" dirty="0">
                <a:latin typeface="Times New Roman"/>
                <a:cs typeface="Times New Roman"/>
              </a:rPr>
              <a:t>Plan members </a:t>
            </a:r>
            <a:r>
              <a:rPr sz="1100" spc="-5" dirty="0">
                <a:latin typeface="Times New Roman"/>
                <a:cs typeface="Times New Roman"/>
              </a:rPr>
              <a:t>and the Town </a:t>
            </a:r>
            <a:r>
              <a:rPr sz="1100" dirty="0">
                <a:latin typeface="Times New Roman"/>
                <a:cs typeface="Times New Roman"/>
              </a:rPr>
              <a:t>are  </a:t>
            </a:r>
            <a:r>
              <a:rPr sz="1100" spc="-5" dirty="0">
                <a:latin typeface="Times New Roman"/>
                <a:cs typeface="Times New Roman"/>
              </a:rPr>
              <a:t>established </a:t>
            </a:r>
            <a:r>
              <a:rPr sz="1100" dirty="0">
                <a:latin typeface="Times New Roman"/>
                <a:cs typeface="Times New Roman"/>
              </a:rPr>
              <a:t>and may be amended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Town. Retirees contributed 28%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set premium</a:t>
            </a:r>
            <a:r>
              <a:rPr sz="1100" spc="10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493526" y="2184492"/>
          <a:ext cx="5253988" cy="67870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151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1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85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883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62792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ts val="1155"/>
                        </a:lnSpc>
                      </a:pPr>
                      <a:r>
                        <a:rPr sz="1050" spc="15" dirty="0">
                          <a:latin typeface="Times New Roman"/>
                          <a:cs typeface="Times New Roman"/>
                        </a:rPr>
                        <a:t>1%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" dirty="0">
                          <a:latin typeface="Times New Roman"/>
                          <a:cs typeface="Times New Roman"/>
                        </a:rPr>
                        <a:t>Decrease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55"/>
                        </a:lnSpc>
                      </a:pP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Current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Discount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ts val="1155"/>
                        </a:lnSpc>
                      </a:pPr>
                      <a:r>
                        <a:rPr sz="1050" spc="15" dirty="0">
                          <a:latin typeface="Times New Roman"/>
                          <a:cs typeface="Times New Roman"/>
                        </a:rPr>
                        <a:t>1%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Increase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55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tabLst>
                          <a:tab pos="494030" algn="l"/>
                          <a:tab pos="1329690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6.75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%	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tabLst>
                          <a:tab pos="383540" algn="l"/>
                          <a:tab pos="1116330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7.75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%	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tabLst>
                          <a:tab pos="351790" algn="l"/>
                          <a:tab pos="1024890" algn="l"/>
                        </a:tabLst>
                      </a:pPr>
                      <a:r>
                        <a:rPr sz="10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8.75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%	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558">
                <a:tc>
                  <a:txBody>
                    <a:bodyPr/>
                    <a:lstStyle/>
                    <a:p>
                      <a:pPr marR="59055" algn="r">
                        <a:lnSpc>
                          <a:spcPct val="100000"/>
                        </a:lnSpc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Town's proportionate</a:t>
                      </a:r>
                      <a:r>
                        <a:rPr sz="10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share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793">
                <a:tc>
                  <a:txBody>
                    <a:bodyPr/>
                    <a:lstStyle/>
                    <a:p>
                      <a:pPr marR="51435" algn="r">
                        <a:lnSpc>
                          <a:spcPts val="1180"/>
                        </a:lnSpc>
                      </a:pPr>
                      <a:r>
                        <a:rPr sz="1050" spc="10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net pension</a:t>
                      </a:r>
                      <a:r>
                        <a:rPr sz="1050" spc="-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ts val="1180"/>
                        </a:lnSpc>
                        <a:tabLst>
                          <a:tab pos="579755" algn="l"/>
                        </a:tabLst>
                      </a:pPr>
                      <a:r>
                        <a:rPr sz="1050" spc="10" dirty="0">
                          <a:latin typeface="Times New Roman"/>
                          <a:cs typeface="Times New Roman"/>
                        </a:rPr>
                        <a:t>$	14,469,447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  <a:tabLst>
                          <a:tab pos="366395" algn="l"/>
                        </a:tabLst>
                      </a:pPr>
                      <a:r>
                        <a:rPr sz="1050" spc="10" dirty="0">
                          <a:latin typeface="Times New Roman"/>
                          <a:cs typeface="Times New Roman"/>
                        </a:rPr>
                        <a:t>$	12,012,202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ts val="1180"/>
                        </a:lnSpc>
                        <a:tabLst>
                          <a:tab pos="343535" algn="l"/>
                        </a:tabLst>
                      </a:pPr>
                      <a:r>
                        <a:rPr sz="1050" spc="10" dirty="0">
                          <a:latin typeface="Times New Roman"/>
                          <a:cs typeface="Times New Roman"/>
                        </a:rPr>
                        <a:t>$	9,936,333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631876" y="7276363"/>
          <a:ext cx="4986654" cy="13311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181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65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66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65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32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265" algn="ct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Inactive 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employees</a:t>
                      </a:r>
                      <a:r>
                        <a:rPr sz="11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or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83185" algn="ctr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sz="1100" u="dbl" spc="9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beneficiari</a:t>
                      </a:r>
                      <a:r>
                        <a:rPr sz="11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receiving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benefits</a:t>
                      </a:r>
                      <a:r>
                        <a:rPr sz="1100" spc="30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10795" algn="r">
                        <a:lnSpc>
                          <a:spcPct val="100000"/>
                        </a:lnSpc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1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Active</a:t>
                      </a: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employ</a:t>
                      </a:r>
                      <a:r>
                        <a:rPr sz="110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ee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100" spc="55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ct val="100000"/>
                        </a:lnSpc>
                        <a:tabLst>
                          <a:tab pos="474980" algn="l"/>
                          <a:tab pos="1234440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Total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968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Town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937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966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20" dirty="0">
                          <a:latin typeface="Times New Roman"/>
                          <a:cs typeface="Times New Roman"/>
                        </a:rPr>
                        <a:t>Sewer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397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492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966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15" dirty="0">
                          <a:latin typeface="Times New Roman"/>
                          <a:cs typeface="Times New Roman"/>
                        </a:rPr>
                        <a:t>Water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397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492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4762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966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Light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397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1710055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9370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996950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1073150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921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1643380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937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" name="object 7"/>
          <p:cNvSpPr/>
          <p:nvPr/>
        </p:nvSpPr>
        <p:spPr>
          <a:xfrm>
            <a:off x="2271650" y="8598017"/>
            <a:ext cx="1805305" cy="0"/>
          </a:xfrm>
          <a:custGeom>
            <a:avLst/>
            <a:gdLst/>
            <a:ahLst/>
            <a:cxnLst/>
            <a:rect l="l" t="t" r="r" b="b"/>
            <a:pathLst>
              <a:path w="1805304">
                <a:moveTo>
                  <a:pt x="0" y="0"/>
                </a:moveTo>
                <a:lnTo>
                  <a:pt x="18050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71648" y="8602764"/>
            <a:ext cx="1805305" cy="0"/>
          </a:xfrm>
          <a:custGeom>
            <a:avLst/>
            <a:gdLst/>
            <a:ahLst/>
            <a:cxnLst/>
            <a:rect l="l" t="t" r="r" b="b"/>
            <a:pathLst>
              <a:path w="1805304">
                <a:moveTo>
                  <a:pt x="0" y="0"/>
                </a:moveTo>
                <a:lnTo>
                  <a:pt x="1805076" y="0"/>
                </a:lnTo>
              </a:path>
            </a:pathLst>
          </a:custGeom>
          <a:ln w="94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152733" y="8579052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152734" y="8583796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040" y="0"/>
                </a:lnTo>
              </a:path>
            </a:pathLst>
          </a:custGeom>
          <a:ln w="94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152733" y="8598019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52734" y="8602764"/>
            <a:ext cx="1159510" cy="0"/>
          </a:xfrm>
          <a:custGeom>
            <a:avLst/>
            <a:gdLst/>
            <a:ahLst/>
            <a:cxnLst/>
            <a:rect l="l" t="t" r="r" b="b"/>
            <a:pathLst>
              <a:path w="1159510">
                <a:moveTo>
                  <a:pt x="0" y="0"/>
                </a:moveTo>
                <a:lnTo>
                  <a:pt x="1159040" y="0"/>
                </a:lnTo>
              </a:path>
            </a:pathLst>
          </a:custGeom>
          <a:ln w="94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49785" y="8579053"/>
            <a:ext cx="1235075" cy="0"/>
          </a:xfrm>
          <a:custGeom>
            <a:avLst/>
            <a:gdLst/>
            <a:ahLst/>
            <a:cxnLst/>
            <a:rect l="l" t="t" r="r" b="b"/>
            <a:pathLst>
              <a:path w="1235075">
                <a:moveTo>
                  <a:pt x="0" y="0"/>
                </a:moveTo>
                <a:lnTo>
                  <a:pt x="1235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49786" y="8583796"/>
            <a:ext cx="1235075" cy="0"/>
          </a:xfrm>
          <a:custGeom>
            <a:avLst/>
            <a:gdLst/>
            <a:ahLst/>
            <a:cxnLst/>
            <a:rect l="l" t="t" r="r" b="b"/>
            <a:pathLst>
              <a:path w="1235075">
                <a:moveTo>
                  <a:pt x="0" y="0"/>
                </a:moveTo>
                <a:lnTo>
                  <a:pt x="1235062" y="0"/>
                </a:lnTo>
              </a:path>
            </a:pathLst>
          </a:custGeom>
          <a:ln w="94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349785" y="8598020"/>
            <a:ext cx="1235075" cy="0"/>
          </a:xfrm>
          <a:custGeom>
            <a:avLst/>
            <a:gdLst/>
            <a:ahLst/>
            <a:cxnLst/>
            <a:rect l="l" t="t" r="r" b="b"/>
            <a:pathLst>
              <a:path w="1235075">
                <a:moveTo>
                  <a:pt x="0" y="0"/>
                </a:moveTo>
                <a:lnTo>
                  <a:pt x="1235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349786" y="8602770"/>
            <a:ext cx="1235075" cy="0"/>
          </a:xfrm>
          <a:custGeom>
            <a:avLst/>
            <a:gdLst/>
            <a:ahLst/>
            <a:cxnLst/>
            <a:rect l="l" t="t" r="r" b="b"/>
            <a:pathLst>
              <a:path w="1235075">
                <a:moveTo>
                  <a:pt x="0" y="0"/>
                </a:moveTo>
                <a:lnTo>
                  <a:pt x="1235062" y="0"/>
                </a:lnTo>
              </a:path>
            </a:pathLst>
          </a:custGeom>
          <a:ln w="94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621678" y="9549342"/>
            <a:ext cx="55499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69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653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342391"/>
            <a:ext cx="3639185" cy="14528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b="1" spc="-5" dirty="0">
                <a:latin typeface="Times New Roman"/>
                <a:cs typeface="Times New Roman"/>
              </a:rPr>
              <a:t>3. </a:t>
            </a:r>
            <a:r>
              <a:rPr sz="13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DEVELOPMENT</a:t>
            </a:r>
            <a:r>
              <a:rPr sz="1300" b="1" u="heavy" spc="-1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300" b="1" u="heavy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SERVICES</a:t>
            </a:r>
            <a:endParaRPr sz="1300">
              <a:latin typeface="Times New Roman"/>
              <a:cs typeface="Times New Roman"/>
            </a:endParaRPr>
          </a:p>
          <a:p>
            <a:pPr marL="1155700" marR="894080">
              <a:lnSpc>
                <a:spcPts val="1620"/>
              </a:lnSpc>
              <a:spcBef>
                <a:spcPts val="50"/>
              </a:spcBef>
            </a:pPr>
            <a:r>
              <a:rPr sz="1300" spc="-10" dirty="0">
                <a:latin typeface="Times New Roman"/>
                <a:cs typeface="Times New Roman"/>
              </a:rPr>
              <a:t>Agricultural </a:t>
            </a:r>
            <a:r>
              <a:rPr sz="1300" dirty="0">
                <a:latin typeface="Times New Roman"/>
                <a:cs typeface="Times New Roman"/>
              </a:rPr>
              <a:t>Committee  </a:t>
            </a:r>
            <a:r>
              <a:rPr sz="1300" spc="-5" dirty="0">
                <a:latin typeface="Times New Roman"/>
                <a:cs typeface="Times New Roman"/>
              </a:rPr>
              <a:t>Board of</a:t>
            </a:r>
            <a:r>
              <a:rPr sz="1300" spc="-15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Health</a:t>
            </a:r>
            <a:endParaRPr sz="1300">
              <a:latin typeface="Times New Roman"/>
              <a:cs typeface="Times New Roman"/>
            </a:endParaRPr>
          </a:p>
          <a:p>
            <a:pPr marL="1155700">
              <a:lnSpc>
                <a:spcPts val="1545"/>
              </a:lnSpc>
            </a:pPr>
            <a:r>
              <a:rPr sz="1300" spc="-5" dirty="0">
                <a:latin typeface="Times New Roman"/>
                <a:cs typeface="Times New Roman"/>
              </a:rPr>
              <a:t>Building Commissioner &amp;</a:t>
            </a:r>
            <a:r>
              <a:rPr sz="1300" spc="1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Inspectors</a:t>
            </a:r>
            <a:endParaRPr sz="1300">
              <a:latin typeface="Times New Roman"/>
              <a:cs typeface="Times New Roman"/>
            </a:endParaRPr>
          </a:p>
          <a:p>
            <a:pPr marL="1155700" marR="718820">
              <a:lnSpc>
                <a:spcPct val="103099"/>
              </a:lnSpc>
              <a:spcBef>
                <a:spcPts val="15"/>
              </a:spcBef>
            </a:pPr>
            <a:r>
              <a:rPr sz="1300" spc="-5" dirty="0">
                <a:latin typeface="Times New Roman"/>
                <a:cs typeface="Times New Roman"/>
              </a:rPr>
              <a:t>Conservation</a:t>
            </a:r>
            <a:r>
              <a:rPr sz="1300" spc="-55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Commission  </a:t>
            </a:r>
            <a:r>
              <a:rPr sz="1300" spc="-10" dirty="0">
                <a:latin typeface="Times New Roman"/>
                <a:cs typeface="Times New Roman"/>
              </a:rPr>
              <a:t>Planning</a:t>
            </a:r>
            <a:r>
              <a:rPr sz="1300" spc="5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Board</a:t>
            </a:r>
            <a:endParaRPr sz="1300">
              <a:latin typeface="Times New Roman"/>
              <a:cs typeface="Times New Roman"/>
            </a:endParaRPr>
          </a:p>
          <a:p>
            <a:pPr marL="1155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Zoning </a:t>
            </a:r>
            <a:r>
              <a:rPr sz="1300" dirty="0">
                <a:latin typeface="Times New Roman"/>
                <a:cs typeface="Times New Roman"/>
              </a:rPr>
              <a:t>Board </a:t>
            </a:r>
            <a:r>
              <a:rPr sz="1300" spc="-5" dirty="0">
                <a:latin typeface="Times New Roman"/>
                <a:cs typeface="Times New Roman"/>
              </a:rPr>
              <a:t>of</a:t>
            </a:r>
            <a:r>
              <a:rPr sz="1300" spc="-20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Appeals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88100" y="546608"/>
            <a:ext cx="273050" cy="12490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spc="-5" dirty="0">
                <a:latin typeface="Times New Roman"/>
                <a:cs typeface="Times New Roman"/>
              </a:rPr>
              <a:t>201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201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202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203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1300" spc="-5" dirty="0">
                <a:latin typeface="Times New Roman"/>
                <a:cs typeface="Times New Roman"/>
              </a:rPr>
              <a:t>203</a:t>
            </a:r>
            <a:endParaRPr sz="13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204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30373" y="2186438"/>
            <a:ext cx="3197225" cy="10433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b="1" spc="-5" dirty="0">
                <a:latin typeface="Times New Roman"/>
                <a:cs typeface="Times New Roman"/>
              </a:rPr>
              <a:t>4. </a:t>
            </a:r>
            <a:r>
              <a:rPr sz="13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PUBLIC</a:t>
            </a:r>
            <a:r>
              <a:rPr sz="1300" b="1" u="heavy" spc="-1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3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SAFETY</a:t>
            </a:r>
            <a:endParaRPr sz="1300">
              <a:latin typeface="Times New Roman"/>
              <a:cs typeface="Times New Roman"/>
            </a:endParaRPr>
          </a:p>
          <a:p>
            <a:pPr marL="1155065">
              <a:lnSpc>
                <a:spcPct val="100000"/>
              </a:lnSpc>
              <a:spcBef>
                <a:spcPts val="45"/>
              </a:spcBef>
            </a:pPr>
            <a:r>
              <a:rPr sz="1300" spc="-10" dirty="0">
                <a:latin typeface="Times New Roman"/>
                <a:cs typeface="Times New Roman"/>
              </a:rPr>
              <a:t>Animal </a:t>
            </a:r>
            <a:r>
              <a:rPr sz="1300" spc="-5" dirty="0">
                <a:latin typeface="Times New Roman"/>
                <a:cs typeface="Times New Roman"/>
              </a:rPr>
              <a:t>Inspector</a:t>
            </a:r>
            <a:endParaRPr sz="1300">
              <a:latin typeface="Times New Roman"/>
              <a:cs typeface="Times New Roman"/>
            </a:endParaRPr>
          </a:p>
          <a:p>
            <a:pPr marL="1155065" marR="378460">
              <a:lnSpc>
                <a:spcPct val="103099"/>
              </a:lnSpc>
              <a:spcBef>
                <a:spcPts val="15"/>
              </a:spcBef>
            </a:pPr>
            <a:r>
              <a:rPr sz="1300" spc="-5" dirty="0">
                <a:latin typeface="Times New Roman"/>
                <a:cs typeface="Times New Roman"/>
              </a:rPr>
              <a:t>Emergency Management  </a:t>
            </a:r>
            <a:r>
              <a:rPr sz="1300" spc="-10" dirty="0">
                <a:latin typeface="Times New Roman"/>
                <a:cs typeface="Times New Roman"/>
              </a:rPr>
              <a:t>Fire </a:t>
            </a:r>
            <a:r>
              <a:rPr sz="1300" spc="-5" dirty="0">
                <a:latin typeface="Times New Roman"/>
                <a:cs typeface="Times New Roman"/>
              </a:rPr>
              <a:t>Department</a:t>
            </a:r>
            <a:endParaRPr sz="1300">
              <a:latin typeface="Times New Roman"/>
              <a:cs typeface="Times New Roman"/>
            </a:endParaRPr>
          </a:p>
          <a:p>
            <a:pPr marL="1155065">
              <a:lnSpc>
                <a:spcPct val="100000"/>
              </a:lnSpc>
              <a:spcBef>
                <a:spcPts val="60"/>
              </a:spcBef>
            </a:pPr>
            <a:r>
              <a:rPr sz="1300" spc="-10" dirty="0">
                <a:latin typeface="Times New Roman"/>
                <a:cs typeface="Times New Roman"/>
              </a:rPr>
              <a:t>Police </a:t>
            </a:r>
            <a:r>
              <a:rPr sz="1300" spc="-5" dirty="0">
                <a:latin typeface="Times New Roman"/>
                <a:cs typeface="Times New Roman"/>
              </a:rPr>
              <a:t>Department &amp;</a:t>
            </a:r>
            <a:r>
              <a:rPr sz="1300" spc="10" dirty="0">
                <a:latin typeface="Times New Roman"/>
                <a:cs typeface="Times New Roman"/>
              </a:rPr>
              <a:t> </a:t>
            </a:r>
            <a:r>
              <a:rPr sz="1300" spc="-10" dirty="0">
                <a:latin typeface="Times New Roman"/>
                <a:cs typeface="Times New Roman"/>
              </a:rPr>
              <a:t>Dispatch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88100" y="2390648"/>
            <a:ext cx="272415" cy="8388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spc="-5" dirty="0">
                <a:latin typeface="Times New Roman"/>
                <a:cs typeface="Times New Roman"/>
              </a:rPr>
              <a:t>206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206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207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208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30373" y="3620479"/>
            <a:ext cx="3115310" cy="12477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b="1" spc="-5" dirty="0">
                <a:latin typeface="Times New Roman"/>
                <a:cs typeface="Times New Roman"/>
              </a:rPr>
              <a:t>5. </a:t>
            </a:r>
            <a:r>
              <a:rPr sz="13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PUBLIC</a:t>
            </a:r>
            <a:r>
              <a:rPr sz="1300" b="1" u="heavy" spc="-1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3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WORKS</a:t>
            </a:r>
            <a:endParaRPr sz="1300">
              <a:latin typeface="Times New Roman"/>
              <a:cs typeface="Times New Roman"/>
            </a:endParaRPr>
          </a:p>
          <a:p>
            <a:pPr marL="1155065">
              <a:lnSpc>
                <a:spcPct val="100000"/>
              </a:lnSpc>
              <a:spcBef>
                <a:spcPts val="50"/>
              </a:spcBef>
            </a:pPr>
            <a:r>
              <a:rPr sz="1300" spc="-10" dirty="0">
                <a:latin typeface="Times New Roman"/>
                <a:cs typeface="Times New Roman"/>
              </a:rPr>
              <a:t>Department </a:t>
            </a:r>
            <a:r>
              <a:rPr sz="1300" spc="-5" dirty="0">
                <a:latin typeface="Times New Roman"/>
                <a:cs typeface="Times New Roman"/>
              </a:rPr>
              <a:t>of Public</a:t>
            </a:r>
            <a:r>
              <a:rPr sz="1300" spc="1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Works:</a:t>
            </a:r>
            <a:endParaRPr sz="1300">
              <a:latin typeface="Times New Roman"/>
              <a:cs typeface="Times New Roman"/>
            </a:endParaRPr>
          </a:p>
          <a:p>
            <a:pPr marL="1612265" marR="74295">
              <a:lnSpc>
                <a:spcPct val="103099"/>
              </a:lnSpc>
              <a:spcBef>
                <a:spcPts val="10"/>
              </a:spcBef>
            </a:pPr>
            <a:r>
              <a:rPr sz="1300" spc="-5" dirty="0">
                <a:latin typeface="Times New Roman"/>
                <a:cs typeface="Times New Roman"/>
              </a:rPr>
              <a:t>Buildings &amp;</a:t>
            </a:r>
            <a:r>
              <a:rPr sz="1300" spc="-4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Grounds  </a:t>
            </a:r>
            <a:r>
              <a:rPr sz="1300" spc="-10" dirty="0">
                <a:latin typeface="Times New Roman"/>
                <a:cs typeface="Times New Roman"/>
              </a:rPr>
              <a:t>Highway</a:t>
            </a:r>
            <a:r>
              <a:rPr sz="1300" dirty="0">
                <a:latin typeface="Times New Roman"/>
                <a:cs typeface="Times New Roman"/>
              </a:rPr>
              <a:t> </a:t>
            </a:r>
            <a:r>
              <a:rPr sz="1300" spc="-10" dirty="0">
                <a:latin typeface="Times New Roman"/>
                <a:cs typeface="Times New Roman"/>
              </a:rPr>
              <a:t>Division</a:t>
            </a:r>
            <a:endParaRPr sz="1300">
              <a:latin typeface="Times New Roman"/>
              <a:cs typeface="Times New Roman"/>
            </a:endParaRPr>
          </a:p>
          <a:p>
            <a:pPr marL="1155700" marR="9525" indent="-635">
              <a:lnSpc>
                <a:spcPct val="103099"/>
              </a:lnSpc>
              <a:spcBef>
                <a:spcPts val="10"/>
              </a:spcBef>
            </a:pPr>
            <a:r>
              <a:rPr sz="1300" spc="-10" dirty="0">
                <a:latin typeface="Times New Roman"/>
                <a:cs typeface="Times New Roman"/>
              </a:rPr>
              <a:t>Municipal </a:t>
            </a:r>
            <a:r>
              <a:rPr sz="1300" spc="-5" dirty="0">
                <a:latin typeface="Times New Roman"/>
                <a:cs typeface="Times New Roman"/>
              </a:rPr>
              <a:t>Light </a:t>
            </a:r>
            <a:r>
              <a:rPr sz="1300" dirty="0">
                <a:latin typeface="Times New Roman"/>
                <a:cs typeface="Times New Roman"/>
              </a:rPr>
              <a:t>Department  </a:t>
            </a:r>
            <a:r>
              <a:rPr sz="1300" spc="-10" dirty="0">
                <a:latin typeface="Times New Roman"/>
                <a:cs typeface="Times New Roman"/>
              </a:rPr>
              <a:t>Municipal </a:t>
            </a:r>
            <a:r>
              <a:rPr sz="1300" spc="-5" dirty="0">
                <a:latin typeface="Times New Roman"/>
                <a:cs typeface="Times New Roman"/>
              </a:rPr>
              <a:t>Water</a:t>
            </a:r>
            <a:r>
              <a:rPr sz="1300" spc="1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Department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88100" y="4030472"/>
            <a:ext cx="273050" cy="8375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spc="-5" dirty="0">
                <a:latin typeface="Times New Roman"/>
                <a:cs typeface="Times New Roman"/>
              </a:rPr>
              <a:t>211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211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213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1300" spc="-5" dirty="0">
                <a:latin typeface="Times New Roman"/>
                <a:cs typeface="Times New Roman"/>
              </a:rPr>
              <a:t>217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30373" y="5258822"/>
            <a:ext cx="1051560" cy="2235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b="1" spc="-5" dirty="0">
                <a:latin typeface="Times New Roman"/>
                <a:cs typeface="Times New Roman"/>
              </a:rPr>
              <a:t>6.</a:t>
            </a:r>
            <a:r>
              <a:rPr sz="1300" b="1" spc="100" dirty="0">
                <a:latin typeface="Times New Roman"/>
                <a:cs typeface="Times New Roman"/>
              </a:rPr>
              <a:t> </a:t>
            </a:r>
            <a:r>
              <a:rPr sz="13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SCHOOLS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73300" y="5464555"/>
            <a:ext cx="3545840" cy="145161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 marR="33655">
              <a:lnSpc>
                <a:spcPct val="103099"/>
              </a:lnSpc>
              <a:spcBef>
                <a:spcPts val="45"/>
              </a:spcBef>
            </a:pPr>
            <a:r>
              <a:rPr sz="1300" spc="-5" dirty="0">
                <a:latin typeface="Times New Roman"/>
                <a:cs typeface="Times New Roman"/>
              </a:rPr>
              <a:t>Montachusett Regional </a:t>
            </a:r>
            <a:r>
              <a:rPr sz="1300" spc="-10" dirty="0">
                <a:latin typeface="Times New Roman"/>
                <a:cs typeface="Times New Roman"/>
              </a:rPr>
              <a:t>Vocational </a:t>
            </a:r>
            <a:r>
              <a:rPr sz="1300" spc="-5" dirty="0">
                <a:latin typeface="Times New Roman"/>
                <a:cs typeface="Times New Roman"/>
              </a:rPr>
              <a:t>Technical School  </a:t>
            </a:r>
            <a:r>
              <a:rPr sz="1300" spc="-10" dirty="0">
                <a:latin typeface="Times New Roman"/>
                <a:cs typeface="Times New Roman"/>
              </a:rPr>
              <a:t>Narragansett </a:t>
            </a:r>
            <a:r>
              <a:rPr sz="1300" spc="-5" dirty="0">
                <a:latin typeface="Times New Roman"/>
                <a:cs typeface="Times New Roman"/>
              </a:rPr>
              <a:t>Regional </a:t>
            </a:r>
            <a:r>
              <a:rPr sz="1300" spc="-10" dirty="0">
                <a:latin typeface="Times New Roman"/>
                <a:cs typeface="Times New Roman"/>
              </a:rPr>
              <a:t>School</a:t>
            </a:r>
            <a:r>
              <a:rPr sz="1300" spc="3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District</a:t>
            </a:r>
            <a:endParaRPr sz="1300">
              <a:latin typeface="Times New Roman"/>
              <a:cs typeface="Times New Roman"/>
            </a:endParaRPr>
          </a:p>
          <a:p>
            <a:pPr marL="469900" marR="5080" indent="-635">
              <a:lnSpc>
                <a:spcPct val="103099"/>
              </a:lnSpc>
              <a:spcBef>
                <a:spcPts val="15"/>
              </a:spcBef>
            </a:pPr>
            <a:r>
              <a:rPr sz="1300" spc="-5" dirty="0">
                <a:latin typeface="Times New Roman"/>
                <a:cs typeface="Times New Roman"/>
              </a:rPr>
              <a:t>Baldwinville &amp; </a:t>
            </a:r>
            <a:r>
              <a:rPr sz="1300" dirty="0">
                <a:latin typeface="Times New Roman"/>
                <a:cs typeface="Times New Roman"/>
              </a:rPr>
              <a:t>Templeton </a:t>
            </a:r>
            <a:r>
              <a:rPr sz="1300" spc="-5" dirty="0">
                <a:latin typeface="Times New Roman"/>
                <a:cs typeface="Times New Roman"/>
              </a:rPr>
              <a:t>Center </a:t>
            </a:r>
            <a:r>
              <a:rPr sz="1300" dirty="0">
                <a:latin typeface="Times New Roman"/>
                <a:cs typeface="Times New Roman"/>
              </a:rPr>
              <a:t>Elementary  </a:t>
            </a:r>
            <a:r>
              <a:rPr sz="1300" spc="-10" dirty="0">
                <a:latin typeface="Times New Roman"/>
                <a:cs typeface="Times New Roman"/>
              </a:rPr>
              <a:t>Narragansett </a:t>
            </a:r>
            <a:r>
              <a:rPr sz="1300" spc="-5" dirty="0">
                <a:latin typeface="Times New Roman"/>
                <a:cs typeface="Times New Roman"/>
              </a:rPr>
              <a:t>Middle</a:t>
            </a:r>
            <a:r>
              <a:rPr sz="1300" spc="1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School</a:t>
            </a:r>
            <a:endParaRPr sz="1300">
              <a:latin typeface="Times New Roman"/>
              <a:cs typeface="Times New Roman"/>
            </a:endParaRPr>
          </a:p>
          <a:p>
            <a:pPr marL="469900" marR="1160780" indent="-635">
              <a:lnSpc>
                <a:spcPct val="103099"/>
              </a:lnSpc>
              <a:spcBef>
                <a:spcPts val="10"/>
              </a:spcBef>
            </a:pPr>
            <a:r>
              <a:rPr sz="1300" spc="-10" dirty="0">
                <a:latin typeface="Times New Roman"/>
                <a:cs typeface="Times New Roman"/>
              </a:rPr>
              <a:t>Narragansett High </a:t>
            </a:r>
            <a:r>
              <a:rPr sz="1300" spc="-5" dirty="0">
                <a:latin typeface="Times New Roman"/>
                <a:cs typeface="Times New Roman"/>
              </a:rPr>
              <a:t>School  Phillipston Memorial</a:t>
            </a:r>
            <a:r>
              <a:rPr sz="1300" spc="-1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School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10" dirty="0">
                <a:latin typeface="Times New Roman"/>
                <a:cs typeface="Times New Roman"/>
              </a:rPr>
              <a:t>Narragansett </a:t>
            </a:r>
            <a:r>
              <a:rPr sz="1300" spc="-5" dirty="0">
                <a:latin typeface="Times New Roman"/>
                <a:cs typeface="Times New Roman"/>
              </a:rPr>
              <a:t>Regional </a:t>
            </a:r>
            <a:r>
              <a:rPr sz="1300" spc="-10" dirty="0">
                <a:latin typeface="Times New Roman"/>
                <a:cs typeface="Times New Roman"/>
              </a:rPr>
              <a:t>School</a:t>
            </a:r>
            <a:r>
              <a:rPr sz="1300" spc="35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Financials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88100" y="5464555"/>
            <a:ext cx="273050" cy="14516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spc="-5" dirty="0">
                <a:latin typeface="Times New Roman"/>
                <a:cs typeface="Times New Roman"/>
              </a:rPr>
              <a:t>220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237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238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1300" spc="-5" dirty="0">
                <a:latin typeface="Times New Roman"/>
                <a:cs typeface="Times New Roman"/>
              </a:rPr>
              <a:t>239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241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243</a:t>
            </a:r>
            <a:endParaRPr sz="1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245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130373" y="7308644"/>
            <a:ext cx="3753485" cy="12471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300" b="1" spc="-5" dirty="0">
                <a:latin typeface="Times New Roman"/>
                <a:cs typeface="Times New Roman"/>
              </a:rPr>
              <a:t>7. </a:t>
            </a:r>
            <a:r>
              <a:rPr sz="13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TOWN</a:t>
            </a:r>
            <a:r>
              <a:rPr sz="1300" b="1" u="heavy" spc="-1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3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INFORMATION</a:t>
            </a:r>
            <a:endParaRPr sz="1300">
              <a:latin typeface="Times New Roman"/>
              <a:cs typeface="Times New Roman"/>
            </a:endParaRPr>
          </a:p>
          <a:p>
            <a:pPr marL="1155065">
              <a:lnSpc>
                <a:spcPct val="100000"/>
              </a:lnSpc>
              <a:spcBef>
                <a:spcPts val="45"/>
              </a:spcBef>
            </a:pPr>
            <a:r>
              <a:rPr sz="1300" spc="-5" dirty="0">
                <a:latin typeface="Times New Roman"/>
                <a:cs typeface="Times New Roman"/>
              </a:rPr>
              <a:t>Employee &amp; Volunteer</a:t>
            </a:r>
            <a:r>
              <a:rPr sz="1300" spc="2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Recognition</a:t>
            </a:r>
            <a:endParaRPr sz="1300">
              <a:latin typeface="Times New Roman"/>
              <a:cs typeface="Times New Roman"/>
            </a:endParaRPr>
          </a:p>
          <a:p>
            <a:pPr marL="1155065" marR="5080">
              <a:lnSpc>
                <a:spcPct val="103099"/>
              </a:lnSpc>
              <a:spcBef>
                <a:spcPts val="15"/>
              </a:spcBef>
            </a:pPr>
            <a:r>
              <a:rPr sz="1300" spc="-5" dirty="0">
                <a:latin typeface="Times New Roman"/>
                <a:cs typeface="Times New Roman"/>
              </a:rPr>
              <a:t>Board &amp; </a:t>
            </a:r>
            <a:r>
              <a:rPr sz="1300" dirty="0">
                <a:latin typeface="Times New Roman"/>
                <a:cs typeface="Times New Roman"/>
              </a:rPr>
              <a:t>Committee </a:t>
            </a:r>
            <a:r>
              <a:rPr sz="1300" spc="-5" dirty="0">
                <a:latin typeface="Times New Roman"/>
                <a:cs typeface="Times New Roman"/>
              </a:rPr>
              <a:t>Meeting Schedule  Committee Interest</a:t>
            </a:r>
            <a:r>
              <a:rPr sz="1300" spc="2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Form</a:t>
            </a:r>
            <a:endParaRPr sz="1300">
              <a:latin typeface="Times New Roman"/>
              <a:cs typeface="Times New Roman"/>
            </a:endParaRPr>
          </a:p>
          <a:p>
            <a:pPr marL="1155065">
              <a:lnSpc>
                <a:spcPct val="100000"/>
              </a:lnSpc>
              <a:spcBef>
                <a:spcPts val="45"/>
              </a:spcBef>
            </a:pPr>
            <a:r>
              <a:rPr sz="1300" spc="-10" dirty="0">
                <a:latin typeface="Times New Roman"/>
                <a:cs typeface="Times New Roman"/>
              </a:rPr>
              <a:t>Hours </a:t>
            </a:r>
            <a:r>
              <a:rPr sz="1300" spc="-5" dirty="0">
                <a:latin typeface="Times New Roman"/>
                <a:cs typeface="Times New Roman"/>
              </a:rPr>
              <a:t>of Operation</a:t>
            </a:r>
            <a:endParaRPr sz="1300">
              <a:latin typeface="Times New Roman"/>
              <a:cs typeface="Times New Roman"/>
            </a:endParaRPr>
          </a:p>
          <a:p>
            <a:pPr marL="1155700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Important </a:t>
            </a:r>
            <a:r>
              <a:rPr sz="1300" dirty="0">
                <a:latin typeface="Times New Roman"/>
                <a:cs typeface="Times New Roman"/>
              </a:rPr>
              <a:t>Telephone</a:t>
            </a:r>
            <a:r>
              <a:rPr sz="1300" spc="-10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Numbers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428034" y="7512811"/>
            <a:ext cx="1266190" cy="10433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38100" algn="r">
              <a:lnSpc>
                <a:spcPct val="100000"/>
              </a:lnSpc>
              <a:spcBef>
                <a:spcPts val="95"/>
              </a:spcBef>
            </a:pPr>
            <a:r>
              <a:rPr sz="1300" spc="-5" dirty="0">
                <a:latin typeface="Times New Roman"/>
                <a:cs typeface="Times New Roman"/>
              </a:rPr>
              <a:t>249</a:t>
            </a:r>
            <a:endParaRPr sz="1300">
              <a:latin typeface="Times New Roman"/>
              <a:cs typeface="Times New Roman"/>
            </a:endParaRPr>
          </a:p>
          <a:p>
            <a:pPr marR="38100" algn="r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251</a:t>
            </a:r>
            <a:endParaRPr sz="1300">
              <a:latin typeface="Times New Roman"/>
              <a:cs typeface="Times New Roman"/>
            </a:endParaRPr>
          </a:p>
          <a:p>
            <a:pPr marR="38100" algn="r">
              <a:lnSpc>
                <a:spcPct val="100000"/>
              </a:lnSpc>
              <a:spcBef>
                <a:spcPts val="50"/>
              </a:spcBef>
            </a:pPr>
            <a:r>
              <a:rPr sz="1300" spc="-5" dirty="0">
                <a:latin typeface="Times New Roman"/>
                <a:cs typeface="Times New Roman"/>
              </a:rPr>
              <a:t>252</a:t>
            </a:r>
            <a:endParaRPr sz="1300">
              <a:latin typeface="Times New Roman"/>
              <a:cs typeface="Times New Roman"/>
            </a:endParaRPr>
          </a:p>
          <a:p>
            <a:pPr marR="15240" algn="r">
              <a:lnSpc>
                <a:spcPct val="100000"/>
              </a:lnSpc>
              <a:spcBef>
                <a:spcPts val="45"/>
              </a:spcBef>
            </a:pPr>
            <a:r>
              <a:rPr sz="1300" dirty="0">
                <a:latin typeface="Times New Roman"/>
                <a:cs typeface="Times New Roman"/>
              </a:rPr>
              <a:t>Inside </a:t>
            </a:r>
            <a:r>
              <a:rPr sz="1300" spc="-5" dirty="0">
                <a:latin typeface="Times New Roman"/>
                <a:cs typeface="Times New Roman"/>
              </a:rPr>
              <a:t>Back</a:t>
            </a:r>
            <a:r>
              <a:rPr sz="1300" spc="-85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Cover</a:t>
            </a:r>
            <a:endParaRPr sz="13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60"/>
              </a:spcBef>
            </a:pPr>
            <a:r>
              <a:rPr sz="1300" spc="-5" dirty="0">
                <a:latin typeface="Times New Roman"/>
                <a:cs typeface="Times New Roman"/>
              </a:rPr>
              <a:t>Back</a:t>
            </a:r>
            <a:r>
              <a:rPr sz="1300" spc="-65" dirty="0">
                <a:latin typeface="Times New Roman"/>
                <a:cs typeface="Times New Roman"/>
              </a:rPr>
              <a:t> </a:t>
            </a:r>
            <a:r>
              <a:rPr sz="1300" spc="-5" dirty="0">
                <a:latin typeface="Times New Roman"/>
                <a:cs typeface="Times New Roman"/>
              </a:rPr>
              <a:t>Cover</a:t>
            </a:r>
            <a:endParaRPr sz="13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779">
        <p14:reveal/>
      </p:transition>
    </mc:Choice>
    <mc:Fallback xmlns="">
      <p:transition spd="slow" advTm="779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17459" y="852932"/>
            <a:ext cx="5479415" cy="292481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20955">
              <a:lnSpc>
                <a:spcPct val="95900"/>
              </a:lnSpc>
              <a:spcBef>
                <a:spcPts val="155"/>
              </a:spcBef>
            </a:pPr>
            <a:r>
              <a:rPr sz="1100" spc="-5" dirty="0">
                <a:latin typeface="Times New Roman"/>
                <a:cs typeface="Times New Roman"/>
              </a:rPr>
              <a:t>medical, dental and life insurance </a:t>
            </a:r>
            <a:r>
              <a:rPr sz="1100" dirty="0">
                <a:latin typeface="Times New Roman"/>
                <a:cs typeface="Times New Roman"/>
              </a:rPr>
              <a:t>during </a:t>
            </a:r>
            <a:r>
              <a:rPr sz="1100" spc="-5" dirty="0">
                <a:latin typeface="Times New Roman"/>
                <a:cs typeface="Times New Roman"/>
              </a:rPr>
              <a:t>fiscal 2019 and </a:t>
            </a:r>
            <a:r>
              <a:rPr sz="1100" dirty="0">
                <a:latin typeface="Times New Roman"/>
                <a:cs typeface="Times New Roman"/>
              </a:rPr>
              <a:t>contribution rates </a:t>
            </a:r>
            <a:r>
              <a:rPr sz="1100" spc="-5" dirty="0">
                <a:latin typeface="Times New Roman"/>
                <a:cs typeface="Times New Roman"/>
              </a:rPr>
              <a:t>increase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1% at  </a:t>
            </a:r>
            <a:r>
              <a:rPr sz="1100" dirty="0">
                <a:latin typeface="Times New Roman"/>
                <a:cs typeface="Times New Roman"/>
              </a:rPr>
              <a:t>every </a:t>
            </a:r>
            <a:r>
              <a:rPr sz="1100" spc="-5" dirty="0">
                <a:latin typeface="Times New Roman"/>
                <a:cs typeface="Times New Roman"/>
              </a:rPr>
              <a:t>renewal </a:t>
            </a:r>
            <a:r>
              <a:rPr sz="1100" dirty="0">
                <a:latin typeface="Times New Roman"/>
                <a:cs typeface="Times New Roman"/>
              </a:rPr>
              <a:t>rate </a:t>
            </a:r>
            <a:r>
              <a:rPr sz="1100" spc="-5" dirty="0">
                <a:latin typeface="Times New Roman"/>
                <a:cs typeface="Times New Roman"/>
              </a:rPr>
              <a:t>until </a:t>
            </a:r>
            <a:r>
              <a:rPr sz="1100" dirty="0">
                <a:latin typeface="Times New Roman"/>
                <a:cs typeface="Times New Roman"/>
              </a:rPr>
              <a:t>reaching 35% in </a:t>
            </a:r>
            <a:r>
              <a:rPr sz="1100" spc="-5" dirty="0">
                <a:latin typeface="Times New Roman"/>
                <a:cs typeface="Times New Roman"/>
              </a:rPr>
              <a:t>2026. The remainder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cost is funded from taxation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user rates from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enterprise funds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effected.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currently contributes enough </a:t>
            </a:r>
            <a:r>
              <a:rPr sz="1100" dirty="0">
                <a:latin typeface="Times New Roman"/>
                <a:cs typeface="Times New Roman"/>
              </a:rPr>
              <a:t>money to </a:t>
            </a:r>
            <a:r>
              <a:rPr sz="1100" spc="-5" dirty="0">
                <a:latin typeface="Times New Roman"/>
                <a:cs typeface="Times New Roman"/>
              </a:rPr>
              <a:t>the Plan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satisfy current obligations </a:t>
            </a:r>
            <a:r>
              <a:rPr sz="1100" dirty="0">
                <a:latin typeface="Times New Roman"/>
                <a:cs typeface="Times New Roman"/>
              </a:rPr>
              <a:t>on a pay-  </a:t>
            </a:r>
            <a:r>
              <a:rPr sz="1100" spc="-5" dirty="0">
                <a:latin typeface="Times New Roman"/>
                <a:cs typeface="Times New Roman"/>
              </a:rPr>
              <a:t>as-you-go </a:t>
            </a:r>
            <a:r>
              <a:rPr sz="1100" dirty="0">
                <a:latin typeface="Times New Roman"/>
                <a:cs typeface="Times New Roman"/>
              </a:rPr>
              <a:t>basis </a:t>
            </a:r>
            <a:r>
              <a:rPr sz="1100" spc="-5" dirty="0">
                <a:latin typeface="Times New Roman"/>
                <a:cs typeface="Times New Roman"/>
              </a:rPr>
              <a:t>plus additional contributions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varying amounts annually. The costs </a:t>
            </a:r>
            <a:r>
              <a:rPr sz="110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administering the OPEB Plan are paid </a:t>
            </a:r>
            <a:r>
              <a:rPr sz="1100" dirty="0">
                <a:latin typeface="Times New Roman"/>
                <a:cs typeface="Times New Roman"/>
              </a:rPr>
              <a:t>by the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Town.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0795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the year ended </a:t>
            </a:r>
            <a:r>
              <a:rPr sz="1100" dirty="0">
                <a:latin typeface="Times New Roman"/>
                <a:cs typeface="Times New Roman"/>
              </a:rPr>
              <a:t>June 30, 2019, </a:t>
            </a:r>
            <a:r>
              <a:rPr sz="1100" spc="-5" dirty="0">
                <a:latin typeface="Times New Roman"/>
                <a:cs typeface="Times New Roman"/>
              </a:rPr>
              <a:t>the Town, Sewer, Water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Light average contribution rates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covered-employee payroll were 17.2%, 12.8%, 16.2%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11.6%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respectively.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95250">
              <a:lnSpc>
                <a:spcPct val="95900"/>
              </a:lnSpc>
              <a:spcBef>
                <a:spcPts val="5"/>
              </a:spcBef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Net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OPEB Liability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Town’s net OPEB liability was measured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June 30, </a:t>
            </a:r>
            <a:r>
              <a:rPr sz="1100" dirty="0">
                <a:latin typeface="Times New Roman"/>
                <a:cs typeface="Times New Roman"/>
              </a:rPr>
              <a:t>2019 </a:t>
            </a:r>
            <a:r>
              <a:rPr sz="1100" spc="-5" dirty="0">
                <a:latin typeface="Times New Roman"/>
                <a:cs typeface="Times New Roman"/>
              </a:rPr>
              <a:t>and the  </a:t>
            </a:r>
            <a:r>
              <a:rPr sz="1100" dirty="0">
                <a:latin typeface="Times New Roman"/>
                <a:cs typeface="Times New Roman"/>
              </a:rPr>
              <a:t>total </a:t>
            </a:r>
            <a:r>
              <a:rPr sz="1100" spc="-5" dirty="0">
                <a:latin typeface="Times New Roman"/>
                <a:cs typeface="Times New Roman"/>
              </a:rPr>
              <a:t>OPEB liability used to calculate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net OPEB liability was determined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an actuarial  </a:t>
            </a:r>
            <a:r>
              <a:rPr sz="1100" dirty="0">
                <a:latin typeface="Times New Roman"/>
                <a:cs typeface="Times New Roman"/>
              </a:rPr>
              <a:t>valuation </a:t>
            </a: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July </a:t>
            </a:r>
            <a:r>
              <a:rPr sz="1100" dirty="0">
                <a:latin typeface="Times New Roman"/>
                <a:cs typeface="Times New Roman"/>
              </a:rPr>
              <a:t>1,</a:t>
            </a:r>
            <a:r>
              <a:rPr sz="1100" spc="-5" dirty="0">
                <a:latin typeface="Times New Roman"/>
                <a:cs typeface="Times New Roman"/>
              </a:rPr>
              <a:t> 2017.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62560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total OPEB liability </a:t>
            </a:r>
            <a:r>
              <a:rPr sz="1100" dirty="0">
                <a:latin typeface="Times New Roman"/>
                <a:cs typeface="Times New Roman"/>
              </a:rPr>
              <a:t>in the most </a:t>
            </a:r>
            <a:r>
              <a:rPr sz="1100" spc="-5" dirty="0">
                <a:latin typeface="Times New Roman"/>
                <a:cs typeface="Times New Roman"/>
              </a:rPr>
              <a:t>recent actuarial </a:t>
            </a:r>
            <a:r>
              <a:rPr sz="1100" dirty="0">
                <a:latin typeface="Times New Roman"/>
                <a:cs typeface="Times New Roman"/>
              </a:rPr>
              <a:t>valuation </a:t>
            </a:r>
            <a:r>
              <a:rPr sz="1100" spc="-5" dirty="0">
                <a:latin typeface="Times New Roman"/>
                <a:cs typeface="Times New Roman"/>
              </a:rPr>
              <a:t>was determined using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following </a:t>
            </a:r>
            <a:r>
              <a:rPr sz="1100" dirty="0">
                <a:latin typeface="Times New Roman"/>
                <a:cs typeface="Times New Roman"/>
              </a:rPr>
              <a:t>key </a:t>
            </a:r>
            <a:r>
              <a:rPr sz="1100" spc="-5" dirty="0">
                <a:latin typeface="Times New Roman"/>
                <a:cs typeface="Times New Roman"/>
              </a:rPr>
              <a:t>actuarial assumptions applied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all periods included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measurement, unless  otherwise specified: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42434" y="4084699"/>
            <a:ext cx="124714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dirty="0">
                <a:latin typeface="Times New Roman"/>
                <a:cs typeface="Times New Roman"/>
              </a:rPr>
              <a:t>Investment </a:t>
            </a:r>
            <a:r>
              <a:rPr sz="950" spc="10" dirty="0">
                <a:latin typeface="Times New Roman"/>
                <a:cs typeface="Times New Roman"/>
              </a:rPr>
              <a:t>rate </a:t>
            </a:r>
            <a:r>
              <a:rPr sz="950" spc="-10" dirty="0">
                <a:latin typeface="Times New Roman"/>
                <a:cs typeface="Times New Roman"/>
              </a:rPr>
              <a:t>of</a:t>
            </a:r>
            <a:r>
              <a:rPr sz="950" spc="5" dirty="0">
                <a:latin typeface="Times New Roman"/>
                <a:cs typeface="Times New Roman"/>
              </a:rPr>
              <a:t> return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42434" y="4489962"/>
            <a:ext cx="1579880" cy="41465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10" dirty="0">
                <a:latin typeface="Times New Roman"/>
                <a:cs typeface="Times New Roman"/>
              </a:rPr>
              <a:t>Muncipal </a:t>
            </a:r>
            <a:r>
              <a:rPr sz="950" spc="-15" dirty="0">
                <a:latin typeface="Times New Roman"/>
                <a:cs typeface="Times New Roman"/>
              </a:rPr>
              <a:t>bond</a:t>
            </a:r>
            <a:r>
              <a:rPr sz="950" spc="-6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rate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950" spc="-35" dirty="0">
                <a:latin typeface="Times New Roman"/>
                <a:cs typeface="Times New Roman"/>
              </a:rPr>
              <a:t>Single </a:t>
            </a:r>
            <a:r>
              <a:rPr sz="950" spc="-20" dirty="0">
                <a:latin typeface="Times New Roman"/>
                <a:cs typeface="Times New Roman"/>
              </a:rPr>
              <a:t>Equivalent </a:t>
            </a:r>
            <a:r>
              <a:rPr sz="950" spc="-10" dirty="0">
                <a:latin typeface="Times New Roman"/>
                <a:cs typeface="Times New Roman"/>
              </a:rPr>
              <a:t>Discount</a:t>
            </a:r>
            <a:r>
              <a:rPr sz="950" spc="-7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Rate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897306" y="4068195"/>
            <a:ext cx="4130675" cy="13322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84200" indent="-635">
              <a:lnSpc>
                <a:spcPct val="114199"/>
              </a:lnSpc>
              <a:spcBef>
                <a:spcPts val="95"/>
              </a:spcBef>
            </a:pPr>
            <a:r>
              <a:rPr sz="950" dirty="0">
                <a:latin typeface="Times New Roman"/>
                <a:cs typeface="Times New Roman"/>
              </a:rPr>
              <a:t>6.80%, </a:t>
            </a:r>
            <a:r>
              <a:rPr sz="950" spc="5" dirty="0">
                <a:latin typeface="Times New Roman"/>
                <a:cs typeface="Times New Roman"/>
              </a:rPr>
              <a:t>net </a:t>
            </a:r>
            <a:r>
              <a:rPr sz="950" spc="-10" dirty="0">
                <a:latin typeface="Times New Roman"/>
                <a:cs typeface="Times New Roman"/>
              </a:rPr>
              <a:t>of </a:t>
            </a:r>
            <a:r>
              <a:rPr sz="950" spc="25" dirty="0">
                <a:latin typeface="Times New Roman"/>
                <a:cs typeface="Times New Roman"/>
              </a:rPr>
              <a:t>OPEB </a:t>
            </a:r>
            <a:r>
              <a:rPr sz="950" spc="-15" dirty="0">
                <a:latin typeface="Times New Roman"/>
                <a:cs typeface="Times New Roman"/>
              </a:rPr>
              <a:t>plan </a:t>
            </a:r>
            <a:r>
              <a:rPr sz="950" spc="-10" dirty="0">
                <a:latin typeface="Times New Roman"/>
                <a:cs typeface="Times New Roman"/>
              </a:rPr>
              <a:t>investment </a:t>
            </a:r>
            <a:r>
              <a:rPr sz="950" spc="5" dirty="0">
                <a:latin typeface="Times New Roman"/>
                <a:cs typeface="Times New Roman"/>
              </a:rPr>
              <a:t>expense, </a:t>
            </a:r>
            <a:r>
              <a:rPr sz="950" spc="-5" dirty="0">
                <a:latin typeface="Times New Roman"/>
                <a:cs typeface="Times New Roman"/>
              </a:rPr>
              <a:t>6.32% for </a:t>
            </a:r>
            <a:r>
              <a:rPr sz="950" spc="15" dirty="0">
                <a:latin typeface="Times New Roman"/>
                <a:cs typeface="Times New Roman"/>
              </a:rPr>
              <a:t>water </a:t>
            </a:r>
            <a:r>
              <a:rPr sz="950" spc="5" dirty="0">
                <a:latin typeface="Times New Roman"/>
                <a:cs typeface="Times New Roman"/>
              </a:rPr>
              <a:t>and </a:t>
            </a:r>
            <a:r>
              <a:rPr sz="950" spc="-45" dirty="0">
                <a:latin typeface="Times New Roman"/>
                <a:cs typeface="Times New Roman"/>
              </a:rPr>
              <a:t>light  </a:t>
            </a:r>
            <a:r>
              <a:rPr sz="950" spc="-30" dirty="0">
                <a:latin typeface="Times New Roman"/>
                <a:cs typeface="Times New Roman"/>
              </a:rPr>
              <a:t>including</a:t>
            </a:r>
            <a:r>
              <a:rPr sz="950" spc="-15" dirty="0">
                <a:latin typeface="Times New Roman"/>
                <a:cs typeface="Times New Roman"/>
              </a:rPr>
              <a:t> </a:t>
            </a:r>
            <a:r>
              <a:rPr sz="950" spc="-30" dirty="0">
                <a:latin typeface="Times New Roman"/>
                <a:cs typeface="Times New Roman"/>
              </a:rPr>
              <a:t>inflation.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45"/>
              </a:spcBef>
            </a:pPr>
            <a:r>
              <a:rPr sz="950" spc="-5" dirty="0">
                <a:latin typeface="Times New Roman"/>
                <a:cs typeface="Times New Roman"/>
              </a:rPr>
              <a:t>2.79% </a:t>
            </a:r>
            <a:r>
              <a:rPr sz="950" spc="20" dirty="0">
                <a:latin typeface="Times New Roman"/>
                <a:cs typeface="Times New Roman"/>
              </a:rPr>
              <a:t>as </a:t>
            </a:r>
            <a:r>
              <a:rPr sz="950" spc="-10" dirty="0">
                <a:latin typeface="Times New Roman"/>
                <a:cs typeface="Times New Roman"/>
              </a:rPr>
              <a:t>of </a:t>
            </a:r>
            <a:r>
              <a:rPr sz="950" spc="-5" dirty="0">
                <a:latin typeface="Times New Roman"/>
                <a:cs typeface="Times New Roman"/>
              </a:rPr>
              <a:t>June </a:t>
            </a:r>
            <a:r>
              <a:rPr sz="950" spc="-15" dirty="0">
                <a:latin typeface="Times New Roman"/>
                <a:cs typeface="Times New Roman"/>
              </a:rPr>
              <a:t>30, </a:t>
            </a:r>
            <a:r>
              <a:rPr sz="950" spc="-20" dirty="0">
                <a:latin typeface="Times New Roman"/>
                <a:cs typeface="Times New Roman"/>
              </a:rPr>
              <a:t>2019; </a:t>
            </a:r>
            <a:r>
              <a:rPr sz="950" spc="-5" dirty="0">
                <a:latin typeface="Times New Roman"/>
                <a:cs typeface="Times New Roman"/>
              </a:rPr>
              <a:t>3.64% for </a:t>
            </a:r>
            <a:r>
              <a:rPr sz="950" spc="15" dirty="0">
                <a:latin typeface="Times New Roman"/>
                <a:cs typeface="Times New Roman"/>
              </a:rPr>
              <a:t>water </a:t>
            </a:r>
            <a:r>
              <a:rPr sz="950" spc="5" dirty="0">
                <a:latin typeface="Times New Roman"/>
                <a:cs typeface="Times New Roman"/>
              </a:rPr>
              <a:t>and </a:t>
            </a:r>
            <a:r>
              <a:rPr sz="950" spc="-45" dirty="0">
                <a:latin typeface="Times New Roman"/>
                <a:cs typeface="Times New Roman"/>
              </a:rPr>
              <a:t>light</a:t>
            </a:r>
            <a:endParaRPr sz="950">
              <a:latin typeface="Times New Roman"/>
              <a:cs typeface="Times New Roman"/>
            </a:endParaRPr>
          </a:p>
          <a:p>
            <a:pPr marL="12700" marR="5080" indent="-635">
              <a:lnSpc>
                <a:spcPct val="114199"/>
              </a:lnSpc>
              <a:spcBef>
                <a:spcPts val="590"/>
              </a:spcBef>
            </a:pPr>
            <a:r>
              <a:rPr sz="950" dirty="0">
                <a:latin typeface="Times New Roman"/>
                <a:cs typeface="Times New Roman"/>
              </a:rPr>
              <a:t>4.0% </a:t>
            </a:r>
            <a:r>
              <a:rPr sz="950" spc="-5" dirty="0">
                <a:latin typeface="Times New Roman"/>
                <a:cs typeface="Times New Roman"/>
              </a:rPr>
              <a:t>Town; </a:t>
            </a:r>
            <a:r>
              <a:rPr sz="950" dirty="0">
                <a:latin typeface="Times New Roman"/>
                <a:cs typeface="Times New Roman"/>
              </a:rPr>
              <a:t>6.0% </a:t>
            </a:r>
            <a:r>
              <a:rPr sz="950" spc="20" dirty="0">
                <a:latin typeface="Times New Roman"/>
                <a:cs typeface="Times New Roman"/>
              </a:rPr>
              <a:t>sewer; </a:t>
            </a:r>
            <a:r>
              <a:rPr sz="950" spc="-5" dirty="0">
                <a:latin typeface="Times New Roman"/>
                <a:cs typeface="Times New Roman"/>
              </a:rPr>
              <a:t>5.75% </a:t>
            </a:r>
            <a:r>
              <a:rPr sz="950" spc="15" dirty="0">
                <a:latin typeface="Times New Roman"/>
                <a:cs typeface="Times New Roman"/>
              </a:rPr>
              <a:t>water </a:t>
            </a:r>
            <a:r>
              <a:rPr sz="950" spc="5" dirty="0">
                <a:latin typeface="Times New Roman"/>
                <a:cs typeface="Times New Roman"/>
              </a:rPr>
              <a:t>and </a:t>
            </a:r>
            <a:r>
              <a:rPr sz="950" dirty="0">
                <a:latin typeface="Times New Roman"/>
                <a:cs typeface="Times New Roman"/>
              </a:rPr>
              <a:t>6.5% </a:t>
            </a:r>
            <a:r>
              <a:rPr sz="950" spc="-40" dirty="0">
                <a:latin typeface="Times New Roman"/>
                <a:cs typeface="Times New Roman"/>
              </a:rPr>
              <a:t>light </a:t>
            </a:r>
            <a:r>
              <a:rPr sz="950" spc="5" dirty="0">
                <a:latin typeface="Times New Roman"/>
                <a:cs typeface="Times New Roman"/>
              </a:rPr>
              <a:t>net </a:t>
            </a:r>
            <a:r>
              <a:rPr sz="950" spc="-10" dirty="0">
                <a:latin typeface="Times New Roman"/>
                <a:cs typeface="Times New Roman"/>
              </a:rPr>
              <a:t>of </a:t>
            </a:r>
            <a:r>
              <a:rPr sz="950" spc="25" dirty="0">
                <a:latin typeface="Times New Roman"/>
                <a:cs typeface="Times New Roman"/>
              </a:rPr>
              <a:t>OPEB </a:t>
            </a:r>
            <a:r>
              <a:rPr sz="950" spc="-15" dirty="0">
                <a:latin typeface="Times New Roman"/>
                <a:cs typeface="Times New Roman"/>
              </a:rPr>
              <a:t>plan investment  </a:t>
            </a:r>
            <a:r>
              <a:rPr sz="950" dirty="0">
                <a:latin typeface="Times New Roman"/>
                <a:cs typeface="Times New Roman"/>
              </a:rPr>
              <a:t>expense </a:t>
            </a:r>
            <a:r>
              <a:rPr sz="950" spc="-30" dirty="0">
                <a:latin typeface="Times New Roman"/>
                <a:cs typeface="Times New Roman"/>
              </a:rPr>
              <a:t>including </a:t>
            </a:r>
            <a:r>
              <a:rPr sz="950" spc="-25" dirty="0">
                <a:latin typeface="Times New Roman"/>
                <a:cs typeface="Times New Roman"/>
              </a:rPr>
              <a:t>inflation. </a:t>
            </a:r>
            <a:r>
              <a:rPr sz="950" spc="-10" dirty="0">
                <a:latin typeface="Times New Roman"/>
                <a:cs typeface="Times New Roman"/>
              </a:rPr>
              <a:t>Using </a:t>
            </a:r>
            <a:r>
              <a:rPr sz="950" spc="10" dirty="0">
                <a:latin typeface="Times New Roman"/>
                <a:cs typeface="Times New Roman"/>
              </a:rPr>
              <a:t>a </a:t>
            </a:r>
            <a:r>
              <a:rPr sz="950" spc="-15" dirty="0">
                <a:latin typeface="Times New Roman"/>
                <a:cs typeface="Times New Roman"/>
              </a:rPr>
              <a:t>blend </a:t>
            </a:r>
            <a:r>
              <a:rPr sz="950" spc="-10" dirty="0">
                <a:latin typeface="Times New Roman"/>
                <a:cs typeface="Times New Roman"/>
              </a:rPr>
              <a:t>of</a:t>
            </a:r>
            <a:r>
              <a:rPr sz="950" spc="185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the</a:t>
            </a:r>
            <a:endParaRPr sz="950">
              <a:latin typeface="Times New Roman"/>
              <a:cs typeface="Times New Roman"/>
            </a:endParaRPr>
          </a:p>
          <a:p>
            <a:pPr marL="12700" marR="2012314">
              <a:lnSpc>
                <a:spcPct val="114199"/>
              </a:lnSpc>
            </a:pPr>
            <a:r>
              <a:rPr sz="950" spc="-20" dirty="0">
                <a:latin typeface="Times New Roman"/>
                <a:cs typeface="Times New Roman"/>
              </a:rPr>
              <a:t>Municipal </a:t>
            </a:r>
            <a:r>
              <a:rPr sz="950" spc="-5" dirty="0">
                <a:latin typeface="Times New Roman"/>
                <a:cs typeface="Times New Roman"/>
              </a:rPr>
              <a:t>Bond </a:t>
            </a:r>
            <a:r>
              <a:rPr sz="950" dirty="0">
                <a:latin typeface="Times New Roman"/>
                <a:cs typeface="Times New Roman"/>
              </a:rPr>
              <a:t>Index </a:t>
            </a:r>
            <a:r>
              <a:rPr sz="950" spc="10" dirty="0">
                <a:latin typeface="Times New Roman"/>
                <a:cs typeface="Times New Roman"/>
              </a:rPr>
              <a:t>Rate </a:t>
            </a:r>
            <a:r>
              <a:rPr sz="950" spc="-5" dirty="0">
                <a:latin typeface="Times New Roman"/>
                <a:cs typeface="Times New Roman"/>
              </a:rPr>
              <a:t>for </a:t>
            </a:r>
            <a:r>
              <a:rPr sz="950" spc="-10" dirty="0">
                <a:latin typeface="Times New Roman"/>
                <a:cs typeface="Times New Roman"/>
              </a:rPr>
              <a:t>unfunded  </a:t>
            </a:r>
            <a:r>
              <a:rPr sz="950" spc="-15" dirty="0">
                <a:latin typeface="Times New Roman"/>
                <a:cs typeface="Times New Roman"/>
              </a:rPr>
              <a:t>periods </a:t>
            </a:r>
            <a:r>
              <a:rPr sz="950" spc="5" dirty="0">
                <a:latin typeface="Times New Roman"/>
                <a:cs typeface="Times New Roman"/>
              </a:rPr>
              <a:t>and </a:t>
            </a:r>
            <a:r>
              <a:rPr sz="950" spc="-10" dirty="0">
                <a:latin typeface="Times New Roman"/>
                <a:cs typeface="Times New Roman"/>
              </a:rPr>
              <a:t>the </a:t>
            </a:r>
            <a:r>
              <a:rPr sz="950" dirty="0">
                <a:latin typeface="Times New Roman"/>
                <a:cs typeface="Times New Roman"/>
              </a:rPr>
              <a:t>Investment </a:t>
            </a:r>
            <a:r>
              <a:rPr sz="950" spc="10" dirty="0">
                <a:latin typeface="Times New Roman"/>
                <a:cs typeface="Times New Roman"/>
              </a:rPr>
              <a:t>Rate </a:t>
            </a:r>
            <a:r>
              <a:rPr sz="950" spc="-10" dirty="0">
                <a:latin typeface="Times New Roman"/>
                <a:cs typeface="Times New Roman"/>
              </a:rPr>
              <a:t>of</a:t>
            </a:r>
            <a:r>
              <a:rPr sz="950" spc="13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Return.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42434" y="5556972"/>
            <a:ext cx="42735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5" dirty="0">
                <a:latin typeface="Times New Roman"/>
                <a:cs typeface="Times New Roman"/>
              </a:rPr>
              <a:t>I</a:t>
            </a:r>
            <a:r>
              <a:rPr sz="950" spc="-25" dirty="0">
                <a:latin typeface="Times New Roman"/>
                <a:cs typeface="Times New Roman"/>
              </a:rPr>
              <a:t>n</a:t>
            </a:r>
            <a:r>
              <a:rPr sz="950" spc="5" dirty="0">
                <a:latin typeface="Times New Roman"/>
                <a:cs typeface="Times New Roman"/>
              </a:rPr>
              <a:t>f</a:t>
            </a:r>
            <a:r>
              <a:rPr sz="950" spc="-75" dirty="0">
                <a:latin typeface="Times New Roman"/>
                <a:cs typeface="Times New Roman"/>
              </a:rPr>
              <a:t>l</a:t>
            </a:r>
            <a:r>
              <a:rPr sz="950" spc="30" dirty="0">
                <a:latin typeface="Times New Roman"/>
                <a:cs typeface="Times New Roman"/>
              </a:rPr>
              <a:t>a</a:t>
            </a:r>
            <a:r>
              <a:rPr sz="950" spc="-10" dirty="0">
                <a:latin typeface="Times New Roman"/>
                <a:cs typeface="Times New Roman"/>
              </a:rPr>
              <a:t>t</a:t>
            </a:r>
            <a:r>
              <a:rPr sz="950" spc="-75" dirty="0">
                <a:latin typeface="Times New Roman"/>
                <a:cs typeface="Times New Roman"/>
              </a:rPr>
              <a:t>i</a:t>
            </a:r>
            <a:r>
              <a:rPr sz="950" spc="-25" dirty="0">
                <a:latin typeface="Times New Roman"/>
                <a:cs typeface="Times New Roman"/>
              </a:rPr>
              <a:t>o</a:t>
            </a:r>
            <a:r>
              <a:rPr sz="950" spc="10" dirty="0"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897371" y="5556972"/>
            <a:ext cx="77533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5" dirty="0">
                <a:latin typeface="Times New Roman"/>
                <a:cs typeface="Times New Roman"/>
              </a:rPr>
              <a:t>2.75%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annually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42434" y="5887908"/>
            <a:ext cx="120713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dirty="0">
                <a:latin typeface="Times New Roman"/>
                <a:cs typeface="Times New Roman"/>
              </a:rPr>
              <a:t>Health </a:t>
            </a:r>
            <a:r>
              <a:rPr sz="950" spc="15" dirty="0">
                <a:latin typeface="Times New Roman"/>
                <a:cs typeface="Times New Roman"/>
              </a:rPr>
              <a:t>Care </a:t>
            </a:r>
            <a:r>
              <a:rPr sz="950" spc="5" dirty="0">
                <a:latin typeface="Times New Roman"/>
                <a:cs typeface="Times New Roman"/>
              </a:rPr>
              <a:t>Trend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Rate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97371" y="5887908"/>
            <a:ext cx="33210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25" dirty="0">
                <a:latin typeface="Times New Roman"/>
                <a:cs typeface="Times New Roman"/>
              </a:rPr>
              <a:t>5</a:t>
            </a:r>
            <a:r>
              <a:rPr sz="950" spc="20" dirty="0">
                <a:latin typeface="Times New Roman"/>
                <a:cs typeface="Times New Roman"/>
              </a:rPr>
              <a:t>.</a:t>
            </a:r>
            <a:r>
              <a:rPr sz="950" spc="-20" dirty="0">
                <a:latin typeface="Times New Roman"/>
                <a:cs typeface="Times New Roman"/>
              </a:rPr>
              <a:t>00%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42434" y="6218844"/>
            <a:ext cx="83883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dirty="0">
                <a:latin typeface="Times New Roman"/>
                <a:cs typeface="Times New Roman"/>
              </a:rPr>
              <a:t>Salary</a:t>
            </a:r>
            <a:r>
              <a:rPr sz="950" spc="-45" dirty="0">
                <a:latin typeface="Times New Roman"/>
                <a:cs typeface="Times New Roman"/>
              </a:rPr>
              <a:t> </a:t>
            </a:r>
            <a:r>
              <a:rPr sz="950" spc="15" dirty="0">
                <a:latin typeface="Times New Roman"/>
                <a:cs typeface="Times New Roman"/>
              </a:rPr>
              <a:t>Increases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897371" y="6218844"/>
            <a:ext cx="77533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5" dirty="0">
                <a:latin typeface="Times New Roman"/>
                <a:cs typeface="Times New Roman"/>
              </a:rPr>
              <a:t>3.00%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annually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42434" y="6591100"/>
            <a:ext cx="12547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5" dirty="0">
                <a:latin typeface="Times New Roman"/>
                <a:cs typeface="Times New Roman"/>
              </a:rPr>
              <a:t>Pre-Retirement</a:t>
            </a:r>
            <a:r>
              <a:rPr sz="950" spc="-2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Mortality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897371" y="6574597"/>
            <a:ext cx="3615054" cy="687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145415">
              <a:lnSpc>
                <a:spcPct val="114199"/>
              </a:lnSpc>
              <a:spcBef>
                <a:spcPts val="95"/>
              </a:spcBef>
            </a:pPr>
            <a:r>
              <a:rPr sz="950" spc="-5" dirty="0">
                <a:latin typeface="Times New Roman"/>
                <a:cs typeface="Times New Roman"/>
              </a:rPr>
              <a:t>General: </a:t>
            </a:r>
            <a:r>
              <a:rPr sz="950" dirty="0">
                <a:latin typeface="Times New Roman"/>
                <a:cs typeface="Times New Roman"/>
              </a:rPr>
              <a:t>RP-2014 </a:t>
            </a:r>
            <a:r>
              <a:rPr sz="950" spc="-15" dirty="0">
                <a:latin typeface="Times New Roman"/>
                <a:cs typeface="Times New Roman"/>
              </a:rPr>
              <a:t>Mortality </a:t>
            </a:r>
            <a:r>
              <a:rPr sz="950" spc="-10" dirty="0">
                <a:latin typeface="Times New Roman"/>
                <a:cs typeface="Times New Roman"/>
              </a:rPr>
              <a:t>Table </a:t>
            </a:r>
            <a:r>
              <a:rPr sz="950" spc="-5" dirty="0">
                <a:latin typeface="Times New Roman"/>
                <a:cs typeface="Times New Roman"/>
              </a:rPr>
              <a:t>for </a:t>
            </a:r>
            <a:r>
              <a:rPr sz="950" spc="-20" dirty="0">
                <a:latin typeface="Times New Roman"/>
                <a:cs typeface="Times New Roman"/>
              </a:rPr>
              <a:t>Blue Collar </a:t>
            </a:r>
            <a:r>
              <a:rPr sz="950" spc="-10" dirty="0">
                <a:latin typeface="Times New Roman"/>
                <a:cs typeface="Times New Roman"/>
              </a:rPr>
              <a:t>Employees </a:t>
            </a:r>
            <a:r>
              <a:rPr sz="950" spc="-5" dirty="0">
                <a:latin typeface="Times New Roman"/>
                <a:cs typeface="Times New Roman"/>
              </a:rPr>
              <a:t>projected  </a:t>
            </a:r>
            <a:r>
              <a:rPr sz="950" spc="-15" dirty="0">
                <a:latin typeface="Times New Roman"/>
                <a:cs typeface="Times New Roman"/>
              </a:rPr>
              <a:t>generationally </a:t>
            </a:r>
            <a:r>
              <a:rPr sz="950" spc="-10" dirty="0">
                <a:latin typeface="Times New Roman"/>
                <a:cs typeface="Times New Roman"/>
              </a:rPr>
              <a:t>with </a:t>
            </a:r>
            <a:r>
              <a:rPr sz="950" spc="5" dirty="0">
                <a:latin typeface="Times New Roman"/>
                <a:cs typeface="Times New Roman"/>
              </a:rPr>
              <a:t>scale </a:t>
            </a:r>
            <a:r>
              <a:rPr sz="950" dirty="0">
                <a:latin typeface="Times New Roman"/>
                <a:cs typeface="Times New Roman"/>
              </a:rPr>
              <a:t>MP-2016 </a:t>
            </a:r>
            <a:r>
              <a:rPr sz="950" spc="-5" dirty="0">
                <a:latin typeface="Times New Roman"/>
                <a:cs typeface="Times New Roman"/>
              </a:rPr>
              <a:t>for males </a:t>
            </a:r>
            <a:r>
              <a:rPr sz="950" spc="5" dirty="0">
                <a:latin typeface="Times New Roman"/>
                <a:cs typeface="Times New Roman"/>
              </a:rPr>
              <a:t>and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females</a:t>
            </a:r>
            <a:endParaRPr sz="950">
              <a:latin typeface="Times New Roman"/>
              <a:cs typeface="Times New Roman"/>
            </a:endParaRPr>
          </a:p>
          <a:p>
            <a:pPr marL="12700" marR="5080">
              <a:lnSpc>
                <a:spcPct val="114199"/>
              </a:lnSpc>
            </a:pPr>
            <a:r>
              <a:rPr sz="950" spc="15" dirty="0">
                <a:latin typeface="Times New Roman"/>
                <a:cs typeface="Times New Roman"/>
              </a:rPr>
              <a:t>Teachers: </a:t>
            </a:r>
            <a:r>
              <a:rPr sz="950" dirty="0">
                <a:latin typeface="Times New Roman"/>
                <a:cs typeface="Times New Roman"/>
              </a:rPr>
              <a:t>RP-2014 </a:t>
            </a:r>
            <a:r>
              <a:rPr sz="950" spc="-15" dirty="0">
                <a:latin typeface="Times New Roman"/>
                <a:cs typeface="Times New Roman"/>
              </a:rPr>
              <a:t>Mortality </a:t>
            </a:r>
            <a:r>
              <a:rPr sz="950" spc="-10" dirty="0">
                <a:latin typeface="Times New Roman"/>
                <a:cs typeface="Times New Roman"/>
              </a:rPr>
              <a:t>Table </a:t>
            </a:r>
            <a:r>
              <a:rPr sz="950" spc="-5" dirty="0">
                <a:latin typeface="Times New Roman"/>
                <a:cs typeface="Times New Roman"/>
              </a:rPr>
              <a:t>for </a:t>
            </a:r>
            <a:r>
              <a:rPr sz="950" spc="-20" dirty="0">
                <a:latin typeface="Times New Roman"/>
                <a:cs typeface="Times New Roman"/>
              </a:rPr>
              <a:t>White Collar </a:t>
            </a:r>
            <a:r>
              <a:rPr sz="950" spc="-10" dirty="0">
                <a:latin typeface="Times New Roman"/>
                <a:cs typeface="Times New Roman"/>
              </a:rPr>
              <a:t>Employees </a:t>
            </a:r>
            <a:r>
              <a:rPr sz="950" spc="-5" dirty="0">
                <a:latin typeface="Times New Roman"/>
                <a:cs typeface="Times New Roman"/>
              </a:rPr>
              <a:t>projected  </a:t>
            </a:r>
            <a:r>
              <a:rPr sz="950" spc="-15" dirty="0">
                <a:latin typeface="Times New Roman"/>
                <a:cs typeface="Times New Roman"/>
              </a:rPr>
              <a:t>generationally </a:t>
            </a:r>
            <a:r>
              <a:rPr sz="950" spc="-10" dirty="0">
                <a:latin typeface="Times New Roman"/>
                <a:cs typeface="Times New Roman"/>
              </a:rPr>
              <a:t>with </a:t>
            </a:r>
            <a:r>
              <a:rPr sz="950" spc="5" dirty="0">
                <a:latin typeface="Times New Roman"/>
                <a:cs typeface="Times New Roman"/>
              </a:rPr>
              <a:t>scale </a:t>
            </a:r>
            <a:r>
              <a:rPr sz="950" dirty="0">
                <a:latin typeface="Times New Roman"/>
                <a:cs typeface="Times New Roman"/>
              </a:rPr>
              <a:t>MP-2016 </a:t>
            </a:r>
            <a:r>
              <a:rPr sz="950" spc="-5" dirty="0">
                <a:latin typeface="Times New Roman"/>
                <a:cs typeface="Times New Roman"/>
              </a:rPr>
              <a:t>for males </a:t>
            </a:r>
            <a:r>
              <a:rPr sz="950" spc="5" dirty="0">
                <a:latin typeface="Times New Roman"/>
                <a:cs typeface="Times New Roman"/>
              </a:rPr>
              <a:t>and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females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42434" y="7418252"/>
            <a:ext cx="12954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dirty="0">
                <a:latin typeface="Times New Roman"/>
                <a:cs typeface="Times New Roman"/>
              </a:rPr>
              <a:t>Post-Retirement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-20" dirty="0">
                <a:latin typeface="Times New Roman"/>
                <a:cs typeface="Times New Roman"/>
              </a:rPr>
              <a:t>Mortality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97371" y="7401749"/>
            <a:ext cx="3535045" cy="687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4199"/>
              </a:lnSpc>
              <a:spcBef>
                <a:spcPts val="95"/>
              </a:spcBef>
            </a:pPr>
            <a:r>
              <a:rPr sz="950" spc="-5" dirty="0">
                <a:latin typeface="Times New Roman"/>
                <a:cs typeface="Times New Roman"/>
              </a:rPr>
              <a:t>General: </a:t>
            </a:r>
            <a:r>
              <a:rPr sz="950" dirty="0">
                <a:latin typeface="Times New Roman"/>
                <a:cs typeface="Times New Roman"/>
              </a:rPr>
              <a:t>RP-2014 </a:t>
            </a:r>
            <a:r>
              <a:rPr sz="950" spc="-15" dirty="0">
                <a:latin typeface="Times New Roman"/>
                <a:cs typeface="Times New Roman"/>
              </a:rPr>
              <a:t>Mortality </a:t>
            </a:r>
            <a:r>
              <a:rPr sz="950" spc="-10" dirty="0">
                <a:latin typeface="Times New Roman"/>
                <a:cs typeface="Times New Roman"/>
              </a:rPr>
              <a:t>Table </a:t>
            </a:r>
            <a:r>
              <a:rPr sz="950" spc="-5" dirty="0">
                <a:latin typeface="Times New Roman"/>
                <a:cs typeface="Times New Roman"/>
              </a:rPr>
              <a:t>for </a:t>
            </a:r>
            <a:r>
              <a:rPr sz="950" spc="-20" dirty="0">
                <a:latin typeface="Times New Roman"/>
                <a:cs typeface="Times New Roman"/>
              </a:rPr>
              <a:t>Blue Collar </a:t>
            </a:r>
            <a:r>
              <a:rPr sz="950" dirty="0">
                <a:latin typeface="Times New Roman"/>
                <a:cs typeface="Times New Roman"/>
              </a:rPr>
              <a:t>Healthy </a:t>
            </a:r>
            <a:r>
              <a:rPr sz="950" spc="-10" dirty="0">
                <a:latin typeface="Times New Roman"/>
                <a:cs typeface="Times New Roman"/>
              </a:rPr>
              <a:t>Annuitants  </a:t>
            </a:r>
            <a:r>
              <a:rPr sz="950" spc="-5" dirty="0">
                <a:latin typeface="Times New Roman"/>
                <a:cs typeface="Times New Roman"/>
              </a:rPr>
              <a:t>projected </a:t>
            </a:r>
            <a:r>
              <a:rPr sz="950" spc="-15" dirty="0">
                <a:latin typeface="Times New Roman"/>
                <a:cs typeface="Times New Roman"/>
              </a:rPr>
              <a:t>generationally </a:t>
            </a:r>
            <a:r>
              <a:rPr sz="950" spc="-10" dirty="0">
                <a:latin typeface="Times New Roman"/>
                <a:cs typeface="Times New Roman"/>
              </a:rPr>
              <a:t>with </a:t>
            </a:r>
            <a:r>
              <a:rPr sz="950" spc="5" dirty="0">
                <a:latin typeface="Times New Roman"/>
                <a:cs typeface="Times New Roman"/>
              </a:rPr>
              <a:t>scale </a:t>
            </a:r>
            <a:r>
              <a:rPr sz="950" dirty="0">
                <a:latin typeface="Times New Roman"/>
                <a:cs typeface="Times New Roman"/>
              </a:rPr>
              <a:t>MP-2016 </a:t>
            </a:r>
            <a:r>
              <a:rPr sz="950" spc="-5" dirty="0">
                <a:latin typeface="Times New Roman"/>
                <a:cs typeface="Times New Roman"/>
              </a:rPr>
              <a:t>for males </a:t>
            </a:r>
            <a:r>
              <a:rPr sz="950" spc="5" dirty="0">
                <a:latin typeface="Times New Roman"/>
                <a:cs typeface="Times New Roman"/>
              </a:rPr>
              <a:t>and </a:t>
            </a:r>
            <a:r>
              <a:rPr sz="950" dirty="0">
                <a:latin typeface="Times New Roman"/>
                <a:cs typeface="Times New Roman"/>
              </a:rPr>
              <a:t>females  </a:t>
            </a:r>
            <a:r>
              <a:rPr sz="950" spc="15" dirty="0">
                <a:latin typeface="Times New Roman"/>
                <a:cs typeface="Times New Roman"/>
              </a:rPr>
              <a:t>Teachers: </a:t>
            </a:r>
            <a:r>
              <a:rPr sz="950" dirty="0">
                <a:latin typeface="Times New Roman"/>
                <a:cs typeface="Times New Roman"/>
              </a:rPr>
              <a:t>RP-2014 </a:t>
            </a:r>
            <a:r>
              <a:rPr sz="950" spc="-15" dirty="0">
                <a:latin typeface="Times New Roman"/>
                <a:cs typeface="Times New Roman"/>
              </a:rPr>
              <a:t>Mortality </a:t>
            </a:r>
            <a:r>
              <a:rPr sz="950" spc="-10" dirty="0">
                <a:latin typeface="Times New Roman"/>
                <a:cs typeface="Times New Roman"/>
              </a:rPr>
              <a:t>Table </a:t>
            </a:r>
            <a:r>
              <a:rPr sz="950" spc="-5" dirty="0">
                <a:latin typeface="Times New Roman"/>
                <a:cs typeface="Times New Roman"/>
              </a:rPr>
              <a:t>for </a:t>
            </a:r>
            <a:r>
              <a:rPr sz="950" spc="-20" dirty="0">
                <a:latin typeface="Times New Roman"/>
                <a:cs typeface="Times New Roman"/>
              </a:rPr>
              <a:t>White Collar </a:t>
            </a:r>
            <a:r>
              <a:rPr sz="950" dirty="0">
                <a:latin typeface="Times New Roman"/>
                <a:cs typeface="Times New Roman"/>
              </a:rPr>
              <a:t>Healthy </a:t>
            </a:r>
            <a:r>
              <a:rPr sz="950" spc="-10" dirty="0">
                <a:latin typeface="Times New Roman"/>
                <a:cs typeface="Times New Roman"/>
              </a:rPr>
              <a:t>Annuitants  </a:t>
            </a:r>
            <a:r>
              <a:rPr sz="950" spc="-5" dirty="0">
                <a:latin typeface="Times New Roman"/>
                <a:cs typeface="Times New Roman"/>
              </a:rPr>
              <a:t>projected </a:t>
            </a:r>
            <a:r>
              <a:rPr sz="950" spc="-15" dirty="0">
                <a:latin typeface="Times New Roman"/>
                <a:cs typeface="Times New Roman"/>
              </a:rPr>
              <a:t>generationally </a:t>
            </a:r>
            <a:r>
              <a:rPr sz="950" spc="-10" dirty="0">
                <a:latin typeface="Times New Roman"/>
                <a:cs typeface="Times New Roman"/>
              </a:rPr>
              <a:t>with </a:t>
            </a:r>
            <a:r>
              <a:rPr sz="950" spc="5" dirty="0">
                <a:latin typeface="Times New Roman"/>
                <a:cs typeface="Times New Roman"/>
              </a:rPr>
              <a:t>scale </a:t>
            </a:r>
            <a:r>
              <a:rPr sz="950" dirty="0">
                <a:latin typeface="Times New Roman"/>
                <a:cs typeface="Times New Roman"/>
              </a:rPr>
              <a:t>MP-2016 </a:t>
            </a:r>
            <a:r>
              <a:rPr sz="950" spc="-5" dirty="0">
                <a:latin typeface="Times New Roman"/>
                <a:cs typeface="Times New Roman"/>
              </a:rPr>
              <a:t>for males </a:t>
            </a:r>
            <a:r>
              <a:rPr sz="950" spc="5" dirty="0">
                <a:latin typeface="Times New Roman"/>
                <a:cs typeface="Times New Roman"/>
              </a:rPr>
              <a:t>and</a:t>
            </a:r>
            <a:r>
              <a:rPr sz="950" spc="11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females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142434" y="8245406"/>
            <a:ext cx="92392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5" dirty="0">
                <a:latin typeface="Times New Roman"/>
                <a:cs typeface="Times New Roman"/>
              </a:rPr>
              <a:t>Disabled</a:t>
            </a:r>
            <a:r>
              <a:rPr sz="950" spc="-65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Mortality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897371" y="8228902"/>
            <a:ext cx="4020820" cy="687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4199"/>
              </a:lnSpc>
              <a:spcBef>
                <a:spcPts val="95"/>
              </a:spcBef>
            </a:pPr>
            <a:r>
              <a:rPr sz="950" spc="-5" dirty="0">
                <a:latin typeface="Times New Roman"/>
                <a:cs typeface="Times New Roman"/>
              </a:rPr>
              <a:t>General: </a:t>
            </a:r>
            <a:r>
              <a:rPr sz="950" dirty="0">
                <a:latin typeface="Times New Roman"/>
                <a:cs typeface="Times New Roman"/>
              </a:rPr>
              <a:t>RP-2014 </a:t>
            </a:r>
            <a:r>
              <a:rPr sz="950" spc="-15" dirty="0">
                <a:latin typeface="Times New Roman"/>
                <a:cs typeface="Times New Roman"/>
              </a:rPr>
              <a:t>Mortality </a:t>
            </a:r>
            <a:r>
              <a:rPr sz="950" spc="-10" dirty="0">
                <a:latin typeface="Times New Roman"/>
                <a:cs typeface="Times New Roman"/>
              </a:rPr>
              <a:t>Table </a:t>
            </a:r>
            <a:r>
              <a:rPr sz="950" spc="-5" dirty="0">
                <a:latin typeface="Times New Roman"/>
                <a:cs typeface="Times New Roman"/>
              </a:rPr>
              <a:t>for </a:t>
            </a:r>
            <a:r>
              <a:rPr sz="950" spc="-20" dirty="0">
                <a:latin typeface="Times New Roman"/>
                <a:cs typeface="Times New Roman"/>
              </a:rPr>
              <a:t>Blue Collar </a:t>
            </a:r>
            <a:r>
              <a:rPr sz="950" dirty="0">
                <a:latin typeface="Times New Roman"/>
                <a:cs typeface="Times New Roman"/>
              </a:rPr>
              <a:t>Healthy </a:t>
            </a:r>
            <a:r>
              <a:rPr sz="950" spc="-10" dirty="0">
                <a:latin typeface="Times New Roman"/>
                <a:cs typeface="Times New Roman"/>
              </a:rPr>
              <a:t>Annuitants </a:t>
            </a:r>
            <a:r>
              <a:rPr sz="950" spc="-5" dirty="0">
                <a:latin typeface="Times New Roman"/>
                <a:cs typeface="Times New Roman"/>
              </a:rPr>
              <a:t>projected  </a:t>
            </a:r>
            <a:r>
              <a:rPr sz="950" spc="-15" dirty="0">
                <a:latin typeface="Times New Roman"/>
                <a:cs typeface="Times New Roman"/>
              </a:rPr>
              <a:t>generationally </a:t>
            </a:r>
            <a:r>
              <a:rPr sz="950" spc="-10" dirty="0">
                <a:latin typeface="Times New Roman"/>
                <a:cs typeface="Times New Roman"/>
              </a:rPr>
              <a:t>with </a:t>
            </a:r>
            <a:r>
              <a:rPr sz="950" spc="5" dirty="0">
                <a:latin typeface="Times New Roman"/>
                <a:cs typeface="Times New Roman"/>
              </a:rPr>
              <a:t>scale </a:t>
            </a:r>
            <a:r>
              <a:rPr sz="950" dirty="0">
                <a:latin typeface="Times New Roman"/>
                <a:cs typeface="Times New Roman"/>
              </a:rPr>
              <a:t>MP-2016 </a:t>
            </a:r>
            <a:r>
              <a:rPr sz="950" spc="-5" dirty="0">
                <a:latin typeface="Times New Roman"/>
                <a:cs typeface="Times New Roman"/>
              </a:rPr>
              <a:t>for males </a:t>
            </a:r>
            <a:r>
              <a:rPr sz="950" spc="5" dirty="0">
                <a:latin typeface="Times New Roman"/>
                <a:cs typeface="Times New Roman"/>
              </a:rPr>
              <a:t>and </a:t>
            </a:r>
            <a:r>
              <a:rPr sz="950" dirty="0">
                <a:latin typeface="Times New Roman"/>
                <a:cs typeface="Times New Roman"/>
              </a:rPr>
              <a:t>females, </a:t>
            </a:r>
            <a:r>
              <a:rPr sz="950" spc="20" dirty="0">
                <a:latin typeface="Times New Roman"/>
                <a:cs typeface="Times New Roman"/>
              </a:rPr>
              <a:t>set </a:t>
            </a:r>
            <a:r>
              <a:rPr sz="950" spc="10" dirty="0">
                <a:latin typeface="Times New Roman"/>
                <a:cs typeface="Times New Roman"/>
              </a:rPr>
              <a:t>forward 1 year  </a:t>
            </a:r>
            <a:r>
              <a:rPr sz="950" spc="15" dirty="0">
                <a:latin typeface="Times New Roman"/>
                <a:cs typeface="Times New Roman"/>
              </a:rPr>
              <a:t>Teachers: </a:t>
            </a:r>
            <a:r>
              <a:rPr sz="950" dirty="0">
                <a:latin typeface="Times New Roman"/>
                <a:cs typeface="Times New Roman"/>
              </a:rPr>
              <a:t>RP-2014 </a:t>
            </a:r>
            <a:r>
              <a:rPr sz="950" spc="-15" dirty="0">
                <a:latin typeface="Times New Roman"/>
                <a:cs typeface="Times New Roman"/>
              </a:rPr>
              <a:t>Mortality </a:t>
            </a:r>
            <a:r>
              <a:rPr sz="950" spc="-10" dirty="0">
                <a:latin typeface="Times New Roman"/>
                <a:cs typeface="Times New Roman"/>
              </a:rPr>
              <a:t>Table </a:t>
            </a:r>
            <a:r>
              <a:rPr sz="950" spc="-5" dirty="0">
                <a:latin typeface="Times New Roman"/>
                <a:cs typeface="Times New Roman"/>
              </a:rPr>
              <a:t>for </a:t>
            </a:r>
            <a:r>
              <a:rPr sz="950" spc="-20" dirty="0">
                <a:latin typeface="Times New Roman"/>
                <a:cs typeface="Times New Roman"/>
              </a:rPr>
              <a:t>White Collar </a:t>
            </a:r>
            <a:r>
              <a:rPr sz="950" dirty="0">
                <a:latin typeface="Times New Roman"/>
                <a:cs typeface="Times New Roman"/>
              </a:rPr>
              <a:t>Healthy </a:t>
            </a:r>
            <a:r>
              <a:rPr sz="950" spc="-10" dirty="0">
                <a:latin typeface="Times New Roman"/>
                <a:cs typeface="Times New Roman"/>
              </a:rPr>
              <a:t>Annuitants </a:t>
            </a:r>
            <a:r>
              <a:rPr sz="950" spc="-5" dirty="0">
                <a:latin typeface="Times New Roman"/>
                <a:cs typeface="Times New Roman"/>
              </a:rPr>
              <a:t>projected  </a:t>
            </a:r>
            <a:r>
              <a:rPr sz="950" spc="-15" dirty="0">
                <a:latin typeface="Times New Roman"/>
                <a:cs typeface="Times New Roman"/>
              </a:rPr>
              <a:t>generationally </a:t>
            </a:r>
            <a:r>
              <a:rPr sz="950" spc="-10" dirty="0">
                <a:latin typeface="Times New Roman"/>
                <a:cs typeface="Times New Roman"/>
              </a:rPr>
              <a:t>with </a:t>
            </a:r>
            <a:r>
              <a:rPr sz="950" spc="5" dirty="0">
                <a:latin typeface="Times New Roman"/>
                <a:cs typeface="Times New Roman"/>
              </a:rPr>
              <a:t>scale </a:t>
            </a:r>
            <a:r>
              <a:rPr sz="950" dirty="0">
                <a:latin typeface="Times New Roman"/>
                <a:cs typeface="Times New Roman"/>
              </a:rPr>
              <a:t>MP-2016 </a:t>
            </a:r>
            <a:r>
              <a:rPr sz="950" spc="-5" dirty="0">
                <a:latin typeface="Times New Roman"/>
                <a:cs typeface="Times New Roman"/>
              </a:rPr>
              <a:t>for males </a:t>
            </a:r>
            <a:r>
              <a:rPr sz="950" spc="5" dirty="0">
                <a:latin typeface="Times New Roman"/>
                <a:cs typeface="Times New Roman"/>
              </a:rPr>
              <a:t>and</a:t>
            </a:r>
            <a:r>
              <a:rPr sz="950" spc="8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females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380378" y="9532748"/>
            <a:ext cx="529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70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627">
    <p:push dir="u"/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58900" y="5405077"/>
            <a:ext cx="5447665" cy="6756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ct val="95800"/>
              </a:lnSpc>
              <a:spcBef>
                <a:spcPts val="160"/>
              </a:spcBef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Sensitivity Analyses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following </a:t>
            </a:r>
            <a:r>
              <a:rPr sz="1100" spc="-5" dirty="0">
                <a:latin typeface="Times New Roman"/>
                <a:cs typeface="Times New Roman"/>
              </a:rPr>
              <a:t>presents the Town’s net OPEB liability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10" dirty="0">
                <a:latin typeface="Times New Roman"/>
                <a:cs typeface="Times New Roman"/>
              </a:rPr>
              <a:t>well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what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Town’s net OPEB liability </a:t>
            </a:r>
            <a:r>
              <a:rPr sz="1100" dirty="0">
                <a:latin typeface="Times New Roman"/>
                <a:cs typeface="Times New Roman"/>
              </a:rPr>
              <a:t>would be if </a:t>
            </a:r>
            <a:r>
              <a:rPr sz="1100" spc="-5" dirty="0">
                <a:latin typeface="Times New Roman"/>
                <a:cs typeface="Times New Roman"/>
              </a:rPr>
              <a:t>it were calculated </a:t>
            </a:r>
            <a:r>
              <a:rPr sz="1100" dirty="0">
                <a:latin typeface="Times New Roman"/>
                <a:cs typeface="Times New Roman"/>
              </a:rPr>
              <a:t>using a </a:t>
            </a:r>
            <a:r>
              <a:rPr sz="1100" spc="-5" dirty="0">
                <a:latin typeface="Times New Roman"/>
                <a:cs typeface="Times New Roman"/>
              </a:rPr>
              <a:t>discount </a:t>
            </a:r>
            <a:r>
              <a:rPr sz="1100" dirty="0">
                <a:latin typeface="Times New Roman"/>
                <a:cs typeface="Times New Roman"/>
              </a:rPr>
              <a:t>rate </a:t>
            </a:r>
            <a:r>
              <a:rPr sz="1100" spc="-5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1.0% lower 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1.0% higher than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current discount rate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10" dirty="0">
                <a:latin typeface="Times New Roman"/>
                <a:cs typeface="Times New Roman"/>
              </a:rPr>
              <a:t>well </a:t>
            </a:r>
            <a:r>
              <a:rPr sz="1100" dirty="0">
                <a:latin typeface="Times New Roman"/>
                <a:cs typeface="Times New Roman"/>
              </a:rPr>
              <a:t>as if the </a:t>
            </a:r>
            <a:r>
              <a:rPr sz="1100" spc="-5" dirty="0">
                <a:latin typeface="Times New Roman"/>
                <a:cs typeface="Times New Roman"/>
              </a:rPr>
              <a:t>healthcare cost </a:t>
            </a:r>
            <a:r>
              <a:rPr sz="1100" dirty="0">
                <a:latin typeface="Times New Roman"/>
                <a:cs typeface="Times New Roman"/>
              </a:rPr>
              <a:t>trend </a:t>
            </a:r>
            <a:r>
              <a:rPr sz="1100" spc="-5" dirty="0">
                <a:latin typeface="Times New Roman"/>
                <a:cs typeface="Times New Roman"/>
              </a:rPr>
              <a:t>rates are 1%  </a:t>
            </a:r>
            <a:r>
              <a:rPr sz="1100" dirty="0">
                <a:latin typeface="Times New Roman"/>
                <a:cs typeface="Times New Roman"/>
              </a:rPr>
              <a:t>lower or </a:t>
            </a:r>
            <a:r>
              <a:rPr sz="1100" spc="-5" dirty="0">
                <a:latin typeface="Times New Roman"/>
                <a:cs typeface="Times New Roman"/>
              </a:rPr>
              <a:t>higher than </a:t>
            </a:r>
            <a:r>
              <a:rPr sz="1100" dirty="0">
                <a:latin typeface="Times New Roman"/>
                <a:cs typeface="Times New Roman"/>
              </a:rPr>
              <a:t>the current </a:t>
            </a:r>
            <a:r>
              <a:rPr sz="1100" spc="-5" dirty="0">
                <a:latin typeface="Times New Roman"/>
                <a:cs typeface="Times New Roman"/>
              </a:rPr>
              <a:t>healthcare cost </a:t>
            </a:r>
            <a:r>
              <a:rPr sz="1100" dirty="0">
                <a:latin typeface="Times New Roman"/>
                <a:cs typeface="Times New Roman"/>
              </a:rPr>
              <a:t>trend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rates: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86398" y="872694"/>
            <a:ext cx="3693160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u="sng" spc="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Key </a:t>
            </a:r>
            <a:r>
              <a:rPr sz="105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assumption </a:t>
            </a:r>
            <a:r>
              <a:rPr sz="105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changes </a:t>
            </a:r>
            <a:r>
              <a:rPr sz="10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effective Fiscal </a:t>
            </a:r>
            <a:r>
              <a:rPr sz="1050" u="sng" spc="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Year </a:t>
            </a:r>
            <a:r>
              <a:rPr sz="105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ending </a:t>
            </a:r>
            <a:r>
              <a:rPr sz="105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June </a:t>
            </a:r>
            <a:r>
              <a:rPr sz="10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30,</a:t>
            </a:r>
            <a:r>
              <a:rPr sz="1050" u="sng" spc="6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2019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86398" y="1054642"/>
            <a:ext cx="1746250" cy="18923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-35" dirty="0">
                <a:latin typeface="Times New Roman"/>
                <a:cs typeface="Times New Roman"/>
              </a:rPr>
              <a:t>Single </a:t>
            </a:r>
            <a:r>
              <a:rPr sz="1050" spc="-20" dirty="0">
                <a:latin typeface="Times New Roman"/>
                <a:cs typeface="Times New Roman"/>
              </a:rPr>
              <a:t>Equivalent </a:t>
            </a:r>
            <a:r>
              <a:rPr sz="1050" spc="-10" dirty="0">
                <a:latin typeface="Times New Roman"/>
                <a:cs typeface="Times New Roman"/>
              </a:rPr>
              <a:t>Discount</a:t>
            </a:r>
            <a:r>
              <a:rPr sz="1050" spc="-100" dirty="0">
                <a:latin typeface="Times New Roman"/>
                <a:cs typeface="Times New Roman"/>
              </a:rPr>
              <a:t> </a:t>
            </a:r>
            <a:r>
              <a:rPr sz="1050" spc="10" dirty="0">
                <a:latin typeface="Times New Roman"/>
                <a:cs typeface="Times New Roman"/>
              </a:rPr>
              <a:t>Rate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329439" y="1036493"/>
            <a:ext cx="3813175" cy="389255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sz="1050" spc="-5" dirty="0">
                <a:latin typeface="Times New Roman"/>
                <a:cs typeface="Times New Roman"/>
              </a:rPr>
              <a:t>6.00% for </a:t>
            </a:r>
            <a:r>
              <a:rPr sz="1050" spc="25" dirty="0">
                <a:latin typeface="Times New Roman"/>
                <a:cs typeface="Times New Roman"/>
              </a:rPr>
              <a:t>sewer </a:t>
            </a:r>
            <a:r>
              <a:rPr sz="1050" spc="-20" dirty="0">
                <a:latin typeface="Times New Roman"/>
                <a:cs typeface="Times New Roman"/>
              </a:rPr>
              <a:t>previously </a:t>
            </a:r>
            <a:r>
              <a:rPr sz="1050" dirty="0">
                <a:latin typeface="Times New Roman"/>
                <a:cs typeface="Times New Roman"/>
              </a:rPr>
              <a:t>5.50%; </a:t>
            </a:r>
            <a:r>
              <a:rPr sz="1050" spc="-5" dirty="0">
                <a:latin typeface="Times New Roman"/>
                <a:cs typeface="Times New Roman"/>
              </a:rPr>
              <a:t>4.00% for </a:t>
            </a:r>
            <a:r>
              <a:rPr sz="1050" spc="5" dirty="0">
                <a:latin typeface="Times New Roman"/>
                <a:cs typeface="Times New Roman"/>
              </a:rPr>
              <a:t>Town </a:t>
            </a:r>
            <a:r>
              <a:rPr sz="1050" spc="-20" dirty="0">
                <a:latin typeface="Times New Roman"/>
                <a:cs typeface="Times New Roman"/>
              </a:rPr>
              <a:t>previously</a:t>
            </a:r>
            <a:r>
              <a:rPr sz="1050" dirty="0">
                <a:latin typeface="Times New Roman"/>
                <a:cs typeface="Times New Roman"/>
              </a:rPr>
              <a:t> </a:t>
            </a:r>
            <a:r>
              <a:rPr sz="1050" spc="-15" dirty="0">
                <a:latin typeface="Times New Roman"/>
                <a:cs typeface="Times New Roman"/>
              </a:rPr>
              <a:t>5.00%</a:t>
            </a: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sz="1050" spc="-5" dirty="0">
                <a:latin typeface="Times New Roman"/>
                <a:cs typeface="Times New Roman"/>
              </a:rPr>
              <a:t>5.75% for </a:t>
            </a:r>
            <a:r>
              <a:rPr sz="1050" spc="20" dirty="0">
                <a:latin typeface="Times New Roman"/>
                <a:cs typeface="Times New Roman"/>
              </a:rPr>
              <a:t>water </a:t>
            </a:r>
            <a:r>
              <a:rPr sz="1050" spc="-20" dirty="0">
                <a:latin typeface="Times New Roman"/>
                <a:cs typeface="Times New Roman"/>
              </a:rPr>
              <a:t>previously</a:t>
            </a:r>
            <a:r>
              <a:rPr sz="1050" spc="8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3.5%</a:t>
            </a:r>
            <a:endParaRPr sz="105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1366875" y="3617178"/>
          <a:ext cx="5421630" cy="16216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301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057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4553">
                <a:tc>
                  <a:txBody>
                    <a:bodyPr/>
                    <a:lstStyle/>
                    <a:p>
                      <a:pPr marL="31750">
                        <a:lnSpc>
                          <a:spcPts val="1155"/>
                        </a:lnSpc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Domestic 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Equity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1050" spc="-5" dirty="0">
                          <a:latin typeface="Times New Roman"/>
                          <a:cs typeface="Times New Roman"/>
                        </a:rPr>
                        <a:t>Large</a:t>
                      </a:r>
                      <a:r>
                        <a:rPr sz="105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Cap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ts val="1155"/>
                        </a:lnSpc>
                      </a:pP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20% </a:t>
                      </a:r>
                      <a:r>
                        <a:rPr sz="1050" spc="-5" dirty="0">
                          <a:latin typeface="Times New Roman"/>
                          <a:cs typeface="Times New Roman"/>
                        </a:rPr>
                        <a:t>Town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sewer;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28.5%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water,</a:t>
                      </a:r>
                      <a:r>
                        <a:rPr sz="10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light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155"/>
                        </a:lnSpc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00%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94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Domestic 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Equity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Small/Mid</a:t>
                      </a:r>
                      <a:r>
                        <a:rPr sz="105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Cap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10%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Town,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sewer; 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25.25%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water,</a:t>
                      </a:r>
                      <a:r>
                        <a:rPr sz="105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light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00%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76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Interntional 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Equity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Developed</a:t>
                      </a:r>
                      <a:r>
                        <a:rPr sz="105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Market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10%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Town,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sewer;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9.5%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water,</a:t>
                      </a:r>
                      <a:r>
                        <a:rPr sz="105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light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76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Interntional </a:t>
                      </a:r>
                      <a:r>
                        <a:rPr sz="1050" spc="-30" dirty="0">
                          <a:latin typeface="Times New Roman"/>
                          <a:cs typeface="Times New Roman"/>
                        </a:rPr>
                        <a:t>Equity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Emerging</a:t>
                      </a:r>
                      <a:r>
                        <a:rPr sz="105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Market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5%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Town,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sewer;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0%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water;</a:t>
                      </a:r>
                      <a:r>
                        <a:rPr sz="105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light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00%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989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Domestic 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Fixed</a:t>
                      </a:r>
                      <a:r>
                        <a:rPr sz="105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Income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25%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Town,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sewer; 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36.75%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water,</a:t>
                      </a:r>
                      <a:r>
                        <a:rPr sz="105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light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00%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976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International 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Fixed</a:t>
                      </a:r>
                      <a:r>
                        <a:rPr sz="105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Income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10%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Town,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sewer;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0%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water,</a:t>
                      </a:r>
                      <a:r>
                        <a:rPr sz="105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45" dirty="0">
                          <a:latin typeface="Times New Roman"/>
                          <a:cs typeface="Times New Roman"/>
                        </a:rPr>
                        <a:t>light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00%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553">
                <a:tc>
                  <a:txBody>
                    <a:bodyPr/>
                    <a:lstStyle/>
                    <a:p>
                      <a:pPr marL="31750">
                        <a:lnSpc>
                          <a:spcPts val="1180"/>
                        </a:lnSpc>
                        <a:spcBef>
                          <a:spcPts val="15"/>
                        </a:spcBef>
                      </a:pP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Alternatives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151765">
                        <a:lnSpc>
                          <a:spcPts val="1180"/>
                        </a:lnSpc>
                        <a:spcBef>
                          <a:spcPts val="15"/>
                        </a:spcBef>
                      </a:pP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20%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Town, 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sewer; 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0% </a:t>
                      </a:r>
                      <a:r>
                        <a:rPr sz="1050" spc="10" dirty="0">
                          <a:latin typeface="Times New Roman"/>
                          <a:cs typeface="Times New Roman"/>
                        </a:rPr>
                        <a:t>water,</a:t>
                      </a:r>
                      <a:r>
                        <a:rPr sz="105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5" dirty="0">
                          <a:latin typeface="Times New Roman"/>
                          <a:cs typeface="Times New Roman"/>
                        </a:rPr>
                        <a:t>light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180"/>
                        </a:lnSpc>
                        <a:spcBef>
                          <a:spcPts val="15"/>
                        </a:spcBef>
                      </a:pP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105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50" spc="-40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497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1050" spc="10" dirty="0">
                          <a:latin typeface="Times New Roman"/>
                          <a:cs typeface="Times New Roman"/>
                        </a:rPr>
                        <a:t>Cash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135"/>
                        </a:spcBef>
                        <a:tabLst>
                          <a:tab pos="2178050" algn="l"/>
                          <a:tab pos="2790190" algn="l"/>
                        </a:tabLst>
                      </a:pPr>
                      <a:r>
                        <a:rPr sz="105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0%</a:t>
                      </a:r>
                      <a:r>
                        <a:rPr sz="1050" u="dbl" spc="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l	</a:t>
                      </a:r>
                      <a:r>
                        <a:rPr sz="10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050" u="dbl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0.</a:t>
                      </a:r>
                      <a:r>
                        <a:rPr sz="105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% 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48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2178050" algn="l"/>
                        </a:tabLst>
                      </a:pPr>
                      <a:r>
                        <a:rPr sz="105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100.</a:t>
                      </a:r>
                      <a:r>
                        <a:rPr sz="10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%	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1358759" y="1584409"/>
            <a:ext cx="5411470" cy="201295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128270">
              <a:lnSpc>
                <a:spcPct val="960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long-term expected rate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return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OPEB </a:t>
            </a:r>
            <a:r>
              <a:rPr sz="1100" dirty="0">
                <a:latin typeface="Times New Roman"/>
                <a:cs typeface="Times New Roman"/>
              </a:rPr>
              <a:t>Plan </a:t>
            </a:r>
            <a:r>
              <a:rPr sz="1100" spc="-5" dirty="0">
                <a:latin typeface="Times New Roman"/>
                <a:cs typeface="Times New Roman"/>
              </a:rPr>
              <a:t>investments was determined </a:t>
            </a:r>
            <a:r>
              <a:rPr sz="1100" dirty="0">
                <a:latin typeface="Times New Roman"/>
                <a:cs typeface="Times New Roman"/>
              </a:rPr>
              <a:t>using a  building-block method in </a:t>
            </a:r>
            <a:r>
              <a:rPr sz="1100" spc="-5" dirty="0">
                <a:latin typeface="Times New Roman"/>
                <a:cs typeface="Times New Roman"/>
              </a:rPr>
              <a:t>which best-estimate ranges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expected future real rates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return  (expected returns, </a:t>
            </a:r>
            <a:r>
              <a:rPr sz="1100" dirty="0">
                <a:latin typeface="Times New Roman"/>
                <a:cs typeface="Times New Roman"/>
              </a:rPr>
              <a:t>net of </a:t>
            </a:r>
            <a:r>
              <a:rPr sz="1100" spc="-5" dirty="0">
                <a:latin typeface="Times New Roman"/>
                <a:cs typeface="Times New Roman"/>
              </a:rPr>
              <a:t>OPEB </a:t>
            </a:r>
            <a:r>
              <a:rPr sz="1100" dirty="0">
                <a:latin typeface="Times New Roman"/>
                <a:cs typeface="Times New Roman"/>
              </a:rPr>
              <a:t>Plan </a:t>
            </a:r>
            <a:r>
              <a:rPr sz="1100" spc="-5" dirty="0">
                <a:latin typeface="Times New Roman"/>
                <a:cs typeface="Times New Roman"/>
              </a:rPr>
              <a:t>investment expense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inflation)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developed for each  </a:t>
            </a:r>
            <a:r>
              <a:rPr sz="1100" dirty="0">
                <a:latin typeface="Times New Roman"/>
                <a:cs typeface="Times New Roman"/>
              </a:rPr>
              <a:t>major </a:t>
            </a:r>
            <a:r>
              <a:rPr sz="1100" spc="-5" dirty="0">
                <a:latin typeface="Times New Roman"/>
                <a:cs typeface="Times New Roman"/>
              </a:rPr>
              <a:t>asset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class.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9055">
              <a:lnSpc>
                <a:spcPct val="96000"/>
              </a:lnSpc>
            </a:pPr>
            <a:r>
              <a:rPr sz="1100" dirty="0">
                <a:latin typeface="Times New Roman"/>
                <a:cs typeface="Times New Roman"/>
              </a:rPr>
              <a:t>These </a:t>
            </a:r>
            <a:r>
              <a:rPr sz="1100" spc="-5" dirty="0">
                <a:latin typeface="Times New Roman"/>
                <a:cs typeface="Times New Roman"/>
              </a:rPr>
              <a:t>ranges are combined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produce the long-term expected </a:t>
            </a:r>
            <a:r>
              <a:rPr sz="1100" dirty="0">
                <a:latin typeface="Times New Roman"/>
                <a:cs typeface="Times New Roman"/>
              </a:rPr>
              <a:t>rate of return by </a:t>
            </a:r>
            <a:r>
              <a:rPr sz="1100" spc="-5" dirty="0">
                <a:latin typeface="Times New Roman"/>
                <a:cs typeface="Times New Roman"/>
              </a:rPr>
              <a:t>weighting the  </a:t>
            </a:r>
            <a:r>
              <a:rPr sz="1100" dirty="0">
                <a:latin typeface="Times New Roman"/>
                <a:cs typeface="Times New Roman"/>
              </a:rPr>
              <a:t>expected </a:t>
            </a:r>
            <a:r>
              <a:rPr sz="1100" spc="-5" dirty="0">
                <a:latin typeface="Times New Roman"/>
                <a:cs typeface="Times New Roman"/>
              </a:rPr>
              <a:t>future real </a:t>
            </a:r>
            <a:r>
              <a:rPr sz="1100" dirty="0">
                <a:latin typeface="Times New Roman"/>
                <a:cs typeface="Times New Roman"/>
              </a:rPr>
              <a:t>rates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return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target asset allocation percentage and </a:t>
            </a:r>
            <a:r>
              <a:rPr sz="1100" dirty="0">
                <a:latin typeface="Times New Roman"/>
                <a:cs typeface="Times New Roman"/>
              </a:rPr>
              <a:t>by adding  expected </a:t>
            </a:r>
            <a:r>
              <a:rPr sz="1100" spc="-5" dirty="0">
                <a:latin typeface="Times New Roman"/>
                <a:cs typeface="Times New Roman"/>
              </a:rPr>
              <a:t>inflation.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target allocation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best estimates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arithmetic real rates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return for  </a:t>
            </a:r>
            <a:r>
              <a:rPr sz="1100" dirty="0">
                <a:latin typeface="Times New Roman"/>
                <a:cs typeface="Times New Roman"/>
              </a:rPr>
              <a:t>each major </a:t>
            </a:r>
            <a:r>
              <a:rPr sz="1100" spc="-5" dirty="0">
                <a:latin typeface="Times New Roman"/>
                <a:cs typeface="Times New Roman"/>
              </a:rPr>
              <a:t>asset </a:t>
            </a:r>
            <a:r>
              <a:rPr sz="1100" dirty="0">
                <a:latin typeface="Times New Roman"/>
                <a:cs typeface="Times New Roman"/>
              </a:rPr>
              <a:t>class are </a:t>
            </a:r>
            <a:r>
              <a:rPr sz="1100" spc="-5" dirty="0">
                <a:latin typeface="Times New Roman"/>
                <a:cs typeface="Times New Roman"/>
              </a:rPr>
              <a:t>summarized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following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table:</a:t>
            </a:r>
            <a:endParaRPr sz="1100">
              <a:latin typeface="Times New Roman"/>
              <a:cs typeface="Times New Roman"/>
            </a:endParaRPr>
          </a:p>
          <a:p>
            <a:pPr marL="4686935">
              <a:lnSpc>
                <a:spcPct val="100000"/>
              </a:lnSpc>
              <a:spcBef>
                <a:spcPts val="105"/>
              </a:spcBef>
            </a:pPr>
            <a:r>
              <a:rPr sz="1050" dirty="0">
                <a:latin typeface="Times New Roman"/>
                <a:cs typeface="Times New Roman"/>
              </a:rPr>
              <a:t>Expected</a:t>
            </a:r>
            <a:endParaRPr sz="1050">
              <a:latin typeface="Times New Roman"/>
              <a:cs typeface="Times New Roman"/>
            </a:endParaRPr>
          </a:p>
          <a:p>
            <a:pPr marR="36195" algn="r">
              <a:lnSpc>
                <a:spcPct val="100000"/>
              </a:lnSpc>
              <a:spcBef>
                <a:spcPts val="155"/>
              </a:spcBef>
              <a:tabLst>
                <a:tab pos="1278255" algn="l"/>
              </a:tabLst>
            </a:pPr>
            <a:r>
              <a:rPr sz="1050" dirty="0">
                <a:latin typeface="Times New Roman"/>
                <a:cs typeface="Times New Roman"/>
              </a:rPr>
              <a:t>Target	</a:t>
            </a:r>
            <a:r>
              <a:rPr sz="1050" spc="-10" dirty="0">
                <a:latin typeface="Times New Roman"/>
                <a:cs typeface="Times New Roman"/>
              </a:rPr>
              <a:t>Investment</a:t>
            </a:r>
            <a:r>
              <a:rPr sz="1050" spc="-5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Rate</a:t>
            </a:r>
            <a:endParaRPr sz="10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55"/>
              </a:spcBef>
              <a:tabLst>
                <a:tab pos="828040" algn="l"/>
                <a:tab pos="2287270" algn="l"/>
                <a:tab pos="3115945" algn="l"/>
                <a:tab pos="4403725" algn="l"/>
                <a:tab pos="4664710" algn="l"/>
                <a:tab pos="5385435" algn="l"/>
              </a:tabLst>
            </a:pPr>
            <a:r>
              <a:rPr sz="10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05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Asset</a:t>
            </a:r>
            <a:r>
              <a:rPr sz="1050" u="dbl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Cla</a:t>
            </a:r>
            <a:r>
              <a:rPr sz="105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</a:t>
            </a:r>
            <a:r>
              <a:rPr sz="1050" spc="-10" dirty="0">
                <a:latin typeface="Times New Roman"/>
                <a:cs typeface="Times New Roman"/>
              </a:rPr>
              <a:t>s	</a:t>
            </a:r>
            <a:r>
              <a:rPr sz="105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050" u="dbl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Allocation	 	</a:t>
            </a:r>
            <a:r>
              <a:rPr sz="1050" u="dbl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1050" u="dbl" spc="-7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5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Retu</a:t>
            </a:r>
            <a:r>
              <a:rPr sz="105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1050" dirty="0">
                <a:latin typeface="Times New Roman"/>
                <a:cs typeface="Times New Roman"/>
              </a:rPr>
              <a:t>n	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722211" y="5229895"/>
            <a:ext cx="2053589" cy="0"/>
          </a:xfrm>
          <a:custGeom>
            <a:avLst/>
            <a:gdLst/>
            <a:ahLst/>
            <a:cxnLst/>
            <a:rect l="l" t="t" r="r" b="b"/>
            <a:pathLst>
              <a:path w="2053589">
                <a:moveTo>
                  <a:pt x="0" y="0"/>
                </a:moveTo>
                <a:lnTo>
                  <a:pt x="20534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22204" y="5234387"/>
            <a:ext cx="2053589" cy="0"/>
          </a:xfrm>
          <a:custGeom>
            <a:avLst/>
            <a:gdLst/>
            <a:ahLst/>
            <a:cxnLst/>
            <a:rect l="l" t="t" r="r" b="b"/>
            <a:pathLst>
              <a:path w="2053589">
                <a:moveTo>
                  <a:pt x="0" y="0"/>
                </a:moveTo>
                <a:lnTo>
                  <a:pt x="2053424" y="0"/>
                </a:lnTo>
              </a:path>
            </a:pathLst>
          </a:custGeom>
          <a:ln w="89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898571" y="6395579"/>
            <a:ext cx="10007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latin typeface="Times New Roman"/>
                <a:cs typeface="Times New Roman"/>
              </a:rPr>
              <a:t>Net OPEB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Liability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995808" y="6395579"/>
            <a:ext cx="7429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u="sng" spc="-5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Current</a:t>
            </a:r>
            <a:r>
              <a:rPr sz="10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Rate</a:t>
            </a:r>
            <a:r>
              <a:rPr sz="1000" u="sng" spc="10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367442" y="7070583"/>
            <a:ext cx="3378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40" dirty="0">
                <a:latin typeface="Times New Roman"/>
                <a:cs typeface="Times New Roman"/>
              </a:rPr>
              <a:t>6</a:t>
            </a:r>
            <a:r>
              <a:rPr sz="1000" spc="10" dirty="0">
                <a:latin typeface="Times New Roman"/>
                <a:cs typeface="Times New Roman"/>
              </a:rPr>
              <a:t>.</a:t>
            </a:r>
            <a:r>
              <a:rPr sz="1000" spc="-40" dirty="0">
                <a:latin typeface="Times New Roman"/>
                <a:cs typeface="Times New Roman"/>
              </a:rPr>
              <a:t>50%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98824" y="7053745"/>
            <a:ext cx="492125" cy="36322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sz="1000" spc="-45" dirty="0">
                <a:latin typeface="Times New Roman"/>
                <a:cs typeface="Times New Roman"/>
              </a:rPr>
              <a:t>Light</a:t>
            </a:r>
            <a:endParaRPr sz="1000">
              <a:latin typeface="Times New Roman"/>
              <a:cs typeface="Times New Roman"/>
            </a:endParaRPr>
          </a:p>
          <a:p>
            <a:pPr marL="215265">
              <a:lnSpc>
                <a:spcPct val="100000"/>
              </a:lnSpc>
              <a:spcBef>
                <a:spcPts val="125"/>
              </a:spcBef>
            </a:pPr>
            <a:r>
              <a:rPr sz="1000" spc="-15" dirty="0">
                <a:latin typeface="Times New Roman"/>
                <a:cs typeface="Times New Roman"/>
              </a:rPr>
              <a:t>Total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14517" y="7053745"/>
            <a:ext cx="2532380" cy="36322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  <a:tabLst>
                <a:tab pos="367030" algn="l"/>
                <a:tab pos="1160780" algn="l"/>
                <a:tab pos="2072005" algn="l"/>
              </a:tabLst>
            </a:pPr>
            <a:r>
              <a:rPr sz="10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00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924,</a:t>
            </a:r>
            <a:r>
              <a:rPr sz="10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41</a:t>
            </a:r>
            <a:r>
              <a:rPr sz="1000" spc="-35" dirty="0">
                <a:latin typeface="Times New Roman"/>
                <a:cs typeface="Times New Roman"/>
              </a:rPr>
              <a:t>3	</a:t>
            </a:r>
            <a:r>
              <a:rPr sz="10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751,588</a:t>
            </a:r>
            <a:r>
              <a:rPr sz="100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599,</a:t>
            </a:r>
            <a:r>
              <a:rPr sz="10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77</a:t>
            </a:r>
            <a:r>
              <a:rPr sz="1000" spc="-35" dirty="0">
                <a:latin typeface="Times New Roman"/>
                <a:cs typeface="Times New Roman"/>
              </a:rPr>
              <a:t>5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1726564" algn="l"/>
                <a:tab pos="1988185" algn="l"/>
              </a:tabLst>
            </a:pPr>
            <a:r>
              <a:rPr sz="10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   </a:t>
            </a:r>
            <a:r>
              <a:rPr sz="1000" u="dbl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11,820,</a:t>
            </a:r>
            <a:r>
              <a:rPr sz="100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05</a:t>
            </a:r>
            <a:r>
              <a:rPr sz="1000" spc="-40" dirty="0">
                <a:latin typeface="Times New Roman"/>
                <a:cs typeface="Times New Roman"/>
              </a:rPr>
              <a:t>2    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$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9,988,549	</a:t>
            </a:r>
            <a:r>
              <a:rPr sz="1000" spc="-5" dirty="0">
                <a:latin typeface="Times New Roman"/>
                <a:cs typeface="Times New Roman"/>
              </a:rPr>
              <a:t>$	</a:t>
            </a:r>
            <a:r>
              <a:rPr sz="1000" spc="-40" dirty="0">
                <a:latin typeface="Times New Roman"/>
                <a:cs typeface="Times New Roman"/>
              </a:rPr>
              <a:t>8,523,671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899204" y="7762550"/>
            <a:ext cx="100076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5" dirty="0">
                <a:latin typeface="Times New Roman"/>
                <a:cs typeface="Times New Roman"/>
              </a:rPr>
              <a:t>Net OPEB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45" dirty="0">
                <a:latin typeface="Times New Roman"/>
                <a:cs typeface="Times New Roman"/>
              </a:rPr>
              <a:t>Liability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995808" y="7762550"/>
            <a:ext cx="74295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u="dbl" spc="-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Current</a:t>
            </a:r>
            <a:r>
              <a:rPr sz="10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Rate</a:t>
            </a:r>
            <a:r>
              <a:rPr sz="1000" u="dbl" spc="9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1880027" y="7957785"/>
          <a:ext cx="4416424" cy="4776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7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77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51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58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54472">
                <a:tc>
                  <a:txBody>
                    <a:bodyPr/>
                    <a:lstStyle/>
                    <a:p>
                      <a:pPr marL="31750">
                        <a:lnSpc>
                          <a:spcPts val="1090"/>
                        </a:lnSpc>
                      </a:pP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Town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7790" algn="r">
                        <a:lnSpc>
                          <a:spcPts val="1090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00%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200" algn="r">
                        <a:lnSpc>
                          <a:spcPts val="1090"/>
                        </a:lnSpc>
                        <a:tabLst>
                          <a:tab pos="193675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609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775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8900" algn="r">
                        <a:lnSpc>
                          <a:spcPts val="1090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000" spc="1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7,587,084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90"/>
                        </a:lnSpc>
                        <a:tabLst>
                          <a:tab pos="193675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189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938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7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Sewer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7790" algn="r">
                        <a:lnSpc>
                          <a:spcPct val="100000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00%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200" algn="r">
                        <a:lnSpc>
                          <a:spcPct val="100000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684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405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9535" algn="r">
                        <a:lnSpc>
                          <a:spcPct val="100000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895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459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160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987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4472">
                <a:tc>
                  <a:txBody>
                    <a:bodyPr/>
                    <a:lstStyle/>
                    <a:p>
                      <a:pPr marL="31750">
                        <a:lnSpc>
                          <a:spcPts val="111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Water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7790" algn="r">
                        <a:lnSpc>
                          <a:spcPts val="1115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00%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ts val="1115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591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750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9535" algn="r">
                        <a:lnSpc>
                          <a:spcPts val="1115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754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15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959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879521" y="6572859"/>
          <a:ext cx="4419599" cy="49564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90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01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20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09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72427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Town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00%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7620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193675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959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044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8445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000" spc="1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7,587,084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61620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505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7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Sewer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ct val="100000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00%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200" algn="r">
                        <a:lnSpc>
                          <a:spcPct val="100000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048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347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4455" algn="r">
                        <a:lnSpc>
                          <a:spcPct val="100000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895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459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772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462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4472">
                <a:tc>
                  <a:txBody>
                    <a:bodyPr/>
                    <a:lstStyle/>
                    <a:p>
                      <a:pPr marL="31750">
                        <a:lnSpc>
                          <a:spcPts val="1115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Water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115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75%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200" algn="r">
                        <a:lnSpc>
                          <a:spcPts val="1115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888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248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4455" algn="r">
                        <a:lnSpc>
                          <a:spcPts val="1115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754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15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646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3367949" y="8437553"/>
            <a:ext cx="33782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40" dirty="0">
                <a:latin typeface="Times New Roman"/>
                <a:cs typeface="Times New Roman"/>
              </a:rPr>
              <a:t>5</a:t>
            </a:r>
            <a:r>
              <a:rPr sz="1000" spc="10" dirty="0">
                <a:latin typeface="Times New Roman"/>
                <a:cs typeface="Times New Roman"/>
              </a:rPr>
              <a:t>.</a:t>
            </a:r>
            <a:r>
              <a:rPr sz="1000" spc="-40" dirty="0">
                <a:latin typeface="Times New Roman"/>
                <a:cs typeface="Times New Roman"/>
              </a:rPr>
              <a:t>00%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899330" y="8420717"/>
            <a:ext cx="491490" cy="36322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sz="1000" spc="-45" dirty="0">
                <a:latin typeface="Times New Roman"/>
                <a:cs typeface="Times New Roman"/>
              </a:rPr>
              <a:t>Light</a:t>
            </a:r>
            <a:endParaRPr sz="1000">
              <a:latin typeface="Times New Roman"/>
              <a:cs typeface="Times New Roman"/>
            </a:endParaRPr>
          </a:p>
          <a:p>
            <a:pPr marL="215265">
              <a:lnSpc>
                <a:spcPct val="100000"/>
              </a:lnSpc>
              <a:spcBef>
                <a:spcPts val="125"/>
              </a:spcBef>
            </a:pPr>
            <a:r>
              <a:rPr sz="1000" spc="-15" dirty="0">
                <a:latin typeface="Times New Roman"/>
                <a:cs typeface="Times New Roman"/>
              </a:rPr>
              <a:t>Total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14517" y="8420717"/>
            <a:ext cx="827405" cy="36322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  <a:tabLst>
                <a:tab pos="367665" algn="l"/>
              </a:tabLst>
            </a:pPr>
            <a:r>
              <a:rPr sz="10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00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551,</a:t>
            </a:r>
            <a:r>
              <a:rPr sz="10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31</a:t>
            </a:r>
            <a:r>
              <a:rPr sz="1000" spc="-35" dirty="0">
                <a:latin typeface="Times New Roman"/>
                <a:cs typeface="Times New Roman"/>
              </a:rPr>
              <a:t>4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83210" algn="l"/>
              </a:tabLst>
            </a:pPr>
            <a:r>
              <a:rPr sz="10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spc="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</a:t>
            </a:r>
            <a:r>
              <a:rPr sz="1000" u="dbl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7,437,</a:t>
            </a:r>
            <a:r>
              <a:rPr sz="100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24</a:t>
            </a:r>
            <a:r>
              <a:rPr sz="1000" spc="-40" dirty="0">
                <a:latin typeface="Times New Roman"/>
                <a:cs typeface="Times New Roman"/>
              </a:rPr>
              <a:t>4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718444" y="8420717"/>
            <a:ext cx="1628775" cy="36322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257175">
              <a:lnSpc>
                <a:spcPct val="100000"/>
              </a:lnSpc>
              <a:spcBef>
                <a:spcPts val="229"/>
              </a:spcBef>
              <a:tabLst>
                <a:tab pos="1084580" algn="l"/>
              </a:tabLst>
            </a:pPr>
            <a:r>
              <a:rPr sz="10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751,588</a:t>
            </a:r>
            <a:r>
              <a:rPr sz="1000" u="dbl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000" u="dbl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1,011,</a:t>
            </a:r>
            <a:r>
              <a:rPr sz="100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41</a:t>
            </a:r>
            <a:r>
              <a:rPr sz="1000" spc="-40" dirty="0">
                <a:latin typeface="Times New Roman"/>
                <a:cs typeface="Times New Roman"/>
              </a:rPr>
              <a:t>2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822325" algn="l"/>
                <a:tab pos="1024890" algn="l"/>
              </a:tabLst>
            </a:pPr>
            <a:r>
              <a:rPr sz="1000" spc="-5" dirty="0">
                <a:latin typeface="Times New Roman"/>
                <a:cs typeface="Times New Roman"/>
              </a:rPr>
              <a:t>$  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40" dirty="0">
                <a:latin typeface="Times New Roman"/>
                <a:cs typeface="Times New Roman"/>
              </a:rPr>
              <a:t>9,988,549	</a:t>
            </a:r>
            <a:r>
              <a:rPr sz="1000" spc="-5" dirty="0">
                <a:latin typeface="Times New Roman"/>
                <a:cs typeface="Times New Roman"/>
              </a:rPr>
              <a:t>$	</a:t>
            </a:r>
            <a:r>
              <a:rPr sz="1000" spc="-40" dirty="0">
                <a:latin typeface="Times New Roman"/>
                <a:cs typeface="Times New Roman"/>
              </a:rPr>
              <a:t>13,321,453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814517" y="6209908"/>
            <a:ext cx="2532380" cy="36322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501650">
              <a:lnSpc>
                <a:spcPct val="100000"/>
              </a:lnSpc>
              <a:spcBef>
                <a:spcPts val="229"/>
              </a:spcBef>
            </a:pPr>
            <a:r>
              <a:rPr sz="1000" spc="-20" dirty="0">
                <a:latin typeface="Times New Roman"/>
                <a:cs typeface="Times New Roman"/>
              </a:rPr>
              <a:t>Discount</a:t>
            </a:r>
            <a:r>
              <a:rPr sz="1000" spc="-5" dirty="0">
                <a:latin typeface="Times New Roman"/>
                <a:cs typeface="Times New Roman"/>
              </a:rPr>
              <a:t> Rate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172720" algn="l"/>
                <a:tab pos="814069" algn="l"/>
                <a:tab pos="1024890" algn="l"/>
                <a:tab pos="1607820" algn="l"/>
                <a:tab pos="2519045" algn="l"/>
              </a:tabLst>
            </a:pPr>
            <a:r>
              <a:rPr sz="10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0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</a:t>
            </a:r>
            <a:r>
              <a:rPr sz="1000" spc="-20" dirty="0">
                <a:latin typeface="Times New Roman"/>
                <a:cs typeface="Times New Roman"/>
              </a:rPr>
              <a:t>%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lower		</a:t>
            </a:r>
            <a:r>
              <a:rPr sz="10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Current	</a:t>
            </a:r>
            <a:r>
              <a:rPr sz="100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1%</a:t>
            </a:r>
            <a:r>
              <a:rPr sz="1000" u="dbl" spc="-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great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r	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814517" y="7577377"/>
            <a:ext cx="2532380" cy="36258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417830">
              <a:lnSpc>
                <a:spcPct val="100000"/>
              </a:lnSpc>
              <a:spcBef>
                <a:spcPts val="225"/>
              </a:spcBef>
            </a:pPr>
            <a:r>
              <a:rPr sz="1000" spc="-10" dirty="0">
                <a:latin typeface="Times New Roman"/>
                <a:cs typeface="Times New Roman"/>
              </a:rPr>
              <a:t>Health </a:t>
            </a:r>
            <a:r>
              <a:rPr sz="1000" dirty="0">
                <a:latin typeface="Times New Roman"/>
                <a:cs typeface="Times New Roman"/>
              </a:rPr>
              <a:t>Care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Rate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173355" algn="l"/>
                <a:tab pos="814069" algn="l"/>
                <a:tab pos="1042669" algn="l"/>
                <a:tab pos="1607820" algn="l"/>
                <a:tab pos="2519045" algn="l"/>
              </a:tabLst>
            </a:pPr>
            <a:r>
              <a:rPr sz="1000" u="dbl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0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</a:t>
            </a:r>
            <a:r>
              <a:rPr sz="1000" spc="-20" dirty="0">
                <a:latin typeface="Times New Roman"/>
                <a:cs typeface="Times New Roman"/>
              </a:rPr>
              <a:t>%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lower		</a:t>
            </a:r>
            <a:r>
              <a:rPr sz="10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Current	</a:t>
            </a:r>
            <a:r>
              <a:rPr sz="1000" u="dbl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1%</a:t>
            </a:r>
            <a:r>
              <a:rPr sz="1000" u="dbl" spc="-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great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1000" dirty="0">
                <a:latin typeface="Times New Roman"/>
                <a:cs typeface="Times New Roman"/>
              </a:rPr>
              <a:t>r	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827217" y="7429468"/>
            <a:ext cx="802005" cy="0"/>
          </a:xfrm>
          <a:custGeom>
            <a:avLst/>
            <a:gdLst/>
            <a:ahLst/>
            <a:cxnLst/>
            <a:rect l="l" t="t" r="r" b="b"/>
            <a:pathLst>
              <a:path w="802004">
                <a:moveTo>
                  <a:pt x="0" y="0"/>
                </a:moveTo>
                <a:lnTo>
                  <a:pt x="8018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827221" y="7433678"/>
            <a:ext cx="802005" cy="0"/>
          </a:xfrm>
          <a:custGeom>
            <a:avLst/>
            <a:gdLst/>
            <a:ahLst/>
            <a:cxnLst/>
            <a:rect l="l" t="t" r="r" b="b"/>
            <a:pathLst>
              <a:path w="802004">
                <a:moveTo>
                  <a:pt x="0" y="0"/>
                </a:moveTo>
                <a:lnTo>
                  <a:pt x="801827" y="0"/>
                </a:lnTo>
              </a:path>
            </a:pathLst>
          </a:custGeom>
          <a:ln w="8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662806" y="7412589"/>
            <a:ext cx="760095" cy="0"/>
          </a:xfrm>
          <a:custGeom>
            <a:avLst/>
            <a:gdLst/>
            <a:ahLst/>
            <a:cxnLst/>
            <a:rect l="l" t="t" r="r" b="b"/>
            <a:pathLst>
              <a:path w="760095">
                <a:moveTo>
                  <a:pt x="0" y="0"/>
                </a:moveTo>
                <a:lnTo>
                  <a:pt x="7596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662804" y="7416800"/>
            <a:ext cx="760095" cy="0"/>
          </a:xfrm>
          <a:custGeom>
            <a:avLst/>
            <a:gdLst/>
            <a:ahLst/>
            <a:cxnLst/>
            <a:rect l="l" t="t" r="r" b="b"/>
            <a:pathLst>
              <a:path w="760095">
                <a:moveTo>
                  <a:pt x="0" y="0"/>
                </a:moveTo>
                <a:lnTo>
                  <a:pt x="759637" y="0"/>
                </a:lnTo>
              </a:path>
            </a:pathLst>
          </a:custGeom>
          <a:ln w="8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662806" y="7429467"/>
            <a:ext cx="760095" cy="0"/>
          </a:xfrm>
          <a:custGeom>
            <a:avLst/>
            <a:gdLst/>
            <a:ahLst/>
            <a:cxnLst/>
            <a:rect l="l" t="t" r="r" b="b"/>
            <a:pathLst>
              <a:path w="760095">
                <a:moveTo>
                  <a:pt x="0" y="0"/>
                </a:moveTo>
                <a:lnTo>
                  <a:pt x="7596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662804" y="7433678"/>
            <a:ext cx="760095" cy="0"/>
          </a:xfrm>
          <a:custGeom>
            <a:avLst/>
            <a:gdLst/>
            <a:ahLst/>
            <a:cxnLst/>
            <a:rect l="l" t="t" r="r" b="b"/>
            <a:pathLst>
              <a:path w="760095">
                <a:moveTo>
                  <a:pt x="0" y="0"/>
                </a:moveTo>
                <a:lnTo>
                  <a:pt x="759637" y="0"/>
                </a:lnTo>
              </a:path>
            </a:pathLst>
          </a:custGeom>
          <a:ln w="8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827217" y="8796681"/>
            <a:ext cx="802005" cy="0"/>
          </a:xfrm>
          <a:custGeom>
            <a:avLst/>
            <a:gdLst/>
            <a:ahLst/>
            <a:cxnLst/>
            <a:rect l="l" t="t" r="r" b="b"/>
            <a:pathLst>
              <a:path w="802004">
                <a:moveTo>
                  <a:pt x="0" y="0"/>
                </a:moveTo>
                <a:lnTo>
                  <a:pt x="8018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827221" y="8800896"/>
            <a:ext cx="802005" cy="0"/>
          </a:xfrm>
          <a:custGeom>
            <a:avLst/>
            <a:gdLst/>
            <a:ahLst/>
            <a:cxnLst/>
            <a:rect l="l" t="t" r="r" b="b"/>
            <a:pathLst>
              <a:path w="802004">
                <a:moveTo>
                  <a:pt x="0" y="0"/>
                </a:moveTo>
                <a:lnTo>
                  <a:pt x="801827" y="0"/>
                </a:lnTo>
              </a:path>
            </a:pathLst>
          </a:custGeom>
          <a:ln w="8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662806" y="8779802"/>
            <a:ext cx="760095" cy="0"/>
          </a:xfrm>
          <a:custGeom>
            <a:avLst/>
            <a:gdLst/>
            <a:ahLst/>
            <a:cxnLst/>
            <a:rect l="l" t="t" r="r" b="b"/>
            <a:pathLst>
              <a:path w="760095">
                <a:moveTo>
                  <a:pt x="0" y="0"/>
                </a:moveTo>
                <a:lnTo>
                  <a:pt x="7596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662804" y="8784025"/>
            <a:ext cx="760095" cy="0"/>
          </a:xfrm>
          <a:custGeom>
            <a:avLst/>
            <a:gdLst/>
            <a:ahLst/>
            <a:cxnLst/>
            <a:rect l="l" t="t" r="r" b="b"/>
            <a:pathLst>
              <a:path w="760095">
                <a:moveTo>
                  <a:pt x="0" y="0"/>
                </a:moveTo>
                <a:lnTo>
                  <a:pt x="759637" y="0"/>
                </a:lnTo>
              </a:path>
            </a:pathLst>
          </a:custGeom>
          <a:ln w="84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662806" y="8796680"/>
            <a:ext cx="760095" cy="0"/>
          </a:xfrm>
          <a:custGeom>
            <a:avLst/>
            <a:gdLst/>
            <a:ahLst/>
            <a:cxnLst/>
            <a:rect l="l" t="t" r="r" b="b"/>
            <a:pathLst>
              <a:path w="760095">
                <a:moveTo>
                  <a:pt x="0" y="0"/>
                </a:moveTo>
                <a:lnTo>
                  <a:pt x="7596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662804" y="8800896"/>
            <a:ext cx="760095" cy="0"/>
          </a:xfrm>
          <a:custGeom>
            <a:avLst/>
            <a:gdLst/>
            <a:ahLst/>
            <a:cxnLst/>
            <a:rect l="l" t="t" r="r" b="b"/>
            <a:pathLst>
              <a:path w="760095">
                <a:moveTo>
                  <a:pt x="0" y="0"/>
                </a:moveTo>
                <a:lnTo>
                  <a:pt x="759637" y="0"/>
                </a:lnTo>
              </a:path>
            </a:pathLst>
          </a:custGeom>
          <a:ln w="8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008508" y="6399826"/>
            <a:ext cx="3325495" cy="0"/>
          </a:xfrm>
          <a:custGeom>
            <a:avLst/>
            <a:gdLst/>
            <a:ahLst/>
            <a:cxnLst/>
            <a:rect l="l" t="t" r="r" b="b"/>
            <a:pathLst>
              <a:path w="3325495">
                <a:moveTo>
                  <a:pt x="0" y="0"/>
                </a:moveTo>
                <a:lnTo>
                  <a:pt x="33254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08515" y="6404051"/>
            <a:ext cx="3325495" cy="0"/>
          </a:xfrm>
          <a:custGeom>
            <a:avLst/>
            <a:gdLst/>
            <a:ahLst/>
            <a:cxnLst/>
            <a:rect l="l" t="t" r="r" b="b"/>
            <a:pathLst>
              <a:path w="3325495">
                <a:moveTo>
                  <a:pt x="0" y="0"/>
                </a:moveTo>
                <a:lnTo>
                  <a:pt x="3325469" y="0"/>
                </a:lnTo>
              </a:path>
            </a:pathLst>
          </a:custGeom>
          <a:ln w="8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473074" y="7412579"/>
            <a:ext cx="861060" cy="0"/>
          </a:xfrm>
          <a:custGeom>
            <a:avLst/>
            <a:gdLst/>
            <a:ahLst/>
            <a:cxnLst/>
            <a:rect l="l" t="t" r="r" b="b"/>
            <a:pathLst>
              <a:path w="861060">
                <a:moveTo>
                  <a:pt x="0" y="0"/>
                </a:moveTo>
                <a:lnTo>
                  <a:pt x="8609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473077" y="7416793"/>
            <a:ext cx="861060" cy="0"/>
          </a:xfrm>
          <a:custGeom>
            <a:avLst/>
            <a:gdLst/>
            <a:ahLst/>
            <a:cxnLst/>
            <a:rect l="l" t="t" r="r" b="b"/>
            <a:pathLst>
              <a:path w="861060">
                <a:moveTo>
                  <a:pt x="0" y="0"/>
                </a:moveTo>
                <a:lnTo>
                  <a:pt x="860907" y="0"/>
                </a:lnTo>
              </a:path>
            </a:pathLst>
          </a:custGeom>
          <a:ln w="84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73074" y="7429457"/>
            <a:ext cx="861060" cy="0"/>
          </a:xfrm>
          <a:custGeom>
            <a:avLst/>
            <a:gdLst/>
            <a:ahLst/>
            <a:cxnLst/>
            <a:rect l="l" t="t" r="r" b="b"/>
            <a:pathLst>
              <a:path w="861060">
                <a:moveTo>
                  <a:pt x="0" y="0"/>
                </a:moveTo>
                <a:lnTo>
                  <a:pt x="8609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473077" y="7433678"/>
            <a:ext cx="861060" cy="0"/>
          </a:xfrm>
          <a:custGeom>
            <a:avLst/>
            <a:gdLst/>
            <a:ahLst/>
            <a:cxnLst/>
            <a:rect l="l" t="t" r="r" b="b"/>
            <a:pathLst>
              <a:path w="861060">
                <a:moveTo>
                  <a:pt x="0" y="0"/>
                </a:moveTo>
                <a:lnTo>
                  <a:pt x="860907" y="0"/>
                </a:lnTo>
              </a:path>
            </a:pathLst>
          </a:custGeom>
          <a:ln w="8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08508" y="7767041"/>
            <a:ext cx="3325495" cy="0"/>
          </a:xfrm>
          <a:custGeom>
            <a:avLst/>
            <a:gdLst/>
            <a:ahLst/>
            <a:cxnLst/>
            <a:rect l="l" t="t" r="r" b="b"/>
            <a:pathLst>
              <a:path w="3325495">
                <a:moveTo>
                  <a:pt x="0" y="0"/>
                </a:moveTo>
                <a:lnTo>
                  <a:pt x="33254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008515" y="7771263"/>
            <a:ext cx="3325495" cy="0"/>
          </a:xfrm>
          <a:custGeom>
            <a:avLst/>
            <a:gdLst/>
            <a:ahLst/>
            <a:cxnLst/>
            <a:rect l="l" t="t" r="r" b="b"/>
            <a:pathLst>
              <a:path w="3325495">
                <a:moveTo>
                  <a:pt x="0" y="0"/>
                </a:moveTo>
                <a:lnTo>
                  <a:pt x="3325469" y="0"/>
                </a:lnTo>
              </a:path>
            </a:pathLst>
          </a:custGeom>
          <a:ln w="84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473074" y="8779794"/>
            <a:ext cx="861060" cy="0"/>
          </a:xfrm>
          <a:custGeom>
            <a:avLst/>
            <a:gdLst/>
            <a:ahLst/>
            <a:cxnLst/>
            <a:rect l="l" t="t" r="r" b="b"/>
            <a:pathLst>
              <a:path w="861060">
                <a:moveTo>
                  <a:pt x="0" y="0"/>
                </a:moveTo>
                <a:lnTo>
                  <a:pt x="8609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473077" y="8784018"/>
            <a:ext cx="861060" cy="0"/>
          </a:xfrm>
          <a:custGeom>
            <a:avLst/>
            <a:gdLst/>
            <a:ahLst/>
            <a:cxnLst/>
            <a:rect l="l" t="t" r="r" b="b"/>
            <a:pathLst>
              <a:path w="861060">
                <a:moveTo>
                  <a:pt x="0" y="0"/>
                </a:moveTo>
                <a:lnTo>
                  <a:pt x="860907" y="0"/>
                </a:lnTo>
              </a:path>
            </a:pathLst>
          </a:custGeom>
          <a:ln w="84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473074" y="8796672"/>
            <a:ext cx="861060" cy="0"/>
          </a:xfrm>
          <a:custGeom>
            <a:avLst/>
            <a:gdLst/>
            <a:ahLst/>
            <a:cxnLst/>
            <a:rect l="l" t="t" r="r" b="b"/>
            <a:pathLst>
              <a:path w="861060">
                <a:moveTo>
                  <a:pt x="0" y="0"/>
                </a:moveTo>
                <a:lnTo>
                  <a:pt x="8609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473077" y="8800890"/>
            <a:ext cx="861060" cy="0"/>
          </a:xfrm>
          <a:custGeom>
            <a:avLst/>
            <a:gdLst/>
            <a:ahLst/>
            <a:cxnLst/>
            <a:rect l="l" t="t" r="r" b="b"/>
            <a:pathLst>
              <a:path w="861060">
                <a:moveTo>
                  <a:pt x="0" y="0"/>
                </a:moveTo>
                <a:lnTo>
                  <a:pt x="860907" y="0"/>
                </a:lnTo>
              </a:path>
            </a:pathLst>
          </a:custGeom>
          <a:ln w="84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622">
    <p:push dir="u"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58900" y="852932"/>
            <a:ext cx="5182235" cy="51562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55"/>
              </a:spcBef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Changes in the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Net OPEB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Liability</a:t>
            </a:r>
            <a:r>
              <a:rPr sz="1100" i="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following table summarizes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changes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net  OPEB liability for the year </a:t>
            </a:r>
            <a:r>
              <a:rPr sz="1100" dirty="0">
                <a:latin typeface="Times New Roman"/>
                <a:cs typeface="Times New Roman"/>
              </a:rPr>
              <a:t>ended June </a:t>
            </a:r>
            <a:r>
              <a:rPr sz="1100" spc="-5" dirty="0">
                <a:latin typeface="Times New Roman"/>
                <a:cs typeface="Times New Roman"/>
              </a:rPr>
              <a:t>30, </a:t>
            </a:r>
            <a:r>
              <a:rPr sz="1100" dirty="0">
                <a:latin typeface="Times New Roman"/>
                <a:cs typeface="Times New Roman"/>
              </a:rPr>
              <a:t>2019 </a:t>
            </a:r>
            <a:r>
              <a:rPr sz="1100" spc="-5" dirty="0">
                <a:latin typeface="Times New Roman"/>
                <a:cs typeface="Times New Roman"/>
              </a:rPr>
              <a:t>(except that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Light department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2018):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8900" y="7166906"/>
            <a:ext cx="381000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5" dirty="0">
                <a:latin typeface="Times New Roman"/>
                <a:cs typeface="Times New Roman"/>
              </a:rPr>
              <a:t>Deferred inflows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outflows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amortized to expense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364496" y="1701252"/>
          <a:ext cx="5478143" cy="22864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42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74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85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2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2288">
                <a:tc gridSpan="2">
                  <a:txBody>
                    <a:bodyPr/>
                    <a:lstStyle/>
                    <a:p>
                      <a:pPr marL="2225675" algn="ctr">
                        <a:lnSpc>
                          <a:spcPts val="106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9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20" dirty="0">
                          <a:latin typeface="Times New Roman"/>
                          <a:cs typeface="Times New Roman"/>
                        </a:rPr>
                        <a:t>OPEB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222500" algn="ctr">
                        <a:lnSpc>
                          <a:spcPts val="1060"/>
                        </a:lnSpc>
                        <a:spcBef>
                          <a:spcPts val="16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ts val="106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Plan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Fiduciary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186055">
                        <a:lnSpc>
                          <a:spcPts val="1060"/>
                        </a:lnSpc>
                        <a:spcBef>
                          <a:spcPts val="160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Net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Position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115" algn="ctr">
                        <a:lnSpc>
                          <a:spcPts val="1060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Net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20" dirty="0">
                          <a:latin typeface="Times New Roman"/>
                          <a:cs typeface="Times New Roman"/>
                        </a:rPr>
                        <a:t>OPEB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7780" algn="ctr">
                        <a:lnSpc>
                          <a:spcPts val="1060"/>
                        </a:lnSpc>
                        <a:spcBef>
                          <a:spcPts val="16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5114">
                <a:tc gridSpan="2">
                  <a:txBody>
                    <a:bodyPr/>
                    <a:lstStyle/>
                    <a:p>
                      <a:pPr marL="2264410">
                        <a:lnSpc>
                          <a:spcPts val="1060"/>
                        </a:lnSpc>
                        <a:spcBef>
                          <a:spcPts val="140"/>
                        </a:spcBef>
                        <a:tabLst>
                          <a:tab pos="2801620" algn="l"/>
                          <a:tab pos="347154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(a)	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17195">
                        <a:lnSpc>
                          <a:spcPts val="1060"/>
                        </a:lnSpc>
                        <a:spcBef>
                          <a:spcPts val="140"/>
                        </a:spcBef>
                        <a:tabLst>
                          <a:tab pos="1276985" algn="l"/>
                          <a:tab pos="1930400" algn="l"/>
                        </a:tabLst>
                      </a:pPr>
                      <a:r>
                        <a:rPr sz="9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(b)	</a:t>
                      </a:r>
                      <a:r>
                        <a:rPr sz="9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(a) </a:t>
                      </a:r>
                      <a:r>
                        <a:rPr sz="9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50" u="sng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(b)	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69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Balances 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at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June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30,</a:t>
                      </a:r>
                      <a:r>
                        <a:rPr sz="9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  <a:tabLst>
                          <a:tab pos="708025" algn="l"/>
                        </a:tabLst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9,069,778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R="88900" algn="r">
                        <a:lnSpc>
                          <a:spcPct val="100000"/>
                        </a:lnSpc>
                        <a:tabLst>
                          <a:tab pos="504190" algn="l"/>
                        </a:tabLst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374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9690">
                        <a:lnSpc>
                          <a:spcPct val="100000"/>
                        </a:lnSpc>
                        <a:tabLst>
                          <a:tab pos="390525" algn="l"/>
                        </a:tabLst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8,695,667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2848">
                <a:tc>
                  <a:txBody>
                    <a:bodyPr/>
                    <a:lstStyle/>
                    <a:p>
                      <a:pPr marL="229870" marR="1142365" indent="-198755">
                        <a:lnSpc>
                          <a:spcPct val="113999"/>
                        </a:lnSpc>
                        <a:spcBef>
                          <a:spcPts val="52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Changes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for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year: 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9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cost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103505" algn="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341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667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205104" algn="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90170" algn="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341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667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114">
                <a:tc>
                  <a:txBody>
                    <a:bodyPr/>
                    <a:lstStyle/>
                    <a:p>
                      <a:pPr marL="22987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Interest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1035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483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837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205104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9017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483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837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5114">
                <a:tc>
                  <a:txBody>
                    <a:bodyPr/>
                    <a:lstStyle/>
                    <a:p>
                      <a:pPr marL="22987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Change 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9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assumptions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1035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867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205104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9017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867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5114">
                <a:tc>
                  <a:txBody>
                    <a:bodyPr/>
                    <a:lstStyle/>
                    <a:p>
                      <a:pPr marL="22987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Difference 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between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expected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95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actual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6667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396)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205104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527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396)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5114">
                <a:tc>
                  <a:txBody>
                    <a:bodyPr/>
                    <a:lstStyle/>
                    <a:p>
                      <a:pPr marL="22987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15" dirty="0">
                          <a:latin typeface="Times New Roman"/>
                          <a:cs typeface="Times New Roman"/>
                        </a:rPr>
                        <a:t>Employer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contributions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21971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8890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397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872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5270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397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872)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5114">
                <a:tc>
                  <a:txBody>
                    <a:bodyPr/>
                    <a:lstStyle/>
                    <a:p>
                      <a:pPr marL="22987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5" dirty="0">
                          <a:latin typeface="Times New Roman"/>
                          <a:cs typeface="Times New Roman"/>
                        </a:rPr>
                        <a:t>Benefit payments withdrawn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from</a:t>
                      </a:r>
                      <a:r>
                        <a:rPr sz="95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trust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21971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258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191)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90170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258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191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1143">
                <a:tc>
                  <a:txBody>
                    <a:bodyPr/>
                    <a:lstStyle/>
                    <a:p>
                      <a:pPr marL="229870">
                        <a:lnSpc>
                          <a:spcPts val="1060"/>
                        </a:lnSpc>
                        <a:spcBef>
                          <a:spcPts val="30"/>
                        </a:spcBef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investment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income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219710" algn="r">
                        <a:lnSpc>
                          <a:spcPts val="106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52069" algn="r">
                        <a:lnSpc>
                          <a:spcPts val="1060"/>
                        </a:lnSpc>
                        <a:spcBef>
                          <a:spcPts val="3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534)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90170" algn="r">
                        <a:lnSpc>
                          <a:spcPts val="1060"/>
                        </a:lnSpc>
                        <a:spcBef>
                          <a:spcPts val="3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534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1582119" y="3986917"/>
            <a:ext cx="87630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-5" dirty="0">
                <a:latin typeface="Times New Roman"/>
                <a:cs typeface="Times New Roman"/>
              </a:rPr>
              <a:t>Benefit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-5" dirty="0">
                <a:latin typeface="Times New Roman"/>
                <a:cs typeface="Times New Roman"/>
              </a:rPr>
              <a:t>payments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616264" y="3986917"/>
            <a:ext cx="12039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739775" algn="l"/>
              </a:tabLst>
            </a:pPr>
            <a:r>
              <a:rPr sz="9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u="dbl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(258,191)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633584" y="3986917"/>
            <a:ext cx="116268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698500" algn="l"/>
              </a:tabLst>
            </a:pPr>
            <a:r>
              <a:rPr sz="950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-	</a:t>
            </a:r>
            <a:r>
              <a:rPr sz="95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(258,191)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83422" y="4317270"/>
            <a:ext cx="639445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950" spc="20" dirty="0">
                <a:latin typeface="Times New Roman"/>
                <a:cs typeface="Times New Roman"/>
              </a:rPr>
              <a:t>Net</a:t>
            </a:r>
            <a:r>
              <a:rPr sz="950" spc="-35" dirty="0">
                <a:latin typeface="Times New Roman"/>
                <a:cs typeface="Times New Roman"/>
              </a:rPr>
              <a:t> </a:t>
            </a:r>
            <a:r>
              <a:rPr sz="950" spc="5" dirty="0">
                <a:latin typeface="Times New Roman"/>
                <a:cs typeface="Times New Roman"/>
              </a:rPr>
              <a:t>changes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616264" y="4317270"/>
            <a:ext cx="123317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698500" algn="l"/>
              </a:tabLst>
            </a:pPr>
            <a:r>
              <a:rPr sz="95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950" u="dbl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1,431,</a:t>
            </a:r>
            <a:r>
              <a:rPr sz="95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02</a:t>
            </a:r>
            <a:r>
              <a:rPr sz="950" spc="-25" dirty="0">
                <a:latin typeface="Times New Roman"/>
                <a:cs typeface="Times New Roman"/>
              </a:rPr>
              <a:t>9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418514" y="4317270"/>
            <a:ext cx="1407160" cy="1746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872490" algn="l"/>
              </a:tabLst>
            </a:pPr>
            <a:r>
              <a:rPr sz="95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138,147	</a:t>
            </a:r>
            <a:r>
              <a:rPr sz="95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1,292,882</a:t>
            </a:r>
            <a:r>
              <a:rPr sz="950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58900" y="4647624"/>
            <a:ext cx="5400040" cy="8597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6830">
              <a:lnSpc>
                <a:spcPct val="100000"/>
              </a:lnSpc>
              <a:spcBef>
                <a:spcPts val="125"/>
              </a:spcBef>
              <a:tabLst>
                <a:tab pos="2269490" algn="l"/>
                <a:tab pos="2897505" algn="l"/>
                <a:tab pos="4072254" algn="l"/>
                <a:tab pos="4601210" algn="l"/>
                <a:tab pos="4932045" algn="l"/>
              </a:tabLst>
            </a:pPr>
            <a:r>
              <a:rPr sz="950" spc="5" dirty="0">
                <a:latin typeface="Times New Roman"/>
                <a:cs typeface="Times New Roman"/>
              </a:rPr>
              <a:t>Balances </a:t>
            </a:r>
            <a:r>
              <a:rPr sz="950" spc="15" dirty="0">
                <a:latin typeface="Times New Roman"/>
                <a:cs typeface="Times New Roman"/>
              </a:rPr>
              <a:t>at </a:t>
            </a:r>
            <a:r>
              <a:rPr sz="950" spc="-5" dirty="0">
                <a:latin typeface="Times New Roman"/>
                <a:cs typeface="Times New Roman"/>
              </a:rPr>
              <a:t>June</a:t>
            </a:r>
            <a:r>
              <a:rPr sz="950" spc="90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30,</a:t>
            </a:r>
            <a:r>
              <a:rPr sz="950" spc="-25" dirty="0">
                <a:latin typeface="Times New Roman"/>
                <a:cs typeface="Times New Roman"/>
              </a:rPr>
              <a:t> </a:t>
            </a:r>
            <a:r>
              <a:rPr sz="950" spc="-15" dirty="0">
                <a:latin typeface="Times New Roman"/>
                <a:cs typeface="Times New Roman"/>
              </a:rPr>
              <a:t>2019	</a:t>
            </a:r>
            <a:r>
              <a:rPr sz="95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950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</a:t>
            </a:r>
            <a:r>
              <a:rPr sz="95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10,500,807  </a:t>
            </a:r>
            <a:r>
              <a:rPr sz="950" spc="-25" dirty="0">
                <a:latin typeface="Times New Roman"/>
                <a:cs typeface="Times New Roman"/>
              </a:rPr>
              <a:t>  </a:t>
            </a:r>
            <a:r>
              <a:rPr sz="950" spc="130" dirty="0">
                <a:latin typeface="Times New Roman"/>
                <a:cs typeface="Times New Roman"/>
              </a:rPr>
              <a:t> </a:t>
            </a:r>
            <a:r>
              <a:rPr sz="950" spc="10" dirty="0">
                <a:latin typeface="Times New Roman"/>
                <a:cs typeface="Times New Roman"/>
              </a:rPr>
              <a:t>$	</a:t>
            </a:r>
            <a:r>
              <a:rPr sz="950" spc="-20" dirty="0">
                <a:latin typeface="Times New Roman"/>
                <a:cs typeface="Times New Roman"/>
              </a:rPr>
              <a:t>512,258	</a:t>
            </a:r>
            <a:r>
              <a:rPr sz="950" spc="10" dirty="0">
                <a:latin typeface="Times New Roman"/>
                <a:cs typeface="Times New Roman"/>
              </a:rPr>
              <a:t>$	</a:t>
            </a:r>
            <a:r>
              <a:rPr sz="950" spc="-30" dirty="0">
                <a:latin typeface="Times New Roman"/>
                <a:cs typeface="Times New Roman"/>
              </a:rPr>
              <a:t>9,988,549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 marR="184785">
              <a:lnSpc>
                <a:spcPct val="959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OPEB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Expense and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Deferred Outflows/Inflows </a:t>
            </a:r>
            <a:r>
              <a:rPr sz="1100" i="1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Resources Related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OPEB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For </a:t>
            </a:r>
            <a:r>
              <a:rPr sz="1100" spc="-5" dirty="0">
                <a:latin typeface="Times New Roman"/>
                <a:cs typeface="Times New Roman"/>
              </a:rPr>
              <a:t>the year  </a:t>
            </a:r>
            <a:r>
              <a:rPr sz="1100" dirty="0">
                <a:latin typeface="Times New Roman"/>
                <a:cs typeface="Times New Roman"/>
              </a:rPr>
              <a:t>ended June </a:t>
            </a:r>
            <a:r>
              <a:rPr sz="1100" spc="-5" dirty="0">
                <a:latin typeface="Times New Roman"/>
                <a:cs typeface="Times New Roman"/>
              </a:rPr>
              <a:t>30, </a:t>
            </a:r>
            <a:r>
              <a:rPr sz="1100" dirty="0">
                <a:latin typeface="Times New Roman"/>
                <a:cs typeface="Times New Roman"/>
              </a:rPr>
              <a:t>2019 </a:t>
            </a:r>
            <a:r>
              <a:rPr sz="1100" spc="-5" dirty="0">
                <a:latin typeface="Times New Roman"/>
                <a:cs typeface="Times New Roman"/>
              </a:rPr>
              <a:t>OPEB expense was </a:t>
            </a:r>
            <a:r>
              <a:rPr sz="1100" dirty="0">
                <a:latin typeface="Times New Roman"/>
                <a:cs typeface="Times New Roman"/>
              </a:rPr>
              <a:t>$1,055,784 </a:t>
            </a:r>
            <a:r>
              <a:rPr sz="1100" spc="-5" dirty="0">
                <a:latin typeface="Times New Roman"/>
                <a:cs typeface="Times New Roman"/>
              </a:rPr>
              <a:t>and deferred </a:t>
            </a:r>
            <a:r>
              <a:rPr sz="1100" dirty="0">
                <a:latin typeface="Times New Roman"/>
                <a:cs typeface="Times New Roman"/>
              </a:rPr>
              <a:t>inflows and </a:t>
            </a:r>
            <a:r>
              <a:rPr sz="1100" spc="-5" dirty="0">
                <a:latin typeface="Times New Roman"/>
                <a:cs typeface="Times New Roman"/>
              </a:rPr>
              <a:t>outflows </a:t>
            </a:r>
            <a:r>
              <a:rPr sz="1100" dirty="0">
                <a:latin typeface="Times New Roman"/>
                <a:cs typeface="Times New Roman"/>
              </a:rPr>
              <a:t>are  reflected 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628961" y="4821605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236" y="0"/>
                </a:lnTo>
              </a:path>
            </a:pathLst>
          </a:custGeom>
          <a:ln w="82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628964" y="4833994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2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628961" y="4838122"/>
            <a:ext cx="1207770" cy="0"/>
          </a:xfrm>
          <a:custGeom>
            <a:avLst/>
            <a:gdLst/>
            <a:ahLst/>
            <a:cxnLst/>
            <a:rect l="l" t="t" r="r" b="b"/>
            <a:pathLst>
              <a:path w="1207770">
                <a:moveTo>
                  <a:pt x="0" y="0"/>
                </a:moveTo>
                <a:lnTo>
                  <a:pt x="1207236" y="0"/>
                </a:lnTo>
              </a:path>
            </a:pathLst>
          </a:custGeom>
          <a:ln w="8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61005" y="4817479"/>
            <a:ext cx="1009015" cy="0"/>
          </a:xfrm>
          <a:custGeom>
            <a:avLst/>
            <a:gdLst/>
            <a:ahLst/>
            <a:cxnLst/>
            <a:rect l="l" t="t" r="r" b="b"/>
            <a:pathLst>
              <a:path w="1009014">
                <a:moveTo>
                  <a:pt x="0" y="0"/>
                </a:moveTo>
                <a:lnTo>
                  <a:pt x="10087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861013" y="4821605"/>
            <a:ext cx="1009015" cy="0"/>
          </a:xfrm>
          <a:custGeom>
            <a:avLst/>
            <a:gdLst/>
            <a:ahLst/>
            <a:cxnLst/>
            <a:rect l="l" t="t" r="r" b="b"/>
            <a:pathLst>
              <a:path w="1009014">
                <a:moveTo>
                  <a:pt x="0" y="0"/>
                </a:moveTo>
                <a:lnTo>
                  <a:pt x="1008786" y="0"/>
                </a:lnTo>
              </a:path>
            </a:pathLst>
          </a:custGeom>
          <a:ln w="82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61005" y="4833994"/>
            <a:ext cx="1009015" cy="0"/>
          </a:xfrm>
          <a:custGeom>
            <a:avLst/>
            <a:gdLst/>
            <a:ahLst/>
            <a:cxnLst/>
            <a:rect l="l" t="t" r="r" b="b"/>
            <a:pathLst>
              <a:path w="1009014">
                <a:moveTo>
                  <a:pt x="0" y="0"/>
                </a:moveTo>
                <a:lnTo>
                  <a:pt x="10087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861013" y="4838122"/>
            <a:ext cx="1009015" cy="0"/>
          </a:xfrm>
          <a:custGeom>
            <a:avLst/>
            <a:gdLst/>
            <a:ahLst/>
            <a:cxnLst/>
            <a:rect l="l" t="t" r="r" b="b"/>
            <a:pathLst>
              <a:path w="1009014">
                <a:moveTo>
                  <a:pt x="0" y="0"/>
                </a:moveTo>
                <a:lnTo>
                  <a:pt x="1008786" y="0"/>
                </a:lnTo>
              </a:path>
            </a:pathLst>
          </a:custGeom>
          <a:ln w="8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894598" y="4817479"/>
            <a:ext cx="918210" cy="0"/>
          </a:xfrm>
          <a:custGeom>
            <a:avLst/>
            <a:gdLst/>
            <a:ahLst/>
            <a:cxnLst/>
            <a:rect l="l" t="t" r="r" b="b"/>
            <a:pathLst>
              <a:path w="918209">
                <a:moveTo>
                  <a:pt x="0" y="0"/>
                </a:moveTo>
                <a:lnTo>
                  <a:pt x="9178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894590" y="4821605"/>
            <a:ext cx="918210" cy="0"/>
          </a:xfrm>
          <a:custGeom>
            <a:avLst/>
            <a:gdLst/>
            <a:ahLst/>
            <a:cxnLst/>
            <a:rect l="l" t="t" r="r" b="b"/>
            <a:pathLst>
              <a:path w="918209">
                <a:moveTo>
                  <a:pt x="0" y="0"/>
                </a:moveTo>
                <a:lnTo>
                  <a:pt x="917841" y="0"/>
                </a:lnTo>
              </a:path>
            </a:pathLst>
          </a:custGeom>
          <a:ln w="82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894598" y="4833994"/>
            <a:ext cx="918210" cy="0"/>
          </a:xfrm>
          <a:custGeom>
            <a:avLst/>
            <a:gdLst/>
            <a:ahLst/>
            <a:cxnLst/>
            <a:rect l="l" t="t" r="r" b="b"/>
            <a:pathLst>
              <a:path w="918209">
                <a:moveTo>
                  <a:pt x="0" y="0"/>
                </a:moveTo>
                <a:lnTo>
                  <a:pt x="9178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894590" y="4838122"/>
            <a:ext cx="918210" cy="0"/>
          </a:xfrm>
          <a:custGeom>
            <a:avLst/>
            <a:gdLst/>
            <a:ahLst/>
            <a:cxnLst/>
            <a:rect l="l" t="t" r="r" b="b"/>
            <a:pathLst>
              <a:path w="918209">
                <a:moveTo>
                  <a:pt x="0" y="0"/>
                </a:moveTo>
                <a:lnTo>
                  <a:pt x="917841" y="0"/>
                </a:lnTo>
              </a:path>
            </a:pathLst>
          </a:custGeom>
          <a:ln w="8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1364826" y="5680282"/>
          <a:ext cx="5527038" cy="132242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28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0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78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502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87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275">
                        <a:lnSpc>
                          <a:spcPts val="1065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Deferred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Outflows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70"/>
                        </a:spcBef>
                        <a:tabLst>
                          <a:tab pos="182880" algn="l"/>
                          <a:tab pos="1017905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sz="9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Resources	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R="59055" algn="r">
                        <a:lnSpc>
                          <a:spcPts val="1065"/>
                        </a:lnSpc>
                      </a:pPr>
                      <a:r>
                        <a:rPr sz="950" spc="20" dirty="0">
                          <a:latin typeface="Times New Roman"/>
                          <a:cs typeface="Times New Roman"/>
                        </a:rPr>
                        <a:t>Deferred</a:t>
                      </a:r>
                      <a:r>
                        <a:rPr sz="95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Inflows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ct val="100000"/>
                        </a:lnSpc>
                        <a:spcBef>
                          <a:spcPts val="170"/>
                        </a:spcBef>
                        <a:tabLst>
                          <a:tab pos="784225" algn="l"/>
                        </a:tabLst>
                      </a:pPr>
                      <a:r>
                        <a:rPr sz="95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950" u="sng" spc="-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Resources	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44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Change 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9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10" dirty="0">
                          <a:latin typeface="Times New Roman"/>
                          <a:cs typeface="Times New Roman"/>
                        </a:rPr>
                        <a:t>assumptions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66040">
                        <a:lnSpc>
                          <a:spcPct val="100000"/>
                        </a:lnSpc>
                        <a:spcBef>
                          <a:spcPts val="35"/>
                        </a:spcBef>
                        <a:tabLst>
                          <a:tab pos="575310" algn="l"/>
                        </a:tabLst>
                      </a:pPr>
                      <a:r>
                        <a:rPr sz="9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978,059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gridSpan="2"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  <a:spcBef>
                          <a:spcPts val="35"/>
                        </a:spcBef>
                        <a:tabLst>
                          <a:tab pos="474980" algn="l"/>
                        </a:tabLst>
                      </a:pPr>
                      <a:r>
                        <a:rPr sz="95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25" dirty="0">
                          <a:latin typeface="Times New Roman"/>
                          <a:cs typeface="Times New Roman"/>
                        </a:rPr>
                        <a:t>293,964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44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Differences 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between expected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actual</a:t>
                      </a:r>
                      <a:r>
                        <a:rPr sz="950" spc="-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experience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208915" algn="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-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gridSpan="2">
                  <a:txBody>
                    <a:bodyPr/>
                    <a:lstStyle/>
                    <a:p>
                      <a:pPr marL="47561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326,179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44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Differences 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between 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projected </a:t>
                      </a:r>
                      <a:r>
                        <a:rPr sz="950" spc="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actual</a:t>
                      </a:r>
                      <a:r>
                        <a:rPr sz="950" spc="-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earnings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358">
                <a:tc>
                  <a:txBody>
                    <a:bodyPr/>
                    <a:lstStyle/>
                    <a:p>
                      <a:pPr marL="265430">
                        <a:lnSpc>
                          <a:spcPts val="1065"/>
                        </a:lnSpc>
                        <a:spcBef>
                          <a:spcPts val="35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9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spc="-5" dirty="0">
                          <a:latin typeface="Times New Roman"/>
                          <a:cs typeface="Times New Roman"/>
                        </a:rPr>
                        <a:t>investments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1065"/>
                        </a:lnSpc>
                        <a:spcBef>
                          <a:spcPts val="35"/>
                        </a:spcBef>
                        <a:tabLst>
                          <a:tab pos="63373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50" u="dbl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24,</a:t>
                      </a:r>
                      <a:r>
                        <a:rPr sz="950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</a:t>
                      </a:r>
                      <a:r>
                        <a:rPr sz="950" spc="-2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950" spc="1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gridSpan="2">
                  <a:txBody>
                    <a:bodyPr/>
                    <a:lstStyle/>
                    <a:p>
                      <a:pPr marR="24130" algn="r">
                        <a:lnSpc>
                          <a:spcPts val="1065"/>
                        </a:lnSpc>
                        <a:spcBef>
                          <a:spcPts val="35"/>
                        </a:spcBef>
                        <a:tabLst>
                          <a:tab pos="224790" algn="l"/>
                        </a:tabLst>
                      </a:pPr>
                      <a:r>
                        <a:rPr sz="9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1943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R="25400" algn="r">
                        <a:lnSpc>
                          <a:spcPct val="100000"/>
                        </a:lnSpc>
                        <a:tabLst>
                          <a:tab pos="492125" algn="l"/>
                        </a:tabLst>
                      </a:pPr>
                      <a:r>
                        <a:rPr sz="9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950" u="sng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002</a:t>
                      </a:r>
                      <a:r>
                        <a:rPr sz="950" u="sng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</a:t>
                      </a:r>
                      <a:r>
                        <a:rPr sz="9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95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58419">
                        <a:lnSpc>
                          <a:spcPct val="100000"/>
                        </a:lnSpc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$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77165">
                        <a:lnSpc>
                          <a:spcPct val="100000"/>
                        </a:lnSpc>
                      </a:pPr>
                      <a:r>
                        <a:rPr sz="950" spc="-25" dirty="0">
                          <a:latin typeface="Times New Roman"/>
                          <a:cs typeface="Times New Roman"/>
                        </a:rPr>
                        <a:t>620,143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5" name="object 25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3305175" y="7532840"/>
          <a:ext cx="1605914" cy="147354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0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56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6373">
                <a:tc>
                  <a:txBody>
                    <a:bodyPr/>
                    <a:lstStyle/>
                    <a:p>
                      <a:pPr marR="10795" algn="ctr">
                        <a:lnSpc>
                          <a:spcPts val="1050"/>
                        </a:lnSpc>
                        <a:tabLst>
                          <a:tab pos="671195" algn="l"/>
                        </a:tabLst>
                      </a:pPr>
                      <a:r>
                        <a:rPr sz="950" u="sng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June</a:t>
                      </a:r>
                      <a:r>
                        <a:rPr sz="950" u="sng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30	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380"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950" spc="-3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  <a:spcBef>
                          <a:spcPts val="50"/>
                        </a:spcBef>
                        <a:tabLst>
                          <a:tab pos="480695" algn="l"/>
                        </a:tabLst>
                      </a:pPr>
                      <a:r>
                        <a:rPr sz="950" spc="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spc="-30" dirty="0">
                          <a:latin typeface="Times New Roman"/>
                          <a:cs typeface="Times New Roman"/>
                        </a:rPr>
                        <a:t>103,059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930"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950" spc="-30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5715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103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059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807"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950" spc="-30" dirty="0">
                          <a:latin typeface="Times New Roman"/>
                          <a:cs typeface="Times New Roman"/>
                        </a:rPr>
                        <a:t>2022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5715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103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059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807"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950" spc="-30" dirty="0">
                          <a:latin typeface="Times New Roman"/>
                          <a:cs typeface="Times New Roman"/>
                        </a:rPr>
                        <a:t>2023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5715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950" spc="-35" dirty="0">
                          <a:latin typeface="Times New Roman"/>
                          <a:cs typeface="Times New Roman"/>
                        </a:rPr>
                        <a:t>121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871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807"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950" spc="-30" dirty="0">
                          <a:latin typeface="Times New Roman"/>
                          <a:cs typeface="Times New Roman"/>
                        </a:rPr>
                        <a:t>2024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032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95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48</a:t>
                      </a:r>
                      <a:r>
                        <a:rPr sz="950" spc="-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spc="-35" dirty="0">
                          <a:latin typeface="Times New Roman"/>
                          <a:cs typeface="Times New Roman"/>
                        </a:rPr>
                        <a:t>457)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6259">
                <a:tc>
                  <a:txBody>
                    <a:bodyPr/>
                    <a:lstStyle/>
                    <a:p>
                      <a:pPr marR="7620" algn="ctr">
                        <a:lnSpc>
                          <a:spcPts val="1110"/>
                        </a:lnSpc>
                        <a:spcBef>
                          <a:spcPts val="20"/>
                        </a:spcBef>
                      </a:pPr>
                      <a:r>
                        <a:rPr sz="950" spc="10" dirty="0">
                          <a:latin typeface="Times New Roman"/>
                          <a:cs typeface="Times New Roman"/>
                        </a:rPr>
                        <a:t>thereafter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0320" algn="r">
                        <a:lnSpc>
                          <a:spcPts val="1110"/>
                        </a:lnSpc>
                        <a:spcBef>
                          <a:spcPts val="20"/>
                        </a:spcBef>
                        <a:tabLst>
                          <a:tab pos="630555" algn="l"/>
                        </a:tabLst>
                      </a:pPr>
                      <a:r>
                        <a:rPr sz="9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490)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81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474980" algn="l"/>
                        </a:tabLst>
                      </a:pP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dbl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5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5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382</a:t>
                      </a:r>
                      <a:r>
                        <a:rPr sz="950" u="dbl" spc="-5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50" u="sng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95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95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95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317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 advTm="606">
    <p:push dir="u"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73716" y="6292026"/>
            <a:ext cx="5728335" cy="260350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97180" marR="5080">
              <a:lnSpc>
                <a:spcPct val="960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is exposed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various risks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loss related </a:t>
            </a:r>
            <a:r>
              <a:rPr sz="1100" dirty="0">
                <a:latin typeface="Times New Roman"/>
                <a:cs typeface="Times New Roman"/>
              </a:rPr>
              <a:t>to general </a:t>
            </a:r>
            <a:r>
              <a:rPr sz="1100" spc="-5" dirty="0">
                <a:latin typeface="Times New Roman"/>
                <a:cs typeface="Times New Roman"/>
              </a:rPr>
              <a:t>liability; torts; theft </a:t>
            </a:r>
            <a:r>
              <a:rPr sz="1100" dirty="0">
                <a:latin typeface="Times New Roman"/>
                <a:cs typeface="Times New Roman"/>
              </a:rPr>
              <a:t>of, </a:t>
            </a:r>
            <a:r>
              <a:rPr sz="1100" spc="-5" dirty="0">
                <a:latin typeface="Times New Roman"/>
                <a:cs typeface="Times New Roman"/>
              </a:rPr>
              <a:t>damage to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destruction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assets; errors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omissions; and natural disasters for which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carries  commercial insurance. The </a:t>
            </a:r>
            <a:r>
              <a:rPr sz="1100" dirty="0">
                <a:latin typeface="Times New Roman"/>
                <a:cs typeface="Times New Roman"/>
              </a:rPr>
              <a:t>amount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claim settlements </a:t>
            </a:r>
            <a:r>
              <a:rPr sz="1100" dirty="0">
                <a:latin typeface="Times New Roman"/>
                <a:cs typeface="Times New Roman"/>
              </a:rPr>
              <a:t>has </a:t>
            </a:r>
            <a:r>
              <a:rPr sz="1100" spc="-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exceeded </a:t>
            </a:r>
            <a:r>
              <a:rPr sz="1100" spc="-5" dirty="0">
                <a:latin typeface="Times New Roman"/>
                <a:cs typeface="Times New Roman"/>
              </a:rPr>
              <a:t>insurance coverage </a:t>
            </a:r>
            <a:r>
              <a:rPr sz="1100" dirty="0">
                <a:latin typeface="Times New Roman"/>
                <a:cs typeface="Times New Roman"/>
              </a:rPr>
              <a:t>in  any of the </a:t>
            </a:r>
            <a:r>
              <a:rPr sz="1100" spc="-5" dirty="0">
                <a:latin typeface="Times New Roman"/>
                <a:cs typeface="Times New Roman"/>
              </a:rPr>
              <a:t>previous three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spc="-5" dirty="0">
                <a:latin typeface="Times New Roman"/>
                <a:cs typeface="Times New Roman"/>
              </a:rPr>
              <a:t>C. Commitments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8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Contingencies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297815" marR="20955">
              <a:lnSpc>
                <a:spcPct val="95900"/>
              </a:lnSpc>
              <a:spcBef>
                <a:spcPts val="5"/>
              </a:spcBef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General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During its day-to-day </a:t>
            </a:r>
            <a:r>
              <a:rPr sz="1100" dirty="0">
                <a:latin typeface="Times New Roman"/>
                <a:cs typeface="Times New Roman"/>
              </a:rPr>
              <a:t>operations, the </a:t>
            </a:r>
            <a:r>
              <a:rPr sz="1100" spc="-5" dirty="0">
                <a:latin typeface="Times New Roman"/>
                <a:cs typeface="Times New Roman"/>
              </a:rPr>
              <a:t>Town is </a:t>
            </a:r>
            <a:r>
              <a:rPr sz="1100" dirty="0">
                <a:latin typeface="Times New Roman"/>
                <a:cs typeface="Times New Roman"/>
              </a:rPr>
              <a:t>party to </a:t>
            </a:r>
            <a:r>
              <a:rPr sz="1100" spc="-5" dirty="0">
                <a:latin typeface="Times New Roman"/>
                <a:cs typeface="Times New Roman"/>
              </a:rPr>
              <a:t>certain </a:t>
            </a:r>
            <a:r>
              <a:rPr sz="1100" dirty="0">
                <a:latin typeface="Times New Roman"/>
                <a:cs typeface="Times New Roman"/>
              </a:rPr>
              <a:t>legal </a:t>
            </a:r>
            <a:r>
              <a:rPr sz="1100" spc="-5" dirty="0">
                <a:latin typeface="Times New Roman"/>
                <a:cs typeface="Times New Roman"/>
              </a:rPr>
              <a:t>claims, which </a:t>
            </a:r>
            <a:r>
              <a:rPr sz="1100" dirty="0">
                <a:latin typeface="Times New Roman"/>
                <a:cs typeface="Times New Roman"/>
              </a:rPr>
              <a:t>are  subject to </a:t>
            </a:r>
            <a:r>
              <a:rPr sz="1100" spc="-5" dirty="0">
                <a:latin typeface="Times New Roman"/>
                <a:cs typeface="Times New Roman"/>
              </a:rPr>
              <a:t>many uncertainties,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 outcome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individual litigation </a:t>
            </a:r>
            <a:r>
              <a:rPr sz="1100" dirty="0">
                <a:latin typeface="Times New Roman"/>
                <a:cs typeface="Times New Roman"/>
              </a:rPr>
              <a:t>matters in </a:t>
            </a:r>
            <a:r>
              <a:rPr sz="1100" spc="-5" dirty="0">
                <a:latin typeface="Times New Roman"/>
                <a:cs typeface="Times New Roman"/>
              </a:rPr>
              <a:t>these situations  cannot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reasonably estimated. </a:t>
            </a:r>
            <a:r>
              <a:rPr sz="1100" dirty="0">
                <a:latin typeface="Times New Roman"/>
                <a:cs typeface="Times New Roman"/>
              </a:rPr>
              <a:t>Although the amount of </a:t>
            </a:r>
            <a:r>
              <a:rPr sz="1100" spc="-5" dirty="0">
                <a:latin typeface="Times New Roman"/>
                <a:cs typeface="Times New Roman"/>
              </a:rPr>
              <a:t>liability, if </a:t>
            </a:r>
            <a:r>
              <a:rPr sz="1100" dirty="0">
                <a:latin typeface="Times New Roman"/>
                <a:cs typeface="Times New Roman"/>
              </a:rPr>
              <a:t>any, in </a:t>
            </a:r>
            <a:r>
              <a:rPr sz="1100" spc="-5" dirty="0">
                <a:latin typeface="Times New Roman"/>
                <a:cs typeface="Times New Roman"/>
              </a:rPr>
              <a:t>these situations </a:t>
            </a:r>
            <a:r>
              <a:rPr sz="1100" dirty="0">
                <a:latin typeface="Times New Roman"/>
                <a:cs typeface="Times New Roman"/>
              </a:rPr>
              <a:t>at  June 30, 2019, </a:t>
            </a:r>
            <a:r>
              <a:rPr sz="1100" spc="-5" dirty="0">
                <a:latin typeface="Times New Roman"/>
                <a:cs typeface="Times New Roman"/>
              </a:rPr>
              <a:t>cannot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determined, management believes that the resulting liability, </a:t>
            </a:r>
            <a:r>
              <a:rPr sz="1100" dirty="0">
                <a:latin typeface="Times New Roman"/>
                <a:cs typeface="Times New Roman"/>
              </a:rPr>
              <a:t>if any,  </a:t>
            </a:r>
            <a:r>
              <a:rPr sz="1100" spc="-5" dirty="0">
                <a:latin typeface="Times New Roman"/>
                <a:cs typeface="Times New Roman"/>
              </a:rPr>
              <a:t>should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materially affect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basic financial </a:t>
            </a:r>
            <a:r>
              <a:rPr sz="1100" dirty="0">
                <a:latin typeface="Times New Roman"/>
                <a:cs typeface="Times New Roman"/>
              </a:rPr>
              <a:t>statements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 at June </a:t>
            </a:r>
            <a:r>
              <a:rPr sz="1100" dirty="0">
                <a:latin typeface="Times New Roman"/>
                <a:cs typeface="Times New Roman"/>
              </a:rPr>
              <a:t>30,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297815" marR="66040">
              <a:lnSpc>
                <a:spcPts val="126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Appellate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Tax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Board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Generally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has </a:t>
            </a:r>
            <a:r>
              <a:rPr sz="1100" spc="-5" dirty="0">
                <a:latin typeface="Times New Roman"/>
                <a:cs typeface="Times New Roman"/>
              </a:rPr>
              <a:t>pending cases filed 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Massachusetts  Appellate </a:t>
            </a:r>
            <a:r>
              <a:rPr sz="1100" dirty="0">
                <a:latin typeface="Times New Roman"/>
                <a:cs typeface="Times New Roman"/>
              </a:rPr>
              <a:t>Tax </a:t>
            </a:r>
            <a:r>
              <a:rPr sz="1100" spc="-5" dirty="0">
                <a:latin typeface="Times New Roman"/>
                <a:cs typeface="Times New Roman"/>
              </a:rPr>
              <a:t>Board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Commonwealth of </a:t>
            </a:r>
            <a:r>
              <a:rPr sz="1100" spc="-5" dirty="0">
                <a:latin typeface="Times New Roman"/>
                <a:cs typeface="Times New Roman"/>
              </a:rPr>
              <a:t>Massachusetts (“ATB”). At </a:t>
            </a:r>
            <a:r>
              <a:rPr sz="1100" dirty="0">
                <a:latin typeface="Times New Roman"/>
                <a:cs typeface="Times New Roman"/>
              </a:rPr>
              <a:t>June </a:t>
            </a:r>
            <a:r>
              <a:rPr sz="1100" spc="-5" dirty="0">
                <a:latin typeface="Times New Roman"/>
                <a:cs typeface="Times New Roman"/>
              </a:rPr>
              <a:t>30, </a:t>
            </a:r>
            <a:r>
              <a:rPr sz="1100" dirty="0">
                <a:latin typeface="Times New Roman"/>
                <a:cs typeface="Times New Roman"/>
              </a:rPr>
              <a:t>2019, </a:t>
            </a:r>
            <a:r>
              <a:rPr sz="1100" spc="-5" dirty="0">
                <a:latin typeface="Times New Roman"/>
                <a:cs typeface="Times New Roman"/>
              </a:rPr>
              <a:t>there  were zero pending cases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" dirty="0">
                <a:latin typeface="Times New Roman"/>
                <a:cs typeface="Times New Roman"/>
              </a:rPr>
              <a:t> ATB.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85171" y="4753575"/>
            <a:ext cx="1105535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00" dirty="0">
                <a:latin typeface="Times New Roman"/>
                <a:cs typeface="Times New Roman"/>
              </a:rPr>
              <a:t>Total </a:t>
            </a:r>
            <a:r>
              <a:rPr sz="1000" spc="30" dirty="0">
                <a:latin typeface="Times New Roman"/>
                <a:cs typeface="Times New Roman"/>
              </a:rPr>
              <a:t>OPEB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Liability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766163" y="4562686"/>
            <a:ext cx="904240" cy="372745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  <a:tabLst>
                <a:tab pos="222250" algn="l"/>
                <a:tab pos="728980" algn="l"/>
              </a:tabLst>
            </a:pPr>
            <a:r>
              <a:rPr sz="1000" u="dbl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Town	</a:t>
            </a:r>
            <a:endParaRPr sz="100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  <a:spcBef>
                <a:spcPts val="165"/>
              </a:spcBef>
              <a:tabLst>
                <a:tab pos="825500" algn="l"/>
              </a:tabLst>
            </a:pPr>
            <a:r>
              <a:rPr sz="1000" spc="15" dirty="0">
                <a:latin typeface="Times New Roman"/>
                <a:cs typeface="Times New Roman"/>
              </a:rPr>
              <a:t>$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7</a:t>
            </a:r>
            <a:r>
              <a:rPr sz="1000" spc="-50" dirty="0">
                <a:latin typeface="Times New Roman"/>
                <a:cs typeface="Times New Roman"/>
              </a:rPr>
              <a:t>,</a:t>
            </a:r>
            <a:r>
              <a:rPr sz="1000" spc="-20" dirty="0">
                <a:latin typeface="Times New Roman"/>
                <a:cs typeface="Times New Roman"/>
              </a:rPr>
              <a:t>729</a:t>
            </a:r>
            <a:r>
              <a:rPr sz="1000" spc="-50" dirty="0">
                <a:latin typeface="Times New Roman"/>
                <a:cs typeface="Times New Roman"/>
              </a:rPr>
              <a:t>,</a:t>
            </a:r>
            <a:r>
              <a:rPr sz="1000" spc="-20" dirty="0">
                <a:latin typeface="Times New Roman"/>
                <a:cs typeface="Times New Roman"/>
              </a:rPr>
              <a:t>25</a:t>
            </a:r>
            <a:r>
              <a:rPr sz="1000" spc="15" dirty="0">
                <a:latin typeface="Times New Roman"/>
                <a:cs typeface="Times New Roman"/>
              </a:rPr>
              <a:t>5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15" dirty="0">
                <a:latin typeface="Times New Roman"/>
                <a:cs typeface="Times New Roman"/>
              </a:rPr>
              <a:t>$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85302" y="4927146"/>
            <a:ext cx="2123440" cy="1822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1647189" algn="l"/>
              </a:tabLst>
            </a:pPr>
            <a:r>
              <a:rPr sz="1000" spc="5" dirty="0">
                <a:latin typeface="Times New Roman"/>
                <a:cs typeface="Times New Roman"/>
              </a:rPr>
              <a:t>Plan </a:t>
            </a:r>
            <a:r>
              <a:rPr sz="1000" spc="-10" dirty="0">
                <a:latin typeface="Times New Roman"/>
                <a:cs typeface="Times New Roman"/>
              </a:rPr>
              <a:t>fiduciary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5" dirty="0">
                <a:latin typeface="Times New Roman"/>
                <a:cs typeface="Times New Roman"/>
              </a:rPr>
              <a:t>net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position</a:t>
            </a:r>
            <a:r>
              <a:rPr sz="1000" u="dbl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10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142,</a:t>
            </a:r>
            <a:r>
              <a:rPr sz="10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17</a:t>
            </a:r>
            <a:r>
              <a:rPr sz="1000" spc="-20" dirty="0">
                <a:latin typeface="Times New Roman"/>
                <a:cs typeface="Times New Roman"/>
              </a:rPr>
              <a:t>1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832489" y="4562686"/>
            <a:ext cx="3486785" cy="5467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96215" marR="5080" indent="-184150">
              <a:lnSpc>
                <a:spcPct val="113900"/>
              </a:lnSpc>
              <a:spcBef>
                <a:spcPts val="95"/>
              </a:spcBef>
              <a:tabLst>
                <a:tab pos="659130" algn="l"/>
                <a:tab pos="790575" algn="l"/>
                <a:tab pos="1017269" algn="l"/>
                <a:tab pos="1166495" algn="l"/>
                <a:tab pos="1629410" algn="l"/>
                <a:tab pos="1743075" algn="l"/>
                <a:tab pos="1891664" algn="l"/>
                <a:tab pos="2372360" algn="l"/>
                <a:tab pos="2494915" algn="l"/>
                <a:tab pos="2818130" algn="l"/>
                <a:tab pos="2861945" algn="l"/>
                <a:tab pos="3473450" algn="l"/>
              </a:tabLst>
            </a:pPr>
            <a:r>
              <a:rPr sz="1000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Sewer	</a:t>
            </a:r>
            <a:r>
              <a:rPr sz="1000" u="dbl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	</a:t>
            </a:r>
            <a:r>
              <a:rPr sz="100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Wat</a:t>
            </a:r>
            <a:r>
              <a:rPr sz="1000" u="sng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1000" spc="15" dirty="0">
                <a:latin typeface="Times New Roman"/>
                <a:cs typeface="Times New Roman"/>
              </a:rPr>
              <a:t>r	</a:t>
            </a:r>
            <a:r>
              <a:rPr sz="100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	</a:t>
            </a:r>
            <a:r>
              <a:rPr sz="10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Li</a:t>
            </a:r>
            <a:r>
              <a:rPr sz="10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gh</a:t>
            </a:r>
            <a:r>
              <a:rPr sz="1000" spc="-20" dirty="0">
                <a:latin typeface="Times New Roman"/>
                <a:cs typeface="Times New Roman"/>
              </a:rPr>
              <a:t>t	</a:t>
            </a:r>
            <a:r>
              <a:rPr sz="10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	</a:t>
            </a:r>
            <a:r>
              <a:rPr sz="1000" u="dbl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Total 	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947,490		</a:t>
            </a:r>
            <a:r>
              <a:rPr sz="1000" spc="15" dirty="0">
                <a:latin typeface="Times New Roman"/>
                <a:cs typeface="Times New Roman"/>
              </a:rPr>
              <a:t>$		</a:t>
            </a:r>
            <a:r>
              <a:rPr sz="1000" spc="-20" dirty="0">
                <a:latin typeface="Times New Roman"/>
                <a:cs typeface="Times New Roman"/>
              </a:rPr>
              <a:t>805,901		</a:t>
            </a:r>
            <a:r>
              <a:rPr sz="1000" spc="15" dirty="0">
                <a:latin typeface="Times New Roman"/>
                <a:cs typeface="Times New Roman"/>
              </a:rPr>
              <a:t>$</a:t>
            </a:r>
            <a:r>
              <a:rPr sz="1000" spc="-14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1,018,161		</a:t>
            </a:r>
            <a:r>
              <a:rPr sz="1000" spc="15" dirty="0">
                <a:latin typeface="Times New Roman"/>
                <a:cs typeface="Times New Roman"/>
              </a:rPr>
              <a:t>$		</a:t>
            </a:r>
            <a:r>
              <a:rPr sz="1000" spc="-25" dirty="0">
                <a:latin typeface="Times New Roman"/>
                <a:cs typeface="Times New Roman"/>
              </a:rPr>
              <a:t>10,500,807</a:t>
            </a:r>
            <a:endParaRPr sz="1000">
              <a:latin typeface="Times New Roman"/>
              <a:cs typeface="Times New Roman"/>
            </a:endParaRPr>
          </a:p>
          <a:p>
            <a:pPr marL="257175">
              <a:lnSpc>
                <a:spcPct val="100000"/>
              </a:lnSpc>
              <a:spcBef>
                <a:spcPts val="165"/>
              </a:spcBef>
              <a:tabLst>
                <a:tab pos="1227455" algn="l"/>
                <a:tab pos="1909445" algn="l"/>
                <a:tab pos="3010535" algn="l"/>
              </a:tabLst>
            </a:pPr>
            <a:r>
              <a:rPr sz="10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52,031</a:t>
            </a:r>
            <a:r>
              <a:rPr sz="10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51,</a:t>
            </a:r>
            <a:r>
              <a:rPr sz="10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48</a:t>
            </a:r>
            <a:r>
              <a:rPr sz="1000" spc="-20" dirty="0">
                <a:latin typeface="Times New Roman"/>
                <a:cs typeface="Times New Roman"/>
              </a:rPr>
              <a:t>3</a:t>
            </a:r>
            <a:r>
              <a:rPr sz="10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266,</a:t>
            </a:r>
            <a:r>
              <a:rPr sz="10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57</a:t>
            </a:r>
            <a:r>
              <a:rPr sz="1000" spc="-20" dirty="0">
                <a:latin typeface="Times New Roman"/>
                <a:cs typeface="Times New Roman"/>
              </a:rPr>
              <a:t>3    </a:t>
            </a:r>
            <a:r>
              <a:rPr sz="10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spc="7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000" u="dbl" spc="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	</a:t>
            </a:r>
            <a:r>
              <a:rPr sz="1000" u="dbl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512,</a:t>
            </a:r>
            <a:r>
              <a:rPr sz="10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25</a:t>
            </a:r>
            <a:r>
              <a:rPr sz="1000" spc="-20" dirty="0">
                <a:latin typeface="Times New Roman"/>
                <a:cs typeface="Times New Roman"/>
              </a:rPr>
              <a:t>8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58759" y="852932"/>
            <a:ext cx="5513705" cy="373570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ct val="95800"/>
              </a:lnSpc>
              <a:spcBef>
                <a:spcPts val="160"/>
              </a:spcBef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Investment Custody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In accordance with Massachusetts General Laws, the Town Treasurer is the  </a:t>
            </a:r>
            <a:r>
              <a:rPr sz="1100" dirty="0">
                <a:latin typeface="Times New Roman"/>
                <a:cs typeface="Times New Roman"/>
              </a:rPr>
              <a:t>custodian of the </a:t>
            </a:r>
            <a:r>
              <a:rPr sz="1100" spc="-5" dirty="0">
                <a:latin typeface="Times New Roman"/>
                <a:cs typeface="Times New Roman"/>
              </a:rPr>
              <a:t>OPEB Plan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since the Town has not designated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Board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Trustees,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Town Treasurer </a:t>
            </a:r>
            <a:r>
              <a:rPr sz="1100" dirty="0">
                <a:latin typeface="Times New Roman"/>
                <a:cs typeface="Times New Roman"/>
              </a:rPr>
              <a:t>is also the </a:t>
            </a:r>
            <a:r>
              <a:rPr sz="1100" spc="-5" dirty="0">
                <a:latin typeface="Times New Roman"/>
                <a:cs typeface="Times New Roman"/>
              </a:rPr>
              <a:t>Trustee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as such is responsible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general supervision </a:t>
            </a:r>
            <a:r>
              <a:rPr sz="1100" dirty="0">
                <a:latin typeface="Times New Roman"/>
                <a:cs typeface="Times New Roman"/>
              </a:rPr>
              <a:t>of the  </a:t>
            </a:r>
            <a:r>
              <a:rPr sz="1100" spc="-5" dirty="0">
                <a:latin typeface="Times New Roman"/>
                <a:cs typeface="Times New Roman"/>
              </a:rPr>
              <a:t>management, investment and reinvestment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OPEB </a:t>
            </a:r>
            <a:r>
              <a:rPr sz="1100" dirty="0">
                <a:latin typeface="Times New Roman"/>
                <a:cs typeface="Times New Roman"/>
              </a:rPr>
              <a:t>Plan </a:t>
            </a:r>
            <a:r>
              <a:rPr sz="1100" spc="-5" dirty="0">
                <a:latin typeface="Times New Roman"/>
                <a:cs typeface="Times New Roman"/>
              </a:rPr>
              <a:t>assets. OPEB Plan assets </a:t>
            </a:r>
            <a:r>
              <a:rPr sz="1100" dirty="0">
                <a:latin typeface="Times New Roman"/>
                <a:cs typeface="Times New Roman"/>
              </a:rPr>
              <a:t>may be  invested and </a:t>
            </a:r>
            <a:r>
              <a:rPr sz="1100" spc="-5" dirty="0">
                <a:latin typeface="Times New Roman"/>
                <a:cs typeface="Times New Roman"/>
              </a:rPr>
              <a:t>reinvested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custodian </a:t>
            </a:r>
            <a:r>
              <a:rPr sz="1100" spc="-5" dirty="0">
                <a:latin typeface="Times New Roman"/>
                <a:cs typeface="Times New Roman"/>
              </a:rPr>
              <a:t>consistent </a:t>
            </a:r>
            <a:r>
              <a:rPr sz="1100" spc="-10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prudent investor rule established </a:t>
            </a:r>
            <a:r>
              <a:rPr sz="1100" dirty="0">
                <a:latin typeface="Times New Roman"/>
                <a:cs typeface="Times New Roman"/>
              </a:rPr>
              <a:t>in  Chapter 203C and may, </a:t>
            </a:r>
            <a:r>
              <a:rPr sz="1100" spc="-5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approval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State </a:t>
            </a:r>
            <a:r>
              <a:rPr sz="1100" dirty="0">
                <a:latin typeface="Times New Roman"/>
                <a:cs typeface="Times New Roman"/>
              </a:rPr>
              <a:t>Retiree </a:t>
            </a:r>
            <a:r>
              <a:rPr sz="1100" spc="-5" dirty="0">
                <a:latin typeface="Times New Roman"/>
                <a:cs typeface="Times New Roman"/>
              </a:rPr>
              <a:t>Benefits Trust </a:t>
            </a:r>
            <a:r>
              <a:rPr sz="1100" dirty="0">
                <a:latin typeface="Times New Roman"/>
                <a:cs typeface="Times New Roman"/>
              </a:rPr>
              <a:t>Fund Board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Trustees,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invested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State Retiree Benefits Trust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established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Section </a:t>
            </a:r>
            <a:r>
              <a:rPr sz="1100" dirty="0">
                <a:latin typeface="Times New Roman"/>
                <a:cs typeface="Times New Roman"/>
              </a:rPr>
              <a:t>24 of </a:t>
            </a:r>
            <a:r>
              <a:rPr sz="1100" spc="-5" dirty="0">
                <a:latin typeface="Times New Roman"/>
                <a:cs typeface="Times New Roman"/>
              </a:rPr>
              <a:t>Chapter  32A. OPEB </a:t>
            </a:r>
            <a:r>
              <a:rPr sz="1100" dirty="0">
                <a:latin typeface="Times New Roman"/>
                <a:cs typeface="Times New Roman"/>
              </a:rPr>
              <a:t>Plan assets </a:t>
            </a:r>
            <a:r>
              <a:rPr sz="1100" spc="-5" dirty="0">
                <a:latin typeface="Times New Roman"/>
                <a:cs typeface="Times New Roman"/>
              </a:rPr>
              <a:t>must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segregated from other funds and </a:t>
            </a:r>
            <a:r>
              <a:rPr sz="1100" dirty="0">
                <a:latin typeface="Times New Roman"/>
                <a:cs typeface="Times New Roman"/>
              </a:rPr>
              <a:t>not be </a:t>
            </a:r>
            <a:r>
              <a:rPr sz="1100" spc="-5" dirty="0">
                <a:latin typeface="Times New Roman"/>
                <a:cs typeface="Times New Roman"/>
              </a:rPr>
              <a:t>subject to </a:t>
            </a:r>
            <a:r>
              <a:rPr sz="1100" dirty="0">
                <a:latin typeface="Times New Roman"/>
                <a:cs typeface="Times New Roman"/>
              </a:rPr>
              <a:t>the claims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dirty="0">
                <a:latin typeface="Times New Roman"/>
                <a:cs typeface="Times New Roman"/>
              </a:rPr>
              <a:t>any </a:t>
            </a:r>
            <a:r>
              <a:rPr sz="1100" spc="-5" dirty="0">
                <a:latin typeface="Times New Roman"/>
                <a:cs typeface="Times New Roman"/>
              </a:rPr>
              <a:t>general creditor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Town.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44145">
              <a:lnSpc>
                <a:spcPts val="126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Investment Policy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OPEB </a:t>
            </a:r>
            <a:r>
              <a:rPr sz="1100" dirty="0">
                <a:latin typeface="Times New Roman"/>
                <a:cs typeface="Times New Roman"/>
              </a:rPr>
              <a:t>Plan </a:t>
            </a:r>
            <a:r>
              <a:rPr sz="1100" spc="-5" dirty="0">
                <a:latin typeface="Times New Roman"/>
                <a:cs typeface="Times New Roman"/>
              </a:rPr>
              <a:t>does not 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formal investment policy at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time.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OPEB </a:t>
            </a:r>
            <a:r>
              <a:rPr sz="1100" dirty="0">
                <a:latin typeface="Times New Roman"/>
                <a:cs typeface="Times New Roman"/>
              </a:rPr>
              <a:t>Plan </a:t>
            </a:r>
            <a:r>
              <a:rPr sz="1100" spc="-5" dirty="0">
                <a:latin typeface="Times New Roman"/>
                <a:cs typeface="Times New Roman"/>
              </a:rPr>
              <a:t>invests its funds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permissible investments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stipulated </a:t>
            </a:r>
            <a:r>
              <a:rPr sz="1100" dirty="0">
                <a:latin typeface="Times New Roman"/>
                <a:cs typeface="Times New Roman"/>
              </a:rPr>
              <a:t>by the</a:t>
            </a:r>
            <a:r>
              <a:rPr sz="1100" spc="9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Commonwealth.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60655">
              <a:lnSpc>
                <a:spcPct val="959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Investment Rate </a:t>
            </a:r>
            <a:r>
              <a:rPr sz="1100" i="1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Return</a:t>
            </a:r>
            <a:r>
              <a:rPr sz="1100" i="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For </a:t>
            </a:r>
            <a:r>
              <a:rPr sz="1100" spc="-5" dirty="0">
                <a:latin typeface="Times New Roman"/>
                <a:cs typeface="Times New Roman"/>
              </a:rPr>
              <a:t>the year </a:t>
            </a:r>
            <a:r>
              <a:rPr sz="1100" dirty="0">
                <a:latin typeface="Times New Roman"/>
                <a:cs typeface="Times New Roman"/>
              </a:rPr>
              <a:t>ended June </a:t>
            </a:r>
            <a:r>
              <a:rPr sz="1100" spc="-5" dirty="0">
                <a:latin typeface="Times New Roman"/>
                <a:cs typeface="Times New Roman"/>
              </a:rPr>
              <a:t>30, </a:t>
            </a:r>
            <a:r>
              <a:rPr sz="1100" dirty="0">
                <a:latin typeface="Times New Roman"/>
                <a:cs typeface="Times New Roman"/>
              </a:rPr>
              <a:t>2019 </a:t>
            </a:r>
            <a:r>
              <a:rPr sz="1100" spc="-5" dirty="0">
                <a:latin typeface="Times New Roman"/>
                <a:cs typeface="Times New Roman"/>
              </a:rPr>
              <a:t>(December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TMLD)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annual money-weighted rate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return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investments, net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investment expense, was 3.3% 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Town, </a:t>
            </a:r>
            <a:r>
              <a:rPr sz="1100" dirty="0">
                <a:latin typeface="Times New Roman"/>
                <a:cs typeface="Times New Roman"/>
              </a:rPr>
              <a:t>less than 1% for the </a:t>
            </a:r>
            <a:r>
              <a:rPr sz="1100" spc="-5" dirty="0">
                <a:latin typeface="Times New Roman"/>
                <a:cs typeface="Times New Roman"/>
              </a:rPr>
              <a:t>Sewer Department, </a:t>
            </a:r>
            <a:r>
              <a:rPr sz="1100" dirty="0">
                <a:latin typeface="Times New Roman"/>
                <a:cs typeface="Times New Roman"/>
              </a:rPr>
              <a:t>6.98% for the </a:t>
            </a:r>
            <a:r>
              <a:rPr sz="1100" spc="-5" dirty="0">
                <a:latin typeface="Times New Roman"/>
                <a:cs typeface="Times New Roman"/>
              </a:rPr>
              <a:t>water Department </a:t>
            </a:r>
            <a:r>
              <a:rPr sz="1100" dirty="0">
                <a:latin typeface="Times New Roman"/>
                <a:cs typeface="Times New Roman"/>
              </a:rPr>
              <a:t>and  negative </a:t>
            </a:r>
            <a:r>
              <a:rPr sz="1100" spc="-5" dirty="0">
                <a:latin typeface="Times New Roman"/>
                <a:cs typeface="Times New Roman"/>
              </a:rPr>
              <a:t>4.86% for TMLD.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money-weighted </a:t>
            </a:r>
            <a:r>
              <a:rPr sz="1100" dirty="0">
                <a:latin typeface="Times New Roman"/>
                <a:cs typeface="Times New Roman"/>
              </a:rPr>
              <a:t>rate of </a:t>
            </a:r>
            <a:r>
              <a:rPr sz="1100" spc="-5" dirty="0">
                <a:latin typeface="Times New Roman"/>
                <a:cs typeface="Times New Roman"/>
              </a:rPr>
              <a:t>return expresses investment  performance, net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investment expense, adjusted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changing amounts actually</a:t>
            </a:r>
            <a:r>
              <a:rPr sz="1100" spc="1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invested.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35585">
              <a:lnSpc>
                <a:spcPts val="126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Net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OPEB Liability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components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net OPEB liability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 at June </a:t>
            </a:r>
            <a:r>
              <a:rPr sz="1100" dirty="0">
                <a:latin typeface="Times New Roman"/>
                <a:cs typeface="Times New Roman"/>
              </a:rPr>
              <a:t>30, </a:t>
            </a:r>
            <a:r>
              <a:rPr sz="1100" spc="-5" dirty="0">
                <a:latin typeface="Times New Roman"/>
                <a:cs typeface="Times New Roman"/>
              </a:rPr>
              <a:t>2019  (December </a:t>
            </a:r>
            <a:r>
              <a:rPr sz="1100" dirty="0">
                <a:latin typeface="Times New Roman"/>
                <a:cs typeface="Times New Roman"/>
              </a:rPr>
              <a:t>31, 2018 for </a:t>
            </a:r>
            <a:r>
              <a:rPr sz="1100" spc="-5" dirty="0">
                <a:latin typeface="Times New Roman"/>
                <a:cs typeface="Times New Roman"/>
              </a:rPr>
              <a:t>TMLD) were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59460" algn="ctr">
              <a:lnSpc>
                <a:spcPct val="100000"/>
              </a:lnSpc>
            </a:pPr>
            <a:r>
              <a:rPr sz="1000" spc="-15" dirty="0">
                <a:latin typeface="Times New Roman"/>
                <a:cs typeface="Times New Roman"/>
              </a:rPr>
              <a:t>Component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553238" y="5452111"/>
            <a:ext cx="909319" cy="0"/>
          </a:xfrm>
          <a:custGeom>
            <a:avLst/>
            <a:gdLst/>
            <a:ahLst/>
            <a:cxnLst/>
            <a:rect l="l" t="t" r="r" b="b"/>
            <a:pathLst>
              <a:path w="909320">
                <a:moveTo>
                  <a:pt x="0" y="0"/>
                </a:moveTo>
                <a:lnTo>
                  <a:pt x="909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53242" y="5456453"/>
            <a:ext cx="909319" cy="0"/>
          </a:xfrm>
          <a:custGeom>
            <a:avLst/>
            <a:gdLst/>
            <a:ahLst/>
            <a:cxnLst/>
            <a:rect l="l" t="t" r="r" b="b"/>
            <a:pathLst>
              <a:path w="909320">
                <a:moveTo>
                  <a:pt x="0" y="0"/>
                </a:moveTo>
                <a:lnTo>
                  <a:pt x="909040" y="0"/>
                </a:lnTo>
              </a:path>
            </a:pathLst>
          </a:custGeom>
          <a:ln w="86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553242" y="5473814"/>
            <a:ext cx="909319" cy="0"/>
          </a:xfrm>
          <a:custGeom>
            <a:avLst/>
            <a:gdLst/>
            <a:ahLst/>
            <a:cxnLst/>
            <a:rect l="l" t="t" r="r" b="b"/>
            <a:pathLst>
              <a:path w="909320">
                <a:moveTo>
                  <a:pt x="0" y="0"/>
                </a:moveTo>
                <a:lnTo>
                  <a:pt x="909040" y="0"/>
                </a:lnTo>
              </a:path>
            </a:pathLst>
          </a:custGeom>
          <a:ln w="86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505981" y="5452114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2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505983" y="5456453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262" y="0"/>
                </a:lnTo>
              </a:path>
            </a:pathLst>
          </a:custGeom>
          <a:ln w="86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505981" y="5469477"/>
            <a:ext cx="699770" cy="0"/>
          </a:xfrm>
          <a:custGeom>
            <a:avLst/>
            <a:gdLst/>
            <a:ahLst/>
            <a:cxnLst/>
            <a:rect l="l" t="t" r="r" b="b"/>
            <a:pathLst>
              <a:path w="699770">
                <a:moveTo>
                  <a:pt x="0" y="0"/>
                </a:moveTo>
                <a:lnTo>
                  <a:pt x="6992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778863" y="4584050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3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778861" y="4588395"/>
            <a:ext cx="3426460" cy="0"/>
          </a:xfrm>
          <a:custGeom>
            <a:avLst/>
            <a:gdLst/>
            <a:ahLst/>
            <a:cxnLst/>
            <a:rect l="l" t="t" r="r" b="b"/>
            <a:pathLst>
              <a:path w="3426460">
                <a:moveTo>
                  <a:pt x="0" y="0"/>
                </a:moveTo>
                <a:lnTo>
                  <a:pt x="3426383" y="0"/>
                </a:lnTo>
              </a:path>
            </a:pathLst>
          </a:custGeom>
          <a:ln w="86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257687" y="5452122"/>
            <a:ext cx="1049020" cy="0"/>
          </a:xfrm>
          <a:custGeom>
            <a:avLst/>
            <a:gdLst/>
            <a:ahLst/>
            <a:cxnLst/>
            <a:rect l="l" t="t" r="r" b="b"/>
            <a:pathLst>
              <a:path w="1049020">
                <a:moveTo>
                  <a:pt x="0" y="0"/>
                </a:moveTo>
                <a:lnTo>
                  <a:pt x="10488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257683" y="5456459"/>
            <a:ext cx="1049020" cy="0"/>
          </a:xfrm>
          <a:custGeom>
            <a:avLst/>
            <a:gdLst/>
            <a:ahLst/>
            <a:cxnLst/>
            <a:rect l="l" t="t" r="r" b="b"/>
            <a:pathLst>
              <a:path w="1049020">
                <a:moveTo>
                  <a:pt x="0" y="0"/>
                </a:moveTo>
                <a:lnTo>
                  <a:pt x="1048893" y="0"/>
                </a:lnTo>
              </a:path>
            </a:pathLst>
          </a:custGeom>
          <a:ln w="86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054807" y="5301295"/>
          <a:ext cx="6250939" cy="85833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24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02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385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82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72531">
                <a:tc>
                  <a:txBody>
                    <a:bodyPr/>
                    <a:lstStyle/>
                    <a:p>
                      <a:pPr marL="342900">
                        <a:lnSpc>
                          <a:spcPts val="1115"/>
                        </a:lnSpc>
                      </a:pPr>
                      <a:r>
                        <a:rPr sz="1000" spc="25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1000" spc="30" dirty="0">
                          <a:latin typeface="Times New Roman"/>
                          <a:cs typeface="Times New Roman"/>
                        </a:rPr>
                        <a:t>OPEB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8415" algn="r">
                        <a:lnSpc>
                          <a:spcPts val="1115"/>
                        </a:lnSpc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000" u="sng" spc="-7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sng" spc="-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7,587,084</a:t>
                      </a:r>
                      <a:r>
                        <a:rPr sz="100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115"/>
                        </a:lnSpc>
                        <a:tabLst>
                          <a:tab pos="436880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895</a:t>
                      </a:r>
                      <a:r>
                        <a:rPr sz="100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459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115"/>
                        </a:lnSpc>
                        <a:tabLst>
                          <a:tab pos="445770" algn="l"/>
                          <a:tab pos="1022350" algn="l"/>
                        </a:tabLst>
                      </a:pPr>
                      <a:r>
                        <a:rPr sz="1000" spc="1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754,418	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$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ts val="1115"/>
                        </a:lnSpc>
                      </a:pP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751,588 </a:t>
                      </a:r>
                      <a:r>
                        <a:rPr sz="1000" spc="10" dirty="0">
                          <a:latin typeface="Times New Roman"/>
                          <a:cs typeface="Times New Roman"/>
                        </a:rPr>
                        <a:t>`</a:t>
                      </a:r>
                      <a:r>
                        <a:rPr sz="10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$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ts val="1115"/>
                        </a:lnSpc>
                      </a:pP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9,988,549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148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240"/>
                        </a:lnSpc>
                      </a:pP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B.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Risk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Financing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R="53340" algn="r">
                        <a:lnSpc>
                          <a:spcPct val="100000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26670" algn="r">
                        <a:lnSpc>
                          <a:spcPct val="100000"/>
                        </a:lnSpc>
                      </a:pP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11505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6.4%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26.2%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73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671">
    <p:push dir="u"/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358900" y="852932"/>
            <a:ext cx="5507355" cy="838644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164465">
              <a:lnSpc>
                <a:spcPct val="95800"/>
              </a:lnSpc>
              <a:spcBef>
                <a:spcPts val="160"/>
              </a:spcBef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Grant Compliance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Amounts received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receivable from grantor agencies are subject to audit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adjustment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grantor agencies, principally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federal </a:t>
            </a:r>
            <a:r>
              <a:rPr sz="1100" dirty="0">
                <a:latin typeface="Times New Roman"/>
                <a:cs typeface="Times New Roman"/>
              </a:rPr>
              <a:t>and state </a:t>
            </a:r>
            <a:r>
              <a:rPr sz="1100" spc="-5" dirty="0">
                <a:latin typeface="Times New Roman"/>
                <a:cs typeface="Times New Roman"/>
              </a:rPr>
              <a:t>governments. Any  disallowed claims, including amounts already collected,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5" dirty="0">
                <a:latin typeface="Times New Roman"/>
                <a:cs typeface="Times New Roman"/>
              </a:rPr>
              <a:t>constitute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liability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applicable </a:t>
            </a:r>
            <a:r>
              <a:rPr sz="1100" spc="-5" dirty="0">
                <a:latin typeface="Times New Roman"/>
                <a:cs typeface="Times New Roman"/>
              </a:rPr>
              <a:t>funds.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amount, </a:t>
            </a:r>
            <a:r>
              <a:rPr sz="1100" dirty="0">
                <a:latin typeface="Times New Roman"/>
                <a:cs typeface="Times New Roman"/>
              </a:rPr>
              <a:t>if </a:t>
            </a:r>
            <a:r>
              <a:rPr sz="1100" spc="-5" dirty="0">
                <a:latin typeface="Times New Roman"/>
                <a:cs typeface="Times New Roman"/>
              </a:rPr>
              <a:t>any,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expenditures </a:t>
            </a:r>
            <a:r>
              <a:rPr sz="1100" dirty="0">
                <a:latin typeface="Times New Roman"/>
                <a:cs typeface="Times New Roman"/>
              </a:rPr>
              <a:t>which may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disallowed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grantor  cannot be determined at this </a:t>
            </a:r>
            <a:r>
              <a:rPr sz="1100" dirty="0">
                <a:latin typeface="Times New Roman"/>
                <a:cs typeface="Times New Roman"/>
              </a:rPr>
              <a:t>time </a:t>
            </a:r>
            <a:r>
              <a:rPr sz="1100" spc="-5" dirty="0">
                <a:latin typeface="Times New Roman"/>
                <a:cs typeface="Times New Roman"/>
              </a:rPr>
              <a:t>although the Town expects such amounts, </a:t>
            </a:r>
            <a:r>
              <a:rPr sz="1100" dirty="0">
                <a:latin typeface="Times New Roman"/>
                <a:cs typeface="Times New Roman"/>
              </a:rPr>
              <a:t>if </a:t>
            </a:r>
            <a:r>
              <a:rPr sz="1100" spc="-5" dirty="0">
                <a:latin typeface="Times New Roman"/>
                <a:cs typeface="Times New Roman"/>
              </a:rPr>
              <a:t>any, </a:t>
            </a:r>
            <a:r>
              <a:rPr sz="1100" dirty="0">
                <a:latin typeface="Times New Roman"/>
                <a:cs typeface="Times New Roman"/>
              </a:rPr>
              <a:t>would </a:t>
            </a:r>
            <a:r>
              <a:rPr sz="1100" spc="-5" dirty="0">
                <a:latin typeface="Times New Roman"/>
                <a:cs typeface="Times New Roman"/>
              </a:rPr>
              <a:t>not  </a:t>
            </a:r>
            <a:r>
              <a:rPr sz="1100" dirty="0">
                <a:latin typeface="Times New Roman"/>
                <a:cs typeface="Times New Roman"/>
              </a:rPr>
              <a:t>have a </a:t>
            </a:r>
            <a:r>
              <a:rPr sz="1100" spc="-5" dirty="0">
                <a:latin typeface="Times New Roman"/>
                <a:cs typeface="Times New Roman"/>
              </a:rPr>
              <a:t>material effect </a:t>
            </a:r>
            <a:r>
              <a:rPr sz="1100" dirty="0">
                <a:latin typeface="Times New Roman"/>
                <a:cs typeface="Times New Roman"/>
              </a:rPr>
              <a:t>on its </a:t>
            </a:r>
            <a:r>
              <a:rPr sz="1100" spc="-5" dirty="0">
                <a:latin typeface="Times New Roman"/>
                <a:cs typeface="Times New Roman"/>
              </a:rPr>
              <a:t>financial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condition.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66675">
              <a:lnSpc>
                <a:spcPct val="959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Arbitrage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subject to certain Federal arbitrage laws in accordance with long-term  </a:t>
            </a:r>
            <a:r>
              <a:rPr sz="1100" dirty="0">
                <a:latin typeface="Times New Roman"/>
                <a:cs typeface="Times New Roman"/>
              </a:rPr>
              <a:t>borrowing </a:t>
            </a:r>
            <a:r>
              <a:rPr sz="1100" spc="-5" dirty="0">
                <a:latin typeface="Times New Roman"/>
                <a:cs typeface="Times New Roman"/>
              </a:rPr>
              <a:t>agreements. Failure </a:t>
            </a:r>
            <a:r>
              <a:rPr sz="1100" dirty="0">
                <a:latin typeface="Times New Roman"/>
                <a:cs typeface="Times New Roman"/>
              </a:rPr>
              <a:t>to comply </a:t>
            </a:r>
            <a:r>
              <a:rPr sz="1100" spc="-5" dirty="0">
                <a:latin typeface="Times New Roman"/>
                <a:cs typeface="Times New Roman"/>
              </a:rPr>
              <a:t>with the rules could result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payment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penalties.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does not believe </a:t>
            </a:r>
            <a:r>
              <a:rPr sz="1100" dirty="0">
                <a:latin typeface="Times New Roman"/>
                <a:cs typeface="Times New Roman"/>
              </a:rPr>
              <a:t>it </a:t>
            </a:r>
            <a:r>
              <a:rPr sz="1100" spc="-5" dirty="0">
                <a:latin typeface="Times New Roman"/>
                <a:cs typeface="Times New Roman"/>
              </a:rPr>
              <a:t>has failed </a:t>
            </a:r>
            <a:r>
              <a:rPr sz="1100" dirty="0">
                <a:latin typeface="Times New Roman"/>
                <a:cs typeface="Times New Roman"/>
              </a:rPr>
              <a:t>to comply </a:t>
            </a:r>
            <a:r>
              <a:rPr sz="1100" spc="-5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any of </a:t>
            </a:r>
            <a:r>
              <a:rPr sz="1100" spc="-5" dirty="0">
                <a:latin typeface="Times New Roman"/>
                <a:cs typeface="Times New Roman"/>
              </a:rPr>
              <a:t>these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agreements.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58115">
              <a:lnSpc>
                <a:spcPct val="959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MMWEC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Participation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TMLD </a:t>
            </a:r>
            <a:r>
              <a:rPr sz="1100" spc="-5" dirty="0">
                <a:latin typeface="Times New Roman"/>
                <a:cs typeface="Times New Roman"/>
              </a:rPr>
              <a:t>is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participant in certain projects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Massachusetts  Municipal </a:t>
            </a:r>
            <a:r>
              <a:rPr sz="1100" dirty="0">
                <a:latin typeface="Times New Roman"/>
                <a:cs typeface="Times New Roman"/>
              </a:rPr>
              <a:t>Wholesale </a:t>
            </a:r>
            <a:r>
              <a:rPr sz="1100" spc="-5" dirty="0">
                <a:latin typeface="Times New Roman"/>
                <a:cs typeface="Times New Roman"/>
              </a:rPr>
              <a:t>Electric Company (MMWEC). </a:t>
            </a:r>
            <a:r>
              <a:rPr sz="1100" dirty="0">
                <a:latin typeface="Times New Roman"/>
                <a:cs typeface="Times New Roman"/>
              </a:rPr>
              <a:t>MMWEC is a </a:t>
            </a:r>
            <a:r>
              <a:rPr sz="1100" spc="-5" dirty="0">
                <a:latin typeface="Times New Roman"/>
                <a:cs typeface="Times New Roman"/>
              </a:rPr>
              <a:t>public corporation </a:t>
            </a:r>
            <a:r>
              <a:rPr sz="1100" dirty="0">
                <a:latin typeface="Times New Roman"/>
                <a:cs typeface="Times New Roman"/>
              </a:rPr>
              <a:t>and a  </a:t>
            </a:r>
            <a:r>
              <a:rPr sz="1100" spc="-5" dirty="0">
                <a:latin typeface="Times New Roman"/>
                <a:cs typeface="Times New Roman"/>
              </a:rPr>
              <a:t>political subdivision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Commonwealth, created </a:t>
            </a:r>
            <a:r>
              <a:rPr sz="1100" spc="-10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a means to </a:t>
            </a:r>
            <a:r>
              <a:rPr sz="1100" spc="-5" dirty="0">
                <a:latin typeface="Times New Roman"/>
                <a:cs typeface="Times New Roman"/>
              </a:rPr>
              <a:t>develop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bulk power </a:t>
            </a:r>
            <a:r>
              <a:rPr sz="1100" dirty="0">
                <a:latin typeface="Times New Roman"/>
                <a:cs typeface="Times New Roman"/>
              </a:rPr>
              <a:t>supply  for </a:t>
            </a:r>
            <a:r>
              <a:rPr sz="1100" spc="-5" dirty="0">
                <a:latin typeface="Times New Roman"/>
                <a:cs typeface="Times New Roman"/>
              </a:rPr>
              <a:t>its Members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other utilities. </a:t>
            </a:r>
            <a:r>
              <a:rPr sz="1100" dirty="0">
                <a:latin typeface="Times New Roman"/>
                <a:cs typeface="Times New Roman"/>
              </a:rPr>
              <a:t>MMWEC is </a:t>
            </a:r>
            <a:r>
              <a:rPr sz="1100" spc="-5" dirty="0">
                <a:latin typeface="Times New Roman"/>
                <a:cs typeface="Times New Roman"/>
              </a:rPr>
              <a:t>authorized to construct, own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purchase  ownership interests in, </a:t>
            </a:r>
            <a:r>
              <a:rPr sz="1100" dirty="0">
                <a:latin typeface="Times New Roman"/>
                <a:cs typeface="Times New Roman"/>
              </a:rPr>
              <a:t>and to </a:t>
            </a:r>
            <a:r>
              <a:rPr sz="1100" spc="-5" dirty="0">
                <a:latin typeface="Times New Roman"/>
                <a:cs typeface="Times New Roman"/>
              </a:rPr>
              <a:t>issue revenue </a:t>
            </a:r>
            <a:r>
              <a:rPr sz="1100" dirty="0">
                <a:latin typeface="Times New Roman"/>
                <a:cs typeface="Times New Roman"/>
              </a:rPr>
              <a:t>bonds to finance, </a:t>
            </a:r>
            <a:r>
              <a:rPr sz="1100" spc="-5" dirty="0">
                <a:latin typeface="Times New Roman"/>
                <a:cs typeface="Times New Roman"/>
              </a:rPr>
              <a:t>electric facilities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(“Projects”).</a:t>
            </a:r>
            <a:endParaRPr sz="1100">
              <a:latin typeface="Times New Roman"/>
              <a:cs typeface="Times New Roman"/>
            </a:endParaRPr>
          </a:p>
          <a:p>
            <a:pPr marL="12700" marR="18415">
              <a:lnSpc>
                <a:spcPts val="1260"/>
              </a:lnSpc>
              <a:spcBef>
                <a:spcPts val="45"/>
              </a:spcBef>
            </a:pPr>
            <a:r>
              <a:rPr sz="1100" dirty="0">
                <a:latin typeface="Times New Roman"/>
                <a:cs typeface="Times New Roman"/>
              </a:rPr>
              <a:t>MMWEC has </a:t>
            </a:r>
            <a:r>
              <a:rPr sz="1100" spc="-5" dirty="0">
                <a:latin typeface="Times New Roman"/>
                <a:cs typeface="Times New Roman"/>
              </a:rPr>
              <a:t>acquired ownership interests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electric facilities operated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other </a:t>
            </a:r>
            <a:r>
              <a:rPr sz="1100" dirty="0">
                <a:latin typeface="Times New Roman"/>
                <a:cs typeface="Times New Roman"/>
              </a:rPr>
              <a:t>entities and also  </a:t>
            </a:r>
            <a:r>
              <a:rPr sz="1100" spc="-5" dirty="0">
                <a:latin typeface="Times New Roman"/>
                <a:cs typeface="Times New Roman"/>
              </a:rPr>
              <a:t>owns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operates its own </a:t>
            </a:r>
            <a:r>
              <a:rPr sz="1100" dirty="0">
                <a:latin typeface="Times New Roman"/>
                <a:cs typeface="Times New Roman"/>
              </a:rPr>
              <a:t>electric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facilities.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35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MMWEC sells </a:t>
            </a:r>
            <a:r>
              <a:rPr sz="1100" spc="-5" dirty="0">
                <a:latin typeface="Times New Roman"/>
                <a:cs typeface="Times New Roman"/>
              </a:rPr>
              <a:t>all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capability (“Project Capability”)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each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its Projects to its Members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other utilities (“Project Participants”) under Power </a:t>
            </a:r>
            <a:r>
              <a:rPr sz="1100" dirty="0">
                <a:latin typeface="Times New Roman"/>
                <a:cs typeface="Times New Roman"/>
              </a:rPr>
              <a:t>Sales </a:t>
            </a:r>
            <a:r>
              <a:rPr sz="1100" spc="-5" dirty="0">
                <a:latin typeface="Times New Roman"/>
                <a:cs typeface="Times New Roman"/>
              </a:rPr>
              <a:t>Agreements (“PSAs”). Among other  </a:t>
            </a:r>
            <a:r>
              <a:rPr sz="1100" dirty="0">
                <a:latin typeface="Times New Roman"/>
                <a:cs typeface="Times New Roman"/>
              </a:rPr>
              <a:t>things, the </a:t>
            </a:r>
            <a:r>
              <a:rPr sz="1100" spc="-5" dirty="0">
                <a:latin typeface="Times New Roman"/>
                <a:cs typeface="Times New Roman"/>
              </a:rPr>
              <a:t>PSAs require each Project Participant to pay its </a:t>
            </a:r>
            <a:r>
              <a:rPr sz="1100" i="1" dirty="0">
                <a:latin typeface="Times New Roman"/>
                <a:cs typeface="Times New Roman"/>
              </a:rPr>
              <a:t>pro </a:t>
            </a:r>
            <a:r>
              <a:rPr sz="1100" i="1" spc="-5" dirty="0">
                <a:latin typeface="Times New Roman"/>
                <a:cs typeface="Times New Roman"/>
              </a:rPr>
              <a:t>rata </a:t>
            </a:r>
            <a:r>
              <a:rPr sz="1100" spc="-5" dirty="0">
                <a:latin typeface="Times New Roman"/>
                <a:cs typeface="Times New Roman"/>
              </a:rPr>
              <a:t>share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MMWEC’s </a:t>
            </a:r>
            <a:r>
              <a:rPr sz="1100" dirty="0">
                <a:latin typeface="Times New Roman"/>
                <a:cs typeface="Times New Roman"/>
              </a:rPr>
              <a:t>costs  </a:t>
            </a:r>
            <a:r>
              <a:rPr sz="1100" spc="-5" dirty="0">
                <a:latin typeface="Times New Roman"/>
                <a:cs typeface="Times New Roman"/>
              </a:rPr>
              <a:t>related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Project, which </a:t>
            </a:r>
            <a:r>
              <a:rPr sz="1100" dirty="0">
                <a:latin typeface="Times New Roman"/>
                <a:cs typeface="Times New Roman"/>
              </a:rPr>
              <a:t>costs include </a:t>
            </a:r>
            <a:r>
              <a:rPr sz="1100" spc="-5" dirty="0">
                <a:latin typeface="Times New Roman"/>
                <a:cs typeface="Times New Roman"/>
              </a:rPr>
              <a:t>debt service </a:t>
            </a:r>
            <a:r>
              <a:rPr sz="1100" dirty="0">
                <a:latin typeface="Times New Roman"/>
                <a:cs typeface="Times New Roman"/>
              </a:rPr>
              <a:t>on the revenue </a:t>
            </a:r>
            <a:r>
              <a:rPr sz="1100" spc="-5" dirty="0">
                <a:latin typeface="Times New Roman"/>
                <a:cs typeface="Times New Roman"/>
              </a:rPr>
              <a:t>bonds issued </a:t>
            </a:r>
            <a:r>
              <a:rPr sz="1100" dirty="0">
                <a:latin typeface="Times New Roman"/>
                <a:cs typeface="Times New Roman"/>
              </a:rPr>
              <a:t>by MMWEC  to </a:t>
            </a:r>
            <a:r>
              <a:rPr sz="1100" spc="-5" dirty="0">
                <a:latin typeface="Times New Roman"/>
                <a:cs typeface="Times New Roman"/>
              </a:rPr>
              <a:t>finance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Project, plus </a:t>
            </a:r>
            <a:r>
              <a:rPr sz="1100" dirty="0">
                <a:latin typeface="Times New Roman"/>
                <a:cs typeface="Times New Roman"/>
              </a:rPr>
              <a:t>10%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MMWEC’s debt service to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paid </a:t>
            </a:r>
            <a:r>
              <a:rPr sz="1100" dirty="0">
                <a:latin typeface="Times New Roman"/>
                <a:cs typeface="Times New Roman"/>
              </a:rPr>
              <a:t>into a </a:t>
            </a:r>
            <a:r>
              <a:rPr sz="1100" spc="-5" dirty="0">
                <a:latin typeface="Times New Roman"/>
                <a:cs typeface="Times New Roman"/>
              </a:rPr>
              <a:t>Reserve and  Contingency </a:t>
            </a:r>
            <a:r>
              <a:rPr sz="1100" dirty="0">
                <a:latin typeface="Times New Roman"/>
                <a:cs typeface="Times New Roman"/>
              </a:rPr>
              <a:t>Fund.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800"/>
              </a:lnSpc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addition, should a </a:t>
            </a:r>
            <a:r>
              <a:rPr sz="1100" spc="-5" dirty="0">
                <a:latin typeface="Times New Roman"/>
                <a:cs typeface="Times New Roman"/>
              </a:rPr>
              <a:t>Project Participant </a:t>
            </a:r>
            <a:r>
              <a:rPr sz="1100" dirty="0">
                <a:latin typeface="Times New Roman"/>
                <a:cs typeface="Times New Roman"/>
              </a:rPr>
              <a:t>fail to </a:t>
            </a:r>
            <a:r>
              <a:rPr sz="1100" spc="-5" dirty="0">
                <a:latin typeface="Times New Roman"/>
                <a:cs typeface="Times New Roman"/>
              </a:rPr>
              <a:t>make any payment when due, other </a:t>
            </a:r>
            <a:r>
              <a:rPr sz="1100" dirty="0">
                <a:latin typeface="Times New Roman"/>
                <a:cs typeface="Times New Roman"/>
              </a:rPr>
              <a:t>Project  </a:t>
            </a:r>
            <a:r>
              <a:rPr sz="1100" spc="-5" dirty="0">
                <a:latin typeface="Times New Roman"/>
                <a:cs typeface="Times New Roman"/>
              </a:rPr>
              <a:t>Participants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Project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required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increase (step-up)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payments and  correspondingly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Participant’s share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that Project’s Project Capability </a:t>
            </a:r>
            <a:r>
              <a:rPr sz="1100" dirty="0">
                <a:latin typeface="Times New Roman"/>
                <a:cs typeface="Times New Roman"/>
              </a:rPr>
              <a:t>to an </a:t>
            </a:r>
            <a:r>
              <a:rPr sz="1100" spc="-5" dirty="0">
                <a:latin typeface="Times New Roman"/>
                <a:cs typeface="Times New Roman"/>
              </a:rPr>
              <a:t>additional  </a:t>
            </a:r>
            <a:r>
              <a:rPr sz="1100" dirty="0">
                <a:latin typeface="Times New Roman"/>
                <a:cs typeface="Times New Roman"/>
              </a:rPr>
              <a:t>amount </a:t>
            </a:r>
            <a:r>
              <a:rPr sz="1100" spc="-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exceed </a:t>
            </a:r>
            <a:r>
              <a:rPr sz="1100" dirty="0">
                <a:latin typeface="Times New Roman"/>
                <a:cs typeface="Times New Roman"/>
              </a:rPr>
              <a:t>25% of </a:t>
            </a:r>
            <a:r>
              <a:rPr sz="1100" spc="-5" dirty="0">
                <a:latin typeface="Times New Roman"/>
                <a:cs typeface="Times New Roman"/>
              </a:rPr>
              <a:t>their original Participant’s share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that Project’s Project Capability.  </a:t>
            </a:r>
            <a:r>
              <a:rPr sz="1100" dirty="0">
                <a:latin typeface="Times New Roman"/>
                <a:cs typeface="Times New Roman"/>
              </a:rPr>
              <a:t>Project </a:t>
            </a:r>
            <a:r>
              <a:rPr sz="1100" spc="-5" dirty="0">
                <a:latin typeface="Times New Roman"/>
                <a:cs typeface="Times New Roman"/>
              </a:rPr>
              <a:t>Participants have covenanted </a:t>
            </a:r>
            <a:r>
              <a:rPr sz="1100" dirty="0">
                <a:latin typeface="Times New Roman"/>
                <a:cs typeface="Times New Roman"/>
              </a:rPr>
              <a:t>to fix, </a:t>
            </a:r>
            <a:r>
              <a:rPr sz="1100" spc="-5" dirty="0">
                <a:latin typeface="Times New Roman"/>
                <a:cs typeface="Times New Roman"/>
              </a:rPr>
              <a:t>revise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collect rates at least sufficient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meet </a:t>
            </a:r>
            <a:r>
              <a:rPr sz="1100" dirty="0">
                <a:latin typeface="Times New Roman"/>
                <a:cs typeface="Times New Roman"/>
              </a:rPr>
              <a:t>their  </a:t>
            </a:r>
            <a:r>
              <a:rPr sz="1100" spc="-5" dirty="0">
                <a:latin typeface="Times New Roman"/>
                <a:cs typeface="Times New Roman"/>
              </a:rPr>
              <a:t>obligations under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" dirty="0">
                <a:latin typeface="Times New Roman"/>
                <a:cs typeface="Times New Roman"/>
              </a:rPr>
              <a:t> PSAs.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88900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TMLD has </a:t>
            </a:r>
            <a:r>
              <a:rPr sz="1100" spc="-5" dirty="0">
                <a:latin typeface="Times New Roman"/>
                <a:cs typeface="Times New Roman"/>
              </a:rPr>
              <a:t>entered </a:t>
            </a:r>
            <a:r>
              <a:rPr sz="1100" dirty="0">
                <a:latin typeface="Times New Roman"/>
                <a:cs typeface="Times New Roman"/>
              </a:rPr>
              <a:t>into </a:t>
            </a:r>
            <a:r>
              <a:rPr sz="1100" spc="-10" dirty="0">
                <a:latin typeface="Times New Roman"/>
                <a:cs typeface="Times New Roman"/>
              </a:rPr>
              <a:t>PSAs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Power Purchase Agreements (“PPAs”) with MMWEC. Under  </a:t>
            </a:r>
            <a:r>
              <a:rPr sz="1100" dirty="0">
                <a:latin typeface="Times New Roman"/>
                <a:cs typeface="Times New Roman"/>
              </a:rPr>
              <a:t>both the </a:t>
            </a:r>
            <a:r>
              <a:rPr sz="1100" spc="-5" dirty="0">
                <a:latin typeface="Times New Roman"/>
                <a:cs typeface="Times New Roman"/>
              </a:rPr>
              <a:t>PSAs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PPAs, the Light Plant is required to make certain payments </a:t>
            </a:r>
            <a:r>
              <a:rPr sz="1100" dirty="0">
                <a:latin typeface="Times New Roman"/>
                <a:cs typeface="Times New Roman"/>
              </a:rPr>
              <a:t>to MMWEC  payable </a:t>
            </a:r>
            <a:r>
              <a:rPr sz="1100" spc="-5" dirty="0">
                <a:latin typeface="Times New Roman"/>
                <a:cs typeface="Times New Roman"/>
              </a:rPr>
              <a:t>solely from Light Plant revenues. Under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PSAs, </a:t>
            </a:r>
            <a:r>
              <a:rPr sz="1100" dirty="0">
                <a:latin typeface="Times New Roman"/>
                <a:cs typeface="Times New Roman"/>
              </a:rPr>
              <a:t>each </a:t>
            </a:r>
            <a:r>
              <a:rPr sz="1100" spc="-5" dirty="0">
                <a:latin typeface="Times New Roman"/>
                <a:cs typeface="Times New Roman"/>
              </a:rPr>
              <a:t>Participant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unconditionally  </a:t>
            </a:r>
            <a:r>
              <a:rPr sz="1100" dirty="0">
                <a:latin typeface="Times New Roman"/>
                <a:cs typeface="Times New Roman"/>
              </a:rPr>
              <a:t>obligated </a:t>
            </a:r>
            <a:r>
              <a:rPr sz="1100" spc="-5" dirty="0">
                <a:latin typeface="Times New Roman"/>
                <a:cs typeface="Times New Roman"/>
              </a:rPr>
              <a:t>to make all payments </a:t>
            </a:r>
            <a:r>
              <a:rPr sz="1100" dirty="0">
                <a:latin typeface="Times New Roman"/>
                <a:cs typeface="Times New Roman"/>
              </a:rPr>
              <a:t>due to MMWEC </a:t>
            </a:r>
            <a:r>
              <a:rPr sz="1100" spc="-5" dirty="0">
                <a:latin typeface="Times New Roman"/>
                <a:cs typeface="Times New Roman"/>
              </a:rPr>
              <a:t>whether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not the Project(s)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completed </a:t>
            </a:r>
            <a:r>
              <a:rPr sz="1100" spc="-10" dirty="0">
                <a:latin typeface="Times New Roman"/>
                <a:cs typeface="Times New Roman"/>
              </a:rPr>
              <a:t>or  </a:t>
            </a:r>
            <a:r>
              <a:rPr sz="1100" dirty="0">
                <a:latin typeface="Times New Roman"/>
                <a:cs typeface="Times New Roman"/>
              </a:rPr>
              <a:t>operating </a:t>
            </a:r>
            <a:r>
              <a:rPr sz="1100" spc="-5" dirty="0">
                <a:latin typeface="Times New Roman"/>
                <a:cs typeface="Times New Roman"/>
              </a:rPr>
              <a:t>and notwithstanding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suspension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interruption </a:t>
            </a:r>
            <a:r>
              <a:rPr sz="1100" dirty="0">
                <a:latin typeface="Times New Roman"/>
                <a:cs typeface="Times New Roman"/>
              </a:rPr>
              <a:t>of the output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9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Project(s).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74650">
              <a:lnSpc>
                <a:spcPts val="126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Berkshire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Wind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Cooperative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TMLD </a:t>
            </a:r>
            <a:r>
              <a:rPr sz="1100" dirty="0">
                <a:latin typeface="Times New Roman"/>
                <a:cs typeface="Times New Roman"/>
              </a:rPr>
              <a:t>is a </a:t>
            </a:r>
            <a:r>
              <a:rPr sz="1100" spc="-5" dirty="0">
                <a:latin typeface="Times New Roman"/>
                <a:cs typeface="Times New Roman"/>
              </a:rPr>
              <a:t>member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Berkshire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Cooperation  Corporation (the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“Cooperative”).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86995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Cooperative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organized under Chapters 157 </a:t>
            </a:r>
            <a:r>
              <a:rPr sz="1100" dirty="0">
                <a:latin typeface="Times New Roman"/>
                <a:cs typeface="Times New Roman"/>
              </a:rPr>
              <a:t>and 164: </a:t>
            </a:r>
            <a:r>
              <a:rPr sz="1100" spc="-5" dirty="0">
                <a:latin typeface="Times New Roman"/>
                <a:cs typeface="Times New Roman"/>
              </a:rPr>
              <a:t>Section 47C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State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Massachusetts Statutes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constitutes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municipal </a:t>
            </a:r>
            <a:r>
              <a:rPr sz="1100" dirty="0">
                <a:latin typeface="Times New Roman"/>
                <a:cs typeface="Times New Roman"/>
              </a:rPr>
              <a:t>lighting plant </a:t>
            </a:r>
            <a:r>
              <a:rPr sz="1100" spc="-5" dirty="0">
                <a:latin typeface="Times New Roman"/>
                <a:cs typeface="Times New Roman"/>
              </a:rPr>
              <a:t>cooperative. </a:t>
            </a:r>
            <a:r>
              <a:rPr sz="1100" dirty="0">
                <a:latin typeface="Times New Roman"/>
                <a:cs typeface="Times New Roman"/>
              </a:rPr>
              <a:t>The Cooperative  </a:t>
            </a:r>
            <a:r>
              <a:rPr sz="1100" spc="-5" dirty="0">
                <a:latin typeface="Times New Roman"/>
                <a:cs typeface="Times New Roman"/>
              </a:rPr>
              <a:t>was formed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Massachusetts Municipal Wholesale Electric </a:t>
            </a:r>
            <a:r>
              <a:rPr sz="1100" dirty="0">
                <a:latin typeface="Times New Roman"/>
                <a:cs typeface="Times New Roman"/>
              </a:rPr>
              <a:t>Company </a:t>
            </a:r>
            <a:r>
              <a:rPr sz="1100" spc="-5" dirty="0">
                <a:latin typeface="Times New Roman"/>
                <a:cs typeface="Times New Roman"/>
              </a:rPr>
              <a:t>(MMWEC)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10" dirty="0">
                <a:latin typeface="Times New Roman"/>
                <a:cs typeface="Times New Roman"/>
              </a:rPr>
              <a:t>14  </a:t>
            </a:r>
            <a:r>
              <a:rPr sz="1100" spc="-5" dirty="0">
                <a:latin typeface="Times New Roman"/>
                <a:cs typeface="Times New Roman"/>
              </a:rPr>
              <a:t>Municipal Light Departments (Members)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purpose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financing, </a:t>
            </a:r>
            <a:r>
              <a:rPr sz="1100" spc="-5" dirty="0">
                <a:latin typeface="Times New Roman"/>
                <a:cs typeface="Times New Roman"/>
              </a:rPr>
              <a:t>owning, constructing </a:t>
            </a:r>
            <a:r>
              <a:rPr sz="1100" dirty="0">
                <a:latin typeface="Times New Roman"/>
                <a:cs typeface="Times New Roman"/>
              </a:rPr>
              <a:t>and  operating </a:t>
            </a:r>
            <a:r>
              <a:rPr sz="1100" spc="-5" dirty="0">
                <a:latin typeface="Times New Roman"/>
                <a:cs typeface="Times New Roman"/>
              </a:rPr>
              <a:t>wind generation facilities </a:t>
            </a:r>
            <a:r>
              <a:rPr sz="1100" dirty="0">
                <a:latin typeface="Times New Roman"/>
                <a:cs typeface="Times New Roman"/>
              </a:rPr>
              <a:t>located on </a:t>
            </a:r>
            <a:r>
              <a:rPr sz="1100" spc="-5" dirty="0">
                <a:latin typeface="Times New Roman"/>
                <a:cs typeface="Times New Roman"/>
              </a:rPr>
              <a:t>Brodie Mountain </a:t>
            </a:r>
            <a:r>
              <a:rPr sz="1100" dirty="0">
                <a:latin typeface="Times New Roman"/>
                <a:cs typeface="Times New Roman"/>
              </a:rPr>
              <a:t>in the towns of </a:t>
            </a:r>
            <a:r>
              <a:rPr sz="1100" spc="-5" dirty="0">
                <a:latin typeface="Times New Roman"/>
                <a:cs typeface="Times New Roman"/>
              </a:rPr>
              <a:t>Hancock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Lanesborough, Massachusetts (Berkshire </a:t>
            </a:r>
            <a:r>
              <a:rPr sz="1100" dirty="0">
                <a:latin typeface="Times New Roman"/>
                <a:cs typeface="Times New Roman"/>
              </a:rPr>
              <a:t>Wind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Facility).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47320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Cooperative </a:t>
            </a:r>
            <a:r>
              <a:rPr sz="1100" dirty="0">
                <a:latin typeface="Times New Roman"/>
                <a:cs typeface="Times New Roman"/>
              </a:rPr>
              <a:t>has constructed and </a:t>
            </a:r>
            <a:r>
              <a:rPr sz="1100" spc="-5" dirty="0">
                <a:latin typeface="Times New Roman"/>
                <a:cs typeface="Times New Roman"/>
              </a:rPr>
              <a:t>installed </a:t>
            </a:r>
            <a:r>
              <a:rPr sz="1100" dirty="0">
                <a:latin typeface="Times New Roman"/>
                <a:cs typeface="Times New Roman"/>
              </a:rPr>
              <a:t>10 </a:t>
            </a:r>
            <a:r>
              <a:rPr sz="1100" spc="-5" dirty="0">
                <a:latin typeface="Times New Roman"/>
                <a:cs typeface="Times New Roman"/>
              </a:rPr>
              <a:t>1.5-megawatt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turbines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the Berkshire 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Facility. The Cooperative provides wind energy </a:t>
            </a:r>
            <a:r>
              <a:rPr sz="1100" dirty="0">
                <a:latin typeface="Times New Roman"/>
                <a:cs typeface="Times New Roman"/>
              </a:rPr>
              <a:t>to MMWEC </a:t>
            </a:r>
            <a:r>
              <a:rPr sz="1100" spc="-5" dirty="0">
                <a:latin typeface="Times New Roman"/>
                <a:cs typeface="Times New Roman"/>
              </a:rPr>
              <a:t>pursuant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Berkshire 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Power Purchase Agreement dated May </a:t>
            </a:r>
            <a:r>
              <a:rPr sz="1100" dirty="0">
                <a:latin typeface="Times New Roman"/>
                <a:cs typeface="Times New Roman"/>
              </a:rPr>
              <a:t>21, </a:t>
            </a:r>
            <a:r>
              <a:rPr sz="1100" spc="-5" dirty="0">
                <a:latin typeface="Times New Roman"/>
                <a:cs typeface="Times New Roman"/>
              </a:rPr>
              <a:t>2008 between </a:t>
            </a:r>
            <a:r>
              <a:rPr sz="1100" dirty="0">
                <a:latin typeface="Times New Roman"/>
                <a:cs typeface="Times New Roman"/>
              </a:rPr>
              <a:t>MMWEC </a:t>
            </a:r>
            <a:r>
              <a:rPr sz="1100" spc="-5" dirty="0">
                <a:latin typeface="Times New Roman"/>
                <a:cs typeface="Times New Roman"/>
              </a:rPr>
              <a:t>and the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Cooperative.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584">
    <p:push dir="u"/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58759" y="852932"/>
            <a:ext cx="5501005" cy="629602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27940">
              <a:lnSpc>
                <a:spcPct val="959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Under </a:t>
            </a:r>
            <a:r>
              <a:rPr sz="1100" spc="-5" dirty="0">
                <a:latin typeface="Times New Roman"/>
                <a:cs typeface="Times New Roman"/>
              </a:rPr>
              <a:t>this agreement, </a:t>
            </a:r>
            <a:r>
              <a:rPr sz="1100" dirty="0">
                <a:latin typeface="Times New Roman"/>
                <a:cs typeface="Times New Roman"/>
              </a:rPr>
              <a:t>MMWEC </a:t>
            </a:r>
            <a:r>
              <a:rPr sz="1100" spc="-5" dirty="0">
                <a:latin typeface="Times New Roman"/>
                <a:cs typeface="Times New Roman"/>
              </a:rPr>
              <a:t>entered </a:t>
            </a:r>
            <a:r>
              <a:rPr sz="1100" dirty="0">
                <a:latin typeface="Times New Roman"/>
                <a:cs typeface="Times New Roman"/>
              </a:rPr>
              <a:t>into a </a:t>
            </a:r>
            <a:r>
              <a:rPr sz="1100" spc="-5" dirty="0">
                <a:latin typeface="Times New Roman"/>
                <a:cs typeface="Times New Roman"/>
              </a:rPr>
              <a:t>Power </a:t>
            </a:r>
            <a:r>
              <a:rPr sz="1100" dirty="0">
                <a:latin typeface="Times New Roman"/>
                <a:cs typeface="Times New Roman"/>
              </a:rPr>
              <a:t>Sales </a:t>
            </a:r>
            <a:r>
              <a:rPr sz="1100" spc="-5" dirty="0">
                <a:latin typeface="Times New Roman"/>
                <a:cs typeface="Times New Roman"/>
              </a:rPr>
              <a:t>Contract 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Cooperative  pursuant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which MMWEC </a:t>
            </a:r>
            <a:r>
              <a:rPr sz="1100" dirty="0">
                <a:latin typeface="Times New Roman"/>
                <a:cs typeface="Times New Roman"/>
              </a:rPr>
              <a:t>has </a:t>
            </a:r>
            <a:r>
              <a:rPr sz="1100" spc="-5" dirty="0">
                <a:latin typeface="Times New Roman"/>
                <a:cs typeface="Times New Roman"/>
              </a:rPr>
              <a:t>agreed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purchase 100%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capacity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energy output and, 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extent uncommitted to </a:t>
            </a:r>
            <a:r>
              <a:rPr sz="1100" dirty="0">
                <a:latin typeface="Times New Roman"/>
                <a:cs typeface="Times New Roman"/>
              </a:rPr>
              <a:t>any </a:t>
            </a:r>
            <a:r>
              <a:rPr sz="1100" spc="-5" dirty="0">
                <a:latin typeface="Times New Roman"/>
                <a:cs typeface="Times New Roman"/>
              </a:rPr>
              <a:t>third party under </a:t>
            </a:r>
            <a:r>
              <a:rPr sz="1100" dirty="0">
                <a:latin typeface="Times New Roman"/>
                <a:cs typeface="Times New Roman"/>
              </a:rPr>
              <a:t>existing </a:t>
            </a:r>
            <a:r>
              <a:rPr sz="1100" spc="-5" dirty="0">
                <a:latin typeface="Times New Roman"/>
                <a:cs typeface="Times New Roman"/>
              </a:rPr>
              <a:t>agreements, associated environmental  energy attributes </a:t>
            </a:r>
            <a:r>
              <a:rPr sz="1100" dirty="0">
                <a:latin typeface="Times New Roman"/>
                <a:cs typeface="Times New Roman"/>
              </a:rPr>
              <a:t>of a wind power </a:t>
            </a:r>
            <a:r>
              <a:rPr sz="1100" spc="-5" dirty="0">
                <a:latin typeface="Times New Roman"/>
                <a:cs typeface="Times New Roman"/>
              </a:rPr>
              <a:t>generating facility </a:t>
            </a:r>
            <a:r>
              <a:rPr sz="1100" dirty="0">
                <a:latin typeface="Times New Roman"/>
                <a:cs typeface="Times New Roman"/>
              </a:rPr>
              <a:t>to be owned, </a:t>
            </a:r>
            <a:r>
              <a:rPr sz="1100" spc="-5" dirty="0">
                <a:latin typeface="Times New Roman"/>
                <a:cs typeface="Times New Roman"/>
              </a:rPr>
              <a:t>constructed and </a:t>
            </a:r>
            <a:r>
              <a:rPr sz="1100" dirty="0">
                <a:latin typeface="Times New Roman"/>
                <a:cs typeface="Times New Roman"/>
              </a:rPr>
              <a:t>operated by  the </a:t>
            </a:r>
            <a:r>
              <a:rPr sz="1100" spc="-5" dirty="0">
                <a:latin typeface="Times New Roman"/>
                <a:cs typeface="Times New Roman"/>
              </a:rPr>
              <a:t>Cooperative at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Berkshire </a:t>
            </a:r>
            <a:r>
              <a:rPr sz="1100" dirty="0">
                <a:latin typeface="Times New Roman"/>
                <a:cs typeface="Times New Roman"/>
              </a:rPr>
              <a:t>Wind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Facility.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MMWEC sells </a:t>
            </a:r>
            <a:r>
              <a:rPr sz="1100" spc="-5" dirty="0">
                <a:latin typeface="Times New Roman"/>
                <a:cs typeface="Times New Roman"/>
              </a:rPr>
              <a:t>all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capability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Berkshire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Facility (Capability)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Members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Cooperative (Members) </a:t>
            </a:r>
            <a:r>
              <a:rPr sz="1100" dirty="0">
                <a:latin typeface="Times New Roman"/>
                <a:cs typeface="Times New Roman"/>
              </a:rPr>
              <a:t>under </a:t>
            </a:r>
            <a:r>
              <a:rPr sz="1100" spc="-5" dirty="0">
                <a:latin typeface="Times New Roman"/>
                <a:cs typeface="Times New Roman"/>
              </a:rPr>
              <a:t>Power Purchase Agreements (PPAs). Among other </a:t>
            </a:r>
            <a:r>
              <a:rPr sz="1100" dirty="0">
                <a:latin typeface="Times New Roman"/>
                <a:cs typeface="Times New Roman"/>
              </a:rPr>
              <a:t>things, the  </a:t>
            </a:r>
            <a:r>
              <a:rPr sz="1100" spc="-5" dirty="0">
                <a:latin typeface="Times New Roman"/>
                <a:cs typeface="Times New Roman"/>
              </a:rPr>
              <a:t>PPAs require each Cooperative Member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pay its </a:t>
            </a:r>
            <a:r>
              <a:rPr sz="1100" i="1" spc="-5" dirty="0">
                <a:latin typeface="Times New Roman"/>
                <a:cs typeface="Times New Roman"/>
              </a:rPr>
              <a:t>pro </a:t>
            </a:r>
            <a:r>
              <a:rPr sz="1100" i="1" dirty="0">
                <a:latin typeface="Times New Roman"/>
                <a:cs typeface="Times New Roman"/>
              </a:rPr>
              <a:t>rata </a:t>
            </a:r>
            <a:r>
              <a:rPr sz="1100" spc="-5" dirty="0">
                <a:latin typeface="Times New Roman"/>
                <a:cs typeface="Times New Roman"/>
              </a:rPr>
              <a:t>share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costs related </a:t>
            </a:r>
            <a:r>
              <a:rPr sz="1100" dirty="0">
                <a:latin typeface="Times New Roman"/>
                <a:cs typeface="Times New Roman"/>
              </a:rPr>
              <a:t>to the  </a:t>
            </a:r>
            <a:r>
              <a:rPr sz="1100" spc="-5" dirty="0">
                <a:latin typeface="Times New Roman"/>
                <a:cs typeface="Times New Roman"/>
              </a:rPr>
              <a:t>Berkshire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Facility, which </a:t>
            </a:r>
            <a:r>
              <a:rPr sz="1100" dirty="0">
                <a:latin typeface="Times New Roman"/>
                <a:cs typeface="Times New Roman"/>
              </a:rPr>
              <a:t>costs include </a:t>
            </a:r>
            <a:r>
              <a:rPr sz="1100" spc="-5" dirty="0">
                <a:latin typeface="Times New Roman"/>
                <a:cs typeface="Times New Roman"/>
              </a:rPr>
              <a:t>debt service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bonds issued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Cooperative 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finance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Berkshire Wind </a:t>
            </a:r>
            <a:r>
              <a:rPr sz="1100" dirty="0">
                <a:latin typeface="Times New Roman"/>
                <a:cs typeface="Times New Roman"/>
              </a:rPr>
              <a:t>Facility, </a:t>
            </a:r>
            <a:r>
              <a:rPr sz="1100" spc="-5" dirty="0">
                <a:latin typeface="Times New Roman"/>
                <a:cs typeface="Times New Roman"/>
              </a:rPr>
              <a:t>plus 10%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debt </a:t>
            </a:r>
            <a:r>
              <a:rPr sz="1100" spc="-5" dirty="0">
                <a:latin typeface="Times New Roman"/>
                <a:cs typeface="Times New Roman"/>
              </a:rPr>
              <a:t>service to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paid </a:t>
            </a:r>
            <a:r>
              <a:rPr sz="1100" dirty="0">
                <a:latin typeface="Times New Roman"/>
                <a:cs typeface="Times New Roman"/>
              </a:rPr>
              <a:t>into a </a:t>
            </a:r>
            <a:r>
              <a:rPr sz="1100" spc="-5" dirty="0">
                <a:latin typeface="Times New Roman"/>
                <a:cs typeface="Times New Roman"/>
              </a:rPr>
              <a:t>Reserve </a:t>
            </a:r>
            <a:r>
              <a:rPr sz="1100" dirty="0">
                <a:latin typeface="Times New Roman"/>
                <a:cs typeface="Times New Roman"/>
              </a:rPr>
              <a:t>and  </a:t>
            </a:r>
            <a:r>
              <a:rPr sz="1100" spc="-5" dirty="0">
                <a:latin typeface="Times New Roman"/>
                <a:cs typeface="Times New Roman"/>
              </a:rPr>
              <a:t>Contingency </a:t>
            </a:r>
            <a:r>
              <a:rPr sz="1100" dirty="0">
                <a:latin typeface="Times New Roman"/>
                <a:cs typeface="Times New Roman"/>
              </a:rPr>
              <a:t>Fund. </a:t>
            </a:r>
            <a:r>
              <a:rPr sz="1100" spc="-5" dirty="0">
                <a:latin typeface="Times New Roman"/>
                <a:cs typeface="Times New Roman"/>
              </a:rPr>
              <a:t>In addition, should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Cooperative </a:t>
            </a:r>
            <a:r>
              <a:rPr sz="1100" dirty="0">
                <a:latin typeface="Times New Roman"/>
                <a:cs typeface="Times New Roman"/>
              </a:rPr>
              <a:t>Member fail to </a:t>
            </a:r>
            <a:r>
              <a:rPr sz="1100" spc="-5" dirty="0">
                <a:latin typeface="Times New Roman"/>
                <a:cs typeface="Times New Roman"/>
              </a:rPr>
              <a:t>make </a:t>
            </a:r>
            <a:r>
              <a:rPr sz="1100" dirty="0">
                <a:latin typeface="Times New Roman"/>
                <a:cs typeface="Times New Roman"/>
              </a:rPr>
              <a:t>any </a:t>
            </a:r>
            <a:r>
              <a:rPr sz="1100" spc="-5" dirty="0">
                <a:latin typeface="Times New Roman"/>
                <a:cs typeface="Times New Roman"/>
              </a:rPr>
              <a:t>payment when  </a:t>
            </a:r>
            <a:r>
              <a:rPr sz="1100" dirty="0">
                <a:latin typeface="Times New Roman"/>
                <a:cs typeface="Times New Roman"/>
              </a:rPr>
              <a:t>due, </a:t>
            </a:r>
            <a:r>
              <a:rPr sz="1100" spc="-5" dirty="0">
                <a:latin typeface="Times New Roman"/>
                <a:cs typeface="Times New Roman"/>
              </a:rPr>
              <a:t>other Cooperative Members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required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increase (step-up)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payments and  correspondingly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share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Capability </a:t>
            </a:r>
            <a:r>
              <a:rPr sz="1100" dirty="0">
                <a:latin typeface="Times New Roman"/>
                <a:cs typeface="Times New Roman"/>
              </a:rPr>
              <a:t>to an </a:t>
            </a:r>
            <a:r>
              <a:rPr sz="1100" spc="-5" dirty="0">
                <a:latin typeface="Times New Roman"/>
                <a:cs typeface="Times New Roman"/>
              </a:rPr>
              <a:t>additional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amount.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841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Cooperative </a:t>
            </a:r>
            <a:r>
              <a:rPr sz="1100" dirty="0">
                <a:latin typeface="Times New Roman"/>
                <a:cs typeface="Times New Roman"/>
              </a:rPr>
              <a:t>has issued </a:t>
            </a:r>
            <a:r>
              <a:rPr sz="1100" spc="-5" dirty="0">
                <a:latin typeface="Times New Roman"/>
                <a:cs typeface="Times New Roman"/>
              </a:rPr>
              <a:t>revenue bonds, which </a:t>
            </a:r>
            <a:r>
              <a:rPr sz="1100" dirty="0">
                <a:latin typeface="Times New Roman"/>
                <a:cs typeface="Times New Roman"/>
              </a:rPr>
              <a:t>are payable </a:t>
            </a:r>
            <a:r>
              <a:rPr sz="1100" spc="-5" dirty="0">
                <a:latin typeface="Times New Roman"/>
                <a:cs typeface="Times New Roman"/>
              </a:rPr>
              <a:t>solely from, and </a:t>
            </a:r>
            <a:r>
              <a:rPr sz="1100" dirty="0">
                <a:latin typeface="Times New Roman"/>
                <a:cs typeface="Times New Roman"/>
              </a:rPr>
              <a:t>secured </a:t>
            </a:r>
            <a:r>
              <a:rPr sz="1100" spc="-5" dirty="0">
                <a:latin typeface="Times New Roman"/>
                <a:cs typeface="Times New Roman"/>
              </a:rPr>
              <a:t>solely </a:t>
            </a:r>
            <a:r>
              <a:rPr sz="1100" dirty="0">
                <a:latin typeface="Times New Roman"/>
                <a:cs typeface="Times New Roman"/>
              </a:rPr>
              <a:t>by,  the revenues derived </a:t>
            </a:r>
            <a:r>
              <a:rPr sz="1100" spc="-5" dirty="0">
                <a:latin typeface="Times New Roman"/>
                <a:cs typeface="Times New Roman"/>
              </a:rPr>
              <a:t>from the Berkshire Wind Facility.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revenues are used solely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provide 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payment </a:t>
            </a:r>
            <a:r>
              <a:rPr sz="1100" dirty="0">
                <a:latin typeface="Times New Roman"/>
                <a:cs typeface="Times New Roman"/>
              </a:rPr>
              <a:t>of any </a:t>
            </a:r>
            <a:r>
              <a:rPr sz="1100" spc="-10" dirty="0">
                <a:latin typeface="Times New Roman"/>
                <a:cs typeface="Times New Roman"/>
              </a:rPr>
              <a:t>bond </a:t>
            </a:r>
            <a:r>
              <a:rPr sz="1100" dirty="0">
                <a:latin typeface="Times New Roman"/>
                <a:cs typeface="Times New Roman"/>
              </a:rPr>
              <a:t>issue </a:t>
            </a:r>
            <a:r>
              <a:rPr sz="1100" spc="-5" dirty="0">
                <a:latin typeface="Times New Roman"/>
                <a:cs typeface="Times New Roman"/>
              </a:rPr>
              <a:t>relating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Berkshire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Facility and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pay </a:t>
            </a:r>
            <a:r>
              <a:rPr sz="1100" spc="-1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Cooperative’s cost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owning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operating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Berkshire </a:t>
            </a:r>
            <a:r>
              <a:rPr sz="1100" dirty="0">
                <a:latin typeface="Times New Roman"/>
                <a:cs typeface="Times New Roman"/>
              </a:rPr>
              <a:t>Wind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Facility.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38100">
              <a:lnSpc>
                <a:spcPct val="959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Templeton </a:t>
            </a:r>
            <a:r>
              <a:rPr sz="1100" spc="-5" dirty="0">
                <a:latin typeface="Times New Roman"/>
                <a:cs typeface="Times New Roman"/>
              </a:rPr>
              <a:t>Municipal </a:t>
            </a:r>
            <a:r>
              <a:rPr sz="1100" dirty="0">
                <a:latin typeface="Times New Roman"/>
                <a:cs typeface="Times New Roman"/>
              </a:rPr>
              <a:t>Light </a:t>
            </a:r>
            <a:r>
              <a:rPr sz="1100" spc="-5" dirty="0">
                <a:latin typeface="Times New Roman"/>
                <a:cs typeface="Times New Roman"/>
              </a:rPr>
              <a:t>Plant has entered </a:t>
            </a:r>
            <a:r>
              <a:rPr sz="1100" dirty="0">
                <a:latin typeface="Times New Roman"/>
                <a:cs typeface="Times New Roman"/>
              </a:rPr>
              <a:t>into a </a:t>
            </a:r>
            <a:r>
              <a:rPr sz="1100" spc="-5" dirty="0">
                <a:latin typeface="Times New Roman"/>
                <a:cs typeface="Times New Roman"/>
              </a:rPr>
              <a:t>PPA </a:t>
            </a:r>
            <a:r>
              <a:rPr sz="1100" dirty="0">
                <a:latin typeface="Times New Roman"/>
                <a:cs typeface="Times New Roman"/>
              </a:rPr>
              <a:t>with the </a:t>
            </a:r>
            <a:r>
              <a:rPr sz="1100" spc="-5" dirty="0">
                <a:latin typeface="Times New Roman"/>
                <a:cs typeface="Times New Roman"/>
              </a:rPr>
              <a:t>Berkshire </a:t>
            </a:r>
            <a:r>
              <a:rPr sz="1100" dirty="0">
                <a:latin typeface="Times New Roman"/>
                <a:cs typeface="Times New Roman"/>
              </a:rPr>
              <a:t>Wind  </a:t>
            </a:r>
            <a:r>
              <a:rPr sz="1100" spc="-5" dirty="0">
                <a:latin typeface="Times New Roman"/>
                <a:cs typeface="Times New Roman"/>
              </a:rPr>
              <a:t>Cooperative Corporation. </a:t>
            </a:r>
            <a:r>
              <a:rPr sz="1100" dirty="0">
                <a:latin typeface="Times New Roman"/>
                <a:cs typeface="Times New Roman"/>
              </a:rPr>
              <a:t>Under the </a:t>
            </a:r>
            <a:r>
              <a:rPr sz="1100" spc="-5" dirty="0">
                <a:latin typeface="Times New Roman"/>
                <a:cs typeface="Times New Roman"/>
              </a:rPr>
              <a:t>PPA, each Participant is unconditionally </a:t>
            </a:r>
            <a:r>
              <a:rPr sz="1100" dirty="0">
                <a:latin typeface="Times New Roman"/>
                <a:cs typeface="Times New Roman"/>
              </a:rPr>
              <a:t>obligated to make  all </a:t>
            </a:r>
            <a:r>
              <a:rPr sz="1100" spc="-5" dirty="0">
                <a:latin typeface="Times New Roman"/>
                <a:cs typeface="Times New Roman"/>
              </a:rPr>
              <a:t>payments due to the Berkshire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Cooperative </a:t>
            </a:r>
            <a:r>
              <a:rPr sz="1100" dirty="0">
                <a:latin typeface="Times New Roman"/>
                <a:cs typeface="Times New Roman"/>
              </a:rPr>
              <a:t>Corporation, </a:t>
            </a:r>
            <a:r>
              <a:rPr sz="1100" spc="-5" dirty="0">
                <a:latin typeface="Times New Roman"/>
                <a:cs typeface="Times New Roman"/>
              </a:rPr>
              <a:t>whether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not the Berkshire 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Facility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completed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operating, </a:t>
            </a:r>
            <a:r>
              <a:rPr sz="1100" dirty="0">
                <a:latin typeface="Times New Roman"/>
                <a:cs typeface="Times New Roman"/>
              </a:rPr>
              <a:t>and notwithstanding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suspension or </a:t>
            </a:r>
            <a:r>
              <a:rPr sz="1100" spc="-5" dirty="0">
                <a:latin typeface="Times New Roman"/>
                <a:cs typeface="Times New Roman"/>
              </a:rPr>
              <a:t>interruption </a:t>
            </a:r>
            <a:r>
              <a:rPr sz="1100" dirty="0">
                <a:latin typeface="Times New Roman"/>
                <a:cs typeface="Times New Roman"/>
              </a:rPr>
              <a:t>of  the </a:t>
            </a:r>
            <a:r>
              <a:rPr sz="1100" spc="-5" dirty="0">
                <a:latin typeface="Times New Roman"/>
                <a:cs typeface="Times New Roman"/>
              </a:rPr>
              <a:t>output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Berkshire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Facility. In addition, </a:t>
            </a:r>
            <a:r>
              <a:rPr sz="1100" dirty="0">
                <a:latin typeface="Times New Roman"/>
                <a:cs typeface="Times New Roman"/>
              </a:rPr>
              <a:t>under the </a:t>
            </a:r>
            <a:r>
              <a:rPr sz="1100" spc="-5" dirty="0">
                <a:latin typeface="Times New Roman"/>
                <a:cs typeface="Times New Roman"/>
              </a:rPr>
              <a:t>PPA,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Plant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required </a:t>
            </a:r>
            <a:r>
              <a:rPr sz="1100" dirty="0">
                <a:latin typeface="Times New Roman"/>
                <a:cs typeface="Times New Roman"/>
              </a:rPr>
              <a:t>to pay  to </a:t>
            </a:r>
            <a:r>
              <a:rPr sz="1100" spc="-5" dirty="0">
                <a:latin typeface="Times New Roman"/>
                <a:cs typeface="Times New Roman"/>
              </a:rPr>
              <a:t>the Cooperative its share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Operation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Maintenance (O&amp;M) </a:t>
            </a:r>
            <a:r>
              <a:rPr sz="1100" dirty="0">
                <a:latin typeface="Times New Roman"/>
                <a:cs typeface="Times New Roman"/>
              </a:rPr>
              <a:t>costs of the </a:t>
            </a:r>
            <a:r>
              <a:rPr sz="1100" spc="-5" dirty="0">
                <a:latin typeface="Times New Roman"/>
                <a:cs typeface="Times New Roman"/>
              </a:rPr>
              <a:t>Berkshire  </a:t>
            </a:r>
            <a:r>
              <a:rPr sz="1100" dirty="0">
                <a:latin typeface="Times New Roman"/>
                <a:cs typeface="Times New Roman"/>
              </a:rPr>
              <a:t>Wind</a:t>
            </a:r>
            <a:r>
              <a:rPr sz="1100" spc="-5" dirty="0">
                <a:latin typeface="Times New Roman"/>
                <a:cs typeface="Times New Roman"/>
              </a:rPr>
              <a:t> Facility.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2018, total capital expenditures for the Berkshire Wind Facility amounted</a:t>
            </a:r>
            <a:r>
              <a:rPr sz="1100" spc="1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endParaRPr sz="1100">
              <a:latin typeface="Times New Roman"/>
              <a:cs typeface="Times New Roman"/>
            </a:endParaRPr>
          </a:p>
          <a:p>
            <a:pPr marL="12700" marR="6985">
              <a:lnSpc>
                <a:spcPct val="95700"/>
              </a:lnSpc>
              <a:spcBef>
                <a:spcPts val="35"/>
              </a:spcBef>
            </a:pPr>
            <a:r>
              <a:rPr sz="1100" dirty="0">
                <a:latin typeface="Times New Roman"/>
                <a:cs typeface="Times New Roman"/>
              </a:rPr>
              <a:t>$64.9 million,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which $3.0 </a:t>
            </a:r>
            <a:r>
              <a:rPr sz="1100" dirty="0">
                <a:latin typeface="Times New Roman"/>
                <a:cs typeface="Times New Roman"/>
              </a:rPr>
              <a:t>million, </a:t>
            </a:r>
            <a:r>
              <a:rPr sz="1100" spc="-5" dirty="0">
                <a:latin typeface="Times New Roman"/>
                <a:cs typeface="Times New Roman"/>
              </a:rPr>
              <a:t>presents </a:t>
            </a:r>
            <a:r>
              <a:rPr sz="1100" dirty="0">
                <a:latin typeface="Times New Roman"/>
                <a:cs typeface="Times New Roman"/>
              </a:rPr>
              <a:t>the amount </a:t>
            </a:r>
            <a:r>
              <a:rPr sz="1100" spc="-5" dirty="0">
                <a:latin typeface="Times New Roman"/>
                <a:cs typeface="Times New Roman"/>
              </a:rPr>
              <a:t>associated with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Plant’s share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 </a:t>
            </a:r>
            <a:r>
              <a:rPr sz="1100" dirty="0">
                <a:latin typeface="Times New Roman"/>
                <a:cs typeface="Times New Roman"/>
              </a:rPr>
              <a:t>Capability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Berkshire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Facility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which </a:t>
            </a:r>
            <a:r>
              <a:rPr sz="1100" dirty="0">
                <a:latin typeface="Times New Roman"/>
                <a:cs typeface="Times New Roman"/>
              </a:rPr>
              <a:t>it is </a:t>
            </a:r>
            <a:r>
              <a:rPr sz="1100" spc="-5" dirty="0">
                <a:latin typeface="Times New Roman"/>
                <a:cs typeface="Times New Roman"/>
              </a:rPr>
              <a:t>Member, although such amount is not  allocated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Plant.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Cooperative’s debt outstanding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Berkshire Wind Facility  </a:t>
            </a:r>
            <a:r>
              <a:rPr sz="1100" dirty="0">
                <a:latin typeface="Times New Roman"/>
                <a:cs typeface="Times New Roman"/>
              </a:rPr>
              <a:t>includes </a:t>
            </a:r>
            <a:r>
              <a:rPr sz="1100" spc="-5" dirty="0">
                <a:latin typeface="Times New Roman"/>
                <a:cs typeface="Times New Roman"/>
              </a:rPr>
              <a:t>bonds totaling $55.0 </a:t>
            </a:r>
            <a:r>
              <a:rPr sz="1100" dirty="0">
                <a:latin typeface="Times New Roman"/>
                <a:cs typeface="Times New Roman"/>
              </a:rPr>
              <a:t>million of </a:t>
            </a:r>
            <a:r>
              <a:rPr sz="1100" spc="-5" dirty="0">
                <a:latin typeface="Times New Roman"/>
                <a:cs typeface="Times New Roman"/>
              </a:rPr>
              <a:t>which $2.4 </a:t>
            </a:r>
            <a:r>
              <a:rPr sz="1100" dirty="0">
                <a:latin typeface="Times New Roman"/>
                <a:cs typeface="Times New Roman"/>
              </a:rPr>
              <a:t>million is </a:t>
            </a:r>
            <a:r>
              <a:rPr sz="1100" spc="-5" dirty="0">
                <a:latin typeface="Times New Roman"/>
                <a:cs typeface="Times New Roman"/>
              </a:rPr>
              <a:t>associated with </a:t>
            </a:r>
            <a:r>
              <a:rPr sz="1100" dirty="0">
                <a:latin typeface="Times New Roman"/>
                <a:cs typeface="Times New Roman"/>
              </a:rPr>
              <a:t>the Plant’s </a:t>
            </a:r>
            <a:r>
              <a:rPr sz="1100" spc="-5" dirty="0">
                <a:latin typeface="Times New Roman"/>
                <a:cs typeface="Times New Roman"/>
              </a:rPr>
              <a:t>share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dirty="0">
                <a:latin typeface="Times New Roman"/>
                <a:cs typeface="Times New Roman"/>
              </a:rPr>
              <a:t>Capability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Berkshire </a:t>
            </a:r>
            <a:r>
              <a:rPr sz="1100" dirty="0">
                <a:latin typeface="Times New Roman"/>
                <a:cs typeface="Times New Roman"/>
              </a:rPr>
              <a:t>Wind </a:t>
            </a:r>
            <a:r>
              <a:rPr sz="1100" spc="-5" dirty="0">
                <a:latin typeface="Times New Roman"/>
                <a:cs typeface="Times New Roman"/>
              </a:rPr>
              <a:t>Facility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which </a:t>
            </a:r>
            <a:r>
              <a:rPr sz="1100" dirty="0">
                <a:latin typeface="Times New Roman"/>
                <a:cs typeface="Times New Roman"/>
              </a:rPr>
              <a:t>it is </a:t>
            </a:r>
            <a:r>
              <a:rPr sz="1100" spc="-5" dirty="0">
                <a:latin typeface="Times New Roman"/>
                <a:cs typeface="Times New Roman"/>
              </a:rPr>
              <a:t>Member, although such amount is not  allocated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Plant. As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December 31, </a:t>
            </a:r>
            <a:r>
              <a:rPr sz="1100" spc="-5" dirty="0">
                <a:latin typeface="Times New Roman"/>
                <a:cs typeface="Times New Roman"/>
              </a:rPr>
              <a:t>2018, the Cooperative’s </a:t>
            </a:r>
            <a:r>
              <a:rPr sz="1100" dirty="0">
                <a:latin typeface="Times New Roman"/>
                <a:cs typeface="Times New Roman"/>
              </a:rPr>
              <a:t>total </a:t>
            </a:r>
            <a:r>
              <a:rPr sz="1100" spc="-5" dirty="0">
                <a:latin typeface="Times New Roman"/>
                <a:cs typeface="Times New Roman"/>
              </a:rPr>
              <a:t>future </a:t>
            </a:r>
            <a:r>
              <a:rPr sz="1100" spc="-10" dirty="0">
                <a:latin typeface="Times New Roman"/>
                <a:cs typeface="Times New Roman"/>
              </a:rPr>
              <a:t>debt </a:t>
            </a:r>
            <a:r>
              <a:rPr sz="1100" spc="-5" dirty="0">
                <a:latin typeface="Times New Roman"/>
                <a:cs typeface="Times New Roman"/>
              </a:rPr>
              <a:t>service  requirement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outstanding </a:t>
            </a:r>
            <a:r>
              <a:rPr sz="1100" dirty="0">
                <a:latin typeface="Times New Roman"/>
                <a:cs typeface="Times New Roman"/>
              </a:rPr>
              <a:t>bonds issued for the </a:t>
            </a:r>
            <a:r>
              <a:rPr sz="1100" spc="-5" dirty="0">
                <a:latin typeface="Times New Roman"/>
                <a:cs typeface="Times New Roman"/>
              </a:rPr>
              <a:t>Projects is $73.3 million,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which </a:t>
            </a:r>
            <a:r>
              <a:rPr sz="1100" dirty="0">
                <a:latin typeface="Times New Roman"/>
                <a:cs typeface="Times New Roman"/>
              </a:rPr>
              <a:t>$3.1 million  is </a:t>
            </a:r>
            <a:r>
              <a:rPr sz="1100" spc="-5" dirty="0">
                <a:latin typeface="Times New Roman"/>
                <a:cs typeface="Times New Roman"/>
              </a:rPr>
              <a:t>anticipated to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billed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Plant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future.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estimated aggregate amount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TMLD  required payments under the PSA, </a:t>
            </a:r>
            <a:r>
              <a:rPr sz="1100" dirty="0">
                <a:latin typeface="Times New Roman"/>
                <a:cs typeface="Times New Roman"/>
              </a:rPr>
              <a:t>exclusive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Reserve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Contingency </a:t>
            </a:r>
            <a:r>
              <a:rPr sz="1100" dirty="0">
                <a:latin typeface="Times New Roman"/>
                <a:cs typeface="Times New Roman"/>
              </a:rPr>
              <a:t>Fund billings, to </a:t>
            </a:r>
            <a:r>
              <a:rPr sz="1100" spc="-5" dirty="0">
                <a:latin typeface="Times New Roman"/>
                <a:cs typeface="Times New Roman"/>
              </a:rPr>
              <a:t>the  Cooperative at December 31, </a:t>
            </a:r>
            <a:r>
              <a:rPr sz="1100" dirty="0">
                <a:latin typeface="Times New Roman"/>
                <a:cs typeface="Times New Roman"/>
              </a:rPr>
              <a:t>2018 </a:t>
            </a:r>
            <a:r>
              <a:rPr sz="1100" spc="-5" dirty="0">
                <a:latin typeface="Times New Roman"/>
                <a:cs typeface="Times New Roman"/>
              </a:rPr>
              <a:t>and estimated for future years </a:t>
            </a:r>
            <a:r>
              <a:rPr sz="1100" dirty="0">
                <a:latin typeface="Times New Roman"/>
                <a:cs typeface="Times New Roman"/>
              </a:rPr>
              <a:t>is as</a:t>
            </a:r>
            <a:r>
              <a:rPr sz="1100" spc="3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2739196" y="7326306"/>
          <a:ext cx="2782570" cy="180664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323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02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9389">
                <a:tc>
                  <a:txBody>
                    <a:bodyPr/>
                    <a:lstStyle/>
                    <a:p>
                      <a:pPr marL="77470">
                        <a:lnSpc>
                          <a:spcPts val="1195"/>
                        </a:lnSpc>
                      </a:pPr>
                      <a:r>
                        <a:rPr sz="11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For </a:t>
                      </a:r>
                      <a:r>
                        <a:rPr sz="11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Years </a:t>
                      </a:r>
                      <a:r>
                        <a:rPr sz="1100" u="sng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Ending </a:t>
                      </a:r>
                      <a:r>
                        <a:rPr sz="11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December</a:t>
                      </a:r>
                      <a:r>
                        <a:rPr sz="1100" u="sng" spc="8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31,</a:t>
                      </a:r>
                      <a:r>
                        <a:rPr sz="1100" u="sng" spc="10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034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9690" marB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470"/>
                        </a:spcBef>
                        <a:tabLst>
                          <a:tab pos="328295" algn="l"/>
                        </a:tabLst>
                      </a:pPr>
                      <a:r>
                        <a:rPr sz="110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277,000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969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4903">
                <a:tc>
                  <a:txBody>
                    <a:bodyPr/>
                    <a:lstStyle/>
                    <a:p>
                      <a:pPr marL="31750">
                        <a:lnSpc>
                          <a:spcPts val="1315"/>
                        </a:lnSpc>
                      </a:pP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ts val="1315"/>
                        </a:lnSpc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262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196">
                <a:tc>
                  <a:txBody>
                    <a:bodyPr/>
                    <a:lstStyle/>
                    <a:p>
                      <a:pPr marL="31750">
                        <a:lnSpc>
                          <a:spcPts val="1315"/>
                        </a:lnSpc>
                      </a:pP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2021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ts val="1315"/>
                        </a:lnSpc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261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4196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2022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261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4903">
                <a:tc>
                  <a:txBody>
                    <a:bodyPr/>
                    <a:lstStyle/>
                    <a:p>
                      <a:pPr marL="31750">
                        <a:lnSpc>
                          <a:spcPts val="1315"/>
                        </a:lnSpc>
                      </a:pP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2023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8425" algn="r">
                        <a:lnSpc>
                          <a:spcPts val="1315"/>
                        </a:lnSpc>
                      </a:pP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261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4903">
                <a:tc>
                  <a:txBody>
                    <a:bodyPr/>
                    <a:lstStyle/>
                    <a:p>
                      <a:pPr marL="31750">
                        <a:lnSpc>
                          <a:spcPts val="1315"/>
                        </a:lnSpc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2024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2028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5585">
                        <a:lnSpc>
                          <a:spcPts val="1315"/>
                        </a:lnSpc>
                      </a:pP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1,302,000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4903">
                <a:tc>
                  <a:txBody>
                    <a:bodyPr/>
                    <a:lstStyle/>
                    <a:p>
                      <a:pPr marL="31750">
                        <a:lnSpc>
                          <a:spcPts val="1315"/>
                        </a:lnSpc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2029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2032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315"/>
                        </a:lnSpc>
                        <a:tabLst>
                          <a:tab pos="295910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518</a:t>
                      </a:r>
                      <a:r>
                        <a:rPr sz="1100" u="dbl" spc="-5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u="sng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4215">
                <a:tc>
                  <a:txBody>
                    <a:bodyPr/>
                    <a:lstStyle/>
                    <a:p>
                      <a:pPr marL="77470">
                        <a:lnSpc>
                          <a:spcPts val="1315"/>
                        </a:lnSpc>
                      </a:pP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3020" algn="r">
                        <a:lnSpc>
                          <a:spcPts val="1315"/>
                        </a:lnSpc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100" u="dbl" spc="1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3,142,</a:t>
                      </a:r>
                      <a:r>
                        <a:rPr sz="1100" u="sng" spc="-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100" spc="-80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object 4"/>
          <p:cNvSpPr/>
          <p:nvPr/>
        </p:nvSpPr>
        <p:spPr>
          <a:xfrm>
            <a:off x="4713193" y="9123702"/>
            <a:ext cx="767715" cy="0"/>
          </a:xfrm>
          <a:custGeom>
            <a:avLst/>
            <a:gdLst/>
            <a:ahLst/>
            <a:cxnLst/>
            <a:rect l="l" t="t" r="r" b="b"/>
            <a:pathLst>
              <a:path w="767714">
                <a:moveTo>
                  <a:pt x="0" y="0"/>
                </a:moveTo>
                <a:lnTo>
                  <a:pt x="767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713198" y="9128328"/>
            <a:ext cx="767715" cy="0"/>
          </a:xfrm>
          <a:custGeom>
            <a:avLst/>
            <a:gdLst/>
            <a:ahLst/>
            <a:cxnLst/>
            <a:rect l="l" t="t" r="r" b="b"/>
            <a:pathLst>
              <a:path w="767714">
                <a:moveTo>
                  <a:pt x="0" y="0"/>
                </a:moveTo>
                <a:lnTo>
                  <a:pt x="767651" y="0"/>
                </a:lnTo>
              </a:path>
            </a:pathLst>
          </a:custGeom>
          <a:ln w="92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510">
    <p:push dir="u"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358900" y="852932"/>
            <a:ext cx="5489575" cy="7903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MMWEC </a:t>
            </a:r>
            <a:r>
              <a:rPr sz="11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Contingencies and Liabilities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88265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Templeton, acting through its Light Plant, is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Participant in certain Projects </a:t>
            </a:r>
            <a:r>
              <a:rPr sz="1100" dirty="0">
                <a:latin typeface="Times New Roman"/>
                <a:cs typeface="Times New Roman"/>
              </a:rPr>
              <a:t>of the  </a:t>
            </a:r>
            <a:r>
              <a:rPr sz="1100" spc="-5" dirty="0">
                <a:latin typeface="Times New Roman"/>
                <a:cs typeface="Times New Roman"/>
              </a:rPr>
              <a:t>Massachusetts Municipal </a:t>
            </a:r>
            <a:r>
              <a:rPr sz="1100" dirty="0">
                <a:latin typeface="Times New Roman"/>
                <a:cs typeface="Times New Roman"/>
              </a:rPr>
              <a:t>Wholesale </a:t>
            </a:r>
            <a:r>
              <a:rPr sz="1100" spc="-5" dirty="0">
                <a:latin typeface="Times New Roman"/>
                <a:cs typeface="Times New Roman"/>
              </a:rPr>
              <a:t>Electric Company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(MMWEC).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8669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MMWEC has issued </a:t>
            </a:r>
            <a:r>
              <a:rPr sz="1100" spc="-5" dirty="0">
                <a:latin typeface="Times New Roman"/>
                <a:cs typeface="Times New Roman"/>
              </a:rPr>
              <a:t>separate issues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revenue bonds for each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its eight Projects, </a:t>
            </a:r>
            <a:r>
              <a:rPr sz="1100" dirty="0">
                <a:latin typeface="Times New Roman"/>
                <a:cs typeface="Times New Roman"/>
              </a:rPr>
              <a:t>which </a:t>
            </a:r>
            <a:r>
              <a:rPr sz="1100" spc="-5" dirty="0">
                <a:latin typeface="Times New Roman"/>
                <a:cs typeface="Times New Roman"/>
              </a:rPr>
              <a:t>are  </a:t>
            </a:r>
            <a:r>
              <a:rPr sz="1100" dirty="0">
                <a:latin typeface="Times New Roman"/>
                <a:cs typeface="Times New Roman"/>
              </a:rPr>
              <a:t>payable </a:t>
            </a:r>
            <a:r>
              <a:rPr sz="1100" spc="-5" dirty="0">
                <a:latin typeface="Times New Roman"/>
                <a:cs typeface="Times New Roman"/>
              </a:rPr>
              <a:t>solely from, and </a:t>
            </a:r>
            <a:r>
              <a:rPr sz="1100" dirty="0">
                <a:latin typeface="Times New Roman"/>
                <a:cs typeface="Times New Roman"/>
              </a:rPr>
              <a:t>secured </a:t>
            </a:r>
            <a:r>
              <a:rPr sz="1100" spc="-5" dirty="0">
                <a:latin typeface="Times New Roman"/>
                <a:cs typeface="Times New Roman"/>
              </a:rPr>
              <a:t>solely </a:t>
            </a:r>
            <a:r>
              <a:rPr sz="1100" dirty="0">
                <a:latin typeface="Times New Roman"/>
                <a:cs typeface="Times New Roman"/>
              </a:rPr>
              <a:t>by, the </a:t>
            </a:r>
            <a:r>
              <a:rPr sz="1100" spc="-5" dirty="0">
                <a:latin typeface="Times New Roman"/>
                <a:cs typeface="Times New Roman"/>
              </a:rPr>
              <a:t>revenues derived from the Project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which the  </a:t>
            </a:r>
            <a:r>
              <a:rPr sz="1100" dirty="0">
                <a:latin typeface="Times New Roman"/>
                <a:cs typeface="Times New Roman"/>
              </a:rPr>
              <a:t>bonds </a:t>
            </a:r>
            <a:r>
              <a:rPr sz="1100" spc="-5" dirty="0">
                <a:latin typeface="Times New Roman"/>
                <a:cs typeface="Times New Roman"/>
              </a:rPr>
              <a:t>relate, plus available </a:t>
            </a:r>
            <a:r>
              <a:rPr sz="1100" dirty="0">
                <a:latin typeface="Times New Roman"/>
                <a:cs typeface="Times New Roman"/>
              </a:rPr>
              <a:t>funds pledged </a:t>
            </a:r>
            <a:r>
              <a:rPr sz="1100" spc="-5" dirty="0">
                <a:latin typeface="Times New Roman"/>
                <a:cs typeface="Times New Roman"/>
              </a:rPr>
              <a:t>under MMWEC’s Amended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Restated General  </a:t>
            </a:r>
            <a:r>
              <a:rPr sz="1100" dirty="0">
                <a:latin typeface="Times New Roman"/>
                <a:cs typeface="Times New Roman"/>
              </a:rPr>
              <a:t>Bond </a:t>
            </a:r>
            <a:r>
              <a:rPr sz="1100" spc="-5" dirty="0">
                <a:latin typeface="Times New Roman"/>
                <a:cs typeface="Times New Roman"/>
              </a:rPr>
              <a:t>Resolution (GBR) with respect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bonds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that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Project.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7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 MMWEC </a:t>
            </a:r>
            <a:r>
              <a:rPr sz="1100" spc="-5" dirty="0">
                <a:latin typeface="Times New Roman"/>
                <a:cs typeface="Times New Roman"/>
              </a:rPr>
              <a:t>revenues derived from each Project are </a:t>
            </a:r>
            <a:r>
              <a:rPr sz="1100" dirty="0">
                <a:latin typeface="Times New Roman"/>
                <a:cs typeface="Times New Roman"/>
              </a:rPr>
              <a:t>used </a:t>
            </a:r>
            <a:r>
              <a:rPr sz="1100" spc="-5" dirty="0">
                <a:latin typeface="Times New Roman"/>
                <a:cs typeface="Times New Roman"/>
              </a:rPr>
              <a:t>solely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provide for the payment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bonds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any bond issue </a:t>
            </a:r>
            <a:r>
              <a:rPr sz="1100" spc="-5" dirty="0">
                <a:latin typeface="Times New Roman"/>
                <a:cs typeface="Times New Roman"/>
              </a:rPr>
              <a:t>relating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such Project and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pay MMWEC’s cost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owning </a:t>
            </a:r>
            <a:r>
              <a:rPr sz="1100" spc="-5" dirty="0">
                <a:latin typeface="Times New Roman"/>
                <a:cs typeface="Times New Roman"/>
              </a:rPr>
              <a:t>and  </a:t>
            </a:r>
            <a:r>
              <a:rPr sz="1100" dirty="0">
                <a:latin typeface="Times New Roman"/>
                <a:cs typeface="Times New Roman"/>
              </a:rPr>
              <a:t>operating </a:t>
            </a:r>
            <a:r>
              <a:rPr sz="1100" spc="-5" dirty="0">
                <a:latin typeface="Times New Roman"/>
                <a:cs typeface="Times New Roman"/>
              </a:rPr>
              <a:t>such Project </a:t>
            </a:r>
            <a:r>
              <a:rPr sz="1100" dirty="0">
                <a:latin typeface="Times New Roman"/>
                <a:cs typeface="Times New Roman"/>
              </a:rPr>
              <a:t>and are </a:t>
            </a:r>
            <a:r>
              <a:rPr sz="1100" spc="-5" dirty="0">
                <a:latin typeface="Times New Roman"/>
                <a:cs typeface="Times New Roman"/>
              </a:rPr>
              <a:t>not used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provide for the payment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bonds </a:t>
            </a:r>
            <a:r>
              <a:rPr sz="1100" dirty="0">
                <a:latin typeface="Times New Roman"/>
                <a:cs typeface="Times New Roman"/>
              </a:rPr>
              <a:t>of any bond issue  </a:t>
            </a:r>
            <a:r>
              <a:rPr sz="1100" spc="-5" dirty="0">
                <a:latin typeface="Times New Roman"/>
                <a:cs typeface="Times New Roman"/>
              </a:rPr>
              <a:t>relating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any other Project.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4604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MMWEC </a:t>
            </a:r>
            <a:r>
              <a:rPr sz="1100" spc="-5" dirty="0">
                <a:latin typeface="Times New Roman"/>
                <a:cs typeface="Times New Roman"/>
              </a:rPr>
              <a:t>operates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Stony </a:t>
            </a:r>
            <a:r>
              <a:rPr sz="1100" dirty="0">
                <a:latin typeface="Times New Roman"/>
                <a:cs typeface="Times New Roman"/>
              </a:rPr>
              <a:t>Brook </a:t>
            </a:r>
            <a:r>
              <a:rPr sz="1100" spc="-5" dirty="0">
                <a:latin typeface="Times New Roman"/>
                <a:cs typeface="Times New Roman"/>
              </a:rPr>
              <a:t>Intermediate Project and the Stony Brook </a:t>
            </a:r>
            <a:r>
              <a:rPr sz="1100" dirty="0">
                <a:latin typeface="Times New Roman"/>
                <a:cs typeface="Times New Roman"/>
              </a:rPr>
              <a:t>Peaking </a:t>
            </a:r>
            <a:r>
              <a:rPr sz="1100" spc="-5" dirty="0">
                <a:latin typeface="Times New Roman"/>
                <a:cs typeface="Times New Roman"/>
              </a:rPr>
              <a:t>Project,  </a:t>
            </a:r>
            <a:r>
              <a:rPr sz="1100" dirty="0">
                <a:latin typeface="Times New Roman"/>
                <a:cs typeface="Times New Roman"/>
              </a:rPr>
              <a:t>both </a:t>
            </a:r>
            <a:r>
              <a:rPr sz="1100" spc="-5" dirty="0">
                <a:latin typeface="Times New Roman"/>
                <a:cs typeface="Times New Roman"/>
              </a:rPr>
              <a:t>fossil-fueled power plants. </a:t>
            </a:r>
            <a:r>
              <a:rPr sz="1100" dirty="0">
                <a:latin typeface="Times New Roman"/>
                <a:cs typeface="Times New Roman"/>
              </a:rPr>
              <a:t>MMWEC </a:t>
            </a:r>
            <a:r>
              <a:rPr sz="1100" spc="-5" dirty="0">
                <a:latin typeface="Times New Roman"/>
                <a:cs typeface="Times New Roman"/>
              </a:rPr>
              <a:t>has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3.7% interest </a:t>
            </a:r>
            <a:r>
              <a:rPr sz="1100" dirty="0">
                <a:latin typeface="Times New Roman"/>
                <a:cs typeface="Times New Roman"/>
              </a:rPr>
              <a:t>in the W.F. </a:t>
            </a:r>
            <a:r>
              <a:rPr sz="1100" spc="-5" dirty="0">
                <a:latin typeface="Times New Roman"/>
                <a:cs typeface="Times New Roman"/>
              </a:rPr>
              <a:t>Wyman </a:t>
            </a:r>
            <a:r>
              <a:rPr sz="1100" dirty="0">
                <a:latin typeface="Times New Roman"/>
                <a:cs typeface="Times New Roman"/>
              </a:rPr>
              <a:t>Unit </a:t>
            </a:r>
            <a:r>
              <a:rPr sz="1100" spc="-5" dirty="0">
                <a:latin typeface="Times New Roman"/>
                <a:cs typeface="Times New Roman"/>
              </a:rPr>
              <a:t>No. </a:t>
            </a:r>
            <a:r>
              <a:rPr sz="1100" dirty="0">
                <a:latin typeface="Times New Roman"/>
                <a:cs typeface="Times New Roman"/>
              </a:rPr>
              <a:t>4  plant, </a:t>
            </a:r>
            <a:r>
              <a:rPr sz="1100" spc="-5" dirty="0">
                <a:latin typeface="Times New Roman"/>
                <a:cs typeface="Times New Roman"/>
              </a:rPr>
              <a:t>which is operated and </a:t>
            </a:r>
            <a:r>
              <a:rPr sz="1100" dirty="0">
                <a:latin typeface="Times New Roman"/>
                <a:cs typeface="Times New Roman"/>
              </a:rPr>
              <a:t>owned by </a:t>
            </a:r>
            <a:r>
              <a:rPr sz="1100" spc="-5" dirty="0">
                <a:latin typeface="Times New Roman"/>
                <a:cs typeface="Times New Roman"/>
              </a:rPr>
              <a:t>its majority owner, FPL Energy </a:t>
            </a:r>
            <a:r>
              <a:rPr sz="1100" dirty="0">
                <a:latin typeface="Times New Roman"/>
                <a:cs typeface="Times New Roman"/>
              </a:rPr>
              <a:t>Wyman </a:t>
            </a:r>
            <a:r>
              <a:rPr sz="1100" spc="-10" dirty="0">
                <a:latin typeface="Times New Roman"/>
                <a:cs typeface="Times New Roman"/>
              </a:rPr>
              <a:t>IV, </a:t>
            </a:r>
            <a:r>
              <a:rPr sz="1100" spc="-5" dirty="0">
                <a:latin typeface="Times New Roman"/>
                <a:cs typeface="Times New Roman"/>
              </a:rPr>
              <a:t>LLC, </a:t>
            </a:r>
            <a:r>
              <a:rPr sz="1100" dirty="0">
                <a:latin typeface="Times New Roman"/>
                <a:cs typeface="Times New Roman"/>
              </a:rPr>
              <a:t>a  subsidiary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NextEra Energy Resources LLC, </a:t>
            </a:r>
            <a:r>
              <a:rPr sz="1100" dirty="0">
                <a:latin typeface="Times New Roman"/>
                <a:cs typeface="Times New Roman"/>
              </a:rPr>
              <a:t>and a </a:t>
            </a:r>
            <a:r>
              <a:rPr sz="1100" spc="-5" dirty="0">
                <a:latin typeface="Times New Roman"/>
                <a:cs typeface="Times New Roman"/>
              </a:rPr>
              <a:t>4.8% ownership interest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Millstone  </a:t>
            </a:r>
            <a:r>
              <a:rPr sz="1100" dirty="0">
                <a:latin typeface="Times New Roman"/>
                <a:cs typeface="Times New Roman"/>
              </a:rPr>
              <a:t>Unit 3 </a:t>
            </a:r>
            <a:r>
              <a:rPr sz="1100" spc="-5" dirty="0">
                <a:latin typeface="Times New Roman"/>
                <a:cs typeface="Times New Roman"/>
              </a:rPr>
              <a:t>nuclear </a:t>
            </a:r>
            <a:r>
              <a:rPr sz="1100" dirty="0">
                <a:latin typeface="Times New Roman"/>
                <a:cs typeface="Times New Roman"/>
              </a:rPr>
              <a:t>unit, </a:t>
            </a:r>
            <a:r>
              <a:rPr sz="1100" spc="-5" dirty="0">
                <a:latin typeface="Times New Roman"/>
                <a:cs typeface="Times New Roman"/>
              </a:rPr>
              <a:t>operated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Dominion Nuclear Connecticut, Inc. (DNCI), </a:t>
            </a:r>
            <a:r>
              <a:rPr sz="1100" dirty="0">
                <a:latin typeface="Times New Roman"/>
                <a:cs typeface="Times New Roman"/>
              </a:rPr>
              <a:t>the majority owner  and an </a:t>
            </a:r>
            <a:r>
              <a:rPr sz="1100" spc="-5" dirty="0">
                <a:latin typeface="Times New Roman"/>
                <a:cs typeface="Times New Roman"/>
              </a:rPr>
              <a:t>indirect subsidiary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Dominion Resources, Inc. DNCI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owns and operates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Millstone Unit </a:t>
            </a:r>
            <a:r>
              <a:rPr sz="1100" dirty="0">
                <a:latin typeface="Times New Roman"/>
                <a:cs typeface="Times New Roman"/>
              </a:rPr>
              <a:t>2 </a:t>
            </a:r>
            <a:r>
              <a:rPr sz="1100" spc="-5" dirty="0">
                <a:latin typeface="Times New Roman"/>
                <a:cs typeface="Times New Roman"/>
              </a:rPr>
              <a:t>nuclear </a:t>
            </a:r>
            <a:r>
              <a:rPr sz="1100" dirty="0">
                <a:latin typeface="Times New Roman"/>
                <a:cs typeface="Times New Roman"/>
              </a:rPr>
              <a:t>unit. </a:t>
            </a:r>
            <a:r>
              <a:rPr sz="1100" spc="-5" dirty="0">
                <a:latin typeface="Times New Roman"/>
                <a:cs typeface="Times New Roman"/>
              </a:rPr>
              <a:t>The operating license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Millstone Unit </a:t>
            </a:r>
            <a:r>
              <a:rPr sz="1100" dirty="0">
                <a:latin typeface="Times New Roman"/>
                <a:cs typeface="Times New Roman"/>
              </a:rPr>
              <a:t>3 </a:t>
            </a:r>
            <a:r>
              <a:rPr sz="1100" spc="-5" dirty="0">
                <a:latin typeface="Times New Roman"/>
                <a:cs typeface="Times New Roman"/>
              </a:rPr>
              <a:t>nuclear unit </a:t>
            </a:r>
            <a:r>
              <a:rPr sz="1100" dirty="0">
                <a:latin typeface="Times New Roman"/>
                <a:cs typeface="Times New Roman"/>
              </a:rPr>
              <a:t>extends  to </a:t>
            </a:r>
            <a:r>
              <a:rPr sz="1100" spc="-5" dirty="0">
                <a:latin typeface="Times New Roman"/>
                <a:cs typeface="Times New Roman"/>
              </a:rPr>
              <a:t>November </a:t>
            </a:r>
            <a:r>
              <a:rPr sz="1100" dirty="0">
                <a:latin typeface="Times New Roman"/>
                <a:cs typeface="Times New Roman"/>
              </a:rPr>
              <a:t>25,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2045.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7366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substantial portion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MMWEC’s plant investment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financing program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11.6%  </a:t>
            </a:r>
            <a:r>
              <a:rPr sz="1100" spc="-5" dirty="0">
                <a:latin typeface="Times New Roman"/>
                <a:cs typeface="Times New Roman"/>
              </a:rPr>
              <a:t>ownership interest </a:t>
            </a:r>
            <a:r>
              <a:rPr sz="1100" dirty="0">
                <a:latin typeface="Times New Roman"/>
                <a:cs typeface="Times New Roman"/>
              </a:rPr>
              <a:t>in the </a:t>
            </a:r>
            <a:r>
              <a:rPr sz="1100" spc="-5" dirty="0">
                <a:latin typeface="Times New Roman"/>
                <a:cs typeface="Times New Roman"/>
              </a:rPr>
              <a:t>Seabrook Station nuclear generating unit operated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NextEra Energy  Seabrook, LLC (NextEra Seabrook)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majority owner </a:t>
            </a:r>
            <a:r>
              <a:rPr sz="1100" dirty="0">
                <a:latin typeface="Times New Roman"/>
                <a:cs typeface="Times New Roman"/>
              </a:rPr>
              <a:t>and an </a:t>
            </a:r>
            <a:r>
              <a:rPr sz="1100" spc="-5" dirty="0">
                <a:latin typeface="Times New Roman"/>
                <a:cs typeface="Times New Roman"/>
              </a:rPr>
              <a:t>indirect subsidiary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NextEra  </a:t>
            </a:r>
            <a:r>
              <a:rPr sz="1100" dirty="0">
                <a:latin typeface="Times New Roman"/>
                <a:cs typeface="Times New Roman"/>
              </a:rPr>
              <a:t>Energy </a:t>
            </a:r>
            <a:r>
              <a:rPr sz="1100" spc="-5" dirty="0">
                <a:latin typeface="Times New Roman"/>
                <a:cs typeface="Times New Roman"/>
              </a:rPr>
              <a:t>Resources LLC. The operating license for Seabrook Station </a:t>
            </a:r>
            <a:r>
              <a:rPr sz="1100" dirty="0">
                <a:latin typeface="Times New Roman"/>
                <a:cs typeface="Times New Roman"/>
              </a:rPr>
              <a:t>extends to March 15, 2030.  </a:t>
            </a:r>
            <a:r>
              <a:rPr sz="1100" spc="-5" dirty="0">
                <a:latin typeface="Times New Roman"/>
                <a:cs typeface="Times New Roman"/>
              </a:rPr>
              <a:t>NextEra Seabrook </a:t>
            </a:r>
            <a:r>
              <a:rPr sz="1100" dirty="0">
                <a:latin typeface="Times New Roman"/>
                <a:cs typeface="Times New Roman"/>
              </a:rPr>
              <a:t>has </a:t>
            </a:r>
            <a:r>
              <a:rPr sz="1100" spc="-5" dirty="0">
                <a:latin typeface="Times New Roman"/>
                <a:cs typeface="Times New Roman"/>
              </a:rPr>
              <a:t>submitted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application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extend the Seabrook Station operating license 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an additional </a:t>
            </a:r>
            <a:r>
              <a:rPr sz="1100" spc="-10" dirty="0">
                <a:latin typeface="Times New Roman"/>
                <a:cs typeface="Times New Roman"/>
              </a:rPr>
              <a:t>20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years.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ts val="1260"/>
              </a:lnSpc>
            </a:pPr>
            <a:r>
              <a:rPr sz="1100" spc="-5" dirty="0">
                <a:latin typeface="Times New Roman"/>
                <a:cs typeface="Times New Roman"/>
              </a:rPr>
              <a:t>Pursuant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PSAs, </a:t>
            </a:r>
            <a:r>
              <a:rPr sz="1100" dirty="0">
                <a:latin typeface="Times New Roman"/>
                <a:cs typeface="Times New Roman"/>
              </a:rPr>
              <a:t>the MMWEC </a:t>
            </a:r>
            <a:r>
              <a:rPr sz="1100" spc="-5" dirty="0">
                <a:latin typeface="Times New Roman"/>
                <a:cs typeface="Times New Roman"/>
              </a:rPr>
              <a:t>Seabrook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Millstone Project Participants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liable for  </a:t>
            </a:r>
            <a:r>
              <a:rPr sz="1100" dirty="0">
                <a:latin typeface="Times New Roman"/>
                <a:cs typeface="Times New Roman"/>
              </a:rPr>
              <a:t>their </a:t>
            </a:r>
            <a:r>
              <a:rPr sz="1100" spc="-5" dirty="0">
                <a:latin typeface="Times New Roman"/>
                <a:cs typeface="Times New Roman"/>
              </a:rPr>
              <a:t>proportionate share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costs associated with decommissioning the plants, </a:t>
            </a:r>
            <a:r>
              <a:rPr sz="1100" dirty="0">
                <a:latin typeface="Times New Roman"/>
                <a:cs typeface="Times New Roman"/>
              </a:rPr>
              <a:t>which </a:t>
            </a:r>
            <a:r>
              <a:rPr sz="1100" spc="-5" dirty="0">
                <a:latin typeface="Times New Roman"/>
                <a:cs typeface="Times New Roman"/>
              </a:rPr>
              <a:t>costs are  </a:t>
            </a:r>
            <a:r>
              <a:rPr sz="1100" dirty="0">
                <a:latin typeface="Times New Roman"/>
                <a:cs typeface="Times New Roman"/>
              </a:rPr>
              <a:t>being </a:t>
            </a:r>
            <a:r>
              <a:rPr sz="1100" spc="-5" dirty="0">
                <a:latin typeface="Times New Roman"/>
                <a:cs typeface="Times New Roman"/>
              </a:rPr>
              <a:t>funded through </a:t>
            </a:r>
            <a:r>
              <a:rPr sz="1100" dirty="0">
                <a:latin typeface="Times New Roman"/>
                <a:cs typeface="Times New Roman"/>
              </a:rPr>
              <a:t>monthly </a:t>
            </a:r>
            <a:r>
              <a:rPr sz="1100" spc="-5" dirty="0">
                <a:latin typeface="Times New Roman"/>
                <a:cs typeface="Times New Roman"/>
              </a:rPr>
              <a:t>Project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billings.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ct val="95700"/>
              </a:lnSpc>
            </a:pPr>
            <a:r>
              <a:rPr sz="1100" spc="-5" dirty="0">
                <a:latin typeface="Times New Roman"/>
                <a:cs typeface="Times New Roman"/>
              </a:rPr>
              <a:t>Also,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Project Participants are </a:t>
            </a:r>
            <a:r>
              <a:rPr sz="1100" dirty="0">
                <a:latin typeface="Times New Roman"/>
                <a:cs typeface="Times New Roman"/>
              </a:rPr>
              <a:t>liable </a:t>
            </a:r>
            <a:r>
              <a:rPr sz="1100" spc="-5" dirty="0">
                <a:latin typeface="Times New Roman"/>
                <a:cs typeface="Times New Roman"/>
              </a:rPr>
              <a:t>for their proportionate share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uninsured </a:t>
            </a:r>
            <a:r>
              <a:rPr sz="1100" dirty="0">
                <a:latin typeface="Times New Roman"/>
                <a:cs typeface="Times New Roman"/>
              </a:rPr>
              <a:t>costs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  nuclear </a:t>
            </a:r>
            <a:r>
              <a:rPr sz="1100" spc="-5" dirty="0">
                <a:latin typeface="Times New Roman"/>
                <a:cs typeface="Times New Roman"/>
              </a:rPr>
              <a:t>incident that might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imposed under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Price-Anderson Act (Act). Originally enacted in  </a:t>
            </a:r>
            <a:r>
              <a:rPr sz="1100" dirty="0">
                <a:latin typeface="Times New Roman"/>
                <a:cs typeface="Times New Roman"/>
              </a:rPr>
              <a:t>1957, </a:t>
            </a:r>
            <a:r>
              <a:rPr sz="1100" spc="-5" dirty="0">
                <a:latin typeface="Times New Roman"/>
                <a:cs typeface="Times New Roman"/>
              </a:rPr>
              <a:t>the Act </a:t>
            </a:r>
            <a:r>
              <a:rPr sz="1100" dirty="0">
                <a:latin typeface="Times New Roman"/>
                <a:cs typeface="Times New Roman"/>
              </a:rPr>
              <a:t>has been </a:t>
            </a:r>
            <a:r>
              <a:rPr sz="1100" spc="-5" dirty="0">
                <a:latin typeface="Times New Roman"/>
                <a:cs typeface="Times New Roman"/>
              </a:rPr>
              <a:t>renewed several times. In </a:t>
            </a:r>
            <a:r>
              <a:rPr sz="1100" dirty="0">
                <a:latin typeface="Times New Roman"/>
                <a:cs typeface="Times New Roman"/>
              </a:rPr>
              <a:t>July </a:t>
            </a:r>
            <a:r>
              <a:rPr sz="1100" spc="-5" dirty="0">
                <a:latin typeface="Times New Roman"/>
                <a:cs typeface="Times New Roman"/>
              </a:rPr>
              <a:t>2005,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part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Energy Policy Act </a:t>
            </a:r>
            <a:r>
              <a:rPr sz="1100" dirty="0">
                <a:latin typeface="Times New Roman"/>
                <a:cs typeface="Times New Roman"/>
              </a:rPr>
              <a:t>of  2005, </a:t>
            </a:r>
            <a:r>
              <a:rPr sz="1100" spc="-5" dirty="0">
                <a:latin typeface="Times New Roman"/>
                <a:cs typeface="Times New Roman"/>
              </a:rPr>
              <a:t>Congress extended </a:t>
            </a:r>
            <a:r>
              <a:rPr sz="1100" spc="-1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Act until </a:t>
            </a:r>
            <a:r>
              <a:rPr sz="1100" dirty="0">
                <a:latin typeface="Times New Roman"/>
                <a:cs typeface="Times New Roman"/>
              </a:rPr>
              <a:t>the end </a:t>
            </a:r>
            <a:r>
              <a:rPr sz="1100" spc="-10" dirty="0">
                <a:latin typeface="Times New Roman"/>
                <a:cs typeface="Times New Roman"/>
              </a:rPr>
              <a:t>of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2025.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165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MMWEC is </a:t>
            </a:r>
            <a:r>
              <a:rPr sz="1100" spc="-5" dirty="0">
                <a:latin typeface="Times New Roman"/>
                <a:cs typeface="Times New Roman"/>
              </a:rPr>
              <a:t>involved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various legal actions. In the opinion </a:t>
            </a:r>
            <a:r>
              <a:rPr sz="1100" dirty="0">
                <a:latin typeface="Times New Roman"/>
                <a:cs typeface="Times New Roman"/>
              </a:rPr>
              <a:t>of MMWEC </a:t>
            </a:r>
            <a:r>
              <a:rPr sz="1100" spc="-5" dirty="0">
                <a:latin typeface="Times New Roman"/>
                <a:cs typeface="Times New Roman"/>
              </a:rPr>
              <a:t>management, </a:t>
            </a:r>
            <a:r>
              <a:rPr sz="1100" dirty="0">
                <a:latin typeface="Times New Roman"/>
                <a:cs typeface="Times New Roman"/>
              </a:rPr>
              <a:t>the  outcome of </a:t>
            </a:r>
            <a:r>
              <a:rPr sz="1100" spc="-5" dirty="0">
                <a:latin typeface="Times New Roman"/>
                <a:cs typeface="Times New Roman"/>
              </a:rPr>
              <a:t>such actions will not 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material adverse effect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financial position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  company. </a:t>
            </a:r>
            <a:r>
              <a:rPr sz="1100" spc="-5" dirty="0">
                <a:latin typeface="Times New Roman"/>
                <a:cs typeface="Times New Roman"/>
              </a:rPr>
              <a:t>Total capital expenditures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MMWEC’s Projects </a:t>
            </a:r>
            <a:r>
              <a:rPr sz="1100" dirty="0">
                <a:latin typeface="Times New Roman"/>
                <a:cs typeface="Times New Roman"/>
              </a:rPr>
              <a:t>amounted to </a:t>
            </a:r>
            <a:r>
              <a:rPr sz="1100" spc="-5" dirty="0">
                <a:latin typeface="Times New Roman"/>
                <a:cs typeface="Times New Roman"/>
              </a:rPr>
              <a:t>$1.7 </a:t>
            </a:r>
            <a:r>
              <a:rPr sz="1100" dirty="0">
                <a:latin typeface="Times New Roman"/>
                <a:cs typeface="Times New Roman"/>
              </a:rPr>
              <a:t>billion of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which</a:t>
            </a:r>
            <a:endParaRPr sz="1100">
              <a:latin typeface="Times New Roman"/>
              <a:cs typeface="Times New Roman"/>
            </a:endParaRPr>
          </a:p>
          <a:p>
            <a:pPr marL="12700" marR="46990">
              <a:lnSpc>
                <a:spcPts val="1260"/>
              </a:lnSpc>
              <a:spcBef>
                <a:spcPts val="45"/>
              </a:spcBef>
            </a:pPr>
            <a:r>
              <a:rPr sz="1100" dirty="0">
                <a:latin typeface="Times New Roman"/>
                <a:cs typeface="Times New Roman"/>
              </a:rPr>
              <a:t>$28.0 million </a:t>
            </a:r>
            <a:r>
              <a:rPr sz="1100" spc="-5" dirty="0">
                <a:latin typeface="Times New Roman"/>
                <a:cs typeface="Times New Roman"/>
              </a:rPr>
              <a:t>represents the </a:t>
            </a:r>
            <a:r>
              <a:rPr sz="1100" dirty="0">
                <a:latin typeface="Times New Roman"/>
                <a:cs typeface="Times New Roman"/>
              </a:rPr>
              <a:t>amount </a:t>
            </a:r>
            <a:r>
              <a:rPr sz="1100" spc="-5" dirty="0">
                <a:latin typeface="Times New Roman"/>
                <a:cs typeface="Times New Roman"/>
              </a:rPr>
              <a:t>associated with the </a:t>
            </a:r>
            <a:r>
              <a:rPr sz="1100" dirty="0">
                <a:latin typeface="Times New Roman"/>
                <a:cs typeface="Times New Roman"/>
              </a:rPr>
              <a:t>Plant’s </a:t>
            </a:r>
            <a:r>
              <a:rPr sz="1100" spc="-5" dirty="0">
                <a:latin typeface="Times New Roman"/>
                <a:cs typeface="Times New Roman"/>
              </a:rPr>
              <a:t>share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Project Capability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 Projects </a:t>
            </a:r>
            <a:r>
              <a:rPr sz="1100" dirty="0">
                <a:latin typeface="Times New Roman"/>
                <a:cs typeface="Times New Roman"/>
              </a:rPr>
              <a:t>in which </a:t>
            </a:r>
            <a:r>
              <a:rPr sz="1100" spc="-5" dirty="0">
                <a:latin typeface="Times New Roman"/>
                <a:cs typeface="Times New Roman"/>
              </a:rPr>
              <a:t>it participates, although such amount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not allocated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Plant.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2860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MMWEC’s debt outstanding </a:t>
            </a:r>
            <a:r>
              <a:rPr sz="1100" dirty="0">
                <a:latin typeface="Times New Roman"/>
                <a:cs typeface="Times New Roman"/>
              </a:rPr>
              <a:t>for the </a:t>
            </a:r>
            <a:r>
              <a:rPr sz="1100" spc="-5" dirty="0">
                <a:latin typeface="Times New Roman"/>
                <a:cs typeface="Times New Roman"/>
              </a:rPr>
              <a:t>Projects includes Power Supply Project Revenue </a:t>
            </a:r>
            <a:r>
              <a:rPr sz="1100" dirty="0">
                <a:latin typeface="Times New Roman"/>
                <a:cs typeface="Times New Roman"/>
              </a:rPr>
              <a:t>Bonds  totaling </a:t>
            </a:r>
            <a:r>
              <a:rPr sz="1100" spc="-5" dirty="0">
                <a:latin typeface="Times New Roman"/>
                <a:cs typeface="Times New Roman"/>
              </a:rPr>
              <a:t>$7.1 million,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which </a:t>
            </a:r>
            <a:r>
              <a:rPr sz="1100" dirty="0">
                <a:latin typeface="Times New Roman"/>
                <a:cs typeface="Times New Roman"/>
              </a:rPr>
              <a:t>$147,000 is </a:t>
            </a:r>
            <a:r>
              <a:rPr sz="1100" spc="-5" dirty="0">
                <a:latin typeface="Times New Roman"/>
                <a:cs typeface="Times New Roman"/>
              </a:rPr>
              <a:t>associated </a:t>
            </a:r>
            <a:r>
              <a:rPr sz="1100" dirty="0">
                <a:latin typeface="Times New Roman"/>
                <a:cs typeface="Times New Roman"/>
              </a:rPr>
              <a:t>with the </a:t>
            </a:r>
            <a:r>
              <a:rPr sz="1100" spc="-5" dirty="0">
                <a:latin typeface="Times New Roman"/>
                <a:cs typeface="Times New Roman"/>
              </a:rPr>
              <a:t>Plant’s share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Project Capability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Projects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which </a:t>
            </a:r>
            <a:r>
              <a:rPr sz="1100" dirty="0">
                <a:latin typeface="Times New Roman"/>
                <a:cs typeface="Times New Roman"/>
              </a:rPr>
              <a:t>it </a:t>
            </a:r>
            <a:r>
              <a:rPr sz="1100" spc="-5" dirty="0">
                <a:latin typeface="Times New Roman"/>
                <a:cs typeface="Times New Roman"/>
              </a:rPr>
              <a:t>participates, although such amount is not allocated to the</a:t>
            </a:r>
            <a:r>
              <a:rPr sz="1100" spc="9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Plant.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622">
    <p:push dir="u"/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821" y="852932"/>
            <a:ext cx="5966460" cy="8258809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469265" marR="20320" algn="just">
              <a:lnSpc>
                <a:spcPct val="95900"/>
              </a:lnSpc>
              <a:spcBef>
                <a:spcPts val="155"/>
              </a:spcBef>
            </a:pP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2018, MMWEC’s </a:t>
            </a:r>
            <a:r>
              <a:rPr sz="1100" dirty="0">
                <a:latin typeface="Times New Roman"/>
                <a:cs typeface="Times New Roman"/>
              </a:rPr>
              <a:t>total </a:t>
            </a:r>
            <a:r>
              <a:rPr sz="1100" spc="-5" dirty="0">
                <a:latin typeface="Times New Roman"/>
                <a:cs typeface="Times New Roman"/>
              </a:rPr>
              <a:t>future debt service requirement </a:t>
            </a:r>
            <a:r>
              <a:rPr sz="1100" spc="-1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outstanding bonds  </a:t>
            </a:r>
            <a:r>
              <a:rPr sz="1100" dirty="0">
                <a:latin typeface="Times New Roman"/>
                <a:cs typeface="Times New Roman"/>
              </a:rPr>
              <a:t>issued </a:t>
            </a:r>
            <a:r>
              <a:rPr sz="1100" spc="-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Projects is $7.4 million,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which </a:t>
            </a:r>
            <a:r>
              <a:rPr sz="1100" dirty="0">
                <a:latin typeface="Times New Roman"/>
                <a:cs typeface="Times New Roman"/>
              </a:rPr>
              <a:t>$154,000 is </a:t>
            </a:r>
            <a:r>
              <a:rPr sz="1100" spc="-5" dirty="0">
                <a:latin typeface="Times New Roman"/>
                <a:cs typeface="Times New Roman"/>
              </a:rPr>
              <a:t>anticipated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billed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Plant </a:t>
            </a:r>
            <a:r>
              <a:rPr sz="1100" spc="5" dirty="0">
                <a:latin typeface="Times New Roman"/>
                <a:cs typeface="Times New Roman"/>
              </a:rPr>
              <a:t>in 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future.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469265" marR="81915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estimated aggregate amount </a:t>
            </a:r>
            <a:r>
              <a:rPr sz="1100" dirty="0">
                <a:latin typeface="Times New Roman"/>
                <a:cs typeface="Times New Roman"/>
              </a:rPr>
              <a:t>of Templeton </a:t>
            </a:r>
            <a:r>
              <a:rPr sz="1100" spc="-5" dirty="0">
                <a:latin typeface="Times New Roman"/>
                <a:cs typeface="Times New Roman"/>
              </a:rPr>
              <a:t>Municipal Light Plant’s required payments under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PSAs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PPAs, </a:t>
            </a:r>
            <a:r>
              <a:rPr sz="1100" dirty="0">
                <a:latin typeface="Times New Roman"/>
                <a:cs typeface="Times New Roman"/>
              </a:rPr>
              <a:t>exclusive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Reserve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Contingency </a:t>
            </a:r>
            <a:r>
              <a:rPr sz="1100" dirty="0">
                <a:latin typeface="Times New Roman"/>
                <a:cs typeface="Times New Roman"/>
              </a:rPr>
              <a:t>Fund billings, to MMWEC </a:t>
            </a:r>
            <a:r>
              <a:rPr sz="1100" spc="-5" dirty="0">
                <a:latin typeface="Times New Roman"/>
                <a:cs typeface="Times New Roman"/>
              </a:rPr>
              <a:t>at  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estimated for future years is shown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below.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1875789">
              <a:lnSpc>
                <a:spcPct val="100000"/>
              </a:lnSpc>
            </a:pPr>
            <a:r>
              <a:rPr sz="11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For </a:t>
            </a:r>
            <a:r>
              <a:rPr sz="1100" u="sng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Years </a:t>
            </a:r>
            <a:r>
              <a:rPr sz="1100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Ending </a:t>
            </a:r>
            <a:r>
              <a:rPr sz="1100" u="sng" spc="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December</a:t>
            </a:r>
            <a:r>
              <a:rPr sz="1100" u="sng" spc="8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31,</a:t>
            </a:r>
            <a:r>
              <a:rPr sz="1100" u="sng" spc="1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50">
              <a:latin typeface="Times New Roman"/>
              <a:cs typeface="Times New Roman"/>
            </a:endParaRPr>
          </a:p>
          <a:p>
            <a:pPr marL="1828164">
              <a:lnSpc>
                <a:spcPct val="100000"/>
              </a:lnSpc>
              <a:tabLst>
                <a:tab pos="3886200" algn="l"/>
                <a:tab pos="4113529" algn="l"/>
              </a:tabLst>
            </a:pPr>
            <a:r>
              <a:rPr sz="1100" spc="-20" dirty="0">
                <a:latin typeface="Times New Roman"/>
                <a:cs typeface="Times New Roman"/>
              </a:rPr>
              <a:t>2019	</a:t>
            </a:r>
            <a:r>
              <a:rPr sz="1100" spc="10" dirty="0">
                <a:latin typeface="Times New Roman"/>
                <a:cs typeface="Times New Roman"/>
              </a:rPr>
              <a:t>$	</a:t>
            </a:r>
            <a:r>
              <a:rPr sz="1100" spc="-35" dirty="0">
                <a:latin typeface="Times New Roman"/>
                <a:cs typeface="Times New Roman"/>
              </a:rPr>
              <a:t>154,000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marL="469265" marR="128905">
              <a:lnSpc>
                <a:spcPct val="95700"/>
              </a:lnSpc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addition, </a:t>
            </a:r>
            <a:r>
              <a:rPr sz="1100" spc="-5" dirty="0">
                <a:latin typeface="Times New Roman"/>
                <a:cs typeface="Times New Roman"/>
              </a:rPr>
              <a:t>under the PSAs,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Plant is required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10" dirty="0">
                <a:latin typeface="Times New Roman"/>
                <a:cs typeface="Times New Roman"/>
              </a:rPr>
              <a:t>pay </a:t>
            </a:r>
            <a:r>
              <a:rPr sz="1100" dirty="0">
                <a:latin typeface="Times New Roman"/>
                <a:cs typeface="Times New Roman"/>
              </a:rPr>
              <a:t>to MMWEC </a:t>
            </a:r>
            <a:r>
              <a:rPr sz="1100" spc="-5" dirty="0">
                <a:latin typeface="Times New Roman"/>
                <a:cs typeface="Times New Roman"/>
              </a:rPr>
              <a:t>its share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Operations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Maintenance (O&amp;M) costs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Projects in which </a:t>
            </a:r>
            <a:r>
              <a:rPr sz="1100" dirty="0">
                <a:latin typeface="Times New Roman"/>
                <a:cs typeface="Times New Roman"/>
              </a:rPr>
              <a:t>it </a:t>
            </a:r>
            <a:r>
              <a:rPr sz="1100" spc="-5" dirty="0">
                <a:latin typeface="Times New Roman"/>
                <a:cs typeface="Times New Roman"/>
              </a:rPr>
              <a:t>participates. The Plant’s </a:t>
            </a:r>
            <a:r>
              <a:rPr sz="1100" dirty="0">
                <a:latin typeface="Times New Roman"/>
                <a:cs typeface="Times New Roman"/>
              </a:rPr>
              <a:t>total </a:t>
            </a:r>
            <a:r>
              <a:rPr sz="1100" spc="-5" dirty="0">
                <a:latin typeface="Times New Roman"/>
                <a:cs typeface="Times New Roman"/>
              </a:rPr>
              <a:t>O&amp;M  costs </a:t>
            </a:r>
            <a:r>
              <a:rPr sz="1100" dirty="0">
                <a:latin typeface="Times New Roman"/>
                <a:cs typeface="Times New Roman"/>
              </a:rPr>
              <a:t>including </a:t>
            </a:r>
            <a:r>
              <a:rPr sz="1100" spc="-5" dirty="0">
                <a:latin typeface="Times New Roman"/>
                <a:cs typeface="Times New Roman"/>
              </a:rPr>
              <a:t>debt service </a:t>
            </a:r>
            <a:r>
              <a:rPr sz="1100" dirty="0">
                <a:latin typeface="Times New Roman"/>
                <a:cs typeface="Times New Roman"/>
              </a:rPr>
              <a:t>under the </a:t>
            </a:r>
            <a:r>
              <a:rPr sz="1100" spc="-5" dirty="0">
                <a:latin typeface="Times New Roman"/>
                <a:cs typeface="Times New Roman"/>
              </a:rPr>
              <a:t>PSAs were </a:t>
            </a:r>
            <a:r>
              <a:rPr sz="1100" dirty="0">
                <a:latin typeface="Times New Roman"/>
                <a:cs typeface="Times New Roman"/>
              </a:rPr>
              <a:t>$1.4 million for the </a:t>
            </a:r>
            <a:r>
              <a:rPr sz="1100" spc="-5" dirty="0">
                <a:latin typeface="Times New Roman"/>
                <a:cs typeface="Times New Roman"/>
              </a:rPr>
              <a:t>year ended December </a:t>
            </a:r>
            <a:r>
              <a:rPr sz="1100" dirty="0">
                <a:latin typeface="Times New Roman"/>
                <a:cs typeface="Times New Roman"/>
              </a:rPr>
              <a:t>31,  2018.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84785">
              <a:lnSpc>
                <a:spcPct val="100000"/>
              </a:lnSpc>
              <a:spcBef>
                <a:spcPts val="5"/>
              </a:spcBef>
            </a:pPr>
            <a:r>
              <a:rPr sz="1100" b="1" spc="-5" dirty="0">
                <a:latin typeface="Times New Roman"/>
                <a:cs typeface="Times New Roman"/>
              </a:rPr>
              <a:t>D. Landfill Closure </a:t>
            </a:r>
            <a:r>
              <a:rPr sz="1100" b="1" dirty="0">
                <a:latin typeface="Times New Roman"/>
                <a:cs typeface="Times New Roman"/>
              </a:rPr>
              <a:t>and </a:t>
            </a:r>
            <a:r>
              <a:rPr sz="1100" b="1" spc="-5" dirty="0">
                <a:latin typeface="Times New Roman"/>
                <a:cs typeface="Times New Roman"/>
              </a:rPr>
              <a:t>Post-Closure Care</a:t>
            </a:r>
            <a:r>
              <a:rPr sz="1100" b="1" spc="-6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Costs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469265" marR="3365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landfill is closed </a:t>
            </a:r>
            <a:r>
              <a:rPr sz="1100" dirty="0">
                <a:latin typeface="Times New Roman"/>
                <a:cs typeface="Times New Roman"/>
              </a:rPr>
              <a:t>and a </a:t>
            </a:r>
            <a:r>
              <a:rPr sz="1100" spc="-5" dirty="0">
                <a:latin typeface="Times New Roman"/>
                <a:cs typeface="Times New Roman"/>
              </a:rPr>
              <a:t>final cover has </a:t>
            </a:r>
            <a:r>
              <a:rPr sz="1100" spc="-10" dirty="0">
                <a:latin typeface="Times New Roman"/>
                <a:cs typeface="Times New Roman"/>
              </a:rPr>
              <a:t>been </a:t>
            </a:r>
            <a:r>
              <a:rPr sz="1100" dirty="0">
                <a:latin typeface="Times New Roman"/>
                <a:cs typeface="Times New Roman"/>
              </a:rPr>
              <a:t>installed in </a:t>
            </a:r>
            <a:r>
              <a:rPr sz="1100" spc="-5" dirty="0">
                <a:latin typeface="Times New Roman"/>
                <a:cs typeface="Times New Roman"/>
              </a:rPr>
              <a:t>accordance with Federal and  State laws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regulations. </a:t>
            </a:r>
            <a:r>
              <a:rPr sz="1100" dirty="0">
                <a:latin typeface="Times New Roman"/>
                <a:cs typeface="Times New Roman"/>
              </a:rPr>
              <a:t>Those laws </a:t>
            </a:r>
            <a:r>
              <a:rPr sz="1100" spc="-5" dirty="0">
                <a:latin typeface="Times New Roman"/>
                <a:cs typeface="Times New Roman"/>
              </a:rPr>
              <a:t>and regulations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require the Town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perform certain  maintenance and monitoring functions (“post-closure care”) at the site for </a:t>
            </a:r>
            <a:r>
              <a:rPr sz="1100" dirty="0">
                <a:latin typeface="Times New Roman"/>
                <a:cs typeface="Times New Roman"/>
              </a:rPr>
              <a:t>30 </a:t>
            </a:r>
            <a:r>
              <a:rPr sz="1100" spc="-5" dirty="0">
                <a:latin typeface="Times New Roman"/>
                <a:cs typeface="Times New Roman"/>
              </a:rPr>
              <a:t>years after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landfill cover is installed. </a:t>
            </a:r>
            <a:r>
              <a:rPr sz="1100" spc="-1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accordance with generally accepted accounting principles,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estimated remaining cost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monitoring; $218,000 </a:t>
            </a:r>
            <a:r>
              <a:rPr sz="1100" dirty="0">
                <a:latin typeface="Times New Roman"/>
                <a:cs typeface="Times New Roman"/>
              </a:rPr>
              <a:t>has been </a:t>
            </a:r>
            <a:r>
              <a:rPr sz="1100" spc="-5" dirty="0">
                <a:latin typeface="Times New Roman"/>
                <a:cs typeface="Times New Roman"/>
              </a:rPr>
              <a:t>recorded </a:t>
            </a:r>
            <a:r>
              <a:rPr sz="1100" dirty="0">
                <a:latin typeface="Times New Roman"/>
                <a:cs typeface="Times New Roman"/>
              </a:rPr>
              <a:t>as a </a:t>
            </a:r>
            <a:r>
              <a:rPr sz="1100" spc="-5" dirty="0">
                <a:latin typeface="Times New Roman"/>
                <a:cs typeface="Times New Roman"/>
              </a:rPr>
              <a:t>governmental activity’s  </a:t>
            </a:r>
            <a:r>
              <a:rPr sz="1100" dirty="0">
                <a:latin typeface="Times New Roman"/>
                <a:cs typeface="Times New Roman"/>
              </a:rPr>
              <a:t>liability; </a:t>
            </a:r>
            <a:r>
              <a:rPr sz="1100" spc="-5" dirty="0">
                <a:latin typeface="Times New Roman"/>
                <a:cs typeface="Times New Roman"/>
              </a:rPr>
              <a:t>actual </a:t>
            </a:r>
            <a:r>
              <a:rPr sz="1100" dirty="0">
                <a:latin typeface="Times New Roman"/>
                <a:cs typeface="Times New Roman"/>
              </a:rPr>
              <a:t>costs may </a:t>
            </a:r>
            <a:r>
              <a:rPr sz="1100" spc="-10" dirty="0">
                <a:latin typeface="Times New Roman"/>
                <a:cs typeface="Times New Roman"/>
              </a:rPr>
              <a:t>be </a:t>
            </a:r>
            <a:r>
              <a:rPr sz="1100" dirty="0">
                <a:latin typeface="Times New Roman"/>
                <a:cs typeface="Times New Roman"/>
              </a:rPr>
              <a:t>higher </a:t>
            </a:r>
            <a:r>
              <a:rPr sz="1100" spc="-5" dirty="0">
                <a:latin typeface="Times New Roman"/>
                <a:cs typeface="Times New Roman"/>
              </a:rPr>
              <a:t>due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inflation, changes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technology,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changes </a:t>
            </a:r>
            <a:r>
              <a:rPr sz="1100" dirty="0">
                <a:latin typeface="Times New Roman"/>
                <a:cs typeface="Times New Roman"/>
              </a:rPr>
              <a:t>in  </a:t>
            </a:r>
            <a:r>
              <a:rPr sz="1100" spc="-5" dirty="0">
                <a:latin typeface="Times New Roman"/>
                <a:cs typeface="Times New Roman"/>
              </a:rPr>
              <a:t>regulations.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sz="1100" b="1" dirty="0">
                <a:latin typeface="Times New Roman"/>
                <a:cs typeface="Times New Roman"/>
              </a:rPr>
              <a:t>IV.	</a:t>
            </a:r>
            <a:r>
              <a:rPr sz="1100" b="1" spc="-5" dirty="0">
                <a:latin typeface="Times New Roman"/>
                <a:cs typeface="Times New Roman"/>
              </a:rPr>
              <a:t>Implementation </a:t>
            </a:r>
            <a:r>
              <a:rPr sz="1100" b="1" dirty="0">
                <a:latin typeface="Times New Roman"/>
                <a:cs typeface="Times New Roman"/>
              </a:rPr>
              <a:t>of </a:t>
            </a:r>
            <a:r>
              <a:rPr sz="1100" b="1" spc="-5" dirty="0">
                <a:latin typeface="Times New Roman"/>
                <a:cs typeface="Times New Roman"/>
              </a:rPr>
              <a:t>New GASB Pronouncements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  <a:spcBef>
                <a:spcPts val="5"/>
              </a:spcBef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Current Year</a:t>
            </a:r>
            <a:r>
              <a:rPr sz="1100" i="1" u="sng" spc="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Implementations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marR="5080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In November 2016, the GASB </a:t>
            </a:r>
            <a:r>
              <a:rPr sz="1100" dirty="0">
                <a:latin typeface="Times New Roman"/>
                <a:cs typeface="Times New Roman"/>
              </a:rPr>
              <a:t>issued </a:t>
            </a:r>
            <a:r>
              <a:rPr sz="1100" spc="-5" dirty="0">
                <a:latin typeface="Times New Roman"/>
                <a:cs typeface="Times New Roman"/>
              </a:rPr>
              <a:t>GASB Statement No. </a:t>
            </a:r>
            <a:r>
              <a:rPr sz="1100" dirty="0">
                <a:latin typeface="Times New Roman"/>
                <a:cs typeface="Times New Roman"/>
              </a:rPr>
              <a:t>83, </a:t>
            </a:r>
            <a:r>
              <a:rPr sz="1100" i="1" spc="-5" dirty="0">
                <a:latin typeface="Times New Roman"/>
                <a:cs typeface="Times New Roman"/>
              </a:rPr>
              <a:t>Certain Asset Retirement  </a:t>
            </a:r>
            <a:r>
              <a:rPr sz="1100" i="1" dirty="0">
                <a:latin typeface="Times New Roman"/>
                <a:cs typeface="Times New Roman"/>
              </a:rPr>
              <a:t>Obligations</a:t>
            </a:r>
            <a:r>
              <a:rPr sz="1100" dirty="0">
                <a:latin typeface="Times New Roman"/>
                <a:cs typeface="Times New Roman"/>
              </a:rPr>
              <a:t>. </a:t>
            </a:r>
            <a:r>
              <a:rPr sz="1100" spc="-5" dirty="0">
                <a:latin typeface="Times New Roman"/>
                <a:cs typeface="Times New Roman"/>
              </a:rPr>
              <a:t>The objective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Statement was to address accounting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financial </a:t>
            </a:r>
            <a:r>
              <a:rPr sz="1100" dirty="0">
                <a:latin typeface="Times New Roman"/>
                <a:cs typeface="Times New Roman"/>
              </a:rPr>
              <a:t>reporting </a:t>
            </a:r>
            <a:r>
              <a:rPr sz="1100" spc="-5" dirty="0">
                <a:latin typeface="Times New Roman"/>
                <a:cs typeface="Times New Roman"/>
              </a:rPr>
              <a:t>for  certain asset retirement obligations </a:t>
            </a:r>
            <a:r>
              <a:rPr sz="1100" dirty="0">
                <a:latin typeface="Times New Roman"/>
                <a:cs typeface="Times New Roman"/>
              </a:rPr>
              <a:t>that </a:t>
            </a:r>
            <a:r>
              <a:rPr sz="1100" spc="-5" dirty="0">
                <a:latin typeface="Times New Roman"/>
                <a:cs typeface="Times New Roman"/>
              </a:rPr>
              <a:t>have </a:t>
            </a:r>
            <a:r>
              <a:rPr sz="1100" dirty="0">
                <a:latin typeface="Times New Roman"/>
                <a:cs typeface="Times New Roman"/>
              </a:rPr>
              <a:t>legally </a:t>
            </a:r>
            <a:r>
              <a:rPr sz="1100" spc="-5" dirty="0">
                <a:latin typeface="Times New Roman"/>
                <a:cs typeface="Times New Roman"/>
              </a:rPr>
              <a:t>enforceable </a:t>
            </a:r>
            <a:r>
              <a:rPr sz="1100" dirty="0">
                <a:latin typeface="Times New Roman"/>
                <a:cs typeface="Times New Roman"/>
              </a:rPr>
              <a:t>liability </a:t>
            </a:r>
            <a:r>
              <a:rPr sz="1100" spc="-5" dirty="0">
                <a:latin typeface="Times New Roman"/>
                <a:cs typeface="Times New Roman"/>
              </a:rPr>
              <a:t>associated </a:t>
            </a:r>
            <a:r>
              <a:rPr sz="1100" dirty="0">
                <a:latin typeface="Times New Roman"/>
                <a:cs typeface="Times New Roman"/>
              </a:rPr>
              <a:t>with the  </a:t>
            </a:r>
            <a:r>
              <a:rPr sz="1100" spc="-5" dirty="0">
                <a:latin typeface="Times New Roman"/>
                <a:cs typeface="Times New Roman"/>
              </a:rPr>
              <a:t>retirement </a:t>
            </a:r>
            <a:r>
              <a:rPr sz="1100" dirty="0">
                <a:latin typeface="Times New Roman"/>
                <a:cs typeface="Times New Roman"/>
              </a:rPr>
              <a:t>of a tangible </a:t>
            </a:r>
            <a:r>
              <a:rPr sz="1100" spc="-5" dirty="0">
                <a:latin typeface="Times New Roman"/>
                <a:cs typeface="Times New Roman"/>
              </a:rPr>
              <a:t>capital asset. The provisions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Statement became effective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fiscal  </a:t>
            </a:r>
            <a:r>
              <a:rPr sz="1100" dirty="0">
                <a:latin typeface="Times New Roman"/>
                <a:cs typeface="Times New Roman"/>
              </a:rPr>
              <a:t>year 2019 </a:t>
            </a:r>
            <a:r>
              <a:rPr sz="1100" spc="-5" dirty="0">
                <a:latin typeface="Times New Roman"/>
                <a:cs typeface="Times New Roman"/>
              </a:rPr>
              <a:t>and did not 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material impact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Town’s financial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statements.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marR="63500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April </a:t>
            </a:r>
            <a:r>
              <a:rPr sz="1100" spc="-5" dirty="0">
                <a:latin typeface="Times New Roman"/>
                <a:cs typeface="Times New Roman"/>
              </a:rPr>
              <a:t>2018,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GASB issued GASB Statement No. </a:t>
            </a:r>
            <a:r>
              <a:rPr sz="1100" dirty="0">
                <a:latin typeface="Times New Roman"/>
                <a:cs typeface="Times New Roman"/>
              </a:rPr>
              <a:t>88, </a:t>
            </a:r>
            <a:r>
              <a:rPr sz="1100" i="1" dirty="0">
                <a:latin typeface="Times New Roman"/>
                <a:cs typeface="Times New Roman"/>
              </a:rPr>
              <a:t>Certain </a:t>
            </a:r>
            <a:r>
              <a:rPr sz="1100" i="1" spc="-5" dirty="0">
                <a:latin typeface="Times New Roman"/>
                <a:cs typeface="Times New Roman"/>
              </a:rPr>
              <a:t>Disclosures </a:t>
            </a:r>
            <a:r>
              <a:rPr sz="1100" i="1" dirty="0">
                <a:latin typeface="Times New Roman"/>
                <a:cs typeface="Times New Roman"/>
              </a:rPr>
              <a:t>Related to </a:t>
            </a:r>
            <a:r>
              <a:rPr sz="1100" i="1" spc="-5" dirty="0">
                <a:latin typeface="Times New Roman"/>
                <a:cs typeface="Times New Roman"/>
              </a:rPr>
              <a:t>Debt,  Including Direct Borrowings </a:t>
            </a:r>
            <a:r>
              <a:rPr sz="1100" i="1" dirty="0">
                <a:latin typeface="Times New Roman"/>
                <a:cs typeface="Times New Roman"/>
              </a:rPr>
              <a:t>and </a:t>
            </a:r>
            <a:r>
              <a:rPr sz="1100" i="1" spc="-5" dirty="0">
                <a:latin typeface="Times New Roman"/>
                <a:cs typeface="Times New Roman"/>
              </a:rPr>
              <a:t>Direct Placements</a:t>
            </a:r>
            <a:r>
              <a:rPr sz="1100" spc="-5" dirty="0">
                <a:latin typeface="Times New Roman"/>
                <a:cs typeface="Times New Roman"/>
              </a:rPr>
              <a:t>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objective </a:t>
            </a:r>
            <a:r>
              <a:rPr sz="1100" dirty="0">
                <a:latin typeface="Times New Roman"/>
                <a:cs typeface="Times New Roman"/>
              </a:rPr>
              <a:t>of this </a:t>
            </a:r>
            <a:r>
              <a:rPr sz="1100" spc="-5" dirty="0">
                <a:latin typeface="Times New Roman"/>
                <a:cs typeface="Times New Roman"/>
              </a:rPr>
              <a:t>Statement was </a:t>
            </a:r>
            <a:r>
              <a:rPr sz="1100" spc="5" dirty="0">
                <a:latin typeface="Times New Roman"/>
                <a:cs typeface="Times New Roman"/>
              </a:rPr>
              <a:t>to  </a:t>
            </a:r>
            <a:r>
              <a:rPr sz="1100" dirty="0">
                <a:latin typeface="Times New Roman"/>
                <a:cs typeface="Times New Roman"/>
              </a:rPr>
              <a:t>improve </a:t>
            </a:r>
            <a:r>
              <a:rPr sz="1100" spc="-5" dirty="0">
                <a:latin typeface="Times New Roman"/>
                <a:cs typeface="Times New Roman"/>
              </a:rPr>
              <a:t>the information that is disclosed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notes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government financial statements </a:t>
            </a:r>
            <a:r>
              <a:rPr sz="1100" dirty="0">
                <a:latin typeface="Times New Roman"/>
                <a:cs typeface="Times New Roman"/>
              </a:rPr>
              <a:t>related </a:t>
            </a:r>
            <a:r>
              <a:rPr sz="1100" spc="5" dirty="0">
                <a:latin typeface="Times New Roman"/>
                <a:cs typeface="Times New Roman"/>
              </a:rPr>
              <a:t>to  </a:t>
            </a:r>
            <a:r>
              <a:rPr sz="1100" dirty="0">
                <a:latin typeface="Times New Roman"/>
                <a:cs typeface="Times New Roman"/>
              </a:rPr>
              <a:t>debt, including </a:t>
            </a:r>
            <a:r>
              <a:rPr sz="1100" spc="-5" dirty="0">
                <a:latin typeface="Times New Roman"/>
                <a:cs typeface="Times New Roman"/>
              </a:rPr>
              <a:t>direct borrowings and direct placements. It also clarified which liabilities  </a:t>
            </a:r>
            <a:r>
              <a:rPr sz="1100" dirty="0">
                <a:latin typeface="Times New Roman"/>
                <a:cs typeface="Times New Roman"/>
              </a:rPr>
              <a:t>governments should </a:t>
            </a:r>
            <a:r>
              <a:rPr sz="1100" spc="-5" dirty="0">
                <a:latin typeface="Times New Roman"/>
                <a:cs typeface="Times New Roman"/>
              </a:rPr>
              <a:t>include when disclosing information related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debt. The provisions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this  </a:t>
            </a:r>
            <a:r>
              <a:rPr sz="1100" spc="-5" dirty="0">
                <a:latin typeface="Times New Roman"/>
                <a:cs typeface="Times New Roman"/>
              </a:rPr>
              <a:t>Statement became effective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fiscal year </a:t>
            </a:r>
            <a:r>
              <a:rPr sz="1100" dirty="0">
                <a:latin typeface="Times New Roman"/>
                <a:cs typeface="Times New Roman"/>
              </a:rPr>
              <a:t>2019 and </a:t>
            </a:r>
            <a:r>
              <a:rPr sz="1100" spc="-5" dirty="0">
                <a:latin typeface="Times New Roman"/>
                <a:cs typeface="Times New Roman"/>
              </a:rPr>
              <a:t>did </a:t>
            </a:r>
            <a:r>
              <a:rPr sz="1100" dirty="0">
                <a:latin typeface="Times New Roman"/>
                <a:cs typeface="Times New Roman"/>
              </a:rPr>
              <a:t>not </a:t>
            </a:r>
            <a:r>
              <a:rPr sz="1100" spc="-5" dirty="0">
                <a:latin typeface="Times New Roman"/>
                <a:cs typeface="Times New Roman"/>
              </a:rPr>
              <a:t>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material impact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Town’s  financial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statements.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Future Year</a:t>
            </a:r>
            <a:r>
              <a:rPr sz="1100" i="1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Implementations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marR="95250">
              <a:lnSpc>
                <a:spcPct val="96000"/>
              </a:lnSpc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January 2017, </a:t>
            </a:r>
            <a:r>
              <a:rPr sz="1100" spc="-5" dirty="0">
                <a:latin typeface="Times New Roman"/>
                <a:cs typeface="Times New Roman"/>
              </a:rPr>
              <a:t>the GASB </a:t>
            </a:r>
            <a:r>
              <a:rPr sz="1100" dirty="0">
                <a:latin typeface="Times New Roman"/>
                <a:cs typeface="Times New Roman"/>
              </a:rPr>
              <a:t>issued </a:t>
            </a:r>
            <a:r>
              <a:rPr sz="1100" spc="-5" dirty="0">
                <a:latin typeface="Times New Roman"/>
                <a:cs typeface="Times New Roman"/>
              </a:rPr>
              <a:t>GASB Statement No. </a:t>
            </a:r>
            <a:r>
              <a:rPr sz="1100" dirty="0">
                <a:latin typeface="Times New Roman"/>
                <a:cs typeface="Times New Roman"/>
              </a:rPr>
              <a:t>84, </a:t>
            </a:r>
            <a:r>
              <a:rPr sz="1100" i="1" spc="-5" dirty="0">
                <a:latin typeface="Times New Roman"/>
                <a:cs typeface="Times New Roman"/>
              </a:rPr>
              <a:t>Fiduciary Activities</a:t>
            </a:r>
            <a:r>
              <a:rPr sz="1100" spc="-5" dirty="0">
                <a:latin typeface="Times New Roman"/>
                <a:cs typeface="Times New Roman"/>
              </a:rPr>
              <a:t>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objective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Statement </a:t>
            </a:r>
            <a:r>
              <a:rPr sz="1100" dirty="0">
                <a:latin typeface="Times New Roman"/>
                <a:cs typeface="Times New Roman"/>
              </a:rPr>
              <a:t>is to </a:t>
            </a:r>
            <a:r>
              <a:rPr sz="1100" spc="-5" dirty="0">
                <a:latin typeface="Times New Roman"/>
                <a:cs typeface="Times New Roman"/>
              </a:rPr>
              <a:t>improve guidance </a:t>
            </a:r>
            <a:r>
              <a:rPr sz="1100" dirty="0">
                <a:latin typeface="Times New Roman"/>
                <a:cs typeface="Times New Roman"/>
              </a:rPr>
              <a:t>regarding </a:t>
            </a:r>
            <a:r>
              <a:rPr sz="1100" spc="-5" dirty="0">
                <a:latin typeface="Times New Roman"/>
                <a:cs typeface="Times New Roman"/>
              </a:rPr>
              <a:t>the identification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fiduciary activities for  accounting and financial reporting purposes </a:t>
            </a:r>
            <a:r>
              <a:rPr sz="1100" dirty="0">
                <a:latin typeface="Times New Roman"/>
                <a:cs typeface="Times New Roman"/>
              </a:rPr>
              <a:t>and how </a:t>
            </a:r>
            <a:r>
              <a:rPr sz="1100" spc="-5" dirty="0">
                <a:latin typeface="Times New Roman"/>
                <a:cs typeface="Times New Roman"/>
              </a:rPr>
              <a:t>these activities </a:t>
            </a:r>
            <a:r>
              <a:rPr sz="1100" dirty="0">
                <a:latin typeface="Times New Roman"/>
                <a:cs typeface="Times New Roman"/>
              </a:rPr>
              <a:t>should be </a:t>
            </a:r>
            <a:r>
              <a:rPr sz="1100" spc="-5" dirty="0">
                <a:latin typeface="Times New Roman"/>
                <a:cs typeface="Times New Roman"/>
              </a:rPr>
              <a:t>reported. The  provisions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Statement are effective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financial reporting periods beginning</a:t>
            </a:r>
            <a:r>
              <a:rPr sz="1100" spc="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after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594">
    <p:push dir="u"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358900" y="852932"/>
            <a:ext cx="5511800" cy="4852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145415">
              <a:lnSpc>
                <a:spcPts val="1260"/>
              </a:lnSpc>
              <a:spcBef>
                <a:spcPts val="195"/>
              </a:spcBef>
            </a:pP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15, </a:t>
            </a:r>
            <a:r>
              <a:rPr sz="1100" spc="-5" dirty="0">
                <a:latin typeface="Times New Roman"/>
                <a:cs typeface="Times New Roman"/>
              </a:rPr>
              <a:t>2018 (fiscal </a:t>
            </a:r>
            <a:r>
              <a:rPr sz="1100" dirty="0">
                <a:latin typeface="Times New Roman"/>
                <a:cs typeface="Times New Roman"/>
              </a:rPr>
              <a:t>year 2020).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currently evaluating whether </a:t>
            </a:r>
            <a:r>
              <a:rPr sz="1100" dirty="0">
                <a:latin typeface="Times New Roman"/>
                <a:cs typeface="Times New Roman"/>
              </a:rPr>
              <a:t>adoption </a:t>
            </a:r>
            <a:r>
              <a:rPr sz="1100" spc="-5" dirty="0">
                <a:latin typeface="Times New Roman"/>
                <a:cs typeface="Times New Roman"/>
              </a:rPr>
              <a:t>will  </a:t>
            </a:r>
            <a:r>
              <a:rPr sz="1100" dirty="0">
                <a:latin typeface="Times New Roman"/>
                <a:cs typeface="Times New Roman"/>
              </a:rPr>
              <a:t>have a </a:t>
            </a:r>
            <a:r>
              <a:rPr sz="1100" spc="-5" dirty="0">
                <a:latin typeface="Times New Roman"/>
                <a:cs typeface="Times New Roman"/>
              </a:rPr>
              <a:t>material impact on the financial statements.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7620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June 2017, </a:t>
            </a:r>
            <a:r>
              <a:rPr sz="1100" spc="-5" dirty="0">
                <a:latin typeface="Times New Roman"/>
                <a:cs typeface="Times New Roman"/>
              </a:rPr>
              <a:t>the GASB </a:t>
            </a:r>
            <a:r>
              <a:rPr sz="1100" dirty="0">
                <a:latin typeface="Times New Roman"/>
                <a:cs typeface="Times New Roman"/>
              </a:rPr>
              <a:t>issued </a:t>
            </a:r>
            <a:r>
              <a:rPr sz="1100" spc="-5" dirty="0">
                <a:latin typeface="Times New Roman"/>
                <a:cs typeface="Times New Roman"/>
              </a:rPr>
              <a:t>GASB Statement No. 87, </a:t>
            </a:r>
            <a:r>
              <a:rPr sz="1100" i="1" spc="-5" dirty="0">
                <a:latin typeface="Times New Roman"/>
                <a:cs typeface="Times New Roman"/>
              </a:rPr>
              <a:t>Leases</a:t>
            </a:r>
            <a:r>
              <a:rPr sz="1100" spc="-5" dirty="0">
                <a:latin typeface="Times New Roman"/>
                <a:cs typeface="Times New Roman"/>
              </a:rPr>
              <a:t>. This Statement redefines the  </a:t>
            </a:r>
            <a:r>
              <a:rPr sz="1100" dirty="0">
                <a:latin typeface="Times New Roman"/>
                <a:cs typeface="Times New Roman"/>
              </a:rPr>
              <a:t>manner in </a:t>
            </a:r>
            <a:r>
              <a:rPr sz="1100" spc="-5" dirty="0">
                <a:latin typeface="Times New Roman"/>
                <a:cs typeface="Times New Roman"/>
              </a:rPr>
              <a:t>which long-term </a:t>
            </a:r>
            <a:r>
              <a:rPr sz="1100" dirty="0">
                <a:latin typeface="Times New Roman"/>
                <a:cs typeface="Times New Roman"/>
              </a:rPr>
              <a:t>leases are </a:t>
            </a:r>
            <a:r>
              <a:rPr sz="1100" spc="-5" dirty="0">
                <a:latin typeface="Times New Roman"/>
                <a:cs typeface="Times New Roman"/>
              </a:rPr>
              <a:t>accounted and reported. The provisions </a:t>
            </a:r>
            <a:r>
              <a:rPr sz="1100" dirty="0">
                <a:latin typeface="Times New Roman"/>
                <a:cs typeface="Times New Roman"/>
              </a:rPr>
              <a:t>of this </a:t>
            </a:r>
            <a:r>
              <a:rPr sz="1100" spc="-5" dirty="0">
                <a:latin typeface="Times New Roman"/>
                <a:cs typeface="Times New Roman"/>
              </a:rPr>
              <a:t>Statement 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effective for financial </a:t>
            </a:r>
            <a:r>
              <a:rPr sz="1100" dirty="0">
                <a:latin typeface="Times New Roman"/>
                <a:cs typeface="Times New Roman"/>
              </a:rPr>
              <a:t>reporting </a:t>
            </a:r>
            <a:r>
              <a:rPr sz="1100" spc="-5" dirty="0">
                <a:latin typeface="Times New Roman"/>
                <a:cs typeface="Times New Roman"/>
              </a:rPr>
              <a:t>periods beginning after December 15, </a:t>
            </a:r>
            <a:r>
              <a:rPr sz="1100" dirty="0">
                <a:latin typeface="Times New Roman"/>
                <a:cs typeface="Times New Roman"/>
              </a:rPr>
              <a:t>2019 </a:t>
            </a:r>
            <a:r>
              <a:rPr sz="1100" spc="-5" dirty="0">
                <a:latin typeface="Times New Roman"/>
                <a:cs typeface="Times New Roman"/>
              </a:rPr>
              <a:t>(fiscal year 2021).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is currently evaluating whether adoption will 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material impact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financial  </a:t>
            </a:r>
            <a:r>
              <a:rPr sz="1100" dirty="0">
                <a:latin typeface="Times New Roman"/>
                <a:cs typeface="Times New Roman"/>
              </a:rPr>
              <a:t>statements.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7620">
              <a:lnSpc>
                <a:spcPct val="95800"/>
              </a:lnSpc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June 2018, </a:t>
            </a:r>
            <a:r>
              <a:rPr sz="1100" spc="-5" dirty="0">
                <a:latin typeface="Times New Roman"/>
                <a:cs typeface="Times New Roman"/>
              </a:rPr>
              <a:t>the GASB </a:t>
            </a:r>
            <a:r>
              <a:rPr sz="1100" dirty="0">
                <a:latin typeface="Times New Roman"/>
                <a:cs typeface="Times New Roman"/>
              </a:rPr>
              <a:t>issued </a:t>
            </a:r>
            <a:r>
              <a:rPr sz="1100" spc="-5" dirty="0">
                <a:latin typeface="Times New Roman"/>
                <a:cs typeface="Times New Roman"/>
              </a:rPr>
              <a:t>GASB Statement No. 89, </a:t>
            </a:r>
            <a:r>
              <a:rPr sz="1100" i="1" spc="-5" dirty="0">
                <a:latin typeface="Times New Roman"/>
                <a:cs typeface="Times New Roman"/>
              </a:rPr>
              <a:t>Accounting for Interest </a:t>
            </a:r>
            <a:r>
              <a:rPr sz="1100" i="1" dirty="0">
                <a:latin typeface="Times New Roman"/>
                <a:cs typeface="Times New Roman"/>
              </a:rPr>
              <a:t>Cost </a:t>
            </a:r>
            <a:r>
              <a:rPr sz="1100" i="1" spc="-5" dirty="0">
                <a:latin typeface="Times New Roman"/>
                <a:cs typeface="Times New Roman"/>
              </a:rPr>
              <a:t>Incurred  </a:t>
            </a:r>
            <a:r>
              <a:rPr sz="1100" i="1" dirty="0">
                <a:latin typeface="Times New Roman"/>
                <a:cs typeface="Times New Roman"/>
              </a:rPr>
              <a:t>Before </a:t>
            </a:r>
            <a:r>
              <a:rPr sz="1100" i="1" spc="-5" dirty="0">
                <a:latin typeface="Times New Roman"/>
                <a:cs typeface="Times New Roman"/>
              </a:rPr>
              <a:t>the </a:t>
            </a:r>
            <a:r>
              <a:rPr sz="1100" i="1" dirty="0">
                <a:latin typeface="Times New Roman"/>
                <a:cs typeface="Times New Roman"/>
              </a:rPr>
              <a:t>End </a:t>
            </a:r>
            <a:r>
              <a:rPr sz="1100" i="1" spc="-10" dirty="0">
                <a:latin typeface="Times New Roman"/>
                <a:cs typeface="Times New Roman"/>
              </a:rPr>
              <a:t>of </a:t>
            </a:r>
            <a:r>
              <a:rPr sz="1100" i="1" dirty="0">
                <a:latin typeface="Times New Roman"/>
                <a:cs typeface="Times New Roman"/>
              </a:rPr>
              <a:t>a </a:t>
            </a:r>
            <a:r>
              <a:rPr sz="1100" i="1" spc="-5" dirty="0">
                <a:latin typeface="Times New Roman"/>
                <a:cs typeface="Times New Roman"/>
              </a:rPr>
              <a:t>Construction Period</a:t>
            </a:r>
            <a:r>
              <a:rPr sz="1100" spc="-5" dirty="0">
                <a:latin typeface="Times New Roman"/>
                <a:cs typeface="Times New Roman"/>
              </a:rPr>
              <a:t>. This statement establishes accounting requirements </a:t>
            </a:r>
            <a:r>
              <a:rPr sz="1100" dirty="0">
                <a:latin typeface="Times New Roman"/>
                <a:cs typeface="Times New Roman"/>
              </a:rPr>
              <a:t>for  </a:t>
            </a:r>
            <a:r>
              <a:rPr sz="1100" spc="-5" dirty="0">
                <a:latin typeface="Times New Roman"/>
                <a:cs typeface="Times New Roman"/>
              </a:rPr>
              <a:t>interest </a:t>
            </a:r>
            <a:r>
              <a:rPr sz="1100" dirty="0">
                <a:latin typeface="Times New Roman"/>
                <a:cs typeface="Times New Roman"/>
              </a:rPr>
              <a:t>costs </a:t>
            </a:r>
            <a:r>
              <a:rPr sz="1100" spc="-5" dirty="0">
                <a:latin typeface="Times New Roman"/>
                <a:cs typeface="Times New Roman"/>
              </a:rPr>
              <a:t>incurred before </a:t>
            </a:r>
            <a:r>
              <a:rPr sz="1100" dirty="0">
                <a:latin typeface="Times New Roman"/>
                <a:cs typeface="Times New Roman"/>
              </a:rPr>
              <a:t>the end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construction </a:t>
            </a:r>
            <a:r>
              <a:rPr sz="1100" dirty="0">
                <a:latin typeface="Times New Roman"/>
                <a:cs typeface="Times New Roman"/>
              </a:rPr>
              <a:t>period. </a:t>
            </a:r>
            <a:r>
              <a:rPr sz="1100" spc="-5" dirty="0">
                <a:latin typeface="Times New Roman"/>
                <a:cs typeface="Times New Roman"/>
              </a:rPr>
              <a:t>The provisions </a:t>
            </a:r>
            <a:r>
              <a:rPr sz="1100" dirty="0">
                <a:latin typeface="Times New Roman"/>
                <a:cs typeface="Times New Roman"/>
              </a:rPr>
              <a:t>of this </a:t>
            </a:r>
            <a:r>
              <a:rPr sz="1100" spc="-5" dirty="0">
                <a:latin typeface="Times New Roman"/>
                <a:cs typeface="Times New Roman"/>
              </a:rPr>
              <a:t>Statement  </a:t>
            </a:r>
            <a:r>
              <a:rPr sz="1100" dirty="0">
                <a:latin typeface="Times New Roman"/>
                <a:cs typeface="Times New Roman"/>
              </a:rPr>
              <a:t>are </a:t>
            </a:r>
            <a:r>
              <a:rPr sz="1100" spc="-5" dirty="0">
                <a:latin typeface="Times New Roman"/>
                <a:cs typeface="Times New Roman"/>
              </a:rPr>
              <a:t>effective for financial </a:t>
            </a:r>
            <a:r>
              <a:rPr sz="1100" dirty="0">
                <a:latin typeface="Times New Roman"/>
                <a:cs typeface="Times New Roman"/>
              </a:rPr>
              <a:t>reporting </a:t>
            </a:r>
            <a:r>
              <a:rPr sz="1100" spc="-5" dirty="0">
                <a:latin typeface="Times New Roman"/>
                <a:cs typeface="Times New Roman"/>
              </a:rPr>
              <a:t>periods beginning after December 15, </a:t>
            </a:r>
            <a:r>
              <a:rPr sz="1100" dirty="0">
                <a:latin typeface="Times New Roman"/>
                <a:cs typeface="Times New Roman"/>
              </a:rPr>
              <a:t>2019 </a:t>
            </a:r>
            <a:r>
              <a:rPr sz="1100" spc="-5" dirty="0">
                <a:latin typeface="Times New Roman"/>
                <a:cs typeface="Times New Roman"/>
              </a:rPr>
              <a:t>(fiscal year 2021). 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 is currently evaluating whether adoption will 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material impact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financial  </a:t>
            </a:r>
            <a:r>
              <a:rPr sz="1100" dirty="0">
                <a:latin typeface="Times New Roman"/>
                <a:cs typeface="Times New Roman"/>
              </a:rPr>
              <a:t>statements.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700"/>
              </a:lnSpc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August </a:t>
            </a:r>
            <a:r>
              <a:rPr sz="1100" spc="-5" dirty="0">
                <a:latin typeface="Times New Roman"/>
                <a:cs typeface="Times New Roman"/>
              </a:rPr>
              <a:t>2018, the GASB </a:t>
            </a:r>
            <a:r>
              <a:rPr sz="1100" dirty="0">
                <a:latin typeface="Times New Roman"/>
                <a:cs typeface="Times New Roman"/>
              </a:rPr>
              <a:t>issued </a:t>
            </a:r>
            <a:r>
              <a:rPr sz="1100" spc="-5" dirty="0">
                <a:latin typeface="Times New Roman"/>
                <a:cs typeface="Times New Roman"/>
              </a:rPr>
              <a:t>GASB Statement </a:t>
            </a:r>
            <a:r>
              <a:rPr sz="1100" spc="-10" dirty="0">
                <a:latin typeface="Times New Roman"/>
                <a:cs typeface="Times New Roman"/>
              </a:rPr>
              <a:t>No. </a:t>
            </a:r>
            <a:r>
              <a:rPr sz="1100" dirty="0">
                <a:latin typeface="Times New Roman"/>
                <a:cs typeface="Times New Roman"/>
              </a:rPr>
              <a:t>90, </a:t>
            </a:r>
            <a:r>
              <a:rPr sz="1100" i="1" spc="-5" dirty="0">
                <a:latin typeface="Times New Roman"/>
                <a:cs typeface="Times New Roman"/>
              </a:rPr>
              <a:t>Majority Equity Interest </a:t>
            </a:r>
            <a:r>
              <a:rPr sz="1100" i="1" dirty="0">
                <a:latin typeface="Times New Roman"/>
                <a:cs typeface="Times New Roman"/>
              </a:rPr>
              <a:t>– </a:t>
            </a:r>
            <a:r>
              <a:rPr sz="1100" i="1" spc="-5" dirty="0">
                <a:latin typeface="Times New Roman"/>
                <a:cs typeface="Times New Roman"/>
              </a:rPr>
              <a:t>An  Amendment </a:t>
            </a:r>
            <a:r>
              <a:rPr sz="1100" i="1" spc="-10" dirty="0">
                <a:latin typeface="Times New Roman"/>
                <a:cs typeface="Times New Roman"/>
              </a:rPr>
              <a:t>of </a:t>
            </a:r>
            <a:r>
              <a:rPr sz="1100" i="1" spc="-5" dirty="0">
                <a:latin typeface="Times New Roman"/>
                <a:cs typeface="Times New Roman"/>
              </a:rPr>
              <a:t>GASB Statements </a:t>
            </a:r>
            <a:r>
              <a:rPr sz="1100" i="1" dirty="0">
                <a:latin typeface="Times New Roman"/>
                <a:cs typeface="Times New Roman"/>
              </a:rPr>
              <a:t>No. 14 and No. 61</a:t>
            </a:r>
            <a:r>
              <a:rPr sz="1100" dirty="0">
                <a:latin typeface="Times New Roman"/>
                <a:cs typeface="Times New Roman"/>
              </a:rPr>
              <a:t>. The </a:t>
            </a:r>
            <a:r>
              <a:rPr sz="1100" spc="-5" dirty="0">
                <a:latin typeface="Times New Roman"/>
                <a:cs typeface="Times New Roman"/>
              </a:rPr>
              <a:t>objective </a:t>
            </a:r>
            <a:r>
              <a:rPr sz="1100" dirty="0">
                <a:latin typeface="Times New Roman"/>
                <a:cs typeface="Times New Roman"/>
              </a:rPr>
              <a:t>of this </a:t>
            </a:r>
            <a:r>
              <a:rPr sz="1100" spc="-5" dirty="0">
                <a:latin typeface="Times New Roman"/>
                <a:cs typeface="Times New Roman"/>
              </a:rPr>
              <a:t>Statement is </a:t>
            </a:r>
            <a:r>
              <a:rPr sz="1100" spc="5" dirty="0">
                <a:latin typeface="Times New Roman"/>
                <a:cs typeface="Times New Roman"/>
              </a:rPr>
              <a:t>to  </a:t>
            </a:r>
            <a:r>
              <a:rPr sz="1100" dirty="0">
                <a:latin typeface="Times New Roman"/>
                <a:cs typeface="Times New Roman"/>
              </a:rPr>
              <a:t>improve </a:t>
            </a:r>
            <a:r>
              <a:rPr sz="1100" spc="-5" dirty="0">
                <a:latin typeface="Times New Roman"/>
                <a:cs typeface="Times New Roman"/>
              </a:rPr>
              <a:t>the consistency </a:t>
            </a:r>
            <a:r>
              <a:rPr sz="1100" spc="-1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comparability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reporting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government’s majority </a:t>
            </a:r>
            <a:r>
              <a:rPr sz="1100" dirty="0">
                <a:latin typeface="Times New Roman"/>
                <a:cs typeface="Times New Roman"/>
              </a:rPr>
              <a:t>equity </a:t>
            </a:r>
            <a:r>
              <a:rPr sz="1100" spc="-5" dirty="0">
                <a:latin typeface="Times New Roman"/>
                <a:cs typeface="Times New Roman"/>
              </a:rPr>
              <a:t>interest </a:t>
            </a:r>
            <a:r>
              <a:rPr sz="1100" dirty="0">
                <a:latin typeface="Times New Roman"/>
                <a:cs typeface="Times New Roman"/>
              </a:rPr>
              <a:t>in  a </a:t>
            </a:r>
            <a:r>
              <a:rPr sz="1100" spc="-5" dirty="0">
                <a:latin typeface="Times New Roman"/>
                <a:cs typeface="Times New Roman"/>
              </a:rPr>
              <a:t>legally separate organization and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improve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relevance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financial statement information 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certain component units.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provisions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Statement are effective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financial reporting  </a:t>
            </a:r>
            <a:r>
              <a:rPr sz="1100" dirty="0">
                <a:latin typeface="Times New Roman"/>
                <a:cs typeface="Times New Roman"/>
              </a:rPr>
              <a:t>periods </a:t>
            </a:r>
            <a:r>
              <a:rPr sz="1100" spc="-5" dirty="0">
                <a:latin typeface="Times New Roman"/>
                <a:cs typeface="Times New Roman"/>
              </a:rPr>
              <a:t>beginning after December </a:t>
            </a:r>
            <a:r>
              <a:rPr sz="1100" dirty="0">
                <a:latin typeface="Times New Roman"/>
                <a:cs typeface="Times New Roman"/>
              </a:rPr>
              <a:t>15, 2018 </a:t>
            </a:r>
            <a:r>
              <a:rPr sz="1100" spc="-5" dirty="0">
                <a:latin typeface="Times New Roman"/>
                <a:cs typeface="Times New Roman"/>
              </a:rPr>
              <a:t>(fiscal year </a:t>
            </a:r>
            <a:r>
              <a:rPr sz="1100" dirty="0">
                <a:latin typeface="Times New Roman"/>
                <a:cs typeface="Times New Roman"/>
              </a:rPr>
              <a:t>2020). </a:t>
            </a:r>
            <a:r>
              <a:rPr sz="1100" spc="-5" dirty="0">
                <a:latin typeface="Times New Roman"/>
                <a:cs typeface="Times New Roman"/>
              </a:rPr>
              <a:t>The Town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currently evaluating  whether adoption will have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material impact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financial </a:t>
            </a:r>
            <a:r>
              <a:rPr sz="1100" dirty="0">
                <a:latin typeface="Times New Roman"/>
                <a:cs typeface="Times New Roman"/>
              </a:rPr>
              <a:t>statements.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45415">
              <a:lnSpc>
                <a:spcPct val="95800"/>
              </a:lnSpc>
              <a:spcBef>
                <a:spcPts val="5"/>
              </a:spcBef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May 2019, </a:t>
            </a:r>
            <a:r>
              <a:rPr sz="1100" spc="-5" dirty="0">
                <a:latin typeface="Times New Roman"/>
                <a:cs typeface="Times New Roman"/>
              </a:rPr>
              <a:t>the GASB </a:t>
            </a:r>
            <a:r>
              <a:rPr sz="1100" dirty="0">
                <a:latin typeface="Times New Roman"/>
                <a:cs typeface="Times New Roman"/>
              </a:rPr>
              <a:t>issued </a:t>
            </a:r>
            <a:r>
              <a:rPr sz="1100" spc="-5" dirty="0">
                <a:latin typeface="Times New Roman"/>
                <a:cs typeface="Times New Roman"/>
              </a:rPr>
              <a:t>GASB Statement No. 91, </a:t>
            </a:r>
            <a:r>
              <a:rPr sz="1100" i="1" spc="-5" dirty="0">
                <a:latin typeface="Times New Roman"/>
                <a:cs typeface="Times New Roman"/>
              </a:rPr>
              <a:t>Conduit Debt Obligations</a:t>
            </a:r>
            <a:r>
              <a:rPr sz="1100" spc="-5" dirty="0">
                <a:latin typeface="Times New Roman"/>
                <a:cs typeface="Times New Roman"/>
              </a:rPr>
              <a:t>. </a:t>
            </a:r>
            <a:r>
              <a:rPr sz="1100" dirty="0">
                <a:latin typeface="Times New Roman"/>
                <a:cs typeface="Times New Roman"/>
              </a:rPr>
              <a:t>The  objective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Statement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to standardize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reporting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conduit debt obligations </a:t>
            </a:r>
            <a:r>
              <a:rPr sz="1100" dirty="0">
                <a:latin typeface="Times New Roman"/>
                <a:cs typeface="Times New Roman"/>
              </a:rPr>
              <a:t>by issuers  by </a:t>
            </a:r>
            <a:r>
              <a:rPr sz="1100" spc="-5" dirty="0">
                <a:latin typeface="Times New Roman"/>
                <a:cs typeface="Times New Roman"/>
              </a:rPr>
              <a:t>clarifying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existing definition </a:t>
            </a:r>
            <a:r>
              <a:rPr sz="1100" dirty="0">
                <a:latin typeface="Times New Roman"/>
                <a:cs typeface="Times New Roman"/>
              </a:rPr>
              <a:t>of conduit </a:t>
            </a:r>
            <a:r>
              <a:rPr sz="1100" spc="-5" dirty="0">
                <a:latin typeface="Times New Roman"/>
                <a:cs typeface="Times New Roman"/>
              </a:rPr>
              <a:t>debt obligation, among other matters. The  provisions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Statement are effective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financial reporting periods beginning after  December </a:t>
            </a:r>
            <a:r>
              <a:rPr sz="1100" dirty="0">
                <a:latin typeface="Times New Roman"/>
                <a:cs typeface="Times New Roman"/>
              </a:rPr>
              <a:t>15, </a:t>
            </a:r>
            <a:r>
              <a:rPr sz="1100" spc="-5" dirty="0">
                <a:latin typeface="Times New Roman"/>
                <a:cs typeface="Times New Roman"/>
              </a:rPr>
              <a:t>2020 (fiscal </a:t>
            </a:r>
            <a:r>
              <a:rPr sz="1100" dirty="0">
                <a:latin typeface="Times New Roman"/>
                <a:cs typeface="Times New Roman"/>
              </a:rPr>
              <a:t>year 2022).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currently evaluating whether </a:t>
            </a:r>
            <a:r>
              <a:rPr sz="1100" dirty="0">
                <a:latin typeface="Times New Roman"/>
                <a:cs typeface="Times New Roman"/>
              </a:rPr>
              <a:t>adoption </a:t>
            </a:r>
            <a:r>
              <a:rPr sz="1100" spc="-5" dirty="0">
                <a:latin typeface="Times New Roman"/>
                <a:cs typeface="Times New Roman"/>
              </a:rPr>
              <a:t>will  </a:t>
            </a:r>
            <a:r>
              <a:rPr sz="1100" dirty="0">
                <a:latin typeface="Times New Roman"/>
                <a:cs typeface="Times New Roman"/>
              </a:rPr>
              <a:t>have a </a:t>
            </a:r>
            <a:r>
              <a:rPr sz="1100" spc="-5" dirty="0">
                <a:latin typeface="Times New Roman"/>
                <a:cs typeface="Times New Roman"/>
              </a:rPr>
              <a:t>material impact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financial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statements.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81" y="5833400"/>
            <a:ext cx="16383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b="1" spc="5" dirty="0">
                <a:latin typeface="Times New Roman"/>
                <a:cs typeface="Times New Roman"/>
              </a:rPr>
              <a:t>V.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58759" y="5833400"/>
            <a:ext cx="772160" cy="1936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Restatement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58917" y="6153360"/>
            <a:ext cx="5472430" cy="115824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During the </a:t>
            </a:r>
            <a:r>
              <a:rPr sz="1100" spc="-5" dirty="0">
                <a:latin typeface="Times New Roman"/>
                <a:cs typeface="Times New Roman"/>
              </a:rPr>
              <a:t>year ended December </a:t>
            </a:r>
            <a:r>
              <a:rPr sz="1100" dirty="0">
                <a:latin typeface="Times New Roman"/>
                <a:cs typeface="Times New Roman"/>
              </a:rPr>
              <a:t>31, 2018, </a:t>
            </a:r>
            <a:r>
              <a:rPr sz="1100" spc="-5" dirty="0">
                <a:latin typeface="Times New Roman"/>
                <a:cs typeface="Times New Roman"/>
              </a:rPr>
              <a:t>TMLD </a:t>
            </a:r>
            <a:r>
              <a:rPr sz="1100" dirty="0">
                <a:latin typeface="Times New Roman"/>
                <a:cs typeface="Times New Roman"/>
              </a:rPr>
              <a:t>adopted </a:t>
            </a:r>
            <a:r>
              <a:rPr sz="1100" spc="-5" dirty="0">
                <a:latin typeface="Times New Roman"/>
                <a:cs typeface="Times New Roman"/>
              </a:rPr>
              <a:t>GASB Statement No. </a:t>
            </a:r>
            <a:r>
              <a:rPr sz="1100" dirty="0">
                <a:latin typeface="Times New Roman"/>
                <a:cs typeface="Times New Roman"/>
              </a:rPr>
              <a:t>75, </a:t>
            </a:r>
            <a:r>
              <a:rPr sz="1100" i="1" spc="-5" dirty="0">
                <a:latin typeface="Times New Roman"/>
                <a:cs typeface="Times New Roman"/>
              </a:rPr>
              <a:t>Accounting  </a:t>
            </a:r>
            <a:r>
              <a:rPr sz="1100" i="1" dirty="0">
                <a:latin typeface="Times New Roman"/>
                <a:cs typeface="Times New Roman"/>
              </a:rPr>
              <a:t>and </a:t>
            </a:r>
            <a:r>
              <a:rPr sz="1100" i="1" spc="-5" dirty="0">
                <a:latin typeface="Times New Roman"/>
                <a:cs typeface="Times New Roman"/>
              </a:rPr>
              <a:t>Financial Reporting for Postemployment Benefits </a:t>
            </a:r>
            <a:r>
              <a:rPr sz="1100" i="1" dirty="0">
                <a:latin typeface="Times New Roman"/>
                <a:cs typeface="Times New Roman"/>
              </a:rPr>
              <a:t>Other </a:t>
            </a:r>
            <a:r>
              <a:rPr sz="1100" i="1" spc="-5" dirty="0">
                <a:latin typeface="Times New Roman"/>
                <a:cs typeface="Times New Roman"/>
              </a:rPr>
              <a:t>Than Pensions. </a:t>
            </a:r>
            <a:r>
              <a:rPr sz="1100" spc="-5" dirty="0">
                <a:latin typeface="Times New Roman"/>
                <a:cs typeface="Times New Roman"/>
              </a:rPr>
              <a:t>Previously, OPEB  was accounted for under GASB </a:t>
            </a:r>
            <a:r>
              <a:rPr sz="1100" dirty="0">
                <a:latin typeface="Times New Roman"/>
                <a:cs typeface="Times New Roman"/>
              </a:rPr>
              <a:t>Statement </a:t>
            </a:r>
            <a:r>
              <a:rPr sz="1100" spc="-5" dirty="0">
                <a:latin typeface="Times New Roman"/>
                <a:cs typeface="Times New Roman"/>
              </a:rPr>
              <a:t>No. </a:t>
            </a:r>
            <a:r>
              <a:rPr sz="1100" dirty="0">
                <a:latin typeface="Times New Roman"/>
                <a:cs typeface="Times New Roman"/>
              </a:rPr>
              <a:t>45, </a:t>
            </a:r>
            <a:r>
              <a:rPr sz="1100" i="1" spc="-5" dirty="0">
                <a:latin typeface="Times New Roman"/>
                <a:cs typeface="Times New Roman"/>
              </a:rPr>
              <a:t>Accounting and Financial Reporting </a:t>
            </a:r>
            <a:r>
              <a:rPr sz="1100" i="1" spc="-10" dirty="0">
                <a:latin typeface="Times New Roman"/>
                <a:cs typeface="Times New Roman"/>
              </a:rPr>
              <a:t>by  </a:t>
            </a:r>
            <a:r>
              <a:rPr sz="1100" i="1" spc="-5" dirty="0">
                <a:latin typeface="Times New Roman"/>
                <a:cs typeface="Times New Roman"/>
              </a:rPr>
              <a:t>Employers </a:t>
            </a:r>
            <a:r>
              <a:rPr sz="1100" i="1" dirty="0">
                <a:latin typeface="Times New Roman"/>
                <a:cs typeface="Times New Roman"/>
              </a:rPr>
              <a:t>for </a:t>
            </a:r>
            <a:r>
              <a:rPr sz="1100" i="1" spc="-5" dirty="0">
                <a:latin typeface="Times New Roman"/>
                <a:cs typeface="Times New Roman"/>
              </a:rPr>
              <a:t>Postemployment Benefits Other </a:t>
            </a:r>
            <a:r>
              <a:rPr sz="1100" i="1" dirty="0">
                <a:latin typeface="Times New Roman"/>
                <a:cs typeface="Times New Roman"/>
              </a:rPr>
              <a:t>Than </a:t>
            </a:r>
            <a:r>
              <a:rPr sz="1100" i="1" spc="-5" dirty="0">
                <a:latin typeface="Times New Roman"/>
                <a:cs typeface="Times New Roman"/>
              </a:rPr>
              <a:t>Pensions</a:t>
            </a:r>
            <a:r>
              <a:rPr sz="1100" spc="-5" dirty="0">
                <a:latin typeface="Times New Roman"/>
                <a:cs typeface="Times New Roman"/>
              </a:rPr>
              <a:t>. The result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adoption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GASB </a:t>
            </a:r>
            <a:r>
              <a:rPr sz="1100" dirty="0">
                <a:latin typeface="Times New Roman"/>
                <a:cs typeface="Times New Roman"/>
              </a:rPr>
              <a:t>Statement </a:t>
            </a:r>
            <a:r>
              <a:rPr sz="1100" spc="-5" dirty="0">
                <a:latin typeface="Times New Roman"/>
                <a:cs typeface="Times New Roman"/>
              </a:rPr>
              <a:t>No. </a:t>
            </a:r>
            <a:r>
              <a:rPr sz="1100" dirty="0">
                <a:latin typeface="Times New Roman"/>
                <a:cs typeface="Times New Roman"/>
              </a:rPr>
              <a:t>75 </a:t>
            </a:r>
            <a:r>
              <a:rPr sz="1100" spc="-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eliminate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net OPEB </a:t>
            </a:r>
            <a:r>
              <a:rPr sz="1100" dirty="0">
                <a:latin typeface="Times New Roman"/>
                <a:cs typeface="Times New Roman"/>
              </a:rPr>
              <a:t>obligation </a:t>
            </a:r>
            <a:r>
              <a:rPr sz="1100" spc="-5" dirty="0">
                <a:latin typeface="Times New Roman"/>
                <a:cs typeface="Times New Roman"/>
              </a:rPr>
              <a:t>recorded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TMLD financial  </a:t>
            </a:r>
            <a:r>
              <a:rPr sz="1100" dirty="0">
                <a:latin typeface="Times New Roman"/>
                <a:cs typeface="Times New Roman"/>
              </a:rPr>
              <a:t>statements </a:t>
            </a:r>
            <a:r>
              <a:rPr sz="1100" spc="-5" dirty="0">
                <a:latin typeface="Times New Roman"/>
                <a:cs typeface="Times New Roman"/>
              </a:rPr>
              <a:t>and record the net OPEB liability </a:t>
            </a:r>
            <a:r>
              <a:rPr sz="110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31, 2018. </a:t>
            </a:r>
            <a:r>
              <a:rPr sz="1100" spc="-5" dirty="0">
                <a:latin typeface="Times New Roman"/>
                <a:cs typeface="Times New Roman"/>
              </a:rPr>
              <a:t>This resulted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net position  </a:t>
            </a:r>
            <a:r>
              <a:rPr sz="1100" dirty="0">
                <a:latin typeface="Times New Roman"/>
                <a:cs typeface="Times New Roman"/>
              </a:rPr>
              <a:t>as </a:t>
            </a:r>
            <a:r>
              <a:rPr sz="1100" spc="-5" dirty="0">
                <a:latin typeface="Times New Roman"/>
                <a:cs typeface="Times New Roman"/>
              </a:rPr>
              <a:t>previously stated </a:t>
            </a:r>
            <a:r>
              <a:rPr sz="1100" dirty="0">
                <a:latin typeface="Times New Roman"/>
                <a:cs typeface="Times New Roman"/>
              </a:rPr>
              <a:t>to be reduced </a:t>
            </a:r>
            <a:r>
              <a:rPr sz="1100" spc="-1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$284,270.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656">
    <p:push dir="u"/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235584" y="1979381"/>
            <a:ext cx="23876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2019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064914" y="1979381"/>
            <a:ext cx="23876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2018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900112" y="1979381"/>
            <a:ext cx="23876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2017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735629" y="1979381"/>
            <a:ext cx="23876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2016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571040" y="1979381"/>
            <a:ext cx="23876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2015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53287" y="2282697"/>
            <a:ext cx="1584325" cy="297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310" marR="5080" indent="-55244">
              <a:lnSpc>
                <a:spcPct val="104700"/>
              </a:lnSpc>
              <a:spcBef>
                <a:spcPts val="100"/>
              </a:spcBef>
            </a:pPr>
            <a:r>
              <a:rPr sz="850" spc="-15" dirty="0">
                <a:latin typeface="Times New Roman"/>
                <a:cs typeface="Times New Roman"/>
              </a:rPr>
              <a:t>Town's proportion of </a:t>
            </a:r>
            <a:r>
              <a:rPr sz="850" spc="-10" dirty="0">
                <a:latin typeface="Times New Roman"/>
                <a:cs typeface="Times New Roman"/>
              </a:rPr>
              <a:t>the net </a:t>
            </a:r>
            <a:r>
              <a:rPr sz="850" spc="-15" dirty="0">
                <a:latin typeface="Times New Roman"/>
                <a:cs typeface="Times New Roman"/>
              </a:rPr>
              <a:t>pension  liability</a:t>
            </a:r>
            <a:r>
              <a:rPr sz="850" spc="-30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(asset)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404742" y="2430526"/>
            <a:ext cx="30162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1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-10" dirty="0">
                <a:latin typeface="Times New Roman"/>
                <a:cs typeface="Times New Roman"/>
              </a:rPr>
              <a:t>32%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240153" y="2430526"/>
            <a:ext cx="30162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1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-10" dirty="0">
                <a:latin typeface="Times New Roman"/>
                <a:cs typeface="Times New Roman"/>
              </a:rPr>
              <a:t>32%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75671" y="2430526"/>
            <a:ext cx="30162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1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-10" dirty="0">
                <a:latin typeface="Times New Roman"/>
                <a:cs typeface="Times New Roman"/>
              </a:rPr>
              <a:t>37%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910869" y="2430526"/>
            <a:ext cx="30162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1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-10" dirty="0">
                <a:latin typeface="Times New Roman"/>
                <a:cs typeface="Times New Roman"/>
              </a:rPr>
              <a:t>36%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46280" y="2430526"/>
            <a:ext cx="301625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5" dirty="0">
                <a:latin typeface="Times New Roman"/>
                <a:cs typeface="Times New Roman"/>
              </a:rPr>
              <a:t>1</a:t>
            </a:r>
            <a:r>
              <a:rPr sz="850" dirty="0">
                <a:latin typeface="Times New Roman"/>
                <a:cs typeface="Times New Roman"/>
              </a:rPr>
              <a:t>.</a:t>
            </a:r>
            <a:r>
              <a:rPr sz="850" spc="-10" dirty="0">
                <a:latin typeface="Times New Roman"/>
                <a:cs typeface="Times New Roman"/>
              </a:rPr>
              <a:t>73%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3287" y="2720086"/>
            <a:ext cx="160147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spc="-15" dirty="0">
                <a:latin typeface="Times New Roman"/>
                <a:cs typeface="Times New Roman"/>
              </a:rPr>
              <a:t>Town's proportionate </a:t>
            </a:r>
            <a:r>
              <a:rPr sz="850" spc="-10" dirty="0">
                <a:latin typeface="Times New Roman"/>
                <a:cs typeface="Times New Roman"/>
              </a:rPr>
              <a:t>share </a:t>
            </a:r>
            <a:r>
              <a:rPr sz="850" spc="-15" dirty="0">
                <a:latin typeface="Times New Roman"/>
                <a:cs typeface="Times New Roman"/>
              </a:rPr>
              <a:t>of </a:t>
            </a:r>
            <a:r>
              <a:rPr sz="850" spc="-10" dirty="0">
                <a:latin typeface="Times New Roman"/>
                <a:cs typeface="Times New Roman"/>
              </a:rPr>
              <a:t>the</a:t>
            </a:r>
            <a:r>
              <a:rPr sz="850" spc="40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Times New Roman"/>
                <a:cs typeface="Times New Roman"/>
              </a:rPr>
              <a:t>net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53242" y="6918197"/>
            <a:ext cx="3823970" cy="91249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7625" marR="5080" algn="just">
              <a:lnSpc>
                <a:spcPct val="114100"/>
              </a:lnSpc>
              <a:spcBef>
                <a:spcPts val="100"/>
              </a:spcBef>
            </a:pPr>
            <a:r>
              <a:rPr sz="850" spc="-10" dirty="0">
                <a:latin typeface="Times New Roman"/>
                <a:cs typeface="Times New Roman"/>
              </a:rPr>
              <a:t>This schedule is </a:t>
            </a:r>
            <a:r>
              <a:rPr sz="850" spc="-15" dirty="0">
                <a:latin typeface="Times New Roman"/>
                <a:cs typeface="Times New Roman"/>
              </a:rPr>
              <a:t>presented </a:t>
            </a:r>
            <a:r>
              <a:rPr sz="850" spc="-10" dirty="0">
                <a:latin typeface="Times New Roman"/>
                <a:cs typeface="Times New Roman"/>
              </a:rPr>
              <a:t>to </a:t>
            </a:r>
            <a:r>
              <a:rPr sz="850" spc="-15" dirty="0">
                <a:latin typeface="Times New Roman"/>
                <a:cs typeface="Times New Roman"/>
              </a:rPr>
              <a:t>illustrate </a:t>
            </a:r>
            <a:r>
              <a:rPr sz="850" spc="-10" dirty="0">
                <a:latin typeface="Times New Roman"/>
                <a:cs typeface="Times New Roman"/>
              </a:rPr>
              <a:t>the </a:t>
            </a:r>
            <a:r>
              <a:rPr sz="850" spc="-15" dirty="0">
                <a:latin typeface="Times New Roman"/>
                <a:cs typeface="Times New Roman"/>
              </a:rPr>
              <a:t>requirement </a:t>
            </a:r>
            <a:r>
              <a:rPr sz="850" spc="-10" dirty="0">
                <a:latin typeface="Times New Roman"/>
                <a:cs typeface="Times New Roman"/>
              </a:rPr>
              <a:t>to </a:t>
            </a:r>
            <a:r>
              <a:rPr sz="850" spc="-15" dirty="0">
                <a:latin typeface="Times New Roman"/>
                <a:cs typeface="Times New Roman"/>
              </a:rPr>
              <a:t>show information </a:t>
            </a:r>
            <a:r>
              <a:rPr sz="850" spc="-10" dirty="0">
                <a:latin typeface="Times New Roman"/>
                <a:cs typeface="Times New Roman"/>
              </a:rPr>
              <a:t>for </a:t>
            </a:r>
            <a:r>
              <a:rPr sz="850" spc="-15" dirty="0">
                <a:latin typeface="Times New Roman"/>
                <a:cs typeface="Times New Roman"/>
              </a:rPr>
              <a:t>ten years.  However, </a:t>
            </a:r>
            <a:r>
              <a:rPr sz="850" spc="-10" dirty="0">
                <a:latin typeface="Times New Roman"/>
                <a:cs typeface="Times New Roman"/>
              </a:rPr>
              <a:t>until </a:t>
            </a:r>
            <a:r>
              <a:rPr sz="850" spc="-5" dirty="0">
                <a:latin typeface="Times New Roman"/>
                <a:cs typeface="Times New Roman"/>
              </a:rPr>
              <a:t>a </a:t>
            </a:r>
            <a:r>
              <a:rPr sz="850" spc="-10" dirty="0">
                <a:latin typeface="Times New Roman"/>
                <a:cs typeface="Times New Roman"/>
              </a:rPr>
              <a:t>full </a:t>
            </a:r>
            <a:r>
              <a:rPr sz="850" spc="-15" dirty="0">
                <a:latin typeface="Times New Roman"/>
                <a:cs typeface="Times New Roman"/>
              </a:rPr>
              <a:t>ten-year trend </a:t>
            </a:r>
            <a:r>
              <a:rPr sz="850" spc="-10" dirty="0">
                <a:latin typeface="Times New Roman"/>
                <a:cs typeface="Times New Roman"/>
              </a:rPr>
              <a:t>is </a:t>
            </a:r>
            <a:r>
              <a:rPr sz="850" spc="-15" dirty="0">
                <a:latin typeface="Times New Roman"/>
                <a:cs typeface="Times New Roman"/>
              </a:rPr>
              <a:t>compiled, information </a:t>
            </a:r>
            <a:r>
              <a:rPr sz="850" spc="-10" dirty="0">
                <a:latin typeface="Times New Roman"/>
                <a:cs typeface="Times New Roman"/>
              </a:rPr>
              <a:t>is </a:t>
            </a:r>
            <a:r>
              <a:rPr sz="850" spc="-15" dirty="0">
                <a:latin typeface="Times New Roman"/>
                <a:cs typeface="Times New Roman"/>
              </a:rPr>
              <a:t>presented </a:t>
            </a:r>
            <a:r>
              <a:rPr sz="850" spc="-10" dirty="0">
                <a:latin typeface="Times New Roman"/>
                <a:cs typeface="Times New Roman"/>
              </a:rPr>
              <a:t>for </a:t>
            </a:r>
            <a:r>
              <a:rPr sz="850" spc="-15" dirty="0">
                <a:latin typeface="Times New Roman"/>
                <a:cs typeface="Times New Roman"/>
              </a:rPr>
              <a:t>those years  </a:t>
            </a:r>
            <a:r>
              <a:rPr sz="850" spc="-10" dirty="0">
                <a:latin typeface="Times New Roman"/>
                <a:cs typeface="Times New Roman"/>
              </a:rPr>
              <a:t>in which </a:t>
            </a:r>
            <a:r>
              <a:rPr sz="850" spc="-15" dirty="0">
                <a:latin typeface="Times New Roman"/>
                <a:cs typeface="Times New Roman"/>
              </a:rPr>
              <a:t>information </a:t>
            </a:r>
            <a:r>
              <a:rPr sz="850" spc="-10" dirty="0">
                <a:latin typeface="Times New Roman"/>
                <a:cs typeface="Times New Roman"/>
              </a:rPr>
              <a:t>is</a:t>
            </a:r>
            <a:r>
              <a:rPr sz="850" spc="30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available.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850" spc="-15" dirty="0">
                <a:latin typeface="Times New Roman"/>
                <a:cs typeface="Times New Roman"/>
              </a:rPr>
              <a:t>See accompanying </a:t>
            </a:r>
            <a:r>
              <a:rPr sz="850" spc="-10" dirty="0">
                <a:latin typeface="Times New Roman"/>
                <a:cs typeface="Times New Roman"/>
              </a:rPr>
              <a:t>independent auditor's</a:t>
            </a:r>
            <a:r>
              <a:rPr sz="850" spc="10" dirty="0">
                <a:latin typeface="Times New Roman"/>
                <a:cs typeface="Times New Roman"/>
              </a:rPr>
              <a:t> </a:t>
            </a:r>
            <a:r>
              <a:rPr sz="850" spc="-15" dirty="0">
                <a:latin typeface="Times New Roman"/>
                <a:cs typeface="Times New Roman"/>
              </a:rPr>
              <a:t>report.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53287" y="638047"/>
            <a:ext cx="5513070" cy="13474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25"/>
              </a:spcBef>
            </a:pPr>
            <a:r>
              <a:rPr sz="900" b="1" spc="15" dirty="0">
                <a:latin typeface="Times New Roman"/>
                <a:cs typeface="Times New Roman"/>
              </a:rPr>
              <a:t>TOWN OF </a:t>
            </a:r>
            <a:r>
              <a:rPr sz="900" b="1" spc="10" dirty="0">
                <a:latin typeface="Times New Roman"/>
                <a:cs typeface="Times New Roman"/>
              </a:rPr>
              <a:t>TEMPLETON,</a:t>
            </a:r>
            <a:r>
              <a:rPr sz="900" b="1" spc="-25" dirty="0">
                <a:latin typeface="Times New Roman"/>
                <a:cs typeface="Times New Roman"/>
              </a:rPr>
              <a:t> </a:t>
            </a:r>
            <a:r>
              <a:rPr sz="900" b="1" spc="10" dirty="0">
                <a:latin typeface="Times New Roman"/>
                <a:cs typeface="Times New Roman"/>
              </a:rPr>
              <a:t>MASSACHUSETTS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 marR="2481580">
              <a:lnSpc>
                <a:spcPct val="114300"/>
              </a:lnSpc>
            </a:pPr>
            <a:r>
              <a:rPr sz="850" b="1" spc="-10" dirty="0">
                <a:latin typeface="Times New Roman"/>
                <a:cs typeface="Times New Roman"/>
              </a:rPr>
              <a:t>REQUIRED SUPPLEMENTARY </a:t>
            </a:r>
            <a:r>
              <a:rPr sz="850" b="1" spc="-15" dirty="0">
                <a:latin typeface="Times New Roman"/>
                <a:cs typeface="Times New Roman"/>
              </a:rPr>
              <a:t>INFORMATION </a:t>
            </a:r>
            <a:r>
              <a:rPr sz="850" b="1" spc="-5" dirty="0">
                <a:latin typeface="Times New Roman"/>
                <a:cs typeface="Times New Roman"/>
              </a:rPr>
              <a:t>- </a:t>
            </a:r>
            <a:r>
              <a:rPr sz="850" b="1" spc="-10" dirty="0">
                <a:latin typeface="Times New Roman"/>
                <a:cs typeface="Times New Roman"/>
              </a:rPr>
              <a:t>PENSIONS  YEAR ENDED JUNE </a:t>
            </a:r>
            <a:r>
              <a:rPr sz="850" b="1" spc="-5" dirty="0">
                <a:latin typeface="Times New Roman"/>
                <a:cs typeface="Times New Roman"/>
              </a:rPr>
              <a:t>30,</a:t>
            </a:r>
            <a:r>
              <a:rPr sz="850" b="1" spc="40" dirty="0">
                <a:latin typeface="Times New Roman"/>
                <a:cs typeface="Times New Roman"/>
              </a:rPr>
              <a:t> </a:t>
            </a:r>
            <a:r>
              <a:rPr sz="850" b="1" spc="-5" dirty="0">
                <a:latin typeface="Times New Roman"/>
                <a:cs typeface="Times New Roman"/>
              </a:rPr>
              <a:t>2019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99794">
              <a:lnSpc>
                <a:spcPct val="100000"/>
              </a:lnSpc>
            </a:pPr>
            <a:r>
              <a:rPr sz="850" b="1" spc="-10" dirty="0">
                <a:latin typeface="Times New Roman"/>
                <a:cs typeface="Times New Roman"/>
              </a:rPr>
              <a:t>SCHEDULE </a:t>
            </a:r>
            <a:r>
              <a:rPr sz="850" b="1" spc="-15" dirty="0">
                <a:latin typeface="Times New Roman"/>
                <a:cs typeface="Times New Roman"/>
              </a:rPr>
              <a:t>OF THE </a:t>
            </a:r>
            <a:r>
              <a:rPr sz="850" b="1" spc="-10" dirty="0">
                <a:latin typeface="Times New Roman"/>
                <a:cs typeface="Times New Roman"/>
              </a:rPr>
              <a:t>TOWN'S </a:t>
            </a:r>
            <a:r>
              <a:rPr sz="850" b="1" spc="-15" dirty="0">
                <a:latin typeface="Times New Roman"/>
                <a:cs typeface="Times New Roman"/>
              </a:rPr>
              <a:t>PROPORTIONATE </a:t>
            </a:r>
            <a:r>
              <a:rPr sz="850" b="1" spc="-10" dirty="0">
                <a:latin typeface="Times New Roman"/>
                <a:cs typeface="Times New Roman"/>
              </a:rPr>
              <a:t>SHARE </a:t>
            </a:r>
            <a:r>
              <a:rPr sz="850" b="1" spc="-15" dirty="0">
                <a:latin typeface="Times New Roman"/>
                <a:cs typeface="Times New Roman"/>
              </a:rPr>
              <a:t>OF THE </a:t>
            </a:r>
            <a:r>
              <a:rPr sz="850" b="1" spc="-10" dirty="0">
                <a:latin typeface="Times New Roman"/>
                <a:cs typeface="Times New Roman"/>
              </a:rPr>
              <a:t>NET PENSION</a:t>
            </a:r>
            <a:r>
              <a:rPr sz="850" b="1" spc="170" dirty="0">
                <a:latin typeface="Times New Roman"/>
                <a:cs typeface="Times New Roman"/>
              </a:rPr>
              <a:t> </a:t>
            </a:r>
            <a:r>
              <a:rPr sz="850" b="1" spc="-10" dirty="0">
                <a:latin typeface="Times New Roman"/>
                <a:cs typeface="Times New Roman"/>
              </a:rPr>
              <a:t>LIABILITY</a:t>
            </a:r>
            <a:endParaRPr sz="8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R="688975" algn="r">
              <a:lnSpc>
                <a:spcPct val="100000"/>
              </a:lnSpc>
              <a:spcBef>
                <a:spcPts val="5"/>
              </a:spcBef>
            </a:pPr>
            <a:r>
              <a:rPr sz="850" spc="-10" dirty="0">
                <a:latin typeface="Times New Roman"/>
                <a:cs typeface="Times New Roman"/>
              </a:rPr>
              <a:t>Year Ended </a:t>
            </a:r>
            <a:r>
              <a:rPr sz="850" spc="-5" dirty="0">
                <a:latin typeface="Times New Roman"/>
                <a:cs typeface="Times New Roman"/>
              </a:rPr>
              <a:t>June</a:t>
            </a:r>
            <a:r>
              <a:rPr sz="850" spc="-80" dirty="0">
                <a:latin typeface="Times New Roman"/>
                <a:cs typeface="Times New Roman"/>
              </a:rPr>
              <a:t> </a:t>
            </a:r>
            <a:r>
              <a:rPr sz="850" spc="-5" dirty="0">
                <a:latin typeface="Times New Roman"/>
                <a:cs typeface="Times New Roman"/>
              </a:rPr>
              <a:t>30,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986151" y="2132329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776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07840" y="2132329"/>
            <a:ext cx="742315" cy="0"/>
          </a:xfrm>
          <a:custGeom>
            <a:avLst/>
            <a:gdLst/>
            <a:ahLst/>
            <a:cxnLst/>
            <a:rect l="l" t="t" r="r" b="b"/>
            <a:pathLst>
              <a:path w="742314">
                <a:moveTo>
                  <a:pt x="0" y="0"/>
                </a:moveTo>
                <a:lnTo>
                  <a:pt x="742200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642992" y="2132329"/>
            <a:ext cx="742950" cy="0"/>
          </a:xfrm>
          <a:custGeom>
            <a:avLst/>
            <a:gdLst/>
            <a:ahLst/>
            <a:cxnLst/>
            <a:rect l="l" t="t" r="r" b="b"/>
            <a:pathLst>
              <a:path w="742950">
                <a:moveTo>
                  <a:pt x="0" y="0"/>
                </a:moveTo>
                <a:lnTo>
                  <a:pt x="742492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478526" y="2132329"/>
            <a:ext cx="742315" cy="0"/>
          </a:xfrm>
          <a:custGeom>
            <a:avLst/>
            <a:gdLst/>
            <a:ahLst/>
            <a:cxnLst/>
            <a:rect l="l" t="t" r="r" b="b"/>
            <a:pathLst>
              <a:path w="742314">
                <a:moveTo>
                  <a:pt x="0" y="0"/>
                </a:moveTo>
                <a:lnTo>
                  <a:pt x="74218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46176" y="1245361"/>
            <a:ext cx="6410325" cy="0"/>
          </a:xfrm>
          <a:custGeom>
            <a:avLst/>
            <a:gdLst/>
            <a:ahLst/>
            <a:cxnLst/>
            <a:rect l="l" t="t" r="r" b="b"/>
            <a:pathLst>
              <a:path w="6410325">
                <a:moveTo>
                  <a:pt x="0" y="0"/>
                </a:moveTo>
                <a:lnTo>
                  <a:pt x="6409944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986151" y="1984501"/>
            <a:ext cx="4070350" cy="0"/>
          </a:xfrm>
          <a:custGeom>
            <a:avLst/>
            <a:gdLst/>
            <a:ahLst/>
            <a:cxnLst/>
            <a:rect l="l" t="t" r="r" b="b"/>
            <a:pathLst>
              <a:path w="4070350">
                <a:moveTo>
                  <a:pt x="0" y="0"/>
                </a:moveTo>
                <a:lnTo>
                  <a:pt x="4069956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313678" y="2132329"/>
            <a:ext cx="742950" cy="0"/>
          </a:xfrm>
          <a:custGeom>
            <a:avLst/>
            <a:gdLst/>
            <a:ahLst/>
            <a:cxnLst/>
            <a:rect l="l" t="t" r="r" b="b"/>
            <a:pathLst>
              <a:path w="742950">
                <a:moveTo>
                  <a:pt x="0" y="0"/>
                </a:moveTo>
                <a:lnTo>
                  <a:pt x="742492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634237" y="2880418"/>
          <a:ext cx="6437627" cy="39043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520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89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3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290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39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5437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11447">
                <a:tc>
                  <a:txBody>
                    <a:bodyPr/>
                    <a:lstStyle/>
                    <a:p>
                      <a:pPr marL="86360">
                        <a:lnSpc>
                          <a:spcPts val="919"/>
                        </a:lnSpc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pension liability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(asset)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8895" algn="r">
                        <a:lnSpc>
                          <a:spcPts val="955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12,012,202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320">
                        <a:lnSpc>
                          <a:spcPts val="955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10,758,199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7320">
                        <a:lnSpc>
                          <a:spcPts val="955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11,442,390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ts val="955"/>
                        </a:lnSpc>
                        <a:tabLst>
                          <a:tab pos="257175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9,665,159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ts val="955"/>
                        </a:lnSpc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85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10,271,629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4894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Town's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covered-employee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payroll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75565" marB="0"/>
                </a:tc>
                <a:tc>
                  <a:txBody>
                    <a:bodyPr/>
                    <a:lstStyle/>
                    <a:p>
                      <a:pPr marR="48895" algn="r">
                        <a:lnSpc>
                          <a:spcPct val="100000"/>
                        </a:lnSpc>
                        <a:spcBef>
                          <a:spcPts val="595"/>
                        </a:spcBef>
                        <a:tabLst>
                          <a:tab pos="188595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3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594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982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75565" marB="0"/>
                </a:tc>
                <a:tc gridSpan="2">
                  <a:txBody>
                    <a:bodyPr/>
                    <a:lstStyle/>
                    <a:p>
                      <a:pPr marL="147320">
                        <a:lnSpc>
                          <a:spcPct val="100000"/>
                        </a:lnSpc>
                        <a:spcBef>
                          <a:spcPts val="595"/>
                        </a:spcBef>
                        <a:tabLst>
                          <a:tab pos="350520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3,379,162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755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595"/>
                        </a:spcBef>
                        <a:tabLst>
                          <a:tab pos="350520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3,418,702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75565" marB="0"/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595"/>
                        </a:spcBef>
                        <a:tabLst>
                          <a:tab pos="257175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3,497,074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75565" marB="0"/>
                </a:tc>
                <a:tc gridSpan="2"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595"/>
                        </a:spcBef>
                        <a:tabLst>
                          <a:tab pos="350520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3,362,571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755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7712">
                <a:tc>
                  <a:txBody>
                    <a:bodyPr/>
                    <a:lstStyle/>
                    <a:p>
                      <a:pPr marL="86360" marR="605790" indent="-55244">
                        <a:lnSpc>
                          <a:spcPct val="104700"/>
                        </a:lnSpc>
                        <a:spcBef>
                          <a:spcPts val="540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Town's proportionate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share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the net 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pension liability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(asset)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as a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percentage  of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its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covered-employee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payroll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3335" algn="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334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1%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84505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318.4%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84505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334.7%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3970" algn="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276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4%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84505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305.5%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4057">
                <a:tc>
                  <a:txBody>
                    <a:bodyPr/>
                    <a:lstStyle/>
                    <a:p>
                      <a:pPr marL="86360" marR="522605" indent="-55244">
                        <a:lnSpc>
                          <a:spcPct val="104700"/>
                        </a:lnSpc>
                        <a:spcBef>
                          <a:spcPts val="525"/>
                        </a:spcBef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Plan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fiduciary net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position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as a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percentage  of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total pension</a:t>
                      </a:r>
                      <a:r>
                        <a:rPr sz="8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66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3335" algn="r">
                        <a:lnSpc>
                          <a:spcPts val="930"/>
                        </a:lnSpc>
                        <a:spcBef>
                          <a:spcPts val="64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43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05%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84505">
                        <a:lnSpc>
                          <a:spcPts val="930"/>
                        </a:lnSpc>
                        <a:spcBef>
                          <a:spcPts val="64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46.40%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84505">
                        <a:lnSpc>
                          <a:spcPts val="930"/>
                        </a:lnSpc>
                        <a:spcBef>
                          <a:spcPts val="64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42.00%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3970" algn="r">
                        <a:lnSpc>
                          <a:spcPts val="930"/>
                        </a:lnSpc>
                        <a:spcBef>
                          <a:spcPts val="64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44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52%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84505">
                        <a:lnSpc>
                          <a:spcPts val="930"/>
                        </a:lnSpc>
                        <a:spcBef>
                          <a:spcPts val="64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47.94%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5610"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4445" algn="ctr">
                        <a:lnSpc>
                          <a:spcPts val="930"/>
                        </a:lnSpc>
                      </a:pPr>
                      <a:r>
                        <a:rPr sz="850" b="1" spc="-10" dirty="0">
                          <a:latin typeface="Times New Roman"/>
                          <a:cs typeface="Times New Roman"/>
                        </a:rPr>
                        <a:t>SCHEDULE </a:t>
                      </a:r>
                      <a:r>
                        <a:rPr sz="850" b="1" spc="-15" dirty="0">
                          <a:latin typeface="Times New Roman"/>
                          <a:cs typeface="Times New Roman"/>
                        </a:rPr>
                        <a:t>OF THE TOWN </a:t>
                      </a:r>
                      <a:r>
                        <a:rPr sz="850" b="1" spc="-10" dirty="0">
                          <a:latin typeface="Times New Roman"/>
                          <a:cs typeface="Times New Roman"/>
                        </a:rPr>
                        <a:t>CONTRIBUTIONS TO PENSION</a:t>
                      </a:r>
                      <a:r>
                        <a:rPr sz="850" b="1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b="1" spc="-10" dirty="0">
                          <a:latin typeface="Times New Roman"/>
                          <a:cs typeface="Times New Roman"/>
                        </a:rPr>
                        <a:t>PLAN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64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015"/>
                        </a:lnSpc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Year Ended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June</a:t>
                      </a:r>
                      <a:r>
                        <a:rPr sz="85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30,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82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ts val="1015"/>
                        </a:lnSpc>
                        <a:spcBef>
                          <a:spcPts val="5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ts val="1015"/>
                        </a:lnSpc>
                        <a:spcBef>
                          <a:spcPts val="5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ts val="1015"/>
                        </a:lnSpc>
                        <a:spcBef>
                          <a:spcPts val="5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ts val="1015"/>
                        </a:lnSpc>
                        <a:spcBef>
                          <a:spcPts val="5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15"/>
                        </a:lnSpc>
                        <a:spcBef>
                          <a:spcPts val="5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Actuarially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determined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contribution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48895" algn="r">
                        <a:lnSpc>
                          <a:spcPct val="100000"/>
                        </a:lnSpc>
                        <a:tabLst>
                          <a:tab pos="269240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737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540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4610">
                        <a:lnSpc>
                          <a:spcPct val="100000"/>
                        </a:lnSpc>
                        <a:tabLst>
                          <a:tab pos="337820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667,573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147955">
                        <a:lnSpc>
                          <a:spcPct val="100000"/>
                        </a:lnSpc>
                        <a:tabLst>
                          <a:tab pos="431165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663,582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4610">
                        <a:lnSpc>
                          <a:spcPct val="100000"/>
                        </a:lnSpc>
                        <a:tabLst>
                          <a:tab pos="337820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612,557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ct val="100000"/>
                        </a:lnSpc>
                        <a:tabLst>
                          <a:tab pos="283210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682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4530">
                <a:tc>
                  <a:txBody>
                    <a:bodyPr/>
                    <a:lstStyle/>
                    <a:p>
                      <a:pPr marL="86360" marR="775335" indent="-27305">
                        <a:lnSpc>
                          <a:spcPct val="104700"/>
                        </a:lnSpc>
                        <a:spcBef>
                          <a:spcPts val="525"/>
                        </a:spcBef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Contributions in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relation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to the  actuarially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determined</a:t>
                      </a:r>
                      <a:r>
                        <a:rPr sz="85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contribution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66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48895" algn="r">
                        <a:lnSpc>
                          <a:spcPts val="1015"/>
                        </a:lnSpc>
                        <a:spcBef>
                          <a:spcPts val="64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737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540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48895" algn="r">
                        <a:lnSpc>
                          <a:spcPts val="1015"/>
                        </a:lnSpc>
                        <a:spcBef>
                          <a:spcPts val="64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667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573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31165">
                        <a:lnSpc>
                          <a:spcPts val="1015"/>
                        </a:lnSpc>
                        <a:spcBef>
                          <a:spcPts val="640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663,582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48260" algn="r">
                        <a:lnSpc>
                          <a:spcPts val="1015"/>
                        </a:lnSpc>
                        <a:spcBef>
                          <a:spcPts val="64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612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557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1015"/>
                        </a:lnSpc>
                        <a:spcBef>
                          <a:spcPts val="640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682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149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56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66675">
                        <a:lnSpc>
                          <a:spcPts val="1015"/>
                        </a:lnSpc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Contribution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deficiency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0" dirty="0">
                          <a:latin typeface="Times New Roman"/>
                          <a:cs typeface="Times New Roman"/>
                        </a:rPr>
                        <a:t>(excess)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48260" algn="r">
                        <a:lnSpc>
                          <a:spcPts val="1015"/>
                        </a:lnSpc>
                        <a:tabLst>
                          <a:tab pos="581660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4610">
                        <a:lnSpc>
                          <a:spcPts val="1015"/>
                        </a:lnSpc>
                        <a:tabLst>
                          <a:tab pos="650240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147320">
                        <a:lnSpc>
                          <a:spcPts val="1015"/>
                        </a:lnSpc>
                        <a:tabLst>
                          <a:tab pos="743585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4610">
                        <a:lnSpc>
                          <a:spcPts val="1015"/>
                        </a:lnSpc>
                        <a:tabLst>
                          <a:tab pos="650240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8419" algn="r">
                        <a:lnSpc>
                          <a:spcPts val="1015"/>
                        </a:lnSpc>
                        <a:tabLst>
                          <a:tab pos="595630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-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10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850" spc="-15" dirty="0">
                          <a:latin typeface="Times New Roman"/>
                          <a:cs typeface="Times New Roman"/>
                        </a:rPr>
                        <a:t>Town's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covered-employee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payroll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48895" algn="r">
                        <a:lnSpc>
                          <a:spcPct val="100000"/>
                        </a:lnSpc>
                        <a:tabLst>
                          <a:tab pos="188595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3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594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982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4610">
                        <a:lnSpc>
                          <a:spcPct val="100000"/>
                        </a:lnSpc>
                        <a:tabLst>
                          <a:tab pos="257175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3,379,162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147320">
                        <a:lnSpc>
                          <a:spcPct val="100000"/>
                        </a:lnSpc>
                        <a:tabLst>
                          <a:tab pos="349885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3,418,702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4610">
                        <a:lnSpc>
                          <a:spcPct val="100000"/>
                        </a:lnSpc>
                        <a:tabLst>
                          <a:tab pos="257175" algn="l"/>
                        </a:tabLst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$	3,497,074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ct val="100000"/>
                        </a:lnSpc>
                        <a:tabLst>
                          <a:tab pos="202565" algn="l"/>
                        </a:tabLst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$	3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362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571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44294">
                <a:tc>
                  <a:txBody>
                    <a:bodyPr/>
                    <a:lstStyle/>
                    <a:p>
                      <a:pPr marL="86360" marR="945515" indent="-55244">
                        <a:lnSpc>
                          <a:spcPct val="104700"/>
                        </a:lnSpc>
                        <a:spcBef>
                          <a:spcPts val="525"/>
                        </a:spcBef>
                      </a:pPr>
                      <a:r>
                        <a:rPr sz="850" spc="-10" dirty="0">
                          <a:latin typeface="Times New Roman"/>
                          <a:cs typeface="Times New Roman"/>
                        </a:rPr>
                        <a:t>Contributions </a:t>
                      </a:r>
                      <a:r>
                        <a:rPr sz="850" spc="-5" dirty="0">
                          <a:latin typeface="Times New Roman"/>
                          <a:cs typeface="Times New Roman"/>
                        </a:rPr>
                        <a:t>as a 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percentage of  </a:t>
                      </a:r>
                      <a:r>
                        <a:rPr sz="850" spc="-20" dirty="0">
                          <a:latin typeface="Times New Roman"/>
                          <a:cs typeface="Times New Roman"/>
                        </a:rPr>
                        <a:t>covered-employee</a:t>
                      </a:r>
                      <a:r>
                        <a:rPr sz="850" spc="-15" dirty="0">
                          <a:latin typeface="Times New Roman"/>
                          <a:cs typeface="Times New Roman"/>
                        </a:rPr>
                        <a:t> payroll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666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3335" algn="r">
                        <a:lnSpc>
                          <a:spcPts val="930"/>
                        </a:lnSpc>
                        <a:spcBef>
                          <a:spcPts val="64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20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3335" algn="r">
                        <a:lnSpc>
                          <a:spcPts val="930"/>
                        </a:lnSpc>
                        <a:spcBef>
                          <a:spcPts val="64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19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8%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537845">
                        <a:lnSpc>
                          <a:spcPts val="930"/>
                        </a:lnSpc>
                        <a:spcBef>
                          <a:spcPts val="645"/>
                        </a:spcBef>
                      </a:pPr>
                      <a:r>
                        <a:rPr sz="850" spc="-5" dirty="0">
                          <a:latin typeface="Times New Roman"/>
                          <a:cs typeface="Times New Roman"/>
                        </a:rPr>
                        <a:t>19.4%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3970" algn="r">
                        <a:lnSpc>
                          <a:spcPts val="930"/>
                        </a:lnSpc>
                        <a:spcBef>
                          <a:spcPts val="64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17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5%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930"/>
                        </a:lnSpc>
                        <a:spcBef>
                          <a:spcPts val="645"/>
                        </a:spcBef>
                      </a:pPr>
                      <a:r>
                        <a:rPr sz="850" dirty="0">
                          <a:latin typeface="Times New Roman"/>
                          <a:cs typeface="Times New Roman"/>
                        </a:rPr>
                        <a:t>20</a:t>
                      </a:r>
                      <a:r>
                        <a:rPr sz="850" spc="5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850" dirty="0">
                          <a:latin typeface="Times New Roman"/>
                          <a:cs typeface="Times New Roman"/>
                        </a:rPr>
                        <a:t>3%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24" name="object 24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79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568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2900" y="353707"/>
            <a:ext cx="7086599" cy="93725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185544" y="537743"/>
            <a:ext cx="5226050" cy="2457450"/>
          </a:xfrm>
          <a:prstGeom prst="rect">
            <a:avLst/>
          </a:prstGeom>
          <a:solidFill>
            <a:srgbClr val="5B9BD4">
              <a:alpha val="50195"/>
            </a:srgbClr>
          </a:solidFill>
        </p:spPr>
        <p:txBody>
          <a:bodyPr vert="horz" wrap="square" lIns="0" tIns="0" rIns="0" bIns="0" rtlCol="0">
            <a:spAutoFit/>
          </a:bodyPr>
          <a:lstStyle/>
          <a:p>
            <a:pPr marR="17145" algn="ctr">
              <a:lnSpc>
                <a:spcPts val="8520"/>
              </a:lnSpc>
            </a:pPr>
            <a:r>
              <a:rPr sz="7200" spc="-5" dirty="0">
                <a:solidFill>
                  <a:srgbClr val="FFFFFF"/>
                </a:solidFill>
                <a:latin typeface="Times New Roman"/>
                <a:cs typeface="Times New Roman"/>
              </a:rPr>
              <a:t>SECTION</a:t>
            </a:r>
            <a:r>
              <a:rPr sz="7200" spc="-2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200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endParaRPr sz="7200">
              <a:latin typeface="Times New Roman"/>
              <a:cs typeface="Times New Roman"/>
            </a:endParaRPr>
          </a:p>
          <a:p>
            <a:pPr marL="630555" marR="624205" algn="ctr">
              <a:lnSpc>
                <a:spcPct val="103299"/>
              </a:lnSpc>
              <a:spcBef>
                <a:spcPts val="204"/>
              </a:spcBef>
            </a:pP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ADMI</a:t>
            </a:r>
            <a:r>
              <a:rPr sz="3600" spc="-10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IS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TR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3600" dirty="0">
                <a:solidFill>
                  <a:srgbClr val="FFFFFF"/>
                </a:solidFill>
                <a:latin typeface="Times New Roman"/>
                <a:cs typeface="Times New Roman"/>
              </a:rPr>
              <a:t>ION  &amp;</a:t>
            </a:r>
            <a:r>
              <a:rPr sz="3600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FFFF"/>
                </a:solidFill>
                <a:latin typeface="Times New Roman"/>
                <a:cs typeface="Times New Roman"/>
              </a:rPr>
              <a:t>FINANCE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31355" y="356222"/>
            <a:ext cx="389255" cy="9354820"/>
          </a:xfrm>
          <a:custGeom>
            <a:avLst/>
            <a:gdLst/>
            <a:ahLst/>
            <a:cxnLst/>
            <a:rect l="l" t="t" r="r" b="b"/>
            <a:pathLst>
              <a:path w="389254" h="9354820">
                <a:moveTo>
                  <a:pt x="389254" y="9354820"/>
                </a:moveTo>
                <a:lnTo>
                  <a:pt x="0" y="9354820"/>
                </a:lnTo>
                <a:lnTo>
                  <a:pt x="0" y="0"/>
                </a:lnTo>
                <a:lnTo>
                  <a:pt x="389254" y="0"/>
                </a:lnTo>
                <a:lnTo>
                  <a:pt x="389254" y="9354820"/>
                </a:lnTo>
                <a:close/>
              </a:path>
            </a:pathLst>
          </a:custGeom>
          <a:solidFill>
            <a:srgbClr val="FFC000">
              <a:alpha val="50195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40814" y="2185733"/>
            <a:ext cx="334645" cy="569023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ts val="2495"/>
              </a:lnSpc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SECTION 1 ~ ADMINISTRATION &amp;</a:t>
            </a:r>
            <a:r>
              <a:rPr sz="220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FINANCE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69847" y="7592580"/>
            <a:ext cx="3241535" cy="238961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414146" y="7937613"/>
            <a:ext cx="2552698" cy="16997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369692" y="7893153"/>
            <a:ext cx="2641600" cy="1788795"/>
          </a:xfrm>
          <a:custGeom>
            <a:avLst/>
            <a:gdLst/>
            <a:ahLst/>
            <a:cxnLst/>
            <a:rect l="l" t="t" r="r" b="b"/>
            <a:pathLst>
              <a:path w="2641600" h="1788795">
                <a:moveTo>
                  <a:pt x="326605" y="0"/>
                </a:moveTo>
                <a:lnTo>
                  <a:pt x="2641600" y="0"/>
                </a:lnTo>
                <a:lnTo>
                  <a:pt x="2641600" y="1462506"/>
                </a:lnTo>
                <a:lnTo>
                  <a:pt x="2635250" y="1527263"/>
                </a:lnTo>
                <a:lnTo>
                  <a:pt x="2615933" y="1588947"/>
                </a:lnTo>
                <a:lnTo>
                  <a:pt x="2585008" y="1645539"/>
                </a:lnTo>
                <a:lnTo>
                  <a:pt x="2545778" y="1692884"/>
                </a:lnTo>
                <a:lnTo>
                  <a:pt x="2498420" y="1732114"/>
                </a:lnTo>
                <a:lnTo>
                  <a:pt x="2441829" y="1763039"/>
                </a:lnTo>
                <a:lnTo>
                  <a:pt x="2380145" y="1782356"/>
                </a:lnTo>
                <a:lnTo>
                  <a:pt x="2315400" y="1788718"/>
                </a:lnTo>
                <a:lnTo>
                  <a:pt x="0" y="1788718"/>
                </a:lnTo>
                <a:lnTo>
                  <a:pt x="0" y="326605"/>
                </a:lnTo>
                <a:lnTo>
                  <a:pt x="1778" y="294220"/>
                </a:lnTo>
                <a:lnTo>
                  <a:pt x="14592" y="230657"/>
                </a:lnTo>
                <a:lnTo>
                  <a:pt x="39509" y="171577"/>
                </a:lnTo>
                <a:lnTo>
                  <a:pt x="95821" y="95808"/>
                </a:lnTo>
                <a:lnTo>
                  <a:pt x="143662" y="56540"/>
                </a:lnTo>
                <a:lnTo>
                  <a:pt x="200177" y="25679"/>
                </a:lnTo>
                <a:lnTo>
                  <a:pt x="261861" y="6781"/>
                </a:lnTo>
                <a:lnTo>
                  <a:pt x="326605" y="0"/>
                </a:lnTo>
                <a:close/>
              </a:path>
            </a:pathLst>
          </a:custGeom>
          <a:ln w="889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ransition spd="slow" advTm="2978">
    <p:randomBar dir="vert"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56336" y="648715"/>
            <a:ext cx="4631055" cy="10617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b="1" spc="-5" dirty="0">
                <a:latin typeface="Times New Roman"/>
                <a:cs typeface="Times New Roman"/>
              </a:rPr>
              <a:t>TOWN OF TEMPLETON,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spc="-10" dirty="0">
                <a:latin typeface="Times New Roman"/>
                <a:cs typeface="Times New Roman"/>
              </a:rPr>
              <a:t>MASSACHUSETTS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244" marR="868680">
              <a:lnSpc>
                <a:spcPct val="113100"/>
              </a:lnSpc>
            </a:pPr>
            <a:r>
              <a:rPr sz="1000" b="1" spc="-10" dirty="0">
                <a:latin typeface="Times New Roman"/>
                <a:cs typeface="Times New Roman"/>
              </a:rPr>
              <a:t>REQUIRED SUPPLEMENTARY </a:t>
            </a:r>
            <a:r>
              <a:rPr sz="1000" b="1" spc="-5" dirty="0">
                <a:latin typeface="Times New Roman"/>
                <a:cs typeface="Times New Roman"/>
              </a:rPr>
              <a:t>INFORMATION - </a:t>
            </a:r>
            <a:r>
              <a:rPr sz="1000" b="1" spc="-10" dirty="0">
                <a:latin typeface="Times New Roman"/>
                <a:cs typeface="Times New Roman"/>
              </a:rPr>
              <a:t>UNAUDITED  YEAR ENDED </a:t>
            </a:r>
            <a:r>
              <a:rPr sz="1000" b="1" spc="-5" dirty="0">
                <a:latin typeface="Times New Roman"/>
                <a:cs typeface="Times New Roman"/>
              </a:rPr>
              <a:t>JUNE </a:t>
            </a:r>
            <a:r>
              <a:rPr sz="1000" b="1" dirty="0">
                <a:latin typeface="Times New Roman"/>
                <a:cs typeface="Times New Roman"/>
              </a:rPr>
              <a:t>30,</a:t>
            </a:r>
            <a:r>
              <a:rPr sz="1000" b="1" spc="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00">
              <a:latin typeface="Times New Roman"/>
              <a:cs typeface="Times New Roman"/>
            </a:endParaRPr>
          </a:p>
          <a:p>
            <a:pPr marL="55244">
              <a:lnSpc>
                <a:spcPct val="100000"/>
              </a:lnSpc>
            </a:pPr>
            <a:r>
              <a:rPr sz="1000" b="1" spc="-10" dirty="0">
                <a:latin typeface="Times New Roman"/>
                <a:cs typeface="Times New Roman"/>
              </a:rPr>
              <a:t>SCHEDULE </a:t>
            </a:r>
            <a:r>
              <a:rPr sz="1000" b="1" spc="-5" dirty="0">
                <a:latin typeface="Times New Roman"/>
                <a:cs typeface="Times New Roman"/>
              </a:rPr>
              <a:t>OF </a:t>
            </a:r>
            <a:r>
              <a:rPr sz="1000" b="1" spc="-10" dirty="0">
                <a:latin typeface="Times New Roman"/>
                <a:cs typeface="Times New Roman"/>
              </a:rPr>
              <a:t>CHANGES </a:t>
            </a:r>
            <a:r>
              <a:rPr sz="1000" b="1" spc="-5" dirty="0">
                <a:latin typeface="Times New Roman"/>
                <a:cs typeface="Times New Roman"/>
              </a:rPr>
              <a:t>IN </a:t>
            </a:r>
            <a:r>
              <a:rPr sz="1000" b="1" spc="-10" dirty="0">
                <a:latin typeface="Times New Roman"/>
                <a:cs typeface="Times New Roman"/>
              </a:rPr>
              <a:t>NET </a:t>
            </a:r>
            <a:r>
              <a:rPr sz="1000" b="1" spc="-5" dirty="0">
                <a:latin typeface="Times New Roman"/>
                <a:cs typeface="Times New Roman"/>
              </a:rPr>
              <a:t>OPEB </a:t>
            </a:r>
            <a:r>
              <a:rPr sz="1000" b="1" spc="-10" dirty="0">
                <a:latin typeface="Times New Roman"/>
                <a:cs typeface="Times New Roman"/>
              </a:rPr>
              <a:t>LIABILITY AND RELATED</a:t>
            </a:r>
            <a:r>
              <a:rPr sz="1000" b="1" spc="90" dirty="0">
                <a:latin typeface="Times New Roman"/>
                <a:cs typeface="Times New Roman"/>
              </a:rPr>
              <a:t> </a:t>
            </a:r>
            <a:r>
              <a:rPr sz="1000" b="1" spc="-10" dirty="0">
                <a:latin typeface="Times New Roman"/>
                <a:cs typeface="Times New Roman"/>
              </a:rPr>
              <a:t>RATIOS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98959" y="7865205"/>
            <a:ext cx="4950460" cy="1428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0530" marR="27305" indent="-418465">
              <a:lnSpc>
                <a:spcPct val="115100"/>
              </a:lnSpc>
              <a:spcBef>
                <a:spcPts val="100"/>
              </a:spcBef>
              <a:tabLst>
                <a:tab pos="430530" algn="l"/>
              </a:tabLst>
            </a:pPr>
            <a:r>
              <a:rPr sz="1000" spc="-5" dirty="0">
                <a:latin typeface="Times New Roman"/>
                <a:cs typeface="Times New Roman"/>
              </a:rPr>
              <a:t>Note:	This schedule is presented to illustrate the requirement to show information for </a:t>
            </a:r>
            <a:r>
              <a:rPr sz="1000" dirty="0">
                <a:latin typeface="Times New Roman"/>
                <a:cs typeface="Times New Roman"/>
              </a:rPr>
              <a:t>10 </a:t>
            </a:r>
            <a:r>
              <a:rPr sz="1000" spc="-10" dirty="0">
                <a:latin typeface="Times New Roman"/>
                <a:cs typeface="Times New Roman"/>
              </a:rPr>
              <a:t>years.  However, until </a:t>
            </a:r>
            <a:r>
              <a:rPr sz="1000" spc="-5" dirty="0">
                <a:latin typeface="Times New Roman"/>
                <a:cs typeface="Times New Roman"/>
              </a:rPr>
              <a:t>a </a:t>
            </a:r>
            <a:r>
              <a:rPr sz="1000" spc="-10" dirty="0">
                <a:latin typeface="Times New Roman"/>
                <a:cs typeface="Times New Roman"/>
              </a:rPr>
              <a:t>full </a:t>
            </a:r>
            <a:r>
              <a:rPr sz="1000" spc="-5" dirty="0">
                <a:latin typeface="Times New Roman"/>
                <a:cs typeface="Times New Roman"/>
              </a:rPr>
              <a:t>10-year trend is compiled, information is presented for those </a:t>
            </a:r>
            <a:r>
              <a:rPr sz="1000" spc="-10" dirty="0">
                <a:latin typeface="Times New Roman"/>
                <a:cs typeface="Times New Roman"/>
              </a:rPr>
              <a:t>years  </a:t>
            </a:r>
            <a:r>
              <a:rPr sz="1000" spc="-5" dirty="0">
                <a:latin typeface="Times New Roman"/>
                <a:cs typeface="Times New Roman"/>
              </a:rPr>
              <a:t>in </a:t>
            </a:r>
            <a:r>
              <a:rPr sz="1000" spc="-10" dirty="0">
                <a:latin typeface="Times New Roman"/>
                <a:cs typeface="Times New Roman"/>
              </a:rPr>
              <a:t>which </a:t>
            </a:r>
            <a:r>
              <a:rPr sz="1000" spc="-5" dirty="0">
                <a:latin typeface="Times New Roman"/>
                <a:cs typeface="Times New Roman"/>
              </a:rPr>
              <a:t>information is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" dirty="0">
                <a:latin typeface="Times New Roman"/>
                <a:cs typeface="Times New Roman"/>
              </a:rPr>
              <a:t>available.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430530" marR="5080" indent="-418465">
              <a:lnSpc>
                <a:spcPct val="114999"/>
              </a:lnSpc>
              <a:tabLst>
                <a:tab pos="430530" algn="l"/>
              </a:tabLst>
            </a:pPr>
            <a:r>
              <a:rPr sz="1000" spc="-5" dirty="0">
                <a:latin typeface="Times New Roman"/>
                <a:cs typeface="Times New Roman"/>
              </a:rPr>
              <a:t>Note:	This schedule is presented </a:t>
            </a:r>
            <a:r>
              <a:rPr sz="1000" spc="-10" dirty="0">
                <a:latin typeface="Times New Roman"/>
                <a:cs typeface="Times New Roman"/>
              </a:rPr>
              <a:t>using </a:t>
            </a:r>
            <a:r>
              <a:rPr sz="1000" spc="-5" dirty="0">
                <a:latin typeface="Times New Roman"/>
                <a:cs typeface="Times New Roman"/>
              </a:rPr>
              <a:t>the optional </a:t>
            </a:r>
            <a:r>
              <a:rPr sz="1000" spc="-10" dirty="0">
                <a:latin typeface="Times New Roman"/>
                <a:cs typeface="Times New Roman"/>
              </a:rPr>
              <a:t>format </a:t>
            </a:r>
            <a:r>
              <a:rPr sz="1000" dirty="0">
                <a:latin typeface="Times New Roman"/>
                <a:cs typeface="Times New Roman"/>
              </a:rPr>
              <a:t>of </a:t>
            </a:r>
            <a:r>
              <a:rPr sz="1000" spc="-10" dirty="0">
                <a:latin typeface="Times New Roman"/>
                <a:cs typeface="Times New Roman"/>
              </a:rPr>
              <a:t>combining </a:t>
            </a:r>
            <a:r>
              <a:rPr sz="1000" spc="-5" dirty="0">
                <a:latin typeface="Times New Roman"/>
                <a:cs typeface="Times New Roman"/>
              </a:rPr>
              <a:t>the required schedules  in paragraph </a:t>
            </a:r>
            <a:r>
              <a:rPr sz="1000" dirty="0">
                <a:latin typeface="Times New Roman"/>
                <a:cs typeface="Times New Roman"/>
              </a:rPr>
              <a:t>36a </a:t>
            </a:r>
            <a:r>
              <a:rPr sz="1000" spc="-5" dirty="0">
                <a:latin typeface="Times New Roman"/>
                <a:cs typeface="Times New Roman"/>
              </a:rPr>
              <a:t>and </a:t>
            </a:r>
            <a:r>
              <a:rPr sz="1000" dirty="0">
                <a:latin typeface="Times New Roman"/>
                <a:cs typeface="Times New Roman"/>
              </a:rPr>
              <a:t>36b of </a:t>
            </a:r>
            <a:r>
              <a:rPr sz="1000" spc="-10" dirty="0">
                <a:latin typeface="Times New Roman"/>
                <a:cs typeface="Times New Roman"/>
              </a:rPr>
              <a:t>GASB</a:t>
            </a:r>
            <a:r>
              <a:rPr sz="1000" dirty="0">
                <a:latin typeface="Times New Roman"/>
                <a:cs typeface="Times New Roman"/>
              </a:rPr>
              <a:t> 74.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latin typeface="Times New Roman"/>
                <a:cs typeface="Times New Roman"/>
              </a:rPr>
              <a:t>See </a:t>
            </a:r>
            <a:r>
              <a:rPr sz="1000" spc="-5" dirty="0">
                <a:latin typeface="Times New Roman"/>
                <a:cs typeface="Times New Roman"/>
              </a:rPr>
              <a:t>independent auditors' report.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50028" y="3812914"/>
            <a:ext cx="956310" cy="0"/>
          </a:xfrm>
          <a:custGeom>
            <a:avLst/>
            <a:gdLst/>
            <a:ahLst/>
            <a:cxnLst/>
            <a:rect l="l" t="t" r="r" b="b"/>
            <a:pathLst>
              <a:path w="956310">
                <a:moveTo>
                  <a:pt x="0" y="0"/>
                </a:moveTo>
                <a:lnTo>
                  <a:pt x="955840" y="0"/>
                </a:lnTo>
              </a:path>
            </a:pathLst>
          </a:custGeom>
          <a:ln w="10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50028" y="5405754"/>
            <a:ext cx="956310" cy="0"/>
          </a:xfrm>
          <a:custGeom>
            <a:avLst/>
            <a:gdLst/>
            <a:ahLst/>
            <a:cxnLst/>
            <a:rect l="l" t="t" r="r" b="b"/>
            <a:pathLst>
              <a:path w="956310">
                <a:moveTo>
                  <a:pt x="0" y="0"/>
                </a:moveTo>
                <a:lnTo>
                  <a:pt x="955840" y="0"/>
                </a:lnTo>
              </a:path>
            </a:pathLst>
          </a:custGeom>
          <a:ln w="10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50028" y="5771515"/>
            <a:ext cx="956310" cy="0"/>
          </a:xfrm>
          <a:custGeom>
            <a:avLst/>
            <a:gdLst/>
            <a:ahLst/>
            <a:cxnLst/>
            <a:rect l="l" t="t" r="r" b="b"/>
            <a:pathLst>
              <a:path w="956310">
                <a:moveTo>
                  <a:pt x="0" y="0"/>
                </a:moveTo>
                <a:lnTo>
                  <a:pt x="955840" y="0"/>
                </a:lnTo>
              </a:path>
            </a:pathLst>
          </a:custGeom>
          <a:ln w="10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46176" y="1363472"/>
            <a:ext cx="6049010" cy="0"/>
          </a:xfrm>
          <a:custGeom>
            <a:avLst/>
            <a:gdLst/>
            <a:ahLst/>
            <a:cxnLst/>
            <a:rect l="l" t="t" r="r" b="b"/>
            <a:pathLst>
              <a:path w="6049009">
                <a:moveTo>
                  <a:pt x="0" y="0"/>
                </a:moveTo>
                <a:lnTo>
                  <a:pt x="6048756" y="0"/>
                </a:lnTo>
              </a:path>
            </a:pathLst>
          </a:custGeom>
          <a:ln w="228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557773" y="3812914"/>
            <a:ext cx="956310" cy="0"/>
          </a:xfrm>
          <a:custGeom>
            <a:avLst/>
            <a:gdLst/>
            <a:ahLst/>
            <a:cxnLst/>
            <a:rect l="l" t="t" r="r" b="b"/>
            <a:pathLst>
              <a:path w="956309">
                <a:moveTo>
                  <a:pt x="0" y="0"/>
                </a:moveTo>
                <a:lnTo>
                  <a:pt x="955852" y="0"/>
                </a:lnTo>
              </a:path>
            </a:pathLst>
          </a:custGeom>
          <a:ln w="10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557773" y="5405754"/>
            <a:ext cx="956310" cy="0"/>
          </a:xfrm>
          <a:custGeom>
            <a:avLst/>
            <a:gdLst/>
            <a:ahLst/>
            <a:cxnLst/>
            <a:rect l="l" t="t" r="r" b="b"/>
            <a:pathLst>
              <a:path w="956309">
                <a:moveTo>
                  <a:pt x="0" y="0"/>
                </a:moveTo>
                <a:lnTo>
                  <a:pt x="955852" y="0"/>
                </a:lnTo>
              </a:path>
            </a:pathLst>
          </a:custGeom>
          <a:ln w="10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557773" y="5771515"/>
            <a:ext cx="956310" cy="0"/>
          </a:xfrm>
          <a:custGeom>
            <a:avLst/>
            <a:gdLst/>
            <a:ahLst/>
            <a:cxnLst/>
            <a:rect l="l" t="t" r="r" b="b"/>
            <a:pathLst>
              <a:path w="956309">
                <a:moveTo>
                  <a:pt x="0" y="0"/>
                </a:moveTo>
                <a:lnTo>
                  <a:pt x="955852" y="0"/>
                </a:lnTo>
              </a:path>
            </a:pathLst>
          </a:custGeom>
          <a:ln w="10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680084" y="1909761"/>
          <a:ext cx="5832475" cy="527007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96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5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4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5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547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ts val="109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ts val="109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584">
                <a:tc>
                  <a:txBody>
                    <a:bodyPr/>
                    <a:lstStyle/>
                    <a:p>
                      <a:pPr marR="2712720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OPEB</a:t>
                      </a:r>
                      <a:r>
                        <a:rPr sz="10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liability: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276542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cost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ct val="100000"/>
                        </a:lnSpc>
                        <a:tabLst>
                          <a:tab pos="407034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341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5405">
                        <a:lnSpc>
                          <a:spcPct val="100000"/>
                        </a:lnSpc>
                        <a:tabLst>
                          <a:tab pos="472440" algn="l"/>
                        </a:tabLst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288,900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317">
                <a:tc>
                  <a:txBody>
                    <a:bodyPr/>
                    <a:lstStyle/>
                    <a:p>
                      <a:pPr marL="240029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Interest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483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837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472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066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5317">
                <a:tc>
                  <a:txBody>
                    <a:bodyPr/>
                    <a:lstStyle/>
                    <a:p>
                      <a:pPr marL="240029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Differences between expected and actual</a:t>
                      </a:r>
                      <a:r>
                        <a:rPr sz="10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experience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714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396)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778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833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857)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5507">
                <a:tc>
                  <a:txBody>
                    <a:bodyPr/>
                    <a:lstStyle/>
                    <a:p>
                      <a:pPr marL="240029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Changes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assumptions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867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2212">
                <a:tc>
                  <a:txBody>
                    <a:bodyPr/>
                    <a:lstStyle/>
                    <a:p>
                      <a:pPr marL="24066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Benefit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payments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778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258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191)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778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381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968)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6208">
                <a:tc>
                  <a:txBody>
                    <a:bodyPr/>
                    <a:lstStyle/>
                    <a:p>
                      <a:pPr marL="44958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Net change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in total OPEB</a:t>
                      </a:r>
                      <a:r>
                        <a:rPr sz="10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430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529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714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454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859)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957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OPEB liability -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beginning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year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90805" marB="0"/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069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778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9080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524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637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9080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354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OPEB liability - end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year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(a)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46379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500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307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76555" algn="l"/>
                        </a:tabLst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9,069,778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2612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40665" marR="2347595" indent="-208915">
                        <a:lnSpc>
                          <a:spcPct val="114999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Plan fiduciary net position:  Contributions -</a:t>
                      </a:r>
                      <a:r>
                        <a:rPr sz="10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employer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ct val="100000"/>
                        </a:lnSpc>
                        <a:tabLst>
                          <a:tab pos="407034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397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872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65405">
                        <a:lnSpc>
                          <a:spcPct val="100000"/>
                        </a:lnSpc>
                        <a:tabLst>
                          <a:tab pos="472440" algn="l"/>
                        </a:tabLst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570,588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5317">
                <a:tc>
                  <a:txBody>
                    <a:bodyPr/>
                    <a:lstStyle/>
                    <a:p>
                      <a:pPr marL="24066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Net investment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income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651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534)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31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509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2063">
                <a:tc>
                  <a:txBody>
                    <a:bodyPr/>
                    <a:lstStyle/>
                    <a:p>
                      <a:pPr marL="24066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Benefit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payments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1778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258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191)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778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381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968)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66421">
                <a:tc>
                  <a:txBody>
                    <a:bodyPr/>
                    <a:lstStyle/>
                    <a:p>
                      <a:pPr marL="44958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Net change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in Plan fiduciary net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position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138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220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9358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Plan fiduciary net position -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beginning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year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90805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374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9080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153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982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9080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3554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Plan fiduciary net position - end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year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407034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512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258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472440" algn="l"/>
                        </a:tabLst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374,111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657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OPEB liability - end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year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(a) -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(b)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  <a:tabLst>
                          <a:tab pos="310515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988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049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5405">
                        <a:lnSpc>
                          <a:spcPct val="100000"/>
                        </a:lnSpc>
                        <a:tabLst>
                          <a:tab pos="376555" algn="l"/>
                        </a:tabLst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8,695,667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6141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40665" marR="1107440" indent="-208915">
                        <a:lnSpc>
                          <a:spcPct val="114999"/>
                        </a:lnSpc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Plan fiduciary net position as a percentage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the total  OPEB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liability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R="15875" algn="r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88%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R="15875" algn="r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5069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Covered-employee payroll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90805" marB="0"/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715"/>
                        </a:spcBef>
                        <a:tabLst>
                          <a:tab pos="310515" algn="l"/>
                        </a:tabLst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988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475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908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  <a:spcBef>
                          <a:spcPts val="715"/>
                        </a:spcBef>
                        <a:tabLst>
                          <a:tab pos="376555" algn="l"/>
                        </a:tabLst>
                      </a:pPr>
                      <a:r>
                        <a:rPr sz="1000" spc="-5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2,802,360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90805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420612">
                <a:tc>
                  <a:txBody>
                    <a:bodyPr/>
                    <a:lstStyle/>
                    <a:p>
                      <a:pPr marL="240665" marR="1447800" indent="-208915">
                        <a:lnSpc>
                          <a:spcPct val="114999"/>
                        </a:lnSpc>
                        <a:spcBef>
                          <a:spcPts val="535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Net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OPEB liability as a percentage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covered- 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employee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payroll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679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15875" algn="r">
                        <a:lnSpc>
                          <a:spcPts val="1115"/>
                        </a:lnSpc>
                        <a:spcBef>
                          <a:spcPts val="830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334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15875" algn="r">
                        <a:lnSpc>
                          <a:spcPts val="1115"/>
                        </a:lnSpc>
                        <a:spcBef>
                          <a:spcPts val="830"/>
                        </a:spcBef>
                      </a:pPr>
                      <a:r>
                        <a:rPr sz="1000" spc="5" dirty="0">
                          <a:latin typeface="Times New Roman"/>
                          <a:cs typeface="Times New Roman"/>
                        </a:rPr>
                        <a:t>310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000" spc="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592">
    <p:push dir="u"/>
  </p:transition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30439" y="3790289"/>
            <a:ext cx="1524635" cy="1595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72745">
              <a:lnSpc>
                <a:spcPct val="1145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Valuation </a:t>
            </a:r>
            <a:r>
              <a:rPr sz="900" spc="-5" dirty="0">
                <a:latin typeface="Times New Roman"/>
                <a:cs typeface="Times New Roman"/>
              </a:rPr>
              <a:t>Date  Actuarial Cost </a:t>
            </a:r>
            <a:r>
              <a:rPr sz="900" dirty="0">
                <a:latin typeface="Times New Roman"/>
                <a:cs typeface="Times New Roman"/>
              </a:rPr>
              <a:t>Method  </a:t>
            </a:r>
            <a:r>
              <a:rPr sz="900" spc="-5" dirty="0">
                <a:latin typeface="Times New Roman"/>
                <a:cs typeface="Times New Roman"/>
              </a:rPr>
              <a:t>Amortization </a:t>
            </a:r>
            <a:r>
              <a:rPr sz="900" dirty="0">
                <a:latin typeface="Times New Roman"/>
                <a:cs typeface="Times New Roman"/>
              </a:rPr>
              <a:t>Period  </a:t>
            </a:r>
            <a:r>
              <a:rPr sz="900" spc="-10" dirty="0">
                <a:latin typeface="Times New Roman"/>
                <a:cs typeface="Times New Roman"/>
              </a:rPr>
              <a:t>Asset </a:t>
            </a:r>
            <a:r>
              <a:rPr sz="900" dirty="0">
                <a:latin typeface="Times New Roman"/>
                <a:cs typeface="Times New Roman"/>
              </a:rPr>
              <a:t>Valuation Method  </a:t>
            </a:r>
            <a:r>
              <a:rPr sz="900" spc="-5" dirty="0">
                <a:latin typeface="Times New Roman"/>
                <a:cs typeface="Times New Roman"/>
              </a:rPr>
              <a:t>Investment rate </a:t>
            </a:r>
            <a:r>
              <a:rPr sz="900" dirty="0">
                <a:latin typeface="Times New Roman"/>
                <a:cs typeface="Times New Roman"/>
              </a:rPr>
              <a:t>of</a:t>
            </a:r>
            <a:r>
              <a:rPr sz="900" spc="-70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return  Municipal Bond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Rate</a:t>
            </a:r>
            <a:endParaRPr sz="900">
              <a:latin typeface="Times New Roman"/>
              <a:cs typeface="Times New Roman"/>
            </a:endParaRPr>
          </a:p>
          <a:p>
            <a:pPr marL="12700" marR="5080">
              <a:lnSpc>
                <a:spcPct val="114399"/>
              </a:lnSpc>
            </a:pPr>
            <a:r>
              <a:rPr sz="900" spc="-5" dirty="0">
                <a:latin typeface="Times New Roman"/>
                <a:cs typeface="Times New Roman"/>
              </a:rPr>
              <a:t>Single </a:t>
            </a:r>
            <a:r>
              <a:rPr sz="900" dirty="0">
                <a:latin typeface="Times New Roman"/>
                <a:cs typeface="Times New Roman"/>
              </a:rPr>
              <a:t>Equivalent </a:t>
            </a:r>
            <a:r>
              <a:rPr sz="900" spc="-5" dirty="0">
                <a:latin typeface="Times New Roman"/>
                <a:cs typeface="Times New Roman"/>
              </a:rPr>
              <a:t>Discount Rate  Inflation</a:t>
            </a:r>
            <a:endParaRPr sz="900">
              <a:latin typeface="Times New Roman"/>
              <a:cs typeface="Times New Roman"/>
            </a:endParaRPr>
          </a:p>
          <a:p>
            <a:pPr marL="12700" marR="288290">
              <a:lnSpc>
                <a:spcPct val="114399"/>
              </a:lnSpc>
            </a:pPr>
            <a:r>
              <a:rPr sz="900" spc="-5" dirty="0">
                <a:latin typeface="Times New Roman"/>
                <a:cs typeface="Times New Roman"/>
              </a:rPr>
              <a:t>Healthcare cost </a:t>
            </a:r>
            <a:r>
              <a:rPr sz="900" dirty="0">
                <a:latin typeface="Times New Roman"/>
                <a:cs typeface="Times New Roman"/>
              </a:rPr>
              <a:t>trend </a:t>
            </a:r>
            <a:r>
              <a:rPr sz="900" spc="-5" dirty="0">
                <a:latin typeface="Times New Roman"/>
                <a:cs typeface="Times New Roman"/>
              </a:rPr>
              <a:t>rates  Salary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increases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405136" y="3790289"/>
            <a:ext cx="2352040" cy="159512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sz="900" spc="-5" dirty="0">
                <a:latin typeface="Times New Roman"/>
                <a:cs typeface="Times New Roman"/>
              </a:rPr>
              <a:t>July </a:t>
            </a:r>
            <a:r>
              <a:rPr sz="900" dirty="0">
                <a:latin typeface="Times New Roman"/>
                <a:cs typeface="Times New Roman"/>
              </a:rPr>
              <a:t>1,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2017</a:t>
            </a:r>
            <a:endParaRPr sz="900">
              <a:latin typeface="Times New Roman"/>
              <a:cs typeface="Times New Roman"/>
            </a:endParaRPr>
          </a:p>
          <a:p>
            <a:pPr marL="12700" marR="985519">
              <a:lnSpc>
                <a:spcPct val="114399"/>
              </a:lnSpc>
            </a:pPr>
            <a:r>
              <a:rPr sz="900" dirty="0">
                <a:latin typeface="Times New Roman"/>
                <a:cs typeface="Times New Roman"/>
              </a:rPr>
              <a:t>Individual Entry </a:t>
            </a:r>
            <a:r>
              <a:rPr sz="900" spc="-10" dirty="0">
                <a:latin typeface="Times New Roman"/>
                <a:cs typeface="Times New Roman"/>
              </a:rPr>
              <a:t>Age</a:t>
            </a:r>
            <a:r>
              <a:rPr sz="900" spc="-9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Normal  </a:t>
            </a:r>
            <a:r>
              <a:rPr sz="900" dirty="0">
                <a:latin typeface="Times New Roman"/>
                <a:cs typeface="Times New Roman"/>
              </a:rPr>
              <a:t>30 </a:t>
            </a:r>
            <a:r>
              <a:rPr sz="900" spc="-10" dirty="0">
                <a:latin typeface="Times New Roman"/>
                <a:cs typeface="Times New Roman"/>
              </a:rPr>
              <a:t>years</a:t>
            </a:r>
            <a:endParaRPr sz="900">
              <a:latin typeface="Times New Roman"/>
              <a:cs typeface="Times New Roman"/>
            </a:endParaRPr>
          </a:p>
          <a:p>
            <a:pPr marL="12700" marR="273685">
              <a:lnSpc>
                <a:spcPct val="114500"/>
              </a:lnSpc>
            </a:pPr>
            <a:r>
              <a:rPr sz="900" spc="-5" dirty="0">
                <a:latin typeface="Times New Roman"/>
                <a:cs typeface="Times New Roman"/>
              </a:rPr>
              <a:t>Market </a:t>
            </a:r>
            <a:r>
              <a:rPr sz="900" dirty="0">
                <a:latin typeface="Times New Roman"/>
                <a:cs typeface="Times New Roman"/>
              </a:rPr>
              <a:t>Value of </a:t>
            </a:r>
            <a:r>
              <a:rPr sz="900" spc="-5" dirty="0">
                <a:latin typeface="Times New Roman"/>
                <a:cs typeface="Times New Roman"/>
              </a:rPr>
              <a:t>Assets </a:t>
            </a:r>
            <a:r>
              <a:rPr sz="900" dirty="0">
                <a:latin typeface="Times New Roman"/>
                <a:cs typeface="Times New Roman"/>
              </a:rPr>
              <a:t>as of Reporting</a:t>
            </a:r>
            <a:r>
              <a:rPr sz="900" spc="-8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Date  </a:t>
            </a:r>
            <a:r>
              <a:rPr sz="900" dirty="0">
                <a:latin typeface="Times New Roman"/>
                <a:cs typeface="Times New Roman"/>
              </a:rPr>
              <a:t>6.8% - </a:t>
            </a:r>
            <a:r>
              <a:rPr sz="900" spc="-5" dirty="0">
                <a:latin typeface="Times New Roman"/>
                <a:cs typeface="Times New Roman"/>
              </a:rPr>
              <a:t>Town, Sewer </a:t>
            </a:r>
            <a:r>
              <a:rPr sz="900" dirty="0">
                <a:latin typeface="Times New Roman"/>
                <a:cs typeface="Times New Roman"/>
              </a:rPr>
              <a:t>6.32% </a:t>
            </a:r>
            <a:r>
              <a:rPr sz="900" spc="-5" dirty="0">
                <a:latin typeface="Times New Roman"/>
                <a:cs typeface="Times New Roman"/>
              </a:rPr>
              <a:t>Water, Light  </a:t>
            </a:r>
            <a:r>
              <a:rPr sz="900" dirty="0">
                <a:latin typeface="Times New Roman"/>
                <a:cs typeface="Times New Roman"/>
              </a:rPr>
              <a:t>2.79% </a:t>
            </a:r>
            <a:r>
              <a:rPr sz="900" spc="-5" dirty="0">
                <a:latin typeface="Times New Roman"/>
                <a:cs typeface="Times New Roman"/>
              </a:rPr>
              <a:t>Town. Sewer; </a:t>
            </a:r>
            <a:r>
              <a:rPr sz="900" dirty="0">
                <a:latin typeface="Times New Roman"/>
                <a:cs typeface="Times New Roman"/>
              </a:rPr>
              <a:t>3.60% </a:t>
            </a:r>
            <a:r>
              <a:rPr sz="900" spc="-5" dirty="0">
                <a:latin typeface="Times New Roman"/>
                <a:cs typeface="Times New Roman"/>
              </a:rPr>
              <a:t>Water,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Light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900" spc="-5" dirty="0">
                <a:latin typeface="Times New Roman"/>
                <a:cs typeface="Times New Roman"/>
              </a:rPr>
              <a:t>4%, Town; 6%, Sewer; </a:t>
            </a:r>
            <a:r>
              <a:rPr sz="900" dirty="0">
                <a:latin typeface="Times New Roman"/>
                <a:cs typeface="Times New Roman"/>
              </a:rPr>
              <a:t>5.75%, </a:t>
            </a:r>
            <a:r>
              <a:rPr sz="900" spc="-5" dirty="0">
                <a:latin typeface="Times New Roman"/>
                <a:cs typeface="Times New Roman"/>
              </a:rPr>
              <a:t>Water; </a:t>
            </a:r>
            <a:r>
              <a:rPr sz="900" dirty="0">
                <a:latin typeface="Times New Roman"/>
                <a:cs typeface="Times New Roman"/>
              </a:rPr>
              <a:t>6.5%, </a:t>
            </a:r>
            <a:r>
              <a:rPr sz="900" spc="-5" dirty="0">
                <a:latin typeface="Times New Roman"/>
                <a:cs typeface="Times New Roman"/>
              </a:rPr>
              <a:t>Light</a:t>
            </a:r>
            <a:endParaRPr sz="9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155"/>
              </a:spcBef>
            </a:pPr>
            <a:r>
              <a:rPr sz="900" dirty="0">
                <a:latin typeface="Times New Roman"/>
                <a:cs typeface="Times New Roman"/>
              </a:rPr>
              <a:t>2.75%</a:t>
            </a:r>
            <a:endParaRPr sz="9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155"/>
              </a:spcBef>
            </a:pPr>
            <a:r>
              <a:rPr sz="900" dirty="0">
                <a:latin typeface="Times New Roman"/>
                <a:cs typeface="Times New Roman"/>
              </a:rPr>
              <a:t>5.00%</a:t>
            </a:r>
            <a:endParaRPr sz="9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155"/>
              </a:spcBef>
            </a:pPr>
            <a:r>
              <a:rPr sz="900" dirty="0">
                <a:latin typeface="Times New Roman"/>
                <a:cs typeface="Times New Roman"/>
              </a:rPr>
              <a:t>3.00%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3254" y="7402512"/>
            <a:ext cx="5423535" cy="810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625" marR="5080" indent="-289560">
              <a:lnSpc>
                <a:spcPct val="114399"/>
              </a:lnSpc>
              <a:spcBef>
                <a:spcPts val="100"/>
              </a:spcBef>
            </a:pPr>
            <a:r>
              <a:rPr sz="900" spc="-5" dirty="0">
                <a:latin typeface="Times New Roman"/>
                <a:cs typeface="Times New Roman"/>
              </a:rPr>
              <a:t>Note: These schedules are presented </a:t>
            </a:r>
            <a:r>
              <a:rPr sz="900" dirty="0">
                <a:latin typeface="Times New Roman"/>
                <a:cs typeface="Times New Roman"/>
              </a:rPr>
              <a:t>to </a:t>
            </a:r>
            <a:r>
              <a:rPr sz="900" spc="-5" dirty="0">
                <a:latin typeface="Times New Roman"/>
                <a:cs typeface="Times New Roman"/>
              </a:rPr>
              <a:t>illustrate </a:t>
            </a:r>
            <a:r>
              <a:rPr sz="900" dirty="0">
                <a:latin typeface="Times New Roman"/>
                <a:cs typeface="Times New Roman"/>
              </a:rPr>
              <a:t>the </a:t>
            </a:r>
            <a:r>
              <a:rPr sz="900" spc="-5" dirty="0">
                <a:latin typeface="Times New Roman"/>
                <a:cs typeface="Times New Roman"/>
              </a:rPr>
              <a:t>requirement </a:t>
            </a:r>
            <a:r>
              <a:rPr sz="900" dirty="0">
                <a:latin typeface="Times New Roman"/>
                <a:cs typeface="Times New Roman"/>
              </a:rPr>
              <a:t>to show </a:t>
            </a:r>
            <a:r>
              <a:rPr sz="900" spc="-5" dirty="0">
                <a:latin typeface="Times New Roman"/>
                <a:cs typeface="Times New Roman"/>
              </a:rPr>
              <a:t>information for </a:t>
            </a:r>
            <a:r>
              <a:rPr sz="900" dirty="0">
                <a:latin typeface="Times New Roman"/>
                <a:cs typeface="Times New Roman"/>
              </a:rPr>
              <a:t>10 </a:t>
            </a:r>
            <a:r>
              <a:rPr sz="900" spc="-5" dirty="0">
                <a:latin typeface="Times New Roman"/>
                <a:cs typeface="Times New Roman"/>
              </a:rPr>
              <a:t>years. However, </a:t>
            </a:r>
            <a:r>
              <a:rPr sz="900" dirty="0">
                <a:latin typeface="Times New Roman"/>
                <a:cs typeface="Times New Roman"/>
              </a:rPr>
              <a:t>until a  </a:t>
            </a:r>
            <a:r>
              <a:rPr sz="900" spc="-5" dirty="0">
                <a:latin typeface="Times New Roman"/>
                <a:cs typeface="Times New Roman"/>
              </a:rPr>
              <a:t>full 10-year trend </a:t>
            </a:r>
            <a:r>
              <a:rPr sz="900" dirty="0">
                <a:latin typeface="Times New Roman"/>
                <a:cs typeface="Times New Roman"/>
              </a:rPr>
              <a:t>is </a:t>
            </a:r>
            <a:r>
              <a:rPr sz="900" spc="-5" dirty="0">
                <a:latin typeface="Times New Roman"/>
                <a:cs typeface="Times New Roman"/>
              </a:rPr>
              <a:t>compiled, information </a:t>
            </a:r>
            <a:r>
              <a:rPr sz="900" dirty="0">
                <a:latin typeface="Times New Roman"/>
                <a:cs typeface="Times New Roman"/>
              </a:rPr>
              <a:t>is </a:t>
            </a:r>
            <a:r>
              <a:rPr sz="900" spc="-5" dirty="0">
                <a:latin typeface="Times New Roman"/>
                <a:cs typeface="Times New Roman"/>
              </a:rPr>
              <a:t>presented for those </a:t>
            </a:r>
            <a:r>
              <a:rPr sz="900" spc="-10" dirty="0">
                <a:latin typeface="Times New Roman"/>
                <a:cs typeface="Times New Roman"/>
              </a:rPr>
              <a:t>years </a:t>
            </a:r>
            <a:r>
              <a:rPr sz="900" dirty="0">
                <a:latin typeface="Times New Roman"/>
                <a:cs typeface="Times New Roman"/>
              </a:rPr>
              <a:t>in </a:t>
            </a:r>
            <a:r>
              <a:rPr sz="900" spc="-5" dirty="0">
                <a:latin typeface="Times New Roman"/>
                <a:cs typeface="Times New Roman"/>
              </a:rPr>
              <a:t>which information </a:t>
            </a:r>
            <a:r>
              <a:rPr sz="900" dirty="0">
                <a:latin typeface="Times New Roman"/>
                <a:cs typeface="Times New Roman"/>
              </a:rPr>
              <a:t>is</a:t>
            </a:r>
            <a:r>
              <a:rPr sz="900" spc="105" dirty="0">
                <a:latin typeface="Times New Roman"/>
                <a:cs typeface="Times New Roman"/>
              </a:rPr>
              <a:t> </a:t>
            </a:r>
            <a:r>
              <a:rPr sz="900" spc="-5" dirty="0">
                <a:latin typeface="Times New Roman"/>
                <a:cs typeface="Times New Roman"/>
              </a:rPr>
              <a:t>available.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900" spc="-5" dirty="0">
                <a:latin typeface="Times New Roman"/>
                <a:cs typeface="Times New Roman"/>
              </a:rPr>
              <a:t>See </a:t>
            </a:r>
            <a:r>
              <a:rPr sz="900" dirty="0">
                <a:latin typeface="Times New Roman"/>
                <a:cs typeface="Times New Roman"/>
              </a:rPr>
              <a:t>independent auditors'</a:t>
            </a:r>
            <a:r>
              <a:rPr sz="900" spc="-1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report.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54812" y="647192"/>
            <a:ext cx="3403600" cy="955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spc="-5" dirty="0">
                <a:latin typeface="Times New Roman"/>
                <a:cs typeface="Times New Roman"/>
              </a:rPr>
              <a:t>TOWN OF </a:t>
            </a:r>
            <a:r>
              <a:rPr sz="900" b="1" dirty="0">
                <a:latin typeface="Times New Roman"/>
                <a:cs typeface="Times New Roman"/>
              </a:rPr>
              <a:t>TEMPLETON,</a:t>
            </a:r>
            <a:r>
              <a:rPr sz="900" b="1" spc="-5" dirty="0">
                <a:latin typeface="Times New Roman"/>
                <a:cs typeface="Times New Roman"/>
              </a:rPr>
              <a:t> MASSACHUSETTS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50800" marR="5080">
              <a:lnSpc>
                <a:spcPct val="113500"/>
              </a:lnSpc>
            </a:pPr>
            <a:r>
              <a:rPr sz="900" b="1" spc="-5" dirty="0">
                <a:latin typeface="Times New Roman"/>
                <a:cs typeface="Times New Roman"/>
              </a:rPr>
              <a:t>REQUIRED SUPPLEMENTARY INFORMATION </a:t>
            </a:r>
            <a:r>
              <a:rPr sz="900" b="1" dirty="0">
                <a:latin typeface="Times New Roman"/>
                <a:cs typeface="Times New Roman"/>
              </a:rPr>
              <a:t>- </a:t>
            </a:r>
            <a:r>
              <a:rPr sz="900" b="1" spc="-5" dirty="0">
                <a:latin typeface="Times New Roman"/>
                <a:cs typeface="Times New Roman"/>
              </a:rPr>
              <a:t>UNAUDITED  YEAR ENDED JUNE </a:t>
            </a:r>
            <a:r>
              <a:rPr sz="900" b="1" dirty="0">
                <a:latin typeface="Times New Roman"/>
                <a:cs typeface="Times New Roman"/>
              </a:rPr>
              <a:t>30,</a:t>
            </a:r>
            <a:r>
              <a:rPr sz="900" b="1" spc="5" dirty="0">
                <a:latin typeface="Times New Roman"/>
                <a:cs typeface="Times New Roman"/>
              </a:rPr>
              <a:t> </a:t>
            </a:r>
            <a:r>
              <a:rPr sz="900" b="1" dirty="0">
                <a:latin typeface="Times New Roman"/>
                <a:cs typeface="Times New Roman"/>
              </a:rPr>
              <a:t>2019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50">
              <a:latin typeface="Times New Roman"/>
              <a:cs typeface="Times New Roman"/>
            </a:endParaRPr>
          </a:p>
          <a:p>
            <a:pPr marL="1355090">
              <a:lnSpc>
                <a:spcPct val="100000"/>
              </a:lnSpc>
            </a:pPr>
            <a:r>
              <a:rPr sz="900" b="1" spc="-5" dirty="0">
                <a:latin typeface="Times New Roman"/>
                <a:cs typeface="Times New Roman"/>
              </a:rPr>
              <a:t>SCHEDULE </a:t>
            </a:r>
            <a:r>
              <a:rPr sz="900" b="1" dirty="0">
                <a:latin typeface="Times New Roman"/>
                <a:cs typeface="Times New Roman"/>
              </a:rPr>
              <a:t>OF</a:t>
            </a:r>
            <a:r>
              <a:rPr sz="900" b="1" spc="-10" dirty="0">
                <a:latin typeface="Times New Roman"/>
                <a:cs typeface="Times New Roman"/>
              </a:rPr>
              <a:t> </a:t>
            </a:r>
            <a:r>
              <a:rPr sz="900" b="1" spc="-5" dirty="0">
                <a:latin typeface="Times New Roman"/>
                <a:cs typeface="Times New Roman"/>
              </a:rPr>
              <a:t>CONTRIBUTIONS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27022" y="5831204"/>
            <a:ext cx="2211705" cy="339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8810" marR="5080" indent="-626745">
              <a:lnSpc>
                <a:spcPct val="114399"/>
              </a:lnSpc>
              <a:spcBef>
                <a:spcPts val="100"/>
              </a:spcBef>
            </a:pPr>
            <a:r>
              <a:rPr sz="900" b="1" spc="-5" dirty="0">
                <a:latin typeface="Times New Roman"/>
                <a:cs typeface="Times New Roman"/>
              </a:rPr>
              <a:t>SCHEDULE </a:t>
            </a:r>
            <a:r>
              <a:rPr sz="900" b="1" dirty="0">
                <a:latin typeface="Times New Roman"/>
                <a:cs typeface="Times New Roman"/>
              </a:rPr>
              <a:t>OF </a:t>
            </a:r>
            <a:r>
              <a:rPr sz="900" b="1" spc="-5" dirty="0">
                <a:latin typeface="Times New Roman"/>
                <a:cs typeface="Times New Roman"/>
              </a:rPr>
              <a:t>INVESTMENT RETURNS  </a:t>
            </a:r>
            <a:r>
              <a:rPr sz="900" b="1" dirty="0">
                <a:latin typeface="Times New Roman"/>
                <a:cs typeface="Times New Roman"/>
              </a:rPr>
              <a:t>LAST 10 </a:t>
            </a:r>
            <a:r>
              <a:rPr sz="900" b="1" spc="-5" dirty="0">
                <a:latin typeface="Times New Roman"/>
                <a:cs typeface="Times New Roman"/>
              </a:rPr>
              <a:t>FISCAL</a:t>
            </a:r>
            <a:r>
              <a:rPr sz="900" b="1" spc="-15" dirty="0">
                <a:latin typeface="Times New Roman"/>
                <a:cs typeface="Times New Roman"/>
              </a:rPr>
              <a:t> </a:t>
            </a:r>
            <a:r>
              <a:rPr sz="900" b="1" spc="-5" dirty="0">
                <a:latin typeface="Times New Roman"/>
                <a:cs typeface="Times New Roman"/>
              </a:rPr>
              <a:t>YEARS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396107" y="2856992"/>
            <a:ext cx="799465" cy="0"/>
          </a:xfrm>
          <a:custGeom>
            <a:avLst/>
            <a:gdLst/>
            <a:ahLst/>
            <a:cxnLst/>
            <a:rect l="l" t="t" r="r" b="b"/>
            <a:pathLst>
              <a:path w="799464">
                <a:moveTo>
                  <a:pt x="0" y="0"/>
                </a:moveTo>
                <a:lnTo>
                  <a:pt x="798893" y="0"/>
                </a:lnTo>
              </a:path>
            </a:pathLst>
          </a:custGeom>
          <a:ln w="106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46176" y="1290319"/>
            <a:ext cx="4564380" cy="0"/>
          </a:xfrm>
          <a:custGeom>
            <a:avLst/>
            <a:gdLst/>
            <a:ahLst/>
            <a:cxnLst/>
            <a:rect l="l" t="t" r="r" b="b"/>
            <a:pathLst>
              <a:path w="4564380">
                <a:moveTo>
                  <a:pt x="0" y="0"/>
                </a:moveTo>
                <a:lnTo>
                  <a:pt x="4564126" y="0"/>
                </a:lnTo>
              </a:path>
            </a:pathLst>
          </a:custGeom>
          <a:ln w="198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48277" y="2856992"/>
            <a:ext cx="799465" cy="0"/>
          </a:xfrm>
          <a:custGeom>
            <a:avLst/>
            <a:gdLst/>
            <a:ahLst/>
            <a:cxnLst/>
            <a:rect l="l" t="t" r="r" b="b"/>
            <a:pathLst>
              <a:path w="799464">
                <a:moveTo>
                  <a:pt x="0" y="0"/>
                </a:moveTo>
                <a:lnTo>
                  <a:pt x="798880" y="0"/>
                </a:lnTo>
              </a:path>
            </a:pathLst>
          </a:custGeom>
          <a:ln w="106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73862" y="1778952"/>
          <a:ext cx="4373243" cy="18688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22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8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3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88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392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ts val="980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ts val="980"/>
                        </a:lnSpc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788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31750" marR="716915" indent="-635">
                        <a:lnSpc>
                          <a:spcPct val="114399"/>
                        </a:lnSpc>
                        <a:spcBef>
                          <a:spcPts val="5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Actuarially-determined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contribution  Contributions in relation to the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actuarially-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407034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determined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 contribution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975" algn="r">
                        <a:lnSpc>
                          <a:spcPct val="100000"/>
                        </a:lnSpc>
                        <a:tabLst>
                          <a:tab pos="301625" algn="l"/>
                        </a:tabLst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825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004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14604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258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191)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975" algn="r">
                        <a:lnSpc>
                          <a:spcPct val="100000"/>
                        </a:lnSpc>
                        <a:tabLst>
                          <a:tab pos="301625" algn="l"/>
                        </a:tabLst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760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966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152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381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968)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07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Contribution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deficiency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(excess)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9055">
                        <a:lnSpc>
                          <a:spcPct val="100000"/>
                        </a:lnSpc>
                        <a:tabLst>
                          <a:tab pos="361315" algn="l"/>
                        </a:tabLst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	566,813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975" algn="r">
                        <a:lnSpc>
                          <a:spcPct val="100000"/>
                        </a:lnSpc>
                        <a:tabLst>
                          <a:tab pos="301625" algn="l"/>
                        </a:tabLst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378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998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37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Covered-employee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payroll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9055">
                        <a:lnSpc>
                          <a:spcPct val="100000"/>
                        </a:lnSpc>
                        <a:tabLst>
                          <a:tab pos="274320" algn="l"/>
                        </a:tabLst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	2,988,475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3975" algn="r">
                        <a:lnSpc>
                          <a:spcPct val="100000"/>
                        </a:lnSpc>
                        <a:tabLst>
                          <a:tab pos="214629" algn="l"/>
                        </a:tabLst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802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360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7214">
                <a:tc>
                  <a:txBody>
                    <a:bodyPr/>
                    <a:lstStyle/>
                    <a:p>
                      <a:pPr marL="407034" marR="816610" indent="-375285">
                        <a:lnSpc>
                          <a:spcPct val="114399"/>
                        </a:lnSpc>
                        <a:spcBef>
                          <a:spcPts val="484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Contribution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percentage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covered-  employee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payroll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13335" algn="r">
                        <a:lnSpc>
                          <a:spcPts val="994"/>
                        </a:lnSpc>
                        <a:spcBef>
                          <a:spcPts val="725"/>
                        </a:spcBef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6%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13970" algn="r">
                        <a:lnSpc>
                          <a:spcPts val="994"/>
                        </a:lnSpc>
                        <a:spcBef>
                          <a:spcPts val="725"/>
                        </a:spcBef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13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6%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81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635762" y="6347180"/>
          <a:ext cx="4411343" cy="59929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603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8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3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88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ts val="98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June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30,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952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ts val="98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June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5" dirty="0">
                          <a:latin typeface="Times New Roman"/>
                          <a:cs typeface="Times New Roman"/>
                        </a:rPr>
                        <a:t>30,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952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900" spc="5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854">
                <a:tc>
                  <a:txBody>
                    <a:bodyPr/>
                    <a:lstStyle/>
                    <a:p>
                      <a:pPr marL="175260" marR="643890" indent="-144145">
                        <a:lnSpc>
                          <a:spcPct val="105600"/>
                        </a:lnSpc>
                        <a:spcBef>
                          <a:spcPts val="90"/>
                        </a:spcBef>
                      </a:pPr>
                      <a:r>
                        <a:rPr sz="900" spc="-5" dirty="0">
                          <a:latin typeface="Times New Roman"/>
                          <a:cs typeface="Times New Roman"/>
                        </a:rPr>
                        <a:t>Annual money-weighted rate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of return, net of  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investment expense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36220">
                        <a:lnSpc>
                          <a:spcPts val="994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-0.22%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55904">
                        <a:lnSpc>
                          <a:spcPts val="994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3.29%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 advTm="644">
    <p:push dir="u"/>
  </p:transition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476" y="647191"/>
            <a:ext cx="6442075" cy="6134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0480">
              <a:lnSpc>
                <a:spcPct val="100000"/>
              </a:lnSpc>
              <a:spcBef>
                <a:spcPts val="95"/>
              </a:spcBef>
            </a:pPr>
            <a:r>
              <a:rPr sz="700" b="1" spc="-5" dirty="0">
                <a:latin typeface="Times New Roman"/>
                <a:cs typeface="Times New Roman"/>
              </a:rPr>
              <a:t>TOWN OF TEMPLETON,</a:t>
            </a:r>
            <a:r>
              <a:rPr sz="700" b="1" spc="20" dirty="0">
                <a:latin typeface="Times New Roman"/>
                <a:cs typeface="Times New Roman"/>
              </a:rPr>
              <a:t> </a:t>
            </a:r>
            <a:r>
              <a:rPr sz="700" b="1" spc="-5" dirty="0">
                <a:latin typeface="Times New Roman"/>
                <a:cs typeface="Times New Roman"/>
              </a:rPr>
              <a:t>MASSACHUSETTS</a:t>
            </a: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800">
              <a:latin typeface="Times New Roman"/>
              <a:cs typeface="Times New Roman"/>
            </a:endParaRPr>
          </a:p>
          <a:p>
            <a:pPr marL="30480" marR="3000375">
              <a:lnSpc>
                <a:spcPct val="112900"/>
              </a:lnSpc>
            </a:pPr>
            <a:r>
              <a:rPr sz="700" b="1" spc="-10" dirty="0">
                <a:latin typeface="Times New Roman"/>
                <a:cs typeface="Times New Roman"/>
              </a:rPr>
              <a:t>SCHEDULE </a:t>
            </a:r>
            <a:r>
              <a:rPr sz="700" b="1" spc="-5" dirty="0">
                <a:latin typeface="Times New Roman"/>
                <a:cs typeface="Times New Roman"/>
              </a:rPr>
              <a:t>OF REVENUES, EXPENDITURES AND CHANGES IN FUND </a:t>
            </a:r>
            <a:r>
              <a:rPr sz="700" b="1" spc="-10" dirty="0">
                <a:latin typeface="Times New Roman"/>
                <a:cs typeface="Times New Roman"/>
              </a:rPr>
              <a:t>BALANCE  </a:t>
            </a:r>
            <a:r>
              <a:rPr sz="700" b="1" spc="-5" dirty="0">
                <a:latin typeface="Times New Roman"/>
                <a:cs typeface="Times New Roman"/>
              </a:rPr>
              <a:t>BUDGET AND ACTUAL - GENERAL</a:t>
            </a:r>
            <a:r>
              <a:rPr sz="700" b="1" spc="35" dirty="0">
                <a:latin typeface="Times New Roman"/>
                <a:cs typeface="Times New Roman"/>
              </a:rPr>
              <a:t> </a:t>
            </a:r>
            <a:r>
              <a:rPr sz="700" b="1" spc="-5" dirty="0">
                <a:latin typeface="Times New Roman"/>
                <a:cs typeface="Times New Roman"/>
              </a:rPr>
              <a:t>FUND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984500" algn="l"/>
                <a:tab pos="3752850" algn="l"/>
                <a:tab pos="4521200" algn="l"/>
                <a:tab pos="5156835" algn="l"/>
                <a:tab pos="5793105" algn="l"/>
                <a:tab pos="6428105" algn="l"/>
              </a:tabLst>
            </a:pPr>
            <a:r>
              <a:rPr sz="700" b="1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b="1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YEAR </a:t>
            </a:r>
            <a:r>
              <a:rPr sz="700" b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ENDED JUNE 30,</a:t>
            </a:r>
            <a:r>
              <a:rPr sz="7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b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2019	</a:t>
            </a:r>
            <a:r>
              <a:rPr sz="700" b="1" spc="-5" dirty="0">
                <a:latin typeface="Times New Roman"/>
                <a:cs typeface="Times New Roman"/>
              </a:rPr>
              <a:t>  </a:t>
            </a:r>
            <a:r>
              <a:rPr sz="700" b="1" spc="75" dirty="0">
                <a:latin typeface="Times New Roman"/>
                <a:cs typeface="Times New Roman"/>
              </a:rPr>
              <a:t> </a:t>
            </a:r>
            <a:r>
              <a:rPr sz="700" b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00" b="1" dirty="0">
                <a:latin typeface="Times New Roman"/>
                <a:cs typeface="Times New Roman"/>
              </a:rPr>
              <a:t>  </a:t>
            </a:r>
            <a:r>
              <a:rPr sz="700" b="1" spc="75" dirty="0">
                <a:latin typeface="Times New Roman"/>
                <a:cs typeface="Times New Roman"/>
              </a:rPr>
              <a:t> </a:t>
            </a:r>
            <a:r>
              <a:rPr sz="700" b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00" b="1" dirty="0">
                <a:latin typeface="Times New Roman"/>
                <a:cs typeface="Times New Roman"/>
              </a:rPr>
              <a:t>  </a:t>
            </a:r>
            <a:r>
              <a:rPr sz="700" b="1" spc="75" dirty="0">
                <a:latin typeface="Times New Roman"/>
                <a:cs typeface="Times New Roman"/>
              </a:rPr>
              <a:t> </a:t>
            </a:r>
            <a:r>
              <a:rPr sz="700" b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00" b="1" dirty="0">
                <a:latin typeface="Times New Roman"/>
                <a:cs typeface="Times New Roman"/>
              </a:rPr>
              <a:t>  </a:t>
            </a:r>
            <a:r>
              <a:rPr sz="700" b="1" spc="75" dirty="0">
                <a:latin typeface="Times New Roman"/>
                <a:cs typeface="Times New Roman"/>
              </a:rPr>
              <a:t> </a:t>
            </a:r>
            <a:r>
              <a:rPr sz="700" b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00" b="1" dirty="0">
                <a:latin typeface="Times New Roman"/>
                <a:cs typeface="Times New Roman"/>
              </a:rPr>
              <a:t>  </a:t>
            </a:r>
            <a:r>
              <a:rPr sz="700" b="1" spc="70" dirty="0">
                <a:latin typeface="Times New Roman"/>
                <a:cs typeface="Times New Roman"/>
              </a:rPr>
              <a:t> </a:t>
            </a:r>
            <a:r>
              <a:rPr sz="700" b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956686" y="1490198"/>
            <a:ext cx="1443355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88620" algn="l"/>
                <a:tab pos="1430020" algn="l"/>
              </a:tabLst>
            </a:pP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7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Budget</a:t>
            </a:r>
            <a:r>
              <a:rPr sz="700" spc="-10" dirty="0">
                <a:latin typeface="Times New Roman"/>
                <a:cs typeface="Times New Roman"/>
              </a:rPr>
              <a:t>ed</a:t>
            </a:r>
            <a:r>
              <a:rPr sz="700" spc="-55" dirty="0">
                <a:latin typeface="Times New Roman"/>
                <a:cs typeface="Times New Roman"/>
              </a:rPr>
              <a:t> </a:t>
            </a:r>
            <a:r>
              <a:rPr sz="700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Amounts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685179" y="1490198"/>
            <a:ext cx="259079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spc="-20" dirty="0">
                <a:latin typeface="Times New Roman"/>
                <a:cs typeface="Times New Roman"/>
              </a:rPr>
              <a:t>A</a:t>
            </a:r>
            <a:r>
              <a:rPr sz="700" spc="-5" dirty="0">
                <a:latin typeface="Times New Roman"/>
                <a:cs typeface="Times New Roman"/>
              </a:rPr>
              <a:t>ct</a:t>
            </a:r>
            <a:r>
              <a:rPr sz="700" spc="-20" dirty="0">
                <a:latin typeface="Times New Roman"/>
                <a:cs typeface="Times New Roman"/>
              </a:rPr>
              <a:t>u</a:t>
            </a:r>
            <a:r>
              <a:rPr sz="700" spc="-5" dirty="0">
                <a:latin typeface="Times New Roman"/>
                <a:cs typeface="Times New Roman"/>
              </a:rPr>
              <a:t>al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23611" y="1490198"/>
            <a:ext cx="259079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spc="-20" dirty="0">
                <a:latin typeface="Times New Roman"/>
                <a:cs typeface="Times New Roman"/>
              </a:rPr>
              <a:t>A</a:t>
            </a:r>
            <a:r>
              <a:rPr sz="700" spc="-5" dirty="0">
                <a:latin typeface="Times New Roman"/>
                <a:cs typeface="Times New Roman"/>
              </a:rPr>
              <a:t>ct</a:t>
            </a:r>
            <a:r>
              <a:rPr sz="700" spc="-20" dirty="0">
                <a:latin typeface="Times New Roman"/>
                <a:cs typeface="Times New Roman"/>
              </a:rPr>
              <a:t>u</a:t>
            </a:r>
            <a:r>
              <a:rPr sz="700" spc="-5" dirty="0">
                <a:latin typeface="Times New Roman"/>
                <a:cs typeface="Times New Roman"/>
              </a:rPr>
              <a:t>al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16721" y="1490198"/>
            <a:ext cx="342265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spc="-10" dirty="0">
                <a:latin typeface="Times New Roman"/>
                <a:cs typeface="Times New Roman"/>
              </a:rPr>
              <a:t>Variance</a:t>
            </a:r>
            <a:endParaRPr sz="700">
              <a:latin typeface="Times New Roman"/>
              <a:cs typeface="Times New Roman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632713" y="1632913"/>
          <a:ext cx="6461759" cy="1422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57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8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83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8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712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465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815"/>
                        </a:lnSpc>
                      </a:pP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Revenues: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3715" algn="ctr">
                        <a:lnSpc>
                          <a:spcPts val="760"/>
                        </a:lnSpc>
                      </a:pPr>
                      <a:r>
                        <a:rPr sz="700" spc="-15" dirty="0">
                          <a:latin typeface="Times New Roman"/>
                          <a:cs typeface="Times New Roman"/>
                        </a:rPr>
                        <a:t>Original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502284" algn="ctr">
                        <a:lnSpc>
                          <a:spcPct val="100000"/>
                        </a:lnSpc>
                        <a:spcBef>
                          <a:spcPts val="105"/>
                        </a:spcBef>
                        <a:tabLst>
                          <a:tab pos="706755" algn="l"/>
                          <a:tab pos="115189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Budget	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760"/>
                        </a:lnSpc>
                      </a:pPr>
                      <a:r>
                        <a:rPr sz="700" spc="-15" dirty="0">
                          <a:latin typeface="Times New Roman"/>
                          <a:cs typeface="Times New Roman"/>
                        </a:rPr>
                        <a:t>Final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05"/>
                        </a:spcBef>
                        <a:tabLst>
                          <a:tab pos="225425" algn="l"/>
                          <a:tab pos="69151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Budget	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ts val="760"/>
                        </a:lnSpc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Budgetary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05"/>
                        </a:spcBef>
                        <a:tabLst>
                          <a:tab pos="191770" algn="l"/>
                          <a:tab pos="69151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Amounts	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77240">
                        <a:lnSpc>
                          <a:spcPts val="760"/>
                        </a:lnSpc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Budgetary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810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Encumbrances</a:t>
                      </a:r>
                      <a:r>
                        <a:rPr sz="70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Adjusted</a:t>
                      </a:r>
                      <a:r>
                        <a:rPr sz="70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510" algn="ctr">
                        <a:lnSpc>
                          <a:spcPts val="760"/>
                        </a:lnSpc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Positive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571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u="sng" spc="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(Negative)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1238">
                <a:tc>
                  <a:txBody>
                    <a:bodyPr/>
                    <a:lstStyle/>
                    <a:p>
                      <a:pPr marL="76835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Real estate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personal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property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83185" algn="r">
                        <a:lnSpc>
                          <a:spcPts val="85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11,123,884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85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11,123,884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855"/>
                        </a:lnSpc>
                      </a:pPr>
                      <a:r>
                        <a:rPr sz="75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5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11,312,636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19"/>
                        </a:lnSpc>
                        <a:spcBef>
                          <a:spcPts val="3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7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11,312,636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819"/>
                        </a:lnSpc>
                        <a:spcBef>
                          <a:spcPts val="35"/>
                        </a:spcBef>
                        <a:tabLst>
                          <a:tab pos="260350" algn="l"/>
                        </a:tabLst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$	188,752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0396">
                <a:tc>
                  <a:txBody>
                    <a:bodyPr/>
                    <a:lstStyle/>
                    <a:p>
                      <a:pPr marL="76835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Intergovernmental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83185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688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066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688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066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3185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696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152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696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152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72390" algn="r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086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0396">
                <a:tc>
                  <a:txBody>
                    <a:bodyPr/>
                    <a:lstStyle/>
                    <a:p>
                      <a:pPr marL="76835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Motor 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vehicle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7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excises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83185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042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042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3185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221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026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221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026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260350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179,026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0396">
                <a:tc>
                  <a:txBody>
                    <a:bodyPr/>
                    <a:lstStyle/>
                    <a:p>
                      <a:pPr marL="76835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Licenses and</a:t>
                      </a:r>
                      <a:r>
                        <a:rPr sz="7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permits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125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125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3185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219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023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219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023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72390" algn="r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93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523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0395">
                <a:tc>
                  <a:txBody>
                    <a:bodyPr/>
                    <a:lstStyle/>
                    <a:p>
                      <a:pPr marL="76835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Departmental and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revenue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417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417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500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3185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518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430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518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430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260350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100,930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0395">
                <a:tc>
                  <a:txBody>
                    <a:bodyPr/>
                    <a:lstStyle/>
                    <a:p>
                      <a:pPr marL="76835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Penalties and</a:t>
                      </a:r>
                      <a:r>
                        <a:rPr sz="7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interest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000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3185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136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843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136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843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72390" algn="r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56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843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0395">
                <a:tc>
                  <a:txBody>
                    <a:bodyPr/>
                    <a:lstStyle/>
                    <a:p>
                      <a:pPr marL="76835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spc="-15" dirty="0">
                          <a:latin typeface="Times New Roman"/>
                          <a:cs typeface="Times New Roman"/>
                        </a:rPr>
                        <a:t>Fines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7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forfeitures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52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250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52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250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0" algn="r">
                        <a:lnSpc>
                          <a:spcPts val="850"/>
                        </a:lnSpc>
                      </a:pPr>
                      <a:r>
                        <a:rPr sz="750" spc="5" dirty="0">
                          <a:latin typeface="Times New Roman"/>
                          <a:cs typeface="Times New Roman"/>
                        </a:rPr>
                        <a:t>69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spc="5" dirty="0">
                          <a:latin typeface="Times New Roman"/>
                          <a:cs typeface="Times New Roman"/>
                        </a:rPr>
                        <a:t>732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69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732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72390" algn="r">
                        <a:lnSpc>
                          <a:spcPts val="819"/>
                        </a:lnSpc>
                        <a:spcBef>
                          <a:spcPts val="3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17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482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3964"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Investment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income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875"/>
                        </a:lnSpc>
                        <a:tabLst>
                          <a:tab pos="37782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7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875"/>
                        </a:lnSpc>
                        <a:tabLst>
                          <a:tab pos="42037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50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750" u="sng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875"/>
                        </a:lnSpc>
                        <a:tabLst>
                          <a:tab pos="322580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158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5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750" u="sng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9845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558800" algn="l"/>
                          <a:tab pos="857885" algn="l"/>
                        </a:tabLst>
                      </a:pPr>
                      <a:r>
                        <a:rPr sz="75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5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158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600</a:t>
                      </a:r>
                      <a:r>
                        <a:rPr sz="700" u="sng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26035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150,100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08491">
                <a:tc>
                  <a:txBody>
                    <a:bodyPr/>
                    <a:lstStyle/>
                    <a:p>
                      <a:pPr marL="145415">
                        <a:lnSpc>
                          <a:spcPts val="750"/>
                        </a:lnSpc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Revenues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750"/>
                        </a:lnSpc>
                        <a:tabLst>
                          <a:tab pos="20066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14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537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700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750"/>
                        </a:lnSpc>
                        <a:tabLst>
                          <a:tab pos="24384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14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537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700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750"/>
                        </a:lnSpc>
                        <a:tabLst>
                          <a:tab pos="24384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15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332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442</a:t>
                      </a:r>
                      <a:r>
                        <a:rPr sz="700" u="sng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9845" algn="r">
                        <a:lnSpc>
                          <a:spcPts val="750"/>
                        </a:lnSpc>
                        <a:tabLst>
                          <a:tab pos="48133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700" u="sng" spc="8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15,332,442</a:t>
                      </a:r>
                      <a:r>
                        <a:rPr sz="700" u="sng" spc="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ts val="750"/>
                        </a:lnSpc>
                        <a:tabLst>
                          <a:tab pos="26035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794,742</a:t>
                      </a:r>
                      <a:r>
                        <a:rPr sz="700" u="sng" spc="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651891" y="3176096"/>
            <a:ext cx="556260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b="1" spc="-10" dirty="0">
                <a:latin typeface="Times New Roman"/>
                <a:cs typeface="Times New Roman"/>
              </a:rPr>
              <a:t>Expenditures:</a:t>
            </a:r>
            <a:endParaRPr sz="700">
              <a:latin typeface="Times New Roman"/>
              <a:cs typeface="Times New Roman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701256" y="3318810"/>
          <a:ext cx="6392545" cy="11813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16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36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8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8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56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56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292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09138">
                <a:tc>
                  <a:txBody>
                    <a:bodyPr/>
                    <a:lstStyle/>
                    <a:p>
                      <a:pPr marL="31750">
                        <a:lnSpc>
                          <a:spcPts val="760"/>
                        </a:lnSpc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General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 government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ts val="76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051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976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ts val="76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122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249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76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857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052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ts val="76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129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517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76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986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569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0350">
                        <a:lnSpc>
                          <a:spcPts val="760"/>
                        </a:lnSpc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135,680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460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707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738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808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433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637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148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160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1936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2,581,797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2603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157,011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Education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449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317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449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317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436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012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015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1936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7,442,027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239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290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works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396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471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802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459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292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371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380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884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1936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1,673,255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129,204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Health and 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human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499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359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513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259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416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854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836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439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690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73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569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Culture and</a:t>
                      </a:r>
                      <a:r>
                        <a:rPr sz="7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recreation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125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094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125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795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95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051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199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117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250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175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545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15" dirty="0">
                          <a:latin typeface="Times New Roman"/>
                          <a:cs typeface="Times New Roman"/>
                        </a:rPr>
                        <a:t>Fringe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and pension</a:t>
                      </a:r>
                      <a:r>
                        <a:rPr sz="7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benefits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428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640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396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427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157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560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747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19431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2,157,560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238,867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State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and county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tax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assessments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44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755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44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755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44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755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747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44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755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112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Debt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46379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794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860</a:t>
                      </a:r>
                      <a:r>
                        <a:rPr sz="70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8892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794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860</a:t>
                      </a:r>
                      <a:r>
                        <a:rPr sz="70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8892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510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231</a:t>
                      </a:r>
                      <a:r>
                        <a:rPr sz="70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48260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7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2984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15621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510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231</a:t>
                      </a:r>
                      <a:r>
                        <a:rPr sz="70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2352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284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629</a:t>
                      </a:r>
                      <a:r>
                        <a:rPr sz="70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09138">
                <a:tc>
                  <a:txBody>
                    <a:bodyPr/>
                    <a:lstStyle/>
                    <a:p>
                      <a:pPr marL="78105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Expenditures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750"/>
                        </a:lnSpc>
                        <a:spcBef>
                          <a:spcPts val="5"/>
                        </a:spcBef>
                        <a:tabLst>
                          <a:tab pos="20193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17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251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179</a:t>
                      </a:r>
                      <a:r>
                        <a:rPr sz="70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750"/>
                        </a:lnSpc>
                        <a:spcBef>
                          <a:spcPts val="5"/>
                        </a:spcBef>
                        <a:tabLst>
                          <a:tab pos="24447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17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987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929</a:t>
                      </a:r>
                      <a:r>
                        <a:rPr sz="70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750"/>
                        </a:lnSpc>
                        <a:spcBef>
                          <a:spcPts val="5"/>
                        </a:spcBef>
                        <a:tabLst>
                          <a:tab pos="24447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16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243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523</a:t>
                      </a:r>
                      <a:r>
                        <a:rPr sz="70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750"/>
                        </a:lnSpc>
                        <a:spcBef>
                          <a:spcPts val="5"/>
                        </a:spcBef>
                        <a:tabLst>
                          <a:tab pos="22352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709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611</a:t>
                      </a:r>
                      <a:r>
                        <a:rPr sz="7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29845" algn="r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u="sng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953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134</a:t>
                      </a:r>
                      <a:r>
                        <a:rPr sz="700" u="sng" spc="2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750"/>
                        </a:lnSpc>
                        <a:spcBef>
                          <a:spcPts val="5"/>
                        </a:spcBef>
                        <a:tabLst>
                          <a:tab pos="15621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034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795</a:t>
                      </a:r>
                      <a:r>
                        <a:rPr sz="7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0" name="object 10"/>
          <p:cNvSpPr txBox="1"/>
          <p:nvPr/>
        </p:nvSpPr>
        <p:spPr>
          <a:xfrm>
            <a:off x="653128" y="4621040"/>
            <a:ext cx="1243965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b="1" spc="-10" dirty="0">
                <a:latin typeface="Times New Roman"/>
                <a:cs typeface="Times New Roman"/>
              </a:rPr>
              <a:t>Other Financing Sources</a:t>
            </a:r>
            <a:r>
              <a:rPr sz="700" b="1" dirty="0">
                <a:latin typeface="Times New Roman"/>
                <a:cs typeface="Times New Roman"/>
              </a:rPr>
              <a:t> </a:t>
            </a:r>
            <a:r>
              <a:rPr sz="700" b="1" spc="-5" dirty="0">
                <a:latin typeface="Times New Roman"/>
                <a:cs typeface="Times New Roman"/>
              </a:rPr>
              <a:t>(Uses):</a:t>
            </a:r>
            <a:endParaRPr sz="700">
              <a:latin typeface="Times New Roman"/>
              <a:cs typeface="Times New Roman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634520" y="4884144"/>
          <a:ext cx="6457313" cy="19079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35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67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13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92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31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09138">
                <a:tc>
                  <a:txBody>
                    <a:bodyPr/>
                    <a:lstStyle/>
                    <a:p>
                      <a:pPr marL="99695">
                        <a:lnSpc>
                          <a:spcPts val="760"/>
                        </a:lnSpc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Transfers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in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ts val="76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805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813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1120" algn="r">
                        <a:lnSpc>
                          <a:spcPts val="76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824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313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5605" algn="r">
                        <a:lnSpc>
                          <a:spcPts val="76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861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517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ts val="76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861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517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1910" algn="r">
                        <a:lnSpc>
                          <a:spcPts val="760"/>
                        </a:lnSpc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37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204)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Transfers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out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8448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275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000)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127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2702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405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000)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6576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32766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405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000)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826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19494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405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000)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48260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70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584"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Other 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Financing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Sources</a:t>
                      </a:r>
                      <a:r>
                        <a:rPr sz="7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(Uses)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46379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530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813</a:t>
                      </a:r>
                      <a:r>
                        <a:rPr sz="7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8956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419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313</a:t>
                      </a:r>
                      <a:r>
                        <a:rPr sz="7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4798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8956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456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517</a:t>
                      </a:r>
                      <a:r>
                        <a:rPr sz="7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2984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15684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456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517</a:t>
                      </a:r>
                      <a:r>
                        <a:rPr sz="7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41275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23939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37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204)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0113">
                <a:tc>
                  <a:txBody>
                    <a:bodyPr/>
                    <a:lstStyle/>
                    <a:p>
                      <a:pPr marL="99695" marR="91440" indent="-68580">
                        <a:lnSpc>
                          <a:spcPct val="112900"/>
                        </a:lnSpc>
                        <a:spcBef>
                          <a:spcPts val="37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(DEFICIENCY) EXCESS OF REVENUES AND OTHER  FINANCING SOURCES OVER EXPENDITURES/USE  OF PRIOR YEAR BUDGETARY FUND</a:t>
                      </a:r>
                      <a:r>
                        <a:rPr sz="7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BALANCE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476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47625" algn="r">
                        <a:lnSpc>
                          <a:spcPts val="750"/>
                        </a:lnSpc>
                        <a:tabLst>
                          <a:tab pos="217804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182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666)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41275" algn="r">
                        <a:lnSpc>
                          <a:spcPts val="750"/>
                        </a:lnSpc>
                        <a:tabLst>
                          <a:tab pos="26035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030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916)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347980" algn="r">
                        <a:lnSpc>
                          <a:spcPts val="750"/>
                        </a:lnSpc>
                        <a:tabLst>
                          <a:tab pos="35623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545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436</a:t>
                      </a:r>
                      <a:r>
                        <a:rPr sz="7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48260" algn="r">
                        <a:lnSpc>
                          <a:spcPts val="750"/>
                        </a:lnSpc>
                        <a:tabLst>
                          <a:tab pos="19494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164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175)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750"/>
                        </a:lnSpc>
                        <a:tabLst>
                          <a:tab pos="15684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792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333</a:t>
                      </a:r>
                      <a:r>
                        <a:rPr sz="700" u="sng" spc="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2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R="1289050" algn="r">
                        <a:lnSpc>
                          <a:spcPct val="100000"/>
                        </a:lnSpc>
                      </a:pPr>
                      <a:r>
                        <a:rPr sz="700" b="1" spc="-10" dirty="0">
                          <a:latin typeface="Times New Roman"/>
                          <a:cs typeface="Times New Roman"/>
                        </a:rPr>
                        <a:t>Other Budgetary</a:t>
                      </a:r>
                      <a:r>
                        <a:rPr sz="7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latin typeface="Times New Roman"/>
                          <a:cs typeface="Times New Roman"/>
                        </a:rPr>
                        <a:t>Items: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1257935" algn="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Prior year</a:t>
                      </a:r>
                      <a:r>
                        <a:rPr sz="7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encumbrances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R="77470" algn="r">
                        <a:lnSpc>
                          <a:spcPct val="100000"/>
                        </a:lnSpc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612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666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94970">
                        <a:lnSpc>
                          <a:spcPct val="100000"/>
                        </a:lnSpc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612,666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Reserve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for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debt</a:t>
                      </a:r>
                      <a:r>
                        <a:rPr sz="7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16510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4">
                  <a:txBody>
                    <a:bodyPr/>
                    <a:lstStyle/>
                    <a:p>
                      <a:pPr marL="5657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,Overlay</a:t>
                      </a:r>
                      <a:r>
                        <a:rPr sz="7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deficits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16510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4">
                  <a:txBody>
                    <a:bodyPr/>
                    <a:lstStyle/>
                    <a:p>
                      <a:pPr marL="5657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0566"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Free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latin typeface="Times New Roman"/>
                          <a:cs typeface="Times New Roman"/>
                        </a:rPr>
                        <a:t>cash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7683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570</a:t>
                      </a:r>
                      <a:r>
                        <a:rPr sz="700" spc="5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dirty="0">
                          <a:latin typeface="Times New Roman"/>
                          <a:cs typeface="Times New Roman"/>
                        </a:rPr>
                        <a:t>000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4"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1,418,250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0566"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Snow and ice</a:t>
                      </a:r>
                      <a:r>
                        <a:rPr sz="7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deficits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165100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gridSpan="4">
                  <a:txBody>
                    <a:bodyPr/>
                    <a:lstStyle/>
                    <a:p>
                      <a:pPr marL="56578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dirty="0">
                          <a:latin typeface="Times New Roman"/>
                          <a:cs typeface="Times New Roman"/>
                        </a:rPr>
                        <a:t>-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0389"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485140" algn="l"/>
                          <a:tab pos="648970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4"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565785" algn="l"/>
                          <a:tab pos="72961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09138">
                <a:tc>
                  <a:txBody>
                    <a:bodyPr/>
                    <a:lstStyle/>
                    <a:p>
                      <a:pPr marL="146050">
                        <a:lnSpc>
                          <a:spcPts val="750"/>
                        </a:lnSpc>
                        <a:spcBef>
                          <a:spcPts val="5"/>
                        </a:spcBef>
                      </a:pPr>
                      <a:r>
                        <a:rPr sz="700" spc="-5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700" spc="-10" dirty="0">
                          <a:latin typeface="Times New Roman"/>
                          <a:cs typeface="Times New Roman"/>
                        </a:rPr>
                        <a:t>Other Budgetary Items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750"/>
                        </a:lnSpc>
                        <a:spcBef>
                          <a:spcPts val="5"/>
                        </a:spcBef>
                        <a:tabLst>
                          <a:tab pos="24701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1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182</a:t>
                      </a:r>
                      <a:r>
                        <a:rPr sz="7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666</a:t>
                      </a:r>
                      <a:r>
                        <a:rPr sz="70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gridSpan="4">
                  <a:txBody>
                    <a:bodyPr/>
                    <a:lstStyle/>
                    <a:p>
                      <a:pPr marL="38100">
                        <a:lnSpc>
                          <a:spcPts val="750"/>
                        </a:lnSpc>
                        <a:spcBef>
                          <a:spcPts val="5"/>
                        </a:spcBef>
                        <a:tabLst>
                          <a:tab pos="328295" algn="l"/>
                        </a:tabLst>
                      </a:pPr>
                      <a:r>
                        <a:rPr sz="7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700" u="sng" spc="-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2,030,916</a:t>
                      </a:r>
                      <a:r>
                        <a:rPr sz="700" u="sng" spc="1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4210464" y="6907299"/>
            <a:ext cx="55244" cy="132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700" spc="-5" dirty="0">
                <a:latin typeface="Times New Roman"/>
                <a:cs typeface="Times New Roman"/>
              </a:rPr>
              <a:t>-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1763" y="6907299"/>
            <a:ext cx="3150235" cy="5067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95"/>
              </a:spcBef>
              <a:tabLst>
                <a:tab pos="2317115" algn="l"/>
                <a:tab pos="2802890" algn="l"/>
                <a:tab pos="2966720" algn="l"/>
              </a:tabLst>
            </a:pPr>
            <a:r>
              <a:rPr sz="700" b="1" spc="-10" dirty="0">
                <a:latin typeface="Times New Roman"/>
                <a:cs typeface="Times New Roman"/>
              </a:rPr>
              <a:t>N</a:t>
            </a:r>
            <a:r>
              <a:rPr sz="700" b="1" spc="-5" dirty="0">
                <a:latin typeface="Times New Roman"/>
                <a:cs typeface="Times New Roman"/>
              </a:rPr>
              <a:t>et</a:t>
            </a:r>
            <a:r>
              <a:rPr sz="700" b="1" dirty="0">
                <a:latin typeface="Times New Roman"/>
                <a:cs typeface="Times New Roman"/>
              </a:rPr>
              <a:t> </a:t>
            </a:r>
            <a:r>
              <a:rPr sz="700" b="1" spc="-5" dirty="0">
                <a:latin typeface="Times New Roman"/>
                <a:cs typeface="Times New Roman"/>
              </a:rPr>
              <a:t>B</a:t>
            </a:r>
            <a:r>
              <a:rPr sz="700" b="1" spc="-25" dirty="0">
                <a:latin typeface="Times New Roman"/>
                <a:cs typeface="Times New Roman"/>
              </a:rPr>
              <a:t>u</a:t>
            </a:r>
            <a:r>
              <a:rPr sz="700" b="1" spc="-10" dirty="0">
                <a:latin typeface="Times New Roman"/>
                <a:cs typeface="Times New Roman"/>
              </a:rPr>
              <a:t>d</a:t>
            </a:r>
            <a:r>
              <a:rPr sz="700" b="1" spc="-5" dirty="0">
                <a:latin typeface="Times New Roman"/>
                <a:cs typeface="Times New Roman"/>
              </a:rPr>
              <a:t>get</a:t>
            </a:r>
            <a:r>
              <a:rPr sz="700" b="1" dirty="0">
                <a:latin typeface="Times New Roman"/>
                <a:cs typeface="Times New Roman"/>
              </a:rPr>
              <a:t>	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$</a:t>
            </a:r>
            <a:r>
              <a:rPr sz="7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-</a:t>
            </a:r>
            <a:r>
              <a:rPr sz="7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700" dirty="0">
                <a:latin typeface="Times New Roman"/>
                <a:cs typeface="Times New Roman"/>
              </a:rPr>
              <a:t>     </a:t>
            </a:r>
            <a:r>
              <a:rPr sz="700" spc="-60" dirty="0">
                <a:latin typeface="Times New Roman"/>
                <a:cs typeface="Times New Roman"/>
              </a:rPr>
              <a:t> </a:t>
            </a:r>
            <a:r>
              <a:rPr sz="700" spc="-5" dirty="0">
                <a:latin typeface="Times New Roman"/>
                <a:cs typeface="Times New Roman"/>
              </a:rPr>
              <a:t>$</a:t>
            </a: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  <a:spcBef>
                <a:spcPts val="5"/>
              </a:spcBef>
            </a:pPr>
            <a:r>
              <a:rPr sz="700" spc="-5" dirty="0">
                <a:latin typeface="Times New Roman"/>
                <a:cs typeface="Times New Roman"/>
              </a:rPr>
              <a:t>See </a:t>
            </a:r>
            <a:r>
              <a:rPr sz="700" spc="-10" dirty="0">
                <a:latin typeface="Times New Roman"/>
                <a:cs typeface="Times New Roman"/>
              </a:rPr>
              <a:t>accompanying independent auditors'</a:t>
            </a:r>
            <a:r>
              <a:rPr sz="700" dirty="0">
                <a:latin typeface="Times New Roman"/>
                <a:cs typeface="Times New Roman"/>
              </a:rPr>
              <a:t> </a:t>
            </a:r>
            <a:r>
              <a:rPr sz="700" spc="-5" dirty="0">
                <a:latin typeface="Times New Roman"/>
                <a:cs typeface="Times New Roman"/>
              </a:rPr>
              <a:t>report.</a:t>
            </a: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700" spc="-5" dirty="0">
                <a:latin typeface="Times New Roman"/>
                <a:cs typeface="Times New Roman"/>
              </a:rPr>
              <a:t>See notes to </a:t>
            </a:r>
            <a:r>
              <a:rPr sz="700" spc="-10" dirty="0">
                <a:latin typeface="Times New Roman"/>
                <a:cs typeface="Times New Roman"/>
              </a:rPr>
              <a:t>the required supplementary </a:t>
            </a:r>
            <a:r>
              <a:rPr sz="700" spc="-15" dirty="0">
                <a:latin typeface="Times New Roman"/>
                <a:cs typeface="Times New Roman"/>
              </a:rPr>
              <a:t>information </a:t>
            </a:r>
            <a:r>
              <a:rPr sz="700" spc="-5" dirty="0">
                <a:latin typeface="Times New Roman"/>
                <a:cs typeface="Times New Roman"/>
              </a:rPr>
              <a:t>of </a:t>
            </a:r>
            <a:r>
              <a:rPr sz="700" spc="-10" dirty="0">
                <a:latin typeface="Times New Roman"/>
                <a:cs typeface="Times New Roman"/>
              </a:rPr>
              <a:t>this</a:t>
            </a:r>
            <a:r>
              <a:rPr sz="700" spc="65" dirty="0">
                <a:latin typeface="Times New Roman"/>
                <a:cs typeface="Times New Roman"/>
              </a:rPr>
              <a:t> </a:t>
            </a:r>
            <a:r>
              <a:rPr sz="700" spc="-10" dirty="0">
                <a:latin typeface="Times New Roman"/>
                <a:cs typeface="Times New Roman"/>
              </a:rPr>
              <a:t>schedule.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969386" y="7050531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4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7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695065" y="7035298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1896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695065" y="7050531"/>
            <a:ext cx="692150" cy="0"/>
          </a:xfrm>
          <a:custGeom>
            <a:avLst/>
            <a:gdLst/>
            <a:ahLst/>
            <a:cxnLst/>
            <a:rect l="l" t="t" r="r" b="b"/>
            <a:pathLst>
              <a:path w="692150">
                <a:moveTo>
                  <a:pt x="0" y="0"/>
                </a:moveTo>
                <a:lnTo>
                  <a:pt x="691896" y="0"/>
                </a:lnTo>
              </a:path>
            </a:pathLst>
          </a:custGeom>
          <a:ln w="7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82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593">
    <p:push dir="u"/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96111" y="1223765"/>
            <a:ext cx="5980430" cy="0"/>
          </a:xfrm>
          <a:custGeom>
            <a:avLst/>
            <a:gdLst/>
            <a:ahLst/>
            <a:cxnLst/>
            <a:rect l="l" t="t" r="r" b="b"/>
            <a:pathLst>
              <a:path w="5980430">
                <a:moveTo>
                  <a:pt x="0" y="0"/>
                </a:moveTo>
                <a:lnTo>
                  <a:pt x="5980176" y="0"/>
                </a:lnTo>
              </a:path>
            </a:pathLst>
          </a:custGeom>
          <a:ln w="61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901700" y="542035"/>
            <a:ext cx="5952490" cy="34245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TOWN OF </a:t>
            </a:r>
            <a:r>
              <a:rPr sz="1200" b="1" spc="-5" dirty="0">
                <a:latin typeface="Times New Roman"/>
                <a:cs typeface="Times New Roman"/>
              </a:rPr>
              <a:t>TEMPLETON,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MASSACHUSETTS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2065020">
              <a:lnSpc>
                <a:spcPts val="1270"/>
              </a:lnSpc>
            </a:pPr>
            <a:r>
              <a:rPr sz="1100" b="1" spc="-5" dirty="0">
                <a:latin typeface="Times New Roman"/>
                <a:cs typeface="Times New Roman"/>
              </a:rPr>
              <a:t>NOTES </a:t>
            </a:r>
            <a:r>
              <a:rPr sz="1100" b="1" dirty="0">
                <a:latin typeface="Times New Roman"/>
                <a:cs typeface="Times New Roman"/>
              </a:rPr>
              <a:t>TO </a:t>
            </a:r>
            <a:r>
              <a:rPr sz="1100" b="1" spc="-5" dirty="0">
                <a:latin typeface="Times New Roman"/>
                <a:cs typeface="Times New Roman"/>
              </a:rPr>
              <a:t>REQUIRED SUPPLEMENTARY </a:t>
            </a:r>
            <a:r>
              <a:rPr sz="1100" b="1" dirty="0">
                <a:latin typeface="Times New Roman"/>
                <a:cs typeface="Times New Roman"/>
              </a:rPr>
              <a:t>INFORMATION  </a:t>
            </a:r>
            <a:r>
              <a:rPr sz="1100" b="1" spc="-5" dirty="0">
                <a:latin typeface="Times New Roman"/>
                <a:cs typeface="Times New Roman"/>
              </a:rPr>
              <a:t>YEAR ENDED JUNE </a:t>
            </a:r>
            <a:r>
              <a:rPr sz="1100" b="1" dirty="0">
                <a:latin typeface="Times New Roman"/>
                <a:cs typeface="Times New Roman"/>
              </a:rPr>
              <a:t>30,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I.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Budgetary Basis </a:t>
            </a:r>
            <a:r>
              <a:rPr sz="1100" b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 </a:t>
            </a:r>
            <a:r>
              <a:rPr sz="1100" b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Accounting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84150" marR="5080">
              <a:lnSpc>
                <a:spcPct val="95800"/>
              </a:lnSpc>
              <a:spcBef>
                <a:spcPts val="5"/>
              </a:spcBef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Budgetary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Information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</a:t>
            </a:r>
            <a:r>
              <a:rPr sz="1100" spc="-5" dirty="0">
                <a:latin typeface="Times New Roman"/>
                <a:cs typeface="Times New Roman"/>
              </a:rPr>
              <a:t>An annual budget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legally </a:t>
            </a:r>
            <a:r>
              <a:rPr sz="1100" dirty="0">
                <a:latin typeface="Times New Roman"/>
                <a:cs typeface="Times New Roman"/>
              </a:rPr>
              <a:t>adopted </a:t>
            </a:r>
            <a:r>
              <a:rPr sz="1100" spc="-5" dirty="0">
                <a:latin typeface="Times New Roman"/>
                <a:cs typeface="Times New Roman"/>
              </a:rPr>
              <a:t>for the General Fund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each enterprise  </a:t>
            </a:r>
            <a:r>
              <a:rPr sz="1100" dirty="0">
                <a:latin typeface="Times New Roman"/>
                <a:cs typeface="Times New Roman"/>
              </a:rPr>
              <a:t>fund. </a:t>
            </a:r>
            <a:r>
              <a:rPr sz="1100" spc="-5" dirty="0">
                <a:latin typeface="Times New Roman"/>
                <a:cs typeface="Times New Roman"/>
              </a:rPr>
              <a:t>Financial orders are initiated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Town Administrator, recommended </a:t>
            </a:r>
            <a:r>
              <a:rPr sz="1100" dirty="0">
                <a:latin typeface="Times New Roman"/>
                <a:cs typeface="Times New Roman"/>
              </a:rPr>
              <a:t>by the </a:t>
            </a:r>
            <a:r>
              <a:rPr sz="1100" spc="-5" dirty="0">
                <a:latin typeface="Times New Roman"/>
                <a:cs typeface="Times New Roman"/>
              </a:rPr>
              <a:t>Town Finance  Committee </a:t>
            </a:r>
            <a:r>
              <a:rPr sz="1100" dirty="0">
                <a:latin typeface="Times New Roman"/>
                <a:cs typeface="Times New Roman"/>
              </a:rPr>
              <a:t>and approved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Town Meeting. Expenditures </a:t>
            </a:r>
            <a:r>
              <a:rPr sz="1100" dirty="0">
                <a:latin typeface="Times New Roman"/>
                <a:cs typeface="Times New Roman"/>
              </a:rPr>
              <a:t>may not legally </a:t>
            </a:r>
            <a:r>
              <a:rPr sz="1100" spc="-5" dirty="0">
                <a:latin typeface="Times New Roman"/>
                <a:cs typeface="Times New Roman"/>
              </a:rPr>
              <a:t>exceed appropriations </a:t>
            </a:r>
            <a:r>
              <a:rPr sz="1100" dirty="0">
                <a:latin typeface="Times New Roman"/>
                <a:cs typeface="Times New Roman"/>
              </a:rPr>
              <a:t>at  the </a:t>
            </a:r>
            <a:r>
              <a:rPr sz="1100" spc="-5" dirty="0">
                <a:latin typeface="Times New Roman"/>
                <a:cs typeface="Times New Roman"/>
              </a:rPr>
              <a:t>department level </a:t>
            </a:r>
            <a:r>
              <a:rPr sz="1100" dirty="0">
                <a:latin typeface="Times New Roman"/>
                <a:cs typeface="Times New Roman"/>
              </a:rPr>
              <a:t>or in </a:t>
            </a:r>
            <a:r>
              <a:rPr sz="1100" spc="-5" dirty="0">
                <a:latin typeface="Times New Roman"/>
                <a:cs typeface="Times New Roman"/>
              </a:rPr>
              <a:t>the categories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personnel and non-personnel expenses. Department heads 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5" dirty="0">
                <a:latin typeface="Times New Roman"/>
                <a:cs typeface="Times New Roman"/>
              </a:rPr>
              <a:t>transfer, without Town Meeting approval, appropriation balances from </a:t>
            </a:r>
            <a:r>
              <a:rPr sz="1100" dirty="0">
                <a:latin typeface="Times New Roman"/>
                <a:cs typeface="Times New Roman"/>
              </a:rPr>
              <a:t>one account to </a:t>
            </a:r>
            <a:r>
              <a:rPr sz="1100" spc="-5" dirty="0">
                <a:latin typeface="Times New Roman"/>
                <a:cs typeface="Times New Roman"/>
              </a:rPr>
              <a:t>another  </a:t>
            </a:r>
            <a:r>
              <a:rPr sz="1100" dirty="0">
                <a:latin typeface="Times New Roman"/>
                <a:cs typeface="Times New Roman"/>
              </a:rPr>
              <a:t>within </a:t>
            </a:r>
            <a:r>
              <a:rPr sz="1100" spc="-5" dirty="0">
                <a:latin typeface="Times New Roman"/>
                <a:cs typeface="Times New Roman"/>
              </a:rPr>
              <a:t>their department </a:t>
            </a:r>
            <a:r>
              <a:rPr sz="1100" dirty="0">
                <a:latin typeface="Times New Roman"/>
                <a:cs typeface="Times New Roman"/>
              </a:rPr>
              <a:t>or budget, and </a:t>
            </a:r>
            <a:r>
              <a:rPr sz="1100" spc="-5" dirty="0">
                <a:latin typeface="Times New Roman"/>
                <a:cs typeface="Times New Roman"/>
              </a:rPr>
              <a:t>within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categories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personnel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non-personnel. </a:t>
            </a:r>
            <a:r>
              <a:rPr sz="1100" spc="-1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Town Meeting however must approve </a:t>
            </a:r>
            <a:r>
              <a:rPr sz="1100" dirty="0">
                <a:latin typeface="Times New Roman"/>
                <a:cs typeface="Times New Roman"/>
              </a:rPr>
              <a:t>any </a:t>
            </a:r>
            <a:r>
              <a:rPr sz="1100" spc="-5" dirty="0">
                <a:latin typeface="Times New Roman"/>
                <a:cs typeface="Times New Roman"/>
              </a:rPr>
              <a:t>transfer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unencumbered </a:t>
            </a:r>
            <a:r>
              <a:rPr sz="1100" dirty="0">
                <a:latin typeface="Times New Roman"/>
                <a:cs typeface="Times New Roman"/>
              </a:rPr>
              <a:t>appropriation </a:t>
            </a:r>
            <a:r>
              <a:rPr sz="1100" spc="-5" dirty="0">
                <a:latin typeface="Times New Roman"/>
                <a:cs typeface="Times New Roman"/>
              </a:rPr>
              <a:t>balances between  departments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agencies. </a:t>
            </a:r>
            <a:r>
              <a:rPr sz="1100" spc="-10" dirty="0">
                <a:latin typeface="Times New Roman"/>
                <a:cs typeface="Times New Roman"/>
              </a:rPr>
              <a:t>At </a:t>
            </a:r>
            <a:r>
              <a:rPr sz="1100" spc="-5" dirty="0">
                <a:latin typeface="Times New Roman"/>
                <a:cs typeface="Times New Roman"/>
              </a:rPr>
              <a:t>the close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each fiscal year, unencumbered appropriation balances lapse 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revert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unassigned fund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balance.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84150" marR="154305">
              <a:lnSpc>
                <a:spcPct val="95800"/>
              </a:lnSpc>
            </a:pP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Budgetary-to-GAAP Reconciliation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The </a:t>
            </a:r>
            <a:r>
              <a:rPr sz="1100" spc="-5" dirty="0">
                <a:latin typeface="Times New Roman"/>
                <a:cs typeface="Times New Roman"/>
              </a:rPr>
              <a:t>Town’s general fund is prepared </a:t>
            </a:r>
            <a:r>
              <a:rPr sz="1100" dirty="0">
                <a:latin typeface="Times New Roman"/>
                <a:cs typeface="Times New Roman"/>
              </a:rPr>
              <a:t>on a </a:t>
            </a:r>
            <a:r>
              <a:rPr sz="1100" spc="-5" dirty="0">
                <a:latin typeface="Times New Roman"/>
                <a:cs typeface="Times New Roman"/>
              </a:rPr>
              <a:t>basis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accounting  other than GAAP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conform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the Uniform Municipal Accounting System basis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accounting </a:t>
            </a:r>
            <a:r>
              <a:rPr sz="1100" dirty="0">
                <a:latin typeface="Times New Roman"/>
                <a:cs typeface="Times New Roman"/>
              </a:rPr>
              <a:t>as  prescribed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Massachusetts Department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Revenue. </a:t>
            </a:r>
            <a:r>
              <a:rPr sz="1100" dirty="0">
                <a:latin typeface="Times New Roman"/>
                <a:cs typeface="Times New Roman"/>
              </a:rPr>
              <a:t>A reconciliation of the </a:t>
            </a:r>
            <a:r>
              <a:rPr sz="1100" spc="-5" dirty="0">
                <a:latin typeface="Times New Roman"/>
                <a:cs typeface="Times New Roman"/>
              </a:rPr>
              <a:t>budgetary-basis </a:t>
            </a:r>
            <a:r>
              <a:rPr sz="1100" dirty="0">
                <a:latin typeface="Times New Roman"/>
                <a:cs typeface="Times New Roman"/>
              </a:rPr>
              <a:t>to  </a:t>
            </a:r>
            <a:r>
              <a:rPr sz="1100" spc="-5" dirty="0">
                <a:latin typeface="Times New Roman"/>
                <a:cs typeface="Times New Roman"/>
              </a:rPr>
              <a:t>GAAP-basis results </a:t>
            </a:r>
            <a:r>
              <a:rPr sz="1100" dirty="0">
                <a:latin typeface="Times New Roman"/>
                <a:cs typeface="Times New Roman"/>
              </a:rPr>
              <a:t>for </a:t>
            </a:r>
            <a:r>
              <a:rPr sz="1100" spc="-5" dirty="0">
                <a:latin typeface="Times New Roman"/>
                <a:cs typeface="Times New Roman"/>
              </a:rPr>
              <a:t>the General </a:t>
            </a:r>
            <a:r>
              <a:rPr sz="1100" dirty="0">
                <a:latin typeface="Times New Roman"/>
                <a:cs typeface="Times New Roman"/>
              </a:rPr>
              <a:t>Fund </a:t>
            </a:r>
            <a:r>
              <a:rPr sz="1100" spc="-5" dirty="0">
                <a:latin typeface="Times New Roman"/>
                <a:cs typeface="Times New Roman"/>
              </a:rPr>
              <a:t>for the fiscal </a:t>
            </a:r>
            <a:r>
              <a:rPr sz="1100" dirty="0">
                <a:latin typeface="Times New Roman"/>
                <a:cs typeface="Times New Roman"/>
              </a:rPr>
              <a:t>year ended June 30, </a:t>
            </a:r>
            <a:r>
              <a:rPr sz="1100" spc="-5" dirty="0">
                <a:latin typeface="Times New Roman"/>
                <a:cs typeface="Times New Roman"/>
              </a:rPr>
              <a:t>2019, is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follows: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30275" y="8325104"/>
            <a:ext cx="485838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Appropriation </a:t>
            </a:r>
            <a:r>
              <a:rPr sz="11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Deficits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– During </a:t>
            </a:r>
            <a:r>
              <a:rPr sz="1100" spc="-5" dirty="0">
                <a:latin typeface="Times New Roman"/>
                <a:cs typeface="Times New Roman"/>
              </a:rPr>
              <a:t>fiscal year </a:t>
            </a:r>
            <a:r>
              <a:rPr sz="1100" dirty="0">
                <a:latin typeface="Times New Roman"/>
                <a:cs typeface="Times New Roman"/>
              </a:rPr>
              <a:t>2019, </a:t>
            </a:r>
            <a:r>
              <a:rPr sz="1100" spc="-5" dirty="0">
                <a:latin typeface="Times New Roman"/>
                <a:cs typeface="Times New Roman"/>
              </a:rPr>
              <a:t>there were </a:t>
            </a:r>
            <a:r>
              <a:rPr sz="1100" dirty="0">
                <a:latin typeface="Times New Roman"/>
                <a:cs typeface="Times New Roman"/>
              </a:rPr>
              <a:t>no </a:t>
            </a:r>
            <a:r>
              <a:rPr sz="1100" spc="-5" dirty="0">
                <a:latin typeface="Times New Roman"/>
                <a:cs typeface="Times New Roman"/>
              </a:rPr>
              <a:t>appropriation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deficits.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221859" y="5829957"/>
            <a:ext cx="865505" cy="0"/>
          </a:xfrm>
          <a:custGeom>
            <a:avLst/>
            <a:gdLst/>
            <a:ahLst/>
            <a:cxnLst/>
            <a:rect l="l" t="t" r="r" b="b"/>
            <a:pathLst>
              <a:path w="865504">
                <a:moveTo>
                  <a:pt x="0" y="0"/>
                </a:moveTo>
                <a:lnTo>
                  <a:pt x="8652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221859" y="5834703"/>
            <a:ext cx="865505" cy="0"/>
          </a:xfrm>
          <a:custGeom>
            <a:avLst/>
            <a:gdLst/>
            <a:ahLst/>
            <a:cxnLst/>
            <a:rect l="l" t="t" r="r" b="b"/>
            <a:pathLst>
              <a:path w="865504">
                <a:moveTo>
                  <a:pt x="0" y="0"/>
                </a:moveTo>
                <a:lnTo>
                  <a:pt x="865200" y="0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221859" y="6799900"/>
            <a:ext cx="865505" cy="0"/>
          </a:xfrm>
          <a:custGeom>
            <a:avLst/>
            <a:gdLst/>
            <a:ahLst/>
            <a:cxnLst/>
            <a:rect l="l" t="t" r="r" b="b"/>
            <a:pathLst>
              <a:path w="865504">
                <a:moveTo>
                  <a:pt x="0" y="0"/>
                </a:moveTo>
                <a:lnTo>
                  <a:pt x="8652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221859" y="6804653"/>
            <a:ext cx="865505" cy="0"/>
          </a:xfrm>
          <a:custGeom>
            <a:avLst/>
            <a:gdLst/>
            <a:ahLst/>
            <a:cxnLst/>
            <a:rect l="l" t="t" r="r" b="b"/>
            <a:pathLst>
              <a:path w="865504">
                <a:moveTo>
                  <a:pt x="0" y="0"/>
                </a:moveTo>
                <a:lnTo>
                  <a:pt x="865200" y="0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221858" y="7960027"/>
            <a:ext cx="865505" cy="0"/>
          </a:xfrm>
          <a:custGeom>
            <a:avLst/>
            <a:gdLst/>
            <a:ahLst/>
            <a:cxnLst/>
            <a:rect l="l" t="t" r="r" b="b"/>
            <a:pathLst>
              <a:path w="865504">
                <a:moveTo>
                  <a:pt x="0" y="0"/>
                </a:moveTo>
                <a:lnTo>
                  <a:pt x="8652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221859" y="7964785"/>
            <a:ext cx="865505" cy="0"/>
          </a:xfrm>
          <a:custGeom>
            <a:avLst/>
            <a:gdLst/>
            <a:ahLst/>
            <a:cxnLst/>
            <a:rect l="l" t="t" r="r" b="b"/>
            <a:pathLst>
              <a:path w="865504">
                <a:moveTo>
                  <a:pt x="0" y="0"/>
                </a:moveTo>
                <a:lnTo>
                  <a:pt x="865200" y="0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44116" y="5829970"/>
            <a:ext cx="913130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7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44120" y="5834716"/>
            <a:ext cx="913130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749" y="0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44116" y="6799911"/>
            <a:ext cx="913130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7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44120" y="6804653"/>
            <a:ext cx="913130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749" y="0"/>
                </a:lnTo>
              </a:path>
            </a:pathLst>
          </a:custGeom>
          <a:ln w="9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44116" y="7960035"/>
            <a:ext cx="913130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7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144120" y="7964792"/>
            <a:ext cx="913130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749" y="0"/>
                </a:lnTo>
              </a:path>
            </a:pathLst>
          </a:custGeom>
          <a:ln w="94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1139685" y="4143338"/>
          <a:ext cx="5943595" cy="384046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121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2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5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743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5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2201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494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ts val="1220"/>
                        </a:lnSpc>
                      </a:pPr>
                      <a:r>
                        <a:rPr sz="1100" spc="-5" dirty="0">
                          <a:latin typeface="Times New Roman"/>
                          <a:cs typeface="Times New Roman"/>
                        </a:rPr>
                        <a:t>Basis</a:t>
                      </a:r>
                      <a:r>
                        <a:rPr sz="11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of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9525" marR="3175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Accounting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u="dbl" spc="6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Differen</a:t>
                      </a:r>
                      <a:r>
                        <a:rPr sz="11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100" spc="80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ts val="1220"/>
                        </a:lnSpc>
                      </a:pP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Fund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4445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Perspective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u="dbl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Differen</a:t>
                      </a:r>
                      <a:r>
                        <a:rPr sz="1100" u="sng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ce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100" spc="-70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ct val="100000"/>
                        </a:lnSpc>
                        <a:tabLst>
                          <a:tab pos="313055" algn="l"/>
                          <a:tab pos="912494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Total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5410">
                <a:tc>
                  <a:txBody>
                    <a:bodyPr/>
                    <a:lstStyle/>
                    <a:p>
                      <a:pPr marL="145415" marR="1086485" indent="-114300">
                        <a:lnSpc>
                          <a:spcPct val="113399"/>
                        </a:lnSpc>
                        <a:spcBef>
                          <a:spcPts val="60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Revenues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budgetary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basis 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Change 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recording 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tax</a:t>
                      </a:r>
                      <a:r>
                        <a:rPr sz="11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revenues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7620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5565" marR="3175">
                        <a:lnSpc>
                          <a:spcPct val="100000"/>
                        </a:lnSpc>
                        <a:spcBef>
                          <a:spcPts val="890"/>
                        </a:spcBef>
                        <a:tabLst>
                          <a:tab pos="636905" algn="l"/>
                        </a:tabLst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75565" marR="3175">
                        <a:lnSpc>
                          <a:spcPct val="100000"/>
                        </a:lnSpc>
                        <a:spcBef>
                          <a:spcPts val="890"/>
                        </a:spcBef>
                        <a:tabLst>
                          <a:tab pos="741045" algn="l"/>
                        </a:tabLst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5565" marR="3175">
                        <a:lnSpc>
                          <a:spcPct val="100000"/>
                        </a:lnSpc>
                        <a:spcBef>
                          <a:spcPts val="775"/>
                        </a:spcBef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10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15,332,442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55955" marR="317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9842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135"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Withholdings</a:t>
                      </a:r>
                      <a:r>
                        <a:rPr sz="11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activity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21082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747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082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0135"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Stabilization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interest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636905" algn="l"/>
                          <a:tab pos="893444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27355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18,</a:t>
                      </a:r>
                      <a:r>
                        <a:rPr sz="11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74980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18</a:t>
                      </a:r>
                      <a:r>
                        <a:rPr sz="1100" u="dbl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u="sng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526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Revenues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GAAP</a:t>
                      </a:r>
                      <a:r>
                        <a:rPr sz="110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basis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636905" algn="l"/>
                          <a:tab pos="893444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0" marR="317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27355" algn="l"/>
                        </a:tabLst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18,108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0" marR="317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10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15,350,550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42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Expenditures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budgetary</a:t>
                      </a:r>
                      <a:r>
                        <a:rPr sz="110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basis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L="76200" marR="3175">
                        <a:lnSpc>
                          <a:spcPct val="100000"/>
                        </a:lnSpc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10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16,243,523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0135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Expenditure</a:t>
                      </a:r>
                      <a:r>
                        <a:rPr sz="11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recognition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3210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	(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699)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0" marR="317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608330" algn="l"/>
                        </a:tabLst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699)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0135">
                <a:tc>
                  <a:txBody>
                    <a:bodyPr/>
                    <a:lstStyle/>
                    <a:p>
                      <a:pPr marR="12573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5" dirty="0">
                          <a:latin typeface="Times New Roman"/>
                          <a:cs typeface="Times New Roman"/>
                        </a:rPr>
                        <a:t>Reclass 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enterprise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indirect 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costs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expenditures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47015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100" u="dbl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873</a:t>
                      </a:r>
                      <a:r>
                        <a:rPr sz="1100" u="dbl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726)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608330" algn="l"/>
                          <a:tab pos="864869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-	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266065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(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100" u="dbl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873</a:t>
                      </a:r>
                      <a:r>
                        <a:rPr sz="1100" u="dbl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726)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5416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Expenditures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GAAP</a:t>
                      </a:r>
                      <a:r>
                        <a:rPr sz="11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basis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100" u="dbl" spc="17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(1,890,425)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0" marR="317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608330" algn="l"/>
                        </a:tabLst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0" marR="317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10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14,353,098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41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1100" spc="5" dirty="0">
                          <a:latin typeface="Times New Roman"/>
                          <a:cs typeface="Times New Roman"/>
                        </a:rPr>
                        <a:t>Other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financing 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sources 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(uses)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budgetary</a:t>
                      </a:r>
                      <a:r>
                        <a:rPr sz="110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basis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L="76200" marR="3175">
                        <a:lnSpc>
                          <a:spcPct val="100000"/>
                        </a:lnSpc>
                        <a:tabLst>
                          <a:tab pos="313690" algn="l"/>
                        </a:tabLst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1,456,517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0135">
                <a:tc>
                  <a:txBody>
                    <a:bodyPr/>
                    <a:lstStyle/>
                    <a:p>
                      <a:pPr marR="12573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5" dirty="0">
                          <a:latin typeface="Times New Roman"/>
                          <a:cs typeface="Times New Roman"/>
                        </a:rPr>
                        <a:t>Reclass 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enterprise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indirect 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costs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expenditures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10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(1,873,726)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0" marR="317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608330" algn="l"/>
                        </a:tabLst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873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726)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0135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Expenditure</a:t>
                      </a:r>
                      <a:r>
                        <a:rPr sz="11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recognition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699)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082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699)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0135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Stabilization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transfers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770255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-</a:t>
                      </a:r>
                      <a:r>
                        <a:rPr sz="1100" u="dbl" spc="4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61315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405,</a:t>
                      </a:r>
                      <a:r>
                        <a:rPr sz="1100" u="sng" spc="-3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175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408305" algn="l"/>
                        </a:tabLst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1100" u="dbl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405</a:t>
                      </a:r>
                      <a:r>
                        <a:rPr sz="1100" u="dbl" spc="-6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u="sng" spc="-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561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spc="5" dirty="0">
                          <a:latin typeface="Times New Roman"/>
                          <a:cs typeface="Times New Roman"/>
                        </a:rPr>
                        <a:t>Other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financing 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sources 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(uses)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GAAP</a:t>
                      </a:r>
                      <a:r>
                        <a:rPr sz="1100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basis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u="dbl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4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$</a:t>
                      </a:r>
                      <a:r>
                        <a:rPr sz="1100" u="dbl" spc="17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u="dbl" spc="-35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(1,890,425)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0" marR="317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61315" algn="l"/>
                        </a:tabLst>
                      </a:pPr>
                      <a:r>
                        <a:rPr sz="1100" spc="10" dirty="0">
                          <a:latin typeface="Times New Roman"/>
                          <a:cs typeface="Times New Roman"/>
                        </a:rPr>
                        <a:t>$	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405,000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290" algn="r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35115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$	(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28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908)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18" name="object 18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83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462">
    <p:push dir="u"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322" y="1755109"/>
            <a:ext cx="5967095" cy="74225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572135" marR="564515" algn="ctr">
              <a:lnSpc>
                <a:spcPct val="96000"/>
              </a:lnSpc>
              <a:spcBef>
                <a:spcPts val="155"/>
              </a:spcBef>
            </a:pPr>
            <a:r>
              <a:rPr sz="1100" b="1" spc="-5" dirty="0">
                <a:latin typeface="Times New Roman"/>
                <a:cs typeface="Times New Roman"/>
              </a:rPr>
              <a:t>REPORT </a:t>
            </a:r>
            <a:r>
              <a:rPr sz="1100" b="1" spc="5" dirty="0">
                <a:latin typeface="Times New Roman"/>
                <a:cs typeface="Times New Roman"/>
              </a:rPr>
              <a:t>ON </a:t>
            </a:r>
            <a:r>
              <a:rPr sz="1100" b="1" spc="-5" dirty="0">
                <a:latin typeface="Times New Roman"/>
                <a:cs typeface="Times New Roman"/>
              </a:rPr>
              <a:t>INTERNAL CONTROL </a:t>
            </a:r>
            <a:r>
              <a:rPr sz="1100" b="1" dirty="0">
                <a:latin typeface="Times New Roman"/>
                <a:cs typeface="Times New Roman"/>
              </a:rPr>
              <a:t>OVER </a:t>
            </a:r>
            <a:r>
              <a:rPr sz="1100" b="1" spc="-5" dirty="0">
                <a:latin typeface="Times New Roman"/>
                <a:cs typeface="Times New Roman"/>
              </a:rPr>
              <a:t>FINANCIAL REPORTING </a:t>
            </a:r>
            <a:r>
              <a:rPr sz="1100" b="1" spc="-10" dirty="0">
                <a:latin typeface="Times New Roman"/>
                <a:cs typeface="Times New Roman"/>
              </a:rPr>
              <a:t>AND  </a:t>
            </a:r>
            <a:r>
              <a:rPr sz="1100" b="1" spc="5" dirty="0">
                <a:latin typeface="Times New Roman"/>
                <a:cs typeface="Times New Roman"/>
              </a:rPr>
              <a:t>ON </a:t>
            </a:r>
            <a:r>
              <a:rPr sz="1100" b="1" spc="-5" dirty="0">
                <a:latin typeface="Times New Roman"/>
                <a:cs typeface="Times New Roman"/>
              </a:rPr>
              <a:t>COMPLIANCE AND </a:t>
            </a:r>
            <a:r>
              <a:rPr sz="1100" b="1" dirty="0">
                <a:latin typeface="Times New Roman"/>
                <a:cs typeface="Times New Roman"/>
              </a:rPr>
              <a:t>OTHER </a:t>
            </a:r>
            <a:r>
              <a:rPr sz="1100" b="1" spc="-5" dirty="0">
                <a:latin typeface="Times New Roman"/>
                <a:cs typeface="Times New Roman"/>
              </a:rPr>
              <a:t>MATTERS </a:t>
            </a:r>
            <a:r>
              <a:rPr sz="1100" b="1" dirty="0">
                <a:latin typeface="Times New Roman"/>
                <a:cs typeface="Times New Roman"/>
              </a:rPr>
              <a:t>BASED </a:t>
            </a:r>
            <a:r>
              <a:rPr sz="1100" b="1" spc="5" dirty="0">
                <a:latin typeface="Times New Roman"/>
                <a:cs typeface="Times New Roman"/>
              </a:rPr>
              <a:t>ON </a:t>
            </a:r>
            <a:r>
              <a:rPr sz="1100" b="1" spc="-5" dirty="0">
                <a:latin typeface="Times New Roman"/>
                <a:cs typeface="Times New Roman"/>
              </a:rPr>
              <a:t>AN AUDIT </a:t>
            </a:r>
            <a:r>
              <a:rPr sz="1100" b="1" spc="5" dirty="0">
                <a:latin typeface="Times New Roman"/>
                <a:cs typeface="Times New Roman"/>
              </a:rPr>
              <a:t>OF  </a:t>
            </a:r>
            <a:r>
              <a:rPr sz="1100" b="1" spc="-5" dirty="0">
                <a:latin typeface="Times New Roman"/>
                <a:cs typeface="Times New Roman"/>
              </a:rPr>
              <a:t>FINANCIAL STATEMENTS PERFORMED </a:t>
            </a:r>
            <a:r>
              <a:rPr sz="1100" b="1" dirty="0">
                <a:latin typeface="Times New Roman"/>
                <a:cs typeface="Times New Roman"/>
              </a:rPr>
              <a:t>IN </a:t>
            </a:r>
            <a:r>
              <a:rPr sz="1100" b="1" spc="-10" dirty="0">
                <a:latin typeface="Times New Roman"/>
                <a:cs typeface="Times New Roman"/>
              </a:rPr>
              <a:t>ACCORDANCE </a:t>
            </a:r>
            <a:r>
              <a:rPr sz="1100" b="1" dirty="0">
                <a:latin typeface="Times New Roman"/>
                <a:cs typeface="Times New Roman"/>
              </a:rPr>
              <a:t>WITH  </a:t>
            </a:r>
            <a:r>
              <a:rPr sz="1100" b="1" i="1" spc="-5" dirty="0">
                <a:latin typeface="Times New Roman"/>
                <a:cs typeface="Times New Roman"/>
              </a:rPr>
              <a:t>GOVERNMENT AUDITING</a:t>
            </a:r>
            <a:r>
              <a:rPr sz="1100" b="1" i="1" spc="-10" dirty="0">
                <a:latin typeface="Times New Roman"/>
                <a:cs typeface="Times New Roman"/>
              </a:rPr>
              <a:t> </a:t>
            </a:r>
            <a:r>
              <a:rPr sz="1100" b="1" i="1" spc="-5" dirty="0">
                <a:latin typeface="Times New Roman"/>
                <a:cs typeface="Times New Roman"/>
              </a:rPr>
              <a:t>STANDARDS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303784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Honorable Members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Board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Selectmen  Town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Templeton,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Massachusetts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4826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We </a:t>
            </a:r>
            <a:r>
              <a:rPr sz="1100" spc="-5" dirty="0">
                <a:latin typeface="Times New Roman"/>
                <a:cs typeface="Times New Roman"/>
              </a:rPr>
              <a:t>have audited,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accordance with auditing standards generally accepted in the </a:t>
            </a:r>
            <a:r>
              <a:rPr sz="1100" dirty="0">
                <a:latin typeface="Times New Roman"/>
                <a:cs typeface="Times New Roman"/>
              </a:rPr>
              <a:t>United </a:t>
            </a:r>
            <a:r>
              <a:rPr sz="1100" spc="-5" dirty="0">
                <a:latin typeface="Times New Roman"/>
                <a:cs typeface="Times New Roman"/>
              </a:rPr>
              <a:t>States </a:t>
            </a:r>
            <a:r>
              <a:rPr sz="1100" dirty="0">
                <a:latin typeface="Times New Roman"/>
                <a:cs typeface="Times New Roman"/>
              </a:rPr>
              <a:t>of  America and the </a:t>
            </a:r>
            <a:r>
              <a:rPr sz="1100" spc="-5" dirty="0">
                <a:latin typeface="Times New Roman"/>
                <a:cs typeface="Times New Roman"/>
              </a:rPr>
              <a:t>standards </a:t>
            </a:r>
            <a:r>
              <a:rPr sz="1100" dirty="0">
                <a:latin typeface="Times New Roman"/>
                <a:cs typeface="Times New Roman"/>
              </a:rPr>
              <a:t>applicable to </a:t>
            </a:r>
            <a:r>
              <a:rPr sz="1100" spc="-5" dirty="0">
                <a:latin typeface="Times New Roman"/>
                <a:cs typeface="Times New Roman"/>
              </a:rPr>
              <a:t>financial audits contained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i="1" spc="-5" dirty="0">
                <a:latin typeface="Times New Roman"/>
                <a:cs typeface="Times New Roman"/>
              </a:rPr>
              <a:t>Government </a:t>
            </a:r>
            <a:r>
              <a:rPr sz="1100" i="1" dirty="0">
                <a:latin typeface="Times New Roman"/>
                <a:cs typeface="Times New Roman"/>
              </a:rPr>
              <a:t>Auditing </a:t>
            </a:r>
            <a:r>
              <a:rPr sz="1100" i="1" spc="-5" dirty="0">
                <a:latin typeface="Times New Roman"/>
                <a:cs typeface="Times New Roman"/>
              </a:rPr>
              <a:t>Standards  </a:t>
            </a:r>
            <a:r>
              <a:rPr sz="1100" dirty="0">
                <a:latin typeface="Times New Roman"/>
                <a:cs typeface="Times New Roman"/>
              </a:rPr>
              <a:t>issued by the </a:t>
            </a:r>
            <a:r>
              <a:rPr sz="1100" spc="-5" dirty="0">
                <a:latin typeface="Times New Roman"/>
                <a:cs typeface="Times New Roman"/>
              </a:rPr>
              <a:t>Comptroller General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United States,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financial statements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governmental  activities,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business-type activities, </a:t>
            </a:r>
            <a:r>
              <a:rPr sz="1100" dirty="0">
                <a:latin typeface="Times New Roman"/>
                <a:cs typeface="Times New Roman"/>
              </a:rPr>
              <a:t>each </a:t>
            </a:r>
            <a:r>
              <a:rPr sz="1100" spc="-5" dirty="0">
                <a:latin typeface="Times New Roman"/>
                <a:cs typeface="Times New Roman"/>
              </a:rPr>
              <a:t>major fund,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the aggregate remaining </a:t>
            </a:r>
            <a:r>
              <a:rPr sz="1100" dirty="0">
                <a:latin typeface="Times New Roman"/>
                <a:cs typeface="Times New Roman"/>
              </a:rPr>
              <a:t>fund information of  the </a:t>
            </a:r>
            <a:r>
              <a:rPr sz="1100" spc="-5" dirty="0">
                <a:latin typeface="Times New Roman"/>
                <a:cs typeface="Times New Roman"/>
              </a:rPr>
              <a:t>Town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Templeton, Massachusetts </a:t>
            </a:r>
            <a:r>
              <a:rPr sz="1100" dirty="0">
                <a:latin typeface="Times New Roman"/>
                <a:cs typeface="Times New Roman"/>
              </a:rPr>
              <a:t>(the </a:t>
            </a:r>
            <a:r>
              <a:rPr sz="1100" spc="-5" dirty="0">
                <a:latin typeface="Times New Roman"/>
                <a:cs typeface="Times New Roman"/>
              </a:rPr>
              <a:t>“Town”), </a:t>
            </a:r>
            <a:r>
              <a:rPr sz="1100" dirty="0">
                <a:latin typeface="Times New Roman"/>
                <a:cs typeface="Times New Roman"/>
              </a:rPr>
              <a:t>as of and for the </a:t>
            </a:r>
            <a:r>
              <a:rPr sz="1100" spc="-5" dirty="0">
                <a:latin typeface="Times New Roman"/>
                <a:cs typeface="Times New Roman"/>
              </a:rPr>
              <a:t>year ended </a:t>
            </a:r>
            <a:r>
              <a:rPr sz="1100" dirty="0">
                <a:latin typeface="Times New Roman"/>
                <a:cs typeface="Times New Roman"/>
              </a:rPr>
              <a:t>June </a:t>
            </a:r>
            <a:r>
              <a:rPr sz="1100" spc="-5" dirty="0">
                <a:latin typeface="Times New Roman"/>
                <a:cs typeface="Times New Roman"/>
              </a:rPr>
              <a:t>30, </a:t>
            </a:r>
            <a:r>
              <a:rPr sz="1100" dirty="0">
                <a:latin typeface="Times New Roman"/>
                <a:cs typeface="Times New Roman"/>
              </a:rPr>
              <a:t>2019, and the  </a:t>
            </a:r>
            <a:r>
              <a:rPr sz="1100" spc="-5" dirty="0">
                <a:latin typeface="Times New Roman"/>
                <a:cs typeface="Times New Roman"/>
              </a:rPr>
              <a:t>related notes </a:t>
            </a:r>
            <a:r>
              <a:rPr sz="1100" dirty="0">
                <a:latin typeface="Times New Roman"/>
                <a:cs typeface="Times New Roman"/>
              </a:rPr>
              <a:t>to the </a:t>
            </a:r>
            <a:r>
              <a:rPr sz="1100" spc="-5" dirty="0">
                <a:latin typeface="Times New Roman"/>
                <a:cs typeface="Times New Roman"/>
              </a:rPr>
              <a:t>financial statements, which collectively </a:t>
            </a:r>
            <a:r>
              <a:rPr sz="1100" dirty="0">
                <a:latin typeface="Times New Roman"/>
                <a:cs typeface="Times New Roman"/>
              </a:rPr>
              <a:t>comprise the </a:t>
            </a:r>
            <a:r>
              <a:rPr sz="1100" spc="-5" dirty="0">
                <a:latin typeface="Times New Roman"/>
                <a:cs typeface="Times New Roman"/>
              </a:rPr>
              <a:t>Town’s basic financial  </a:t>
            </a:r>
            <a:r>
              <a:rPr sz="1100" dirty="0">
                <a:latin typeface="Times New Roman"/>
                <a:cs typeface="Times New Roman"/>
              </a:rPr>
              <a:t>statements (except </a:t>
            </a:r>
            <a:r>
              <a:rPr sz="1100" spc="-5" dirty="0">
                <a:latin typeface="Times New Roman"/>
                <a:cs typeface="Times New Roman"/>
              </a:rPr>
              <a:t>for the Templeton Electric Light Department “the Light Department”, which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as </a:t>
            </a:r>
            <a:r>
              <a:rPr sz="1100" spc="-10" dirty="0">
                <a:latin typeface="Times New Roman"/>
                <a:cs typeface="Times New Roman"/>
              </a:rPr>
              <a:t>of  </a:t>
            </a:r>
            <a:r>
              <a:rPr sz="1100" spc="-5" dirty="0">
                <a:latin typeface="Times New Roman"/>
                <a:cs typeface="Times New Roman"/>
              </a:rPr>
              <a:t>December </a:t>
            </a:r>
            <a:r>
              <a:rPr sz="1100" dirty="0">
                <a:latin typeface="Times New Roman"/>
                <a:cs typeface="Times New Roman"/>
              </a:rPr>
              <a:t>31, </a:t>
            </a:r>
            <a:r>
              <a:rPr sz="1100" spc="-5" dirty="0">
                <a:latin typeface="Times New Roman"/>
                <a:cs typeface="Times New Roman"/>
              </a:rPr>
              <a:t>2018) and have </a:t>
            </a:r>
            <a:r>
              <a:rPr sz="1100" dirty="0">
                <a:latin typeface="Times New Roman"/>
                <a:cs typeface="Times New Roman"/>
              </a:rPr>
              <a:t>issued our </a:t>
            </a:r>
            <a:r>
              <a:rPr sz="1100" spc="-5" dirty="0">
                <a:latin typeface="Times New Roman"/>
                <a:cs typeface="Times New Roman"/>
              </a:rPr>
              <a:t>report thereon dated November </a:t>
            </a:r>
            <a:r>
              <a:rPr sz="1100" dirty="0">
                <a:latin typeface="Times New Roman"/>
                <a:cs typeface="Times New Roman"/>
              </a:rPr>
              <a:t>15,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9177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We </a:t>
            </a:r>
            <a:r>
              <a:rPr sz="1100" spc="-5" dirty="0">
                <a:latin typeface="Times New Roman"/>
                <a:cs typeface="Times New Roman"/>
              </a:rPr>
              <a:t>did not audit the financial </a:t>
            </a:r>
            <a:r>
              <a:rPr sz="1100" dirty="0">
                <a:latin typeface="Times New Roman"/>
                <a:cs typeface="Times New Roman"/>
              </a:rPr>
              <a:t>statements of </a:t>
            </a:r>
            <a:r>
              <a:rPr sz="1100" spc="-5" dirty="0">
                <a:latin typeface="Times New Roman"/>
                <a:cs typeface="Times New Roman"/>
              </a:rPr>
              <a:t>Light Department,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the Water Department; </a:t>
            </a:r>
            <a:r>
              <a:rPr sz="1100" dirty="0">
                <a:latin typeface="Times New Roman"/>
                <a:cs typeface="Times New Roman"/>
              </a:rPr>
              <a:t>these </a:t>
            </a:r>
            <a:r>
              <a:rPr sz="1100" spc="-5" dirty="0">
                <a:latin typeface="Times New Roman"/>
                <a:cs typeface="Times New Roman"/>
              </a:rPr>
              <a:t>are  departments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Town. </a:t>
            </a:r>
            <a:r>
              <a:rPr sz="1100" dirty="0">
                <a:latin typeface="Times New Roman"/>
                <a:cs typeface="Times New Roman"/>
              </a:rPr>
              <a:t>Those </a:t>
            </a:r>
            <a:r>
              <a:rPr sz="1100" spc="-5" dirty="0">
                <a:latin typeface="Times New Roman"/>
                <a:cs typeface="Times New Roman"/>
              </a:rPr>
              <a:t>statements were audited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other auditors whose report has been  furnished to </a:t>
            </a:r>
            <a:r>
              <a:rPr sz="1100" dirty="0">
                <a:latin typeface="Times New Roman"/>
                <a:cs typeface="Times New Roman"/>
              </a:rPr>
              <a:t>us, and </a:t>
            </a:r>
            <a:r>
              <a:rPr sz="1100" spc="-5" dirty="0">
                <a:latin typeface="Times New Roman"/>
                <a:cs typeface="Times New Roman"/>
              </a:rPr>
              <a:t>our opinion, insofar </a:t>
            </a:r>
            <a:r>
              <a:rPr sz="1100" dirty="0">
                <a:latin typeface="Times New Roman"/>
                <a:cs typeface="Times New Roman"/>
              </a:rPr>
              <a:t>as it relates to the </a:t>
            </a:r>
            <a:r>
              <a:rPr sz="1100" spc="-5" dirty="0">
                <a:latin typeface="Times New Roman"/>
                <a:cs typeface="Times New Roman"/>
              </a:rPr>
              <a:t>amounts,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based solely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report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 other auditors.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accompanying financial statement </a:t>
            </a:r>
            <a:r>
              <a:rPr sz="1100" dirty="0">
                <a:latin typeface="Times New Roman"/>
                <a:cs typeface="Times New Roman"/>
              </a:rPr>
              <a:t>do not </a:t>
            </a:r>
            <a:r>
              <a:rPr sz="1100" spc="-5" dirty="0">
                <a:latin typeface="Times New Roman"/>
                <a:cs typeface="Times New Roman"/>
              </a:rPr>
              <a:t>include all disclosures for the Light </a:t>
            </a:r>
            <a:r>
              <a:rPr sz="1100" dirty="0">
                <a:latin typeface="Times New Roman"/>
                <a:cs typeface="Times New Roman"/>
              </a:rPr>
              <a:t>and  Water </a:t>
            </a:r>
            <a:r>
              <a:rPr sz="1100" spc="-5" dirty="0">
                <a:latin typeface="Times New Roman"/>
                <a:cs typeface="Times New Roman"/>
              </a:rPr>
              <a:t>Departments, as required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generally accepted accounting principles. </a:t>
            </a:r>
            <a:r>
              <a:rPr sz="1100" dirty="0">
                <a:latin typeface="Times New Roman"/>
                <a:cs typeface="Times New Roman"/>
              </a:rPr>
              <a:t>Such </a:t>
            </a:r>
            <a:r>
              <a:rPr sz="1100" spc="-5" dirty="0">
                <a:latin typeface="Times New Roman"/>
                <a:cs typeface="Times New Roman"/>
              </a:rPr>
              <a:t>information </a:t>
            </a:r>
            <a:r>
              <a:rPr sz="1100" dirty="0">
                <a:latin typeface="Times New Roman"/>
                <a:cs typeface="Times New Roman"/>
              </a:rPr>
              <a:t>can </a:t>
            </a:r>
            <a:r>
              <a:rPr sz="1100" spc="-10" dirty="0">
                <a:latin typeface="Times New Roman"/>
                <a:cs typeface="Times New Roman"/>
              </a:rPr>
              <a:t>be  </a:t>
            </a:r>
            <a:r>
              <a:rPr sz="1100" dirty="0">
                <a:latin typeface="Times New Roman"/>
                <a:cs typeface="Times New Roman"/>
              </a:rPr>
              <a:t>found in </a:t>
            </a:r>
            <a:r>
              <a:rPr sz="1100" spc="-5" dirty="0">
                <a:latin typeface="Times New Roman"/>
                <a:cs typeface="Times New Roman"/>
              </a:rPr>
              <a:t>separately </a:t>
            </a:r>
            <a:r>
              <a:rPr sz="1100" dirty="0">
                <a:latin typeface="Times New Roman"/>
                <a:cs typeface="Times New Roman"/>
              </a:rPr>
              <a:t>issued </a:t>
            </a:r>
            <a:r>
              <a:rPr sz="1100" spc="-5" dirty="0">
                <a:latin typeface="Times New Roman"/>
                <a:cs typeface="Times New Roman"/>
              </a:rPr>
              <a:t>financial statements, which were audited </a:t>
            </a:r>
            <a:r>
              <a:rPr sz="1100" spc="-1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the other</a:t>
            </a:r>
            <a:r>
              <a:rPr sz="1100" spc="4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auditors.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b="1" spc="-5" dirty="0">
                <a:latin typeface="Times New Roman"/>
                <a:cs typeface="Times New Roman"/>
              </a:rPr>
              <a:t>Internal Control Over Financial</a:t>
            </a:r>
            <a:r>
              <a:rPr sz="1100" b="1" spc="25" dirty="0">
                <a:latin typeface="Times New Roman"/>
                <a:cs typeface="Times New Roman"/>
              </a:rPr>
              <a:t> </a:t>
            </a:r>
            <a:r>
              <a:rPr sz="1100" b="1" spc="-5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 marL="12700" marR="41275">
              <a:lnSpc>
                <a:spcPct val="95900"/>
              </a:lnSpc>
              <a:spcBef>
                <a:spcPts val="25"/>
              </a:spcBef>
            </a:pPr>
            <a:r>
              <a:rPr sz="1100" spc="-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planning </a:t>
            </a:r>
            <a:r>
              <a:rPr sz="1100" spc="-5" dirty="0">
                <a:latin typeface="Times New Roman"/>
                <a:cs typeface="Times New Roman"/>
              </a:rPr>
              <a:t>and performing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audit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financial statements, we considered the Town’s internal  </a:t>
            </a:r>
            <a:r>
              <a:rPr sz="1100" dirty="0">
                <a:latin typeface="Times New Roman"/>
                <a:cs typeface="Times New Roman"/>
              </a:rPr>
              <a:t>control </a:t>
            </a:r>
            <a:r>
              <a:rPr sz="1100" spc="-5" dirty="0">
                <a:latin typeface="Times New Roman"/>
                <a:cs typeface="Times New Roman"/>
              </a:rPr>
              <a:t>over financial reporting (internal control) to determine the audit procedures that are appropriate </a:t>
            </a:r>
            <a:r>
              <a:rPr sz="1100" dirty="0">
                <a:latin typeface="Times New Roman"/>
                <a:cs typeface="Times New Roman"/>
              </a:rPr>
              <a:t>in  the </a:t>
            </a:r>
            <a:r>
              <a:rPr sz="1100" spc="-5" dirty="0">
                <a:latin typeface="Times New Roman"/>
                <a:cs typeface="Times New Roman"/>
              </a:rPr>
              <a:t>circumstances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purpose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expressing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opinions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financial statements, but not </a:t>
            </a:r>
            <a:r>
              <a:rPr sz="1100" dirty="0">
                <a:latin typeface="Times New Roman"/>
                <a:cs typeface="Times New Roman"/>
              </a:rPr>
              <a:t>for the  purpose of </a:t>
            </a:r>
            <a:r>
              <a:rPr sz="1100" spc="-5" dirty="0">
                <a:latin typeface="Times New Roman"/>
                <a:cs typeface="Times New Roman"/>
              </a:rPr>
              <a:t>expressing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opinion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effectiveness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Town’s internal control. Accordingly, we </a:t>
            </a:r>
            <a:r>
              <a:rPr sz="1100" dirty="0">
                <a:latin typeface="Times New Roman"/>
                <a:cs typeface="Times New Roman"/>
              </a:rPr>
              <a:t>do  not </a:t>
            </a:r>
            <a:r>
              <a:rPr sz="1100" spc="-5" dirty="0">
                <a:latin typeface="Times New Roman"/>
                <a:cs typeface="Times New Roman"/>
              </a:rPr>
              <a:t>express an opinion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the effectiveness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Town’s internal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control.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333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i="1" dirty="0">
                <a:latin typeface="Times New Roman"/>
                <a:cs typeface="Times New Roman"/>
              </a:rPr>
              <a:t>deficiency in </a:t>
            </a:r>
            <a:r>
              <a:rPr sz="1100" i="1" spc="-5" dirty="0">
                <a:latin typeface="Times New Roman"/>
                <a:cs typeface="Times New Roman"/>
              </a:rPr>
              <a:t>internal control </a:t>
            </a:r>
            <a:r>
              <a:rPr sz="1100" spc="-5" dirty="0">
                <a:latin typeface="Times New Roman"/>
                <a:cs typeface="Times New Roman"/>
              </a:rPr>
              <a:t>exists when </a:t>
            </a:r>
            <a:r>
              <a:rPr sz="1100" dirty="0">
                <a:latin typeface="Times New Roman"/>
                <a:cs typeface="Times New Roman"/>
              </a:rPr>
              <a:t>the design or </a:t>
            </a:r>
            <a:r>
              <a:rPr sz="1100" spc="-5" dirty="0">
                <a:latin typeface="Times New Roman"/>
                <a:cs typeface="Times New Roman"/>
              </a:rPr>
              <a:t>operation </a:t>
            </a:r>
            <a:r>
              <a:rPr sz="1100" dirty="0">
                <a:latin typeface="Times New Roman"/>
                <a:cs typeface="Times New Roman"/>
              </a:rPr>
              <a:t>of a </a:t>
            </a:r>
            <a:r>
              <a:rPr sz="1100" spc="-5" dirty="0">
                <a:latin typeface="Times New Roman"/>
                <a:cs typeface="Times New Roman"/>
              </a:rPr>
              <a:t>control does not </a:t>
            </a:r>
            <a:r>
              <a:rPr sz="1100" dirty="0">
                <a:latin typeface="Times New Roman"/>
                <a:cs typeface="Times New Roman"/>
              </a:rPr>
              <a:t>allow  </a:t>
            </a:r>
            <a:r>
              <a:rPr sz="1100" spc="-5" dirty="0">
                <a:latin typeface="Times New Roman"/>
                <a:cs typeface="Times New Roman"/>
              </a:rPr>
              <a:t>management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employees,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the normal </a:t>
            </a:r>
            <a:r>
              <a:rPr sz="1100" dirty="0">
                <a:latin typeface="Times New Roman"/>
                <a:cs typeface="Times New Roman"/>
              </a:rPr>
              <a:t>course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performing their assigned functions, to prevent </a:t>
            </a:r>
            <a:r>
              <a:rPr sz="1100" dirty="0">
                <a:latin typeface="Times New Roman"/>
                <a:cs typeface="Times New Roman"/>
              </a:rPr>
              <a:t>or  detect and </a:t>
            </a:r>
            <a:r>
              <a:rPr sz="1100" spc="-5" dirty="0">
                <a:latin typeface="Times New Roman"/>
                <a:cs typeface="Times New Roman"/>
              </a:rPr>
              <a:t>correct misstatements </a:t>
            </a:r>
            <a:r>
              <a:rPr sz="1100" dirty="0">
                <a:latin typeface="Times New Roman"/>
                <a:cs typeface="Times New Roman"/>
              </a:rPr>
              <a:t>on a </a:t>
            </a:r>
            <a:r>
              <a:rPr sz="1100" spc="-5" dirty="0">
                <a:latin typeface="Times New Roman"/>
                <a:cs typeface="Times New Roman"/>
              </a:rPr>
              <a:t>timely basis.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i="1" dirty="0">
                <a:latin typeface="Times New Roman"/>
                <a:cs typeface="Times New Roman"/>
              </a:rPr>
              <a:t>material </a:t>
            </a:r>
            <a:r>
              <a:rPr sz="1100" i="1" spc="-5" dirty="0">
                <a:latin typeface="Times New Roman"/>
                <a:cs typeface="Times New Roman"/>
              </a:rPr>
              <a:t>weakness </a:t>
            </a:r>
            <a:r>
              <a:rPr sz="1100" dirty="0">
                <a:latin typeface="Times New Roman"/>
                <a:cs typeface="Times New Roman"/>
              </a:rPr>
              <a:t>is a </a:t>
            </a:r>
            <a:r>
              <a:rPr sz="1100" spc="-5" dirty="0">
                <a:latin typeface="Times New Roman"/>
                <a:cs typeface="Times New Roman"/>
              </a:rPr>
              <a:t>deficiency,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combination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deficiencies,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internal control such that there </a:t>
            </a:r>
            <a:r>
              <a:rPr sz="1100" dirty="0">
                <a:latin typeface="Times New Roman"/>
                <a:cs typeface="Times New Roman"/>
              </a:rPr>
              <a:t>is a </a:t>
            </a:r>
            <a:r>
              <a:rPr sz="1100" spc="-5" dirty="0">
                <a:latin typeface="Times New Roman"/>
                <a:cs typeface="Times New Roman"/>
              </a:rPr>
              <a:t>reasonable </a:t>
            </a:r>
            <a:r>
              <a:rPr sz="1100" dirty="0">
                <a:latin typeface="Times New Roman"/>
                <a:cs typeface="Times New Roman"/>
              </a:rPr>
              <a:t>possibility that a </a:t>
            </a:r>
            <a:r>
              <a:rPr sz="1100" spc="-5" dirty="0">
                <a:latin typeface="Times New Roman"/>
                <a:cs typeface="Times New Roman"/>
              </a:rPr>
              <a:t>material misstatement 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the entity’s financial statements will not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prevented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detected </a:t>
            </a:r>
            <a:r>
              <a:rPr sz="1100" dirty="0">
                <a:latin typeface="Times New Roman"/>
                <a:cs typeface="Times New Roman"/>
              </a:rPr>
              <a:t>and corrected on a </a:t>
            </a:r>
            <a:r>
              <a:rPr sz="1100" spc="-5" dirty="0">
                <a:latin typeface="Times New Roman"/>
                <a:cs typeface="Times New Roman"/>
              </a:rPr>
              <a:t>timely </a:t>
            </a:r>
            <a:r>
              <a:rPr sz="1100" dirty="0">
                <a:latin typeface="Times New Roman"/>
                <a:cs typeface="Times New Roman"/>
              </a:rPr>
              <a:t>basis. A  </a:t>
            </a:r>
            <a:r>
              <a:rPr sz="1100" spc="-5" dirty="0">
                <a:latin typeface="Times New Roman"/>
                <a:cs typeface="Times New Roman"/>
              </a:rPr>
              <a:t>significant deficiency </a:t>
            </a:r>
            <a:r>
              <a:rPr sz="1100" dirty="0">
                <a:latin typeface="Times New Roman"/>
                <a:cs typeface="Times New Roman"/>
              </a:rPr>
              <a:t>is a </a:t>
            </a:r>
            <a:r>
              <a:rPr sz="1100" spc="-5" dirty="0">
                <a:latin typeface="Times New Roman"/>
                <a:cs typeface="Times New Roman"/>
              </a:rPr>
              <a:t>deficiency,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combination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deficiencies,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internal </a:t>
            </a:r>
            <a:r>
              <a:rPr sz="1100" dirty="0">
                <a:latin typeface="Times New Roman"/>
                <a:cs typeface="Times New Roman"/>
              </a:rPr>
              <a:t>control that is </a:t>
            </a:r>
            <a:r>
              <a:rPr sz="1100" spc="-5" dirty="0">
                <a:latin typeface="Times New Roman"/>
                <a:cs typeface="Times New Roman"/>
              </a:rPr>
              <a:t>less  severe </a:t>
            </a:r>
            <a:r>
              <a:rPr sz="1100" dirty="0">
                <a:latin typeface="Times New Roman"/>
                <a:cs typeface="Times New Roman"/>
              </a:rPr>
              <a:t>than a </a:t>
            </a:r>
            <a:r>
              <a:rPr sz="1100" spc="-5" dirty="0">
                <a:latin typeface="Times New Roman"/>
                <a:cs typeface="Times New Roman"/>
              </a:rPr>
              <a:t>material weakness, yet important enough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merit attention </a:t>
            </a:r>
            <a:r>
              <a:rPr sz="1100" dirty="0">
                <a:latin typeface="Times New Roman"/>
                <a:cs typeface="Times New Roman"/>
              </a:rPr>
              <a:t>by those </a:t>
            </a:r>
            <a:r>
              <a:rPr sz="1100" spc="-5" dirty="0">
                <a:latin typeface="Times New Roman"/>
                <a:cs typeface="Times New Roman"/>
              </a:rPr>
              <a:t>charged with  governance.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900"/>
              </a:lnSpc>
            </a:pPr>
            <a:r>
              <a:rPr sz="1100" spc="-5" dirty="0">
                <a:latin typeface="Times New Roman"/>
                <a:cs typeface="Times New Roman"/>
              </a:rPr>
              <a:t>Our consideration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internal control was for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limited purpose described in the first paragraph </a:t>
            </a:r>
            <a:r>
              <a:rPr sz="1100" dirty="0">
                <a:latin typeface="Times New Roman"/>
                <a:cs typeface="Times New Roman"/>
              </a:rPr>
              <a:t>of this  section and </a:t>
            </a:r>
            <a:r>
              <a:rPr sz="1100" spc="-5" dirty="0">
                <a:latin typeface="Times New Roman"/>
                <a:cs typeface="Times New Roman"/>
              </a:rPr>
              <a:t>was not designed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identify all deficiencies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internal control that </a:t>
            </a:r>
            <a:r>
              <a:rPr sz="1100" dirty="0">
                <a:latin typeface="Times New Roman"/>
                <a:cs typeface="Times New Roman"/>
              </a:rPr>
              <a:t>might be </a:t>
            </a:r>
            <a:r>
              <a:rPr sz="1100" spc="-5" dirty="0">
                <a:latin typeface="Times New Roman"/>
                <a:cs typeface="Times New Roman"/>
              </a:rPr>
              <a:t>material  weaknesses </a:t>
            </a:r>
            <a:r>
              <a:rPr sz="1100" dirty="0">
                <a:latin typeface="Times New Roman"/>
                <a:cs typeface="Times New Roman"/>
              </a:rPr>
              <a:t>or, </a:t>
            </a:r>
            <a:r>
              <a:rPr sz="1100" spc="-5" dirty="0">
                <a:latin typeface="Times New Roman"/>
                <a:cs typeface="Times New Roman"/>
              </a:rPr>
              <a:t>significant deficiencies. Given these limitations, during </a:t>
            </a:r>
            <a:r>
              <a:rPr sz="1100" dirty="0">
                <a:latin typeface="Times New Roman"/>
                <a:cs typeface="Times New Roman"/>
              </a:rPr>
              <a:t>our </a:t>
            </a:r>
            <a:r>
              <a:rPr sz="1100" spc="-5" dirty="0">
                <a:latin typeface="Times New Roman"/>
                <a:cs typeface="Times New Roman"/>
              </a:rPr>
              <a:t>audit we </a:t>
            </a:r>
            <a:r>
              <a:rPr sz="1100" dirty="0">
                <a:latin typeface="Times New Roman"/>
                <a:cs typeface="Times New Roman"/>
              </a:rPr>
              <a:t>did </a:t>
            </a:r>
            <a:r>
              <a:rPr sz="1100" spc="-5" dirty="0">
                <a:latin typeface="Times New Roman"/>
                <a:cs typeface="Times New Roman"/>
              </a:rPr>
              <a:t>not identify any  deficiencies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internal </a:t>
            </a:r>
            <a:r>
              <a:rPr sz="1100" dirty="0">
                <a:latin typeface="Times New Roman"/>
                <a:cs typeface="Times New Roman"/>
              </a:rPr>
              <a:t>control that </a:t>
            </a:r>
            <a:r>
              <a:rPr sz="1100" spc="-5" dirty="0">
                <a:latin typeface="Times New Roman"/>
                <a:cs typeface="Times New Roman"/>
              </a:rPr>
              <a:t>we consider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be material weaknesses. However, material weaknesses  </a:t>
            </a:r>
            <a:r>
              <a:rPr sz="1100" dirty="0">
                <a:latin typeface="Times New Roman"/>
                <a:cs typeface="Times New Roman"/>
              </a:rPr>
              <a:t>may </a:t>
            </a:r>
            <a:r>
              <a:rPr sz="1100" spc="-5" dirty="0">
                <a:latin typeface="Times New Roman"/>
                <a:cs typeface="Times New Roman"/>
              </a:rPr>
              <a:t>exist that have not been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identified.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14400" y="565404"/>
            <a:ext cx="5935713" cy="105045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930400" y="189599"/>
            <a:ext cx="3910329" cy="41973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2550" b="0" u="none" spc="10" dirty="0">
                <a:solidFill>
                  <a:srgbClr val="FF0000"/>
                </a:solidFill>
                <a:latin typeface="Arial"/>
                <a:cs typeface="Arial"/>
              </a:rPr>
              <a:t>Draft - </a:t>
            </a:r>
            <a:r>
              <a:rPr sz="2550" b="0" u="none" spc="15" dirty="0">
                <a:solidFill>
                  <a:srgbClr val="FF0000"/>
                </a:solidFill>
                <a:latin typeface="Arial"/>
                <a:cs typeface="Arial"/>
              </a:rPr>
              <a:t>November </a:t>
            </a:r>
            <a:r>
              <a:rPr sz="2550" b="0" u="none" spc="10" dirty="0">
                <a:solidFill>
                  <a:srgbClr val="FF0000"/>
                </a:solidFill>
                <a:latin typeface="Arial"/>
                <a:cs typeface="Arial"/>
              </a:rPr>
              <a:t>11,</a:t>
            </a:r>
            <a:r>
              <a:rPr sz="2550" b="0" u="none" spc="-6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550" b="0" u="none" spc="10" dirty="0">
                <a:solidFill>
                  <a:srgbClr val="FF0000"/>
                </a:solidFill>
                <a:latin typeface="Arial"/>
                <a:cs typeface="Arial"/>
              </a:rPr>
              <a:t>2019</a:t>
            </a:r>
            <a:endParaRPr sz="255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84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768">
    <p:push dir="u"/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279" y="702018"/>
            <a:ext cx="5915660" cy="340677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3900170">
              <a:lnSpc>
                <a:spcPts val="1270"/>
              </a:lnSpc>
              <a:spcBef>
                <a:spcPts val="185"/>
              </a:spcBef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Templeton, Massachusetts  Page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Two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Compliance </a:t>
            </a:r>
            <a:r>
              <a:rPr sz="1100" b="1" dirty="0">
                <a:solidFill>
                  <a:srgbClr val="231F20"/>
                </a:solidFill>
                <a:latin typeface="Times New Roman"/>
                <a:cs typeface="Times New Roman"/>
              </a:rPr>
              <a:t>and Other</a:t>
            </a:r>
            <a:r>
              <a:rPr sz="1100" b="1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Matters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2225">
              <a:lnSpc>
                <a:spcPts val="1270"/>
              </a:lnSpc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As part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obtaining reasonable assurance about whether the Town’s financial statements are free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material misstatement, we performed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tests 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its compliance with certain provisions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laws,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regulations,  contracts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grant agreements, noncompliance with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which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could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have a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direct and material effect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on the 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determination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statement amounts. However, providing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opinion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compliance with those  provisions was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not 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objective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our audit, and accordingly, we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do not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express such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opinion. The  results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our tests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disclosed certain items that we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have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identified that have been categorized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instances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noncompliance that are required to be reported under </a:t>
            </a: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Government </a:t>
            </a:r>
            <a:r>
              <a:rPr sz="1100" i="1" dirty="0">
                <a:solidFill>
                  <a:srgbClr val="231F20"/>
                </a:solidFill>
                <a:latin typeface="Times New Roman"/>
                <a:cs typeface="Times New Roman"/>
              </a:rPr>
              <a:t>Auditing Standards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. These are  described in detail in an accompanying report dated </a:t>
            </a:r>
            <a:r>
              <a:rPr sz="1100" spc="-15" dirty="0">
                <a:solidFill>
                  <a:srgbClr val="231F20"/>
                </a:solidFill>
                <a:latin typeface="Times New Roman"/>
                <a:cs typeface="Times New Roman"/>
              </a:rPr>
              <a:t>November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18,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 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Purpose </a:t>
            </a:r>
            <a:r>
              <a:rPr sz="11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this</a:t>
            </a:r>
            <a:r>
              <a:rPr sz="11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800"/>
              </a:lnSpc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purpose of this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 is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solely 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describe the scope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testing 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internal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control 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compliance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results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 testing,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not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provide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opinion on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effectiveness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entity’s internal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control or on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compliance.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is 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integral part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an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audit performed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accordance with  </a:t>
            </a:r>
            <a:r>
              <a:rPr sz="11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Government Auditing Standards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considering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entity’s internal control and</a:t>
            </a:r>
            <a:r>
              <a:rPr sz="11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compliance.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0"/>
              </a:lnSpc>
            </a:pP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Accordingly,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this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communication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not suitable for </a:t>
            </a:r>
            <a:r>
              <a:rPr sz="1100" spc="-10" dirty="0">
                <a:solidFill>
                  <a:srgbClr val="231F20"/>
                </a:solidFill>
                <a:latin typeface="Times New Roman"/>
                <a:cs typeface="Times New Roman"/>
              </a:rPr>
              <a:t>any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other</a:t>
            </a:r>
            <a:r>
              <a:rPr sz="11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purpose.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559" y="4557641"/>
            <a:ext cx="1648460" cy="675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260"/>
              </a:lnSpc>
              <a:spcBef>
                <a:spcPts val="195"/>
              </a:spcBef>
            </a:pP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Roselli,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Clark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Associates  Certified Public Accountants 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Woburn, </a:t>
            </a:r>
            <a:r>
              <a:rPr sz="1100" spc="-5" dirty="0">
                <a:solidFill>
                  <a:srgbClr val="231F20"/>
                </a:solidFill>
                <a:latin typeface="Times New Roman"/>
                <a:cs typeface="Times New Roman"/>
              </a:rPr>
              <a:t>Massachusetts  November </a:t>
            </a:r>
            <a:r>
              <a:rPr sz="1100" dirty="0">
                <a:solidFill>
                  <a:srgbClr val="231F20"/>
                </a:solidFill>
                <a:latin typeface="Times New Roman"/>
                <a:cs typeface="Times New Roman"/>
              </a:rPr>
              <a:t>18, 2019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88923" y="4128198"/>
            <a:ext cx="2209025" cy="5786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85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813">
    <p:push dir="u"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75560" y="0"/>
            <a:ext cx="5196839" cy="100203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3999369" y="3661067"/>
            <a:ext cx="2929255" cy="89979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100" b="1" dirty="0">
                <a:latin typeface="Times New Roman"/>
                <a:cs typeface="Times New Roman"/>
              </a:rPr>
              <a:t>TOWN OF TEMPLETON,</a:t>
            </a:r>
            <a:r>
              <a:rPr sz="1100" b="1" spc="-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MASSACHUSETTS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100" spc="-5" dirty="0">
                <a:latin typeface="Times New Roman"/>
                <a:cs typeface="Times New Roman"/>
              </a:rPr>
              <a:t>Management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Letter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100" spc="-5" dirty="0">
                <a:latin typeface="Times New Roman"/>
                <a:cs typeface="Times New Roman"/>
              </a:rPr>
              <a:t>Year </a:t>
            </a:r>
            <a:r>
              <a:rPr sz="1100" dirty="0">
                <a:latin typeface="Times New Roman"/>
                <a:cs typeface="Times New Roman"/>
              </a:rPr>
              <a:t>Ended </a:t>
            </a:r>
            <a:r>
              <a:rPr sz="1100" spc="-5" dirty="0">
                <a:latin typeface="Times New Roman"/>
                <a:cs typeface="Times New Roman"/>
              </a:rPr>
              <a:t>June </a:t>
            </a:r>
            <a:r>
              <a:rPr sz="1100" dirty="0">
                <a:latin typeface="Times New Roman"/>
                <a:cs typeface="Times New Roman"/>
              </a:rPr>
              <a:t>30,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41300" y="228600"/>
            <a:ext cx="2051541" cy="96012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86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390">
    <p:wipe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358900" y="761492"/>
            <a:ext cx="5282565" cy="3362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1844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TOWN OF </a:t>
            </a:r>
            <a:r>
              <a:rPr sz="1200" b="1" spc="-5" dirty="0">
                <a:latin typeface="Times New Roman"/>
                <a:cs typeface="Times New Roman"/>
              </a:rPr>
              <a:t>TEMPLETON,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MASSACHUSETTS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R="220345" algn="ctr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MANAGEMENT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LETTER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706880" marR="1928495" algn="ctr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FOR THE YEAR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ENDED  </a:t>
            </a:r>
            <a:r>
              <a:rPr sz="1200" spc="-5" dirty="0">
                <a:latin typeface="Times New Roman"/>
                <a:cs typeface="Times New Roman"/>
              </a:rPr>
              <a:t>JUNE </a:t>
            </a:r>
            <a:r>
              <a:rPr sz="1200" dirty="0">
                <a:latin typeface="Times New Roman"/>
                <a:cs typeface="Times New Roman"/>
              </a:rPr>
              <a:t>30,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R="219710" algn="ctr">
              <a:lnSpc>
                <a:spcPct val="100000"/>
              </a:lnSpc>
            </a:pPr>
            <a:r>
              <a:rPr sz="12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Table of</a:t>
            </a:r>
            <a:r>
              <a:rPr sz="1200" i="1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i="1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Contents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800600">
              <a:lnSpc>
                <a:spcPts val="1380"/>
              </a:lnSpc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</a:t>
            </a:r>
            <a:r>
              <a:rPr sz="12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e(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s) 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Transmittal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Letter......................................................................................................1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R="181610" algn="ctr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O</a:t>
            </a:r>
            <a:r>
              <a:rPr sz="1200" dirty="0">
                <a:latin typeface="Times New Roman"/>
                <a:cs typeface="Times New Roman"/>
              </a:rPr>
              <a:t>v</a:t>
            </a:r>
            <a:r>
              <a:rPr sz="1200" spc="-5" dirty="0">
                <a:latin typeface="Times New Roman"/>
                <a:cs typeface="Times New Roman"/>
              </a:rPr>
              <a:t>er</a:t>
            </a:r>
            <a:r>
              <a:rPr sz="1200" dirty="0">
                <a:latin typeface="Times New Roman"/>
                <a:cs typeface="Times New Roman"/>
              </a:rPr>
              <a:t>vi</a:t>
            </a:r>
            <a:r>
              <a:rPr sz="1200" spc="-5" dirty="0">
                <a:latin typeface="Times New Roman"/>
                <a:cs typeface="Times New Roman"/>
              </a:rPr>
              <a:t>e</a:t>
            </a:r>
            <a:r>
              <a:rPr sz="1200" dirty="0">
                <a:latin typeface="Times New Roman"/>
                <a:cs typeface="Times New Roman"/>
              </a:rPr>
              <a:t>w</a:t>
            </a:r>
            <a:r>
              <a:rPr sz="1200" spc="-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...................................................................................................................2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Informational </a:t>
            </a:r>
            <a:r>
              <a:rPr sz="1200" dirty="0">
                <a:latin typeface="Times New Roman"/>
                <a:cs typeface="Times New Roman"/>
              </a:rPr>
              <a:t>Items................................................................................................</a:t>
            </a:r>
            <a:r>
              <a:rPr sz="1200" spc="-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3 - 4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General Findings and Recommendations  </a:t>
            </a:r>
            <a:r>
              <a:rPr sz="1200" dirty="0">
                <a:latin typeface="Times New Roman"/>
                <a:cs typeface="Times New Roman"/>
              </a:rPr>
              <a:t>............................................................. 5 -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216">
    <p:wipe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2312416"/>
            <a:ext cx="5944870" cy="56356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47059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  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45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Templeton, Massachusetts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planning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performing 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audit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financial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statements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governmental activities,  business-type activities, each major fund,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aggregate remaining fund information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Templeton, Massachusetts, (the “Town”)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ended June 30, 2019, in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accordance with auditing standards generally accepted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United States of America, we  considered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Town’s internal control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over financial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reporting (internal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control)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basis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designing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auditing procedures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purpose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expressing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opinions 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 statements,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but not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purpose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expressing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 opinion 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effectiveness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Town’s  internal control.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Accordingly,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do not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express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 opinion 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effectiveness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Town’s  internal control.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71120">
              <a:lnSpc>
                <a:spcPts val="1380"/>
              </a:lnSpc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deficiency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internal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control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exists when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design 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operation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a control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does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allow  management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employees,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normal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course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performing their assigned functions,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prevent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detect and correct misstatements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timely basis.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material weakness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deficiency,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combination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deficiencies,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internal control such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that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a reasonable  possibility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material misstatement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entity’s financial statements will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not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prevented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detected and corrected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timely</a:t>
            </a:r>
            <a:r>
              <a:rPr sz="12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basis.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8255">
              <a:lnSpc>
                <a:spcPts val="1380"/>
              </a:lnSpc>
              <a:tabLst>
                <a:tab pos="1450975" algn="l"/>
              </a:tabLst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Our consideration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internal control over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financial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reporting 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for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limited purpose  described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first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paragraph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section and 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designed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identify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 deficiencies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internal control over financial reporting that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might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deficiencies, significant deficiencies,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material</a:t>
            </a:r>
            <a:r>
              <a:rPr sz="12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weaknesses.	We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did not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identify any deficiencies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internal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control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over financial  reporting that we consider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material weaknesses, as defined above. However, material  weaknesses may exist that have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not been</a:t>
            </a:r>
            <a:r>
              <a:rPr sz="12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identified.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4699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This communication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intended solely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information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use of management,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Selectman, and others within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organization,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 not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intended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should not 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used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anyone other than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these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specified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parties.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440419"/>
            <a:ext cx="1795145" cy="734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Roselli, Clark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Associates  Certified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Public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Accountants  Woburn, Massachusetts  November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18,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21118" y="7991258"/>
            <a:ext cx="2219833" cy="58144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88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554">
    <p:wipe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842772" y="776725"/>
            <a:ext cx="6087110" cy="205740"/>
          </a:xfrm>
          <a:prstGeom prst="rect">
            <a:avLst/>
          </a:prstGeom>
          <a:ln w="6096">
            <a:solidFill>
              <a:srgbClr val="000000"/>
            </a:solidFill>
          </a:ln>
        </p:spPr>
        <p:txBody>
          <a:bodyPr vert="horz" wrap="square" lIns="0" tIns="444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1200" b="1" spc="-5" dirty="0">
                <a:latin typeface="Times New Roman"/>
                <a:cs typeface="Times New Roman"/>
              </a:rPr>
              <a:t>OVERVIEW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1137411"/>
            <a:ext cx="5959475" cy="6167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1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The Town </a:t>
            </a:r>
            <a:r>
              <a:rPr sz="1200" dirty="0">
                <a:latin typeface="Times New Roman"/>
                <a:cs typeface="Times New Roman"/>
              </a:rPr>
              <a:t>ended </a:t>
            </a:r>
            <a:r>
              <a:rPr sz="1200" spc="-5" dirty="0">
                <a:latin typeface="Times New Roman"/>
                <a:cs typeface="Times New Roman"/>
              </a:rPr>
              <a:t>fiscal </a:t>
            </a:r>
            <a:r>
              <a:rPr sz="1200" dirty="0">
                <a:latin typeface="Times New Roman"/>
                <a:cs typeface="Times New Roman"/>
              </a:rPr>
              <a:t>year 2019 on yet </a:t>
            </a:r>
            <a:r>
              <a:rPr sz="1200" spc="-5" dirty="0">
                <a:latin typeface="Times New Roman"/>
                <a:cs typeface="Times New Roman"/>
              </a:rPr>
              <a:t>another </a:t>
            </a:r>
            <a:r>
              <a:rPr sz="1200" dirty="0">
                <a:latin typeface="Times New Roman"/>
                <a:cs typeface="Times New Roman"/>
              </a:rPr>
              <a:t>very positive </a:t>
            </a:r>
            <a:r>
              <a:rPr sz="1200" spc="-5" dirty="0">
                <a:latin typeface="Times New Roman"/>
                <a:cs typeface="Times New Roman"/>
              </a:rPr>
              <a:t>financial </a:t>
            </a:r>
            <a:r>
              <a:rPr sz="1200" dirty="0">
                <a:latin typeface="Times New Roman"/>
                <a:cs typeface="Times New Roman"/>
              </a:rPr>
              <a:t>note. </a:t>
            </a:r>
            <a:r>
              <a:rPr sz="1200" spc="-5" dirty="0">
                <a:latin typeface="Times New Roman"/>
                <a:cs typeface="Times New Roman"/>
              </a:rPr>
              <a:t>Unassigned fund  balance </a:t>
            </a:r>
            <a:r>
              <a:rPr sz="1200" dirty="0">
                <a:latin typeface="Times New Roman"/>
                <a:cs typeface="Times New Roman"/>
              </a:rPr>
              <a:t>in the general fund </a:t>
            </a:r>
            <a:r>
              <a:rPr sz="1200" spc="-5" dirty="0">
                <a:latin typeface="Times New Roman"/>
                <a:cs typeface="Times New Roman"/>
              </a:rPr>
              <a:t>reached almost </a:t>
            </a:r>
            <a:r>
              <a:rPr sz="1200" dirty="0">
                <a:latin typeface="Times New Roman"/>
                <a:cs typeface="Times New Roman"/>
              </a:rPr>
              <a:t>$2.6 million or </a:t>
            </a:r>
            <a:r>
              <a:rPr sz="1200" spc="-5" dirty="0">
                <a:latin typeface="Times New Roman"/>
                <a:cs typeface="Times New Roman"/>
              </a:rPr>
              <a:t>about </a:t>
            </a:r>
            <a:r>
              <a:rPr sz="1200" dirty="0">
                <a:latin typeface="Times New Roman"/>
                <a:cs typeface="Times New Roman"/>
              </a:rPr>
              <a:t>18% </a:t>
            </a:r>
            <a:r>
              <a:rPr sz="1200" spc="-5" dirty="0">
                <a:latin typeface="Times New Roman"/>
                <a:cs typeface="Times New Roman"/>
              </a:rPr>
              <a:t>(15%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considered  excellent)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general </a:t>
            </a:r>
            <a:r>
              <a:rPr sz="1200" dirty="0">
                <a:latin typeface="Times New Roman"/>
                <a:cs typeface="Times New Roman"/>
              </a:rPr>
              <a:t>fund </a:t>
            </a:r>
            <a:r>
              <a:rPr sz="1200" spc="-5" dirty="0">
                <a:latin typeface="Times New Roman"/>
                <a:cs typeface="Times New Roman"/>
              </a:rPr>
              <a:t>expenditures. This was driven </a:t>
            </a:r>
            <a:r>
              <a:rPr sz="1200" dirty="0">
                <a:latin typeface="Times New Roman"/>
                <a:cs typeface="Times New Roman"/>
              </a:rPr>
              <a:t>by a </a:t>
            </a:r>
            <a:r>
              <a:rPr sz="1200" spc="-5" dirty="0">
                <a:latin typeface="Times New Roman"/>
                <a:cs typeface="Times New Roman"/>
              </a:rPr>
              <a:t>favorable revenue/expense budget  variance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almost </a:t>
            </a:r>
            <a:r>
              <a:rPr sz="1200" dirty="0">
                <a:latin typeface="Times New Roman"/>
                <a:cs typeface="Times New Roman"/>
              </a:rPr>
              <a:t>$1.8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90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This marks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third consecutive </a:t>
            </a:r>
            <a:r>
              <a:rPr sz="1200" dirty="0">
                <a:latin typeface="Times New Roman"/>
                <a:cs typeface="Times New Roman"/>
              </a:rPr>
              <a:t>year of significant </a:t>
            </a:r>
            <a:r>
              <a:rPr sz="1200" spc="-5" dirty="0">
                <a:latin typeface="Times New Roman"/>
                <a:cs typeface="Times New Roman"/>
              </a:rPr>
              <a:t>general fund </a:t>
            </a:r>
            <a:r>
              <a:rPr sz="1200" dirty="0">
                <a:latin typeface="Times New Roman"/>
                <a:cs typeface="Times New Roman"/>
              </a:rPr>
              <a:t>balance </a:t>
            </a:r>
            <a:r>
              <a:rPr sz="1200" spc="-5" dirty="0">
                <a:latin typeface="Times New Roman"/>
                <a:cs typeface="Times New Roman"/>
              </a:rPr>
              <a:t>increases as </a:t>
            </a:r>
            <a:r>
              <a:rPr sz="1200" dirty="0">
                <a:latin typeface="Times New Roman"/>
                <a:cs typeface="Times New Roman"/>
              </a:rPr>
              <a:t>the Town  </a:t>
            </a:r>
            <a:r>
              <a:rPr sz="1200" spc="-5" dirty="0">
                <a:latin typeface="Times New Roman"/>
                <a:cs typeface="Times New Roman"/>
              </a:rPr>
              <a:t>continues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positively recover </a:t>
            </a:r>
            <a:r>
              <a:rPr sz="1200" dirty="0">
                <a:latin typeface="Times New Roman"/>
                <a:cs typeface="Times New Roman"/>
              </a:rPr>
              <a:t>from a period </a:t>
            </a:r>
            <a:r>
              <a:rPr sz="1200" spc="-5" dirty="0">
                <a:latin typeface="Times New Roman"/>
                <a:cs typeface="Times New Roman"/>
              </a:rPr>
              <a:t>that was historically challenging. </a:t>
            </a:r>
            <a:r>
              <a:rPr sz="1200" spc="-10" dirty="0">
                <a:latin typeface="Times New Roman"/>
                <a:cs typeface="Times New Roman"/>
              </a:rPr>
              <a:t>It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important 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continue along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path.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February,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issued </a:t>
            </a:r>
            <a:r>
              <a:rPr sz="1200" dirty="0">
                <a:latin typeface="Times New Roman"/>
                <a:cs typeface="Times New Roman"/>
              </a:rPr>
              <a:t>bonds </a:t>
            </a:r>
            <a:r>
              <a:rPr sz="1200" spc="-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first </a:t>
            </a:r>
            <a:r>
              <a:rPr sz="1200" dirty="0">
                <a:latin typeface="Times New Roman"/>
                <a:cs typeface="Times New Roman"/>
              </a:rPr>
              <a:t>time  in a </a:t>
            </a:r>
            <a:r>
              <a:rPr sz="1200" spc="-5" dirty="0">
                <a:latin typeface="Times New Roman"/>
                <a:cs typeface="Times New Roman"/>
              </a:rPr>
              <a:t>number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years and was able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maintain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A1 rating </a:t>
            </a:r>
            <a:r>
              <a:rPr sz="1200" dirty="0">
                <a:latin typeface="Times New Roman"/>
                <a:cs typeface="Times New Roman"/>
              </a:rPr>
              <a:t>it </a:t>
            </a:r>
            <a:r>
              <a:rPr sz="1200" spc="-5" dirty="0">
                <a:latin typeface="Times New Roman"/>
                <a:cs typeface="Times New Roman"/>
              </a:rPr>
              <a:t>had back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fiscal </a:t>
            </a:r>
            <a:r>
              <a:rPr sz="1200" dirty="0">
                <a:latin typeface="Times New Roman"/>
                <a:cs typeface="Times New Roman"/>
              </a:rPr>
              <a:t>2014. </a:t>
            </a:r>
            <a:r>
              <a:rPr sz="1200" spc="-5" dirty="0">
                <a:latin typeface="Times New Roman"/>
                <a:cs typeface="Times New Roman"/>
              </a:rPr>
              <a:t>This was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pleasant </a:t>
            </a:r>
            <a:r>
              <a:rPr sz="1200" dirty="0">
                <a:latin typeface="Times New Roman"/>
                <a:cs typeface="Times New Roman"/>
              </a:rPr>
              <a:t>surprise </a:t>
            </a:r>
            <a:r>
              <a:rPr sz="1200" spc="-5" dirty="0">
                <a:latin typeface="Times New Roman"/>
                <a:cs typeface="Times New Roman"/>
              </a:rPr>
              <a:t>given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Town’s recent (2014 </a:t>
            </a:r>
            <a:r>
              <a:rPr sz="1200" dirty="0">
                <a:latin typeface="Times New Roman"/>
                <a:cs typeface="Times New Roman"/>
              </a:rPr>
              <a:t>– 2017) </a:t>
            </a:r>
            <a:r>
              <a:rPr sz="1200" spc="-5" dirty="0">
                <a:latin typeface="Times New Roman"/>
                <a:cs typeface="Times New Roman"/>
              </a:rPr>
              <a:t>financial history. Ratings such as </a:t>
            </a:r>
            <a:r>
              <a:rPr sz="1200" dirty="0">
                <a:latin typeface="Times New Roman"/>
                <a:cs typeface="Times New Roman"/>
              </a:rPr>
              <a:t>this  </a:t>
            </a:r>
            <a:r>
              <a:rPr sz="1200" spc="-5" dirty="0">
                <a:latin typeface="Times New Roman"/>
                <a:cs typeface="Times New Roman"/>
              </a:rPr>
              <a:t>will provide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with a </a:t>
            </a:r>
            <a:r>
              <a:rPr sz="1200" spc="-5" dirty="0">
                <a:latin typeface="Times New Roman"/>
                <a:cs typeface="Times New Roman"/>
              </a:rPr>
              <a:t>cost savings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debt service.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higher </a:t>
            </a:r>
            <a:r>
              <a:rPr sz="1200" dirty="0">
                <a:latin typeface="Times New Roman"/>
                <a:cs typeface="Times New Roman"/>
              </a:rPr>
              <a:t>the rating, the </a:t>
            </a:r>
            <a:r>
              <a:rPr sz="1200" spc="-5" dirty="0">
                <a:latin typeface="Times New Roman"/>
                <a:cs typeface="Times New Roman"/>
              </a:rPr>
              <a:t>more  favorable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financing </a:t>
            </a:r>
            <a:r>
              <a:rPr sz="1200" dirty="0">
                <a:latin typeface="Times New Roman"/>
                <a:cs typeface="Times New Roman"/>
              </a:rPr>
              <a:t>costs, so this is a </a:t>
            </a:r>
            <a:r>
              <a:rPr sz="1200" spc="-5" dirty="0">
                <a:latin typeface="Times New Roman"/>
                <a:cs typeface="Times New Roman"/>
              </a:rPr>
              <a:t>very </a:t>
            </a:r>
            <a:r>
              <a:rPr sz="1200" dirty="0">
                <a:latin typeface="Times New Roman"/>
                <a:cs typeface="Times New Roman"/>
              </a:rPr>
              <a:t>positive</a:t>
            </a:r>
            <a:r>
              <a:rPr sz="1200" spc="-5" dirty="0">
                <a:latin typeface="Times New Roman"/>
                <a:cs typeface="Times New Roman"/>
              </a:rPr>
              <a:t> outcome.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089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Town also managed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keep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financial and administrative team together for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fourth  consecutive </a:t>
            </a:r>
            <a:r>
              <a:rPr sz="1200" dirty="0">
                <a:latin typeface="Times New Roman"/>
                <a:cs typeface="Times New Roman"/>
              </a:rPr>
              <a:t>year which is a </a:t>
            </a:r>
            <a:r>
              <a:rPr sz="1200" spc="-5" dirty="0">
                <a:latin typeface="Times New Roman"/>
                <a:cs typeface="Times New Roman"/>
              </a:rPr>
              <a:t>significant improvement over </a:t>
            </a:r>
            <a:r>
              <a:rPr sz="1200" dirty="0">
                <a:latin typeface="Times New Roman"/>
                <a:cs typeface="Times New Roman"/>
              </a:rPr>
              <a:t>the previous </a:t>
            </a:r>
            <a:r>
              <a:rPr sz="1200" spc="-5" dirty="0">
                <a:latin typeface="Times New Roman"/>
                <a:cs typeface="Times New Roman"/>
              </a:rPr>
              <a:t>five years which </a:t>
            </a:r>
            <a:r>
              <a:rPr sz="1200" dirty="0">
                <a:latin typeface="Times New Roman"/>
                <a:cs typeface="Times New Roman"/>
              </a:rPr>
              <a:t>saw a  </a:t>
            </a:r>
            <a:r>
              <a:rPr sz="1200" spc="-5" dirty="0">
                <a:latin typeface="Times New Roman"/>
                <a:cs typeface="Times New Roman"/>
              </a:rPr>
              <a:t>revolving </a:t>
            </a:r>
            <a:r>
              <a:rPr sz="1200" dirty="0">
                <a:latin typeface="Times New Roman"/>
                <a:cs typeface="Times New Roman"/>
              </a:rPr>
              <a:t>door of </a:t>
            </a:r>
            <a:r>
              <a:rPr sz="1200" spc="-5" dirty="0">
                <a:latin typeface="Times New Roman"/>
                <a:cs typeface="Times New Roman"/>
              </a:rPr>
              <a:t>sorts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each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financial and administrative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offices.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Town also continues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make progress </a:t>
            </a:r>
            <a:r>
              <a:rPr sz="1200" dirty="0">
                <a:latin typeface="Times New Roman"/>
                <a:cs typeface="Times New Roman"/>
              </a:rPr>
              <a:t>in its </a:t>
            </a:r>
            <a:r>
              <a:rPr sz="1200" spc="-5" dirty="0">
                <a:latin typeface="Times New Roman"/>
                <a:cs typeface="Times New Roman"/>
              </a:rPr>
              <a:t>daily operations. </a:t>
            </a:r>
            <a:r>
              <a:rPr sz="1200" dirty="0">
                <a:latin typeface="Times New Roman"/>
                <a:cs typeface="Times New Roman"/>
              </a:rPr>
              <a:t>Management </a:t>
            </a:r>
            <a:r>
              <a:rPr sz="1200" spc="-5" dirty="0">
                <a:latin typeface="Times New Roman"/>
                <a:cs typeface="Times New Roman"/>
              </a:rPr>
              <a:t>letter comments  have </a:t>
            </a:r>
            <a:r>
              <a:rPr sz="1200" dirty="0">
                <a:latin typeface="Times New Roman"/>
                <a:cs typeface="Times New Roman"/>
              </a:rPr>
              <a:t>been </a:t>
            </a:r>
            <a:r>
              <a:rPr sz="1200" spc="-5" dirty="0">
                <a:latin typeface="Times New Roman"/>
                <a:cs typeface="Times New Roman"/>
              </a:rPr>
              <a:t>addressed and corrected; material weaknesses and significant deficiencies </a:t>
            </a:r>
            <a:r>
              <a:rPr sz="1200" dirty="0">
                <a:latin typeface="Times New Roman"/>
                <a:cs typeface="Times New Roman"/>
              </a:rPr>
              <a:t>have </a:t>
            </a:r>
            <a:r>
              <a:rPr sz="1200" spc="-5" dirty="0">
                <a:latin typeface="Times New Roman"/>
                <a:cs typeface="Times New Roman"/>
              </a:rPr>
              <a:t>been  resolved and eliminated.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handful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comments remain with which we </a:t>
            </a:r>
            <a:r>
              <a:rPr sz="1200" dirty="0">
                <a:latin typeface="Times New Roman"/>
                <a:cs typeface="Times New Roman"/>
              </a:rPr>
              <a:t>recommend  </a:t>
            </a:r>
            <a:r>
              <a:rPr sz="1200" spc="-5" dirty="0">
                <a:latin typeface="Times New Roman"/>
                <a:cs typeface="Times New Roman"/>
              </a:rPr>
              <a:t>management continue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address and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resolve.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Another important development </a:t>
            </a:r>
            <a:r>
              <a:rPr sz="1200" dirty="0">
                <a:latin typeface="Times New Roman"/>
                <a:cs typeface="Times New Roman"/>
              </a:rPr>
              <a:t>is the </a:t>
            </a:r>
            <a:r>
              <a:rPr sz="1200" spc="-5" dirty="0">
                <a:latin typeface="Times New Roman"/>
                <a:cs typeface="Times New Roman"/>
              </a:rPr>
              <a:t>regionalization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Town’s </a:t>
            </a:r>
            <a:r>
              <a:rPr sz="1200" dirty="0">
                <a:latin typeface="Times New Roman"/>
                <a:cs typeface="Times New Roman"/>
              </a:rPr>
              <a:t>accounting </a:t>
            </a:r>
            <a:r>
              <a:rPr sz="1200" spc="-5" dirty="0">
                <a:latin typeface="Times New Roman"/>
                <a:cs typeface="Times New Roman"/>
              </a:rPr>
              <a:t>department.  The Town </a:t>
            </a:r>
            <a:r>
              <a:rPr sz="1200" dirty="0">
                <a:latin typeface="Times New Roman"/>
                <a:cs typeface="Times New Roman"/>
              </a:rPr>
              <a:t>is now providing </a:t>
            </a:r>
            <a:r>
              <a:rPr sz="1200" spc="-5" dirty="0">
                <a:latin typeface="Times New Roman"/>
                <a:cs typeface="Times New Roman"/>
              </a:rPr>
              <a:t>accounting services </a:t>
            </a:r>
            <a:r>
              <a:rPr sz="1200" dirty="0">
                <a:latin typeface="Times New Roman"/>
                <a:cs typeface="Times New Roman"/>
              </a:rPr>
              <a:t>to a </a:t>
            </a:r>
            <a:r>
              <a:rPr sz="1200" spc="-5" dirty="0">
                <a:latin typeface="Times New Roman"/>
                <a:cs typeface="Times New Roman"/>
              </a:rPr>
              <a:t>nearby community and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being reimbursed  for </a:t>
            </a:r>
            <a:r>
              <a:rPr sz="1200" dirty="0">
                <a:latin typeface="Times New Roman"/>
                <a:cs typeface="Times New Roman"/>
              </a:rPr>
              <a:t>those </a:t>
            </a:r>
            <a:r>
              <a:rPr sz="1200" spc="-5" dirty="0">
                <a:latin typeface="Times New Roman"/>
                <a:cs typeface="Times New Roman"/>
              </a:rPr>
              <a:t>efforts. This </a:t>
            </a:r>
            <a:r>
              <a:rPr sz="1200" dirty="0">
                <a:latin typeface="Times New Roman"/>
                <a:cs typeface="Times New Roman"/>
              </a:rPr>
              <a:t>is a sign </a:t>
            </a:r>
            <a:r>
              <a:rPr sz="1200" spc="-5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becoming recognized as </a:t>
            </a:r>
            <a:r>
              <a:rPr sz="1200" dirty="0">
                <a:latin typeface="Times New Roman"/>
                <a:cs typeface="Times New Roman"/>
              </a:rPr>
              <a:t>one </a:t>
            </a:r>
            <a:r>
              <a:rPr sz="1200" spc="-5" dirty="0">
                <a:latin typeface="Times New Roman"/>
                <a:cs typeface="Times New Roman"/>
              </a:rPr>
              <a:t>with adequate and  accurate enough systems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accomplish such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task.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479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We will reiterate what </a:t>
            </a:r>
            <a:r>
              <a:rPr sz="1200" dirty="0">
                <a:latin typeface="Times New Roman"/>
                <a:cs typeface="Times New Roman"/>
              </a:rPr>
              <a:t>we </a:t>
            </a:r>
            <a:r>
              <a:rPr sz="1200" spc="-5" dirty="0">
                <a:latin typeface="Times New Roman"/>
                <a:cs typeface="Times New Roman"/>
              </a:rPr>
              <a:t>stated </a:t>
            </a:r>
            <a:r>
              <a:rPr sz="1200" dirty="0">
                <a:latin typeface="Times New Roman"/>
                <a:cs typeface="Times New Roman"/>
              </a:rPr>
              <a:t>in our </a:t>
            </a:r>
            <a:r>
              <a:rPr sz="1200" spc="-5" dirty="0">
                <a:latin typeface="Times New Roman"/>
                <a:cs typeface="Times New Roman"/>
              </a:rPr>
              <a:t>last letter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management, that </a:t>
            </a:r>
            <a:r>
              <a:rPr sz="1200" dirty="0">
                <a:latin typeface="Times New Roman"/>
                <a:cs typeface="Times New Roman"/>
              </a:rPr>
              <a:t>it is </a:t>
            </a:r>
            <a:r>
              <a:rPr sz="1200" spc="-5" dirty="0">
                <a:latin typeface="Times New Roman"/>
                <a:cs typeface="Times New Roman"/>
              </a:rPr>
              <a:t>important for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maintain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momentum as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first </a:t>
            </a:r>
            <a:r>
              <a:rPr sz="1200" dirty="0">
                <a:latin typeface="Times New Roman"/>
                <a:cs typeface="Times New Roman"/>
              </a:rPr>
              <a:t>time in a </a:t>
            </a:r>
            <a:r>
              <a:rPr sz="1200" spc="-5" dirty="0">
                <a:latin typeface="Times New Roman"/>
                <a:cs typeface="Times New Roman"/>
              </a:rPr>
              <a:t>very </a:t>
            </a:r>
            <a:r>
              <a:rPr sz="1200" dirty="0">
                <a:latin typeface="Times New Roman"/>
                <a:cs typeface="Times New Roman"/>
              </a:rPr>
              <a:t>long time the public </a:t>
            </a:r>
            <a:r>
              <a:rPr sz="1200" spc="-5" dirty="0">
                <a:latin typeface="Times New Roman"/>
                <a:cs typeface="Times New Roman"/>
              </a:rPr>
              <a:t>can </a:t>
            </a:r>
            <a:r>
              <a:rPr sz="1200" dirty="0">
                <a:latin typeface="Times New Roman"/>
                <a:cs typeface="Times New Roman"/>
              </a:rPr>
              <a:t>finally  </a:t>
            </a:r>
            <a:r>
              <a:rPr sz="1200" spc="-5" dirty="0">
                <a:latin typeface="Times New Roman"/>
                <a:cs typeface="Times New Roman"/>
              </a:rPr>
              <a:t>begin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regain </a:t>
            </a:r>
            <a:r>
              <a:rPr sz="1200" dirty="0">
                <a:latin typeface="Times New Roman"/>
                <a:cs typeface="Times New Roman"/>
              </a:rPr>
              <a:t>some </a:t>
            </a:r>
            <a:r>
              <a:rPr sz="1200" spc="-5" dirty="0">
                <a:latin typeface="Times New Roman"/>
                <a:cs typeface="Times New Roman"/>
              </a:rPr>
              <a:t>confidence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accounting records and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controls.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remainder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report reflects informational items and findings and recommendations. The  Town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review </a:t>
            </a:r>
            <a:r>
              <a:rPr sz="1200" dirty="0">
                <a:latin typeface="Times New Roman"/>
                <a:cs typeface="Times New Roman"/>
              </a:rPr>
              <a:t>these </a:t>
            </a:r>
            <a:r>
              <a:rPr sz="1200" spc="-5" dirty="0">
                <a:latin typeface="Times New Roman"/>
                <a:cs typeface="Times New Roman"/>
              </a:rPr>
              <a:t>recommendations and, </a:t>
            </a:r>
            <a:r>
              <a:rPr sz="1200" dirty="0">
                <a:latin typeface="Times New Roman"/>
                <a:cs typeface="Times New Roman"/>
              </a:rPr>
              <a:t>if </a:t>
            </a:r>
            <a:r>
              <a:rPr sz="1200" spc="-5" dirty="0">
                <a:latin typeface="Times New Roman"/>
                <a:cs typeface="Times New Roman"/>
              </a:rPr>
              <a:t>determined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cost-effective, implement  these improvements. Items that have been repeated from past letters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management </a:t>
            </a:r>
            <a:r>
              <a:rPr sz="1200" dirty="0">
                <a:latin typeface="Times New Roman"/>
                <a:cs typeface="Times New Roman"/>
              </a:rPr>
              <a:t>are so  </a:t>
            </a:r>
            <a:r>
              <a:rPr sz="1200" spc="-5" dirty="0">
                <a:latin typeface="Times New Roman"/>
                <a:cs typeface="Times New Roman"/>
              </a:rPr>
              <a:t>indicated.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309">
    <p:wip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8260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2526283" y="466852"/>
            <a:ext cx="27190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800" b="1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079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079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262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643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079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790448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468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087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7904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790448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826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826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826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4826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826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826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876300" y="850899"/>
            <a:ext cx="6018530" cy="8680450"/>
          </a:xfrm>
          <a:prstGeom prst="rect">
            <a:avLst/>
          </a:prstGeom>
        </p:spPr>
        <p:txBody>
          <a:bodyPr vert="horz" wrap="square" lIns="0" tIns="10731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4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 respectfully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submits 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report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activities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during</a:t>
            </a:r>
            <a:r>
              <a:rPr sz="12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74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Leadership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Members</a:t>
            </a:r>
            <a:endParaRPr sz="1200">
              <a:latin typeface="Times New Roman"/>
              <a:cs typeface="Times New Roman"/>
            </a:endParaRPr>
          </a:p>
          <a:p>
            <a:pPr marL="38100" marR="43815">
              <a:lnSpc>
                <a:spcPts val="1380"/>
              </a:lnSpc>
              <a:spcBef>
                <a:spcPts val="840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Town Election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17</a:t>
            </a:r>
            <a:r>
              <a:rPr sz="1200" baseline="31250" dirty="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, 2019,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Terry Griffis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Michael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Currie were elected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serve three-year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terms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Jeffrey Bennett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was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elected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serve a one-year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term. Thereafter,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elected Mr.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Currie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 Chairman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upcoming fiscal year.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Diane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Haley continued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her last year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second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three-year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term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Julie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Richard continued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2</a:t>
            </a:r>
            <a:r>
              <a:rPr sz="1200" baseline="31250" dirty="0">
                <a:solidFill>
                  <a:srgbClr val="231F20"/>
                </a:solidFill>
                <a:latin typeface="Times New Roman"/>
                <a:cs typeface="Times New Roman"/>
              </a:rPr>
              <a:t>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her  second term.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John Caplis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departed 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Chairman and Cameron Fortes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had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previously resigned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his position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earlier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first term (creating an unfilled</a:t>
            </a:r>
            <a:r>
              <a:rPr sz="12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vacancy).</a:t>
            </a:r>
            <a:endParaRPr sz="1200">
              <a:latin typeface="Times New Roman"/>
              <a:cs typeface="Times New Roman"/>
            </a:endParaRPr>
          </a:p>
          <a:p>
            <a:pPr marL="38100" marR="30480">
              <a:lnSpc>
                <a:spcPts val="1380"/>
              </a:lnSpc>
              <a:spcBef>
                <a:spcPts val="7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board approved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Meeting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Schedule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May, maintaining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Wednesday  evenings. The 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meets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throughout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handle important tasks, including adopting  Town Policies,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issuing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licenses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permits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commercial activity,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approving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contracts for  municipal projects and services, and making recommendations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annual budget and other  items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come before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Meeting. Board members sometimes serve as liaisons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various  municipal boards and committees throughout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addition, individual Selectmen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serve on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many ad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hoc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committees established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Meeting or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advance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project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policy issue.</a:t>
            </a:r>
            <a:endParaRPr sz="1200">
              <a:latin typeface="Times New Roman"/>
              <a:cs typeface="Times New Roman"/>
            </a:endParaRPr>
          </a:p>
          <a:p>
            <a:pPr marL="38100" marR="137795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annual </a:t>
            </a:r>
            <a:r>
              <a:rPr sz="1200" i="1" spc="-5" dirty="0">
                <a:solidFill>
                  <a:srgbClr val="231F20"/>
                </a:solidFill>
                <a:latin typeface="Times New Roman"/>
                <a:cs typeface="Times New Roman"/>
              </a:rPr>
              <a:t>All Boards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meeting was held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December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5, 2019.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Representatives 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majority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Templeton’s boards and committees attended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event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held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Senior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Center. As in year’s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past,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each participant was 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share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successes and  challenges as well as ask cross-cutting questions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effort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gain information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forge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better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relationships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 community.</a:t>
            </a:r>
            <a:endParaRPr sz="1200">
              <a:latin typeface="Times New Roman"/>
              <a:cs typeface="Times New Roman"/>
            </a:endParaRPr>
          </a:p>
          <a:p>
            <a:pPr marL="38100" marR="234315">
              <a:lnSpc>
                <a:spcPts val="1380"/>
              </a:lnSpc>
              <a:spcBef>
                <a:spcPts val="80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“State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Town”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address was conducted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January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6, 2020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where Chairman Currie  provided an update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initiatives and general fiscal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operational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wellness. The  presentation 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made with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Assistant Town Administrator Adam Lamontagne and distributed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via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Community Television (TCTV)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YouTube.</a:t>
            </a:r>
            <a:endParaRPr sz="1200">
              <a:latin typeface="Times New Roman"/>
              <a:cs typeface="Times New Roman"/>
            </a:endParaRPr>
          </a:p>
          <a:p>
            <a:pPr marL="38100" marR="95885">
              <a:lnSpc>
                <a:spcPts val="1380"/>
              </a:lnSpc>
              <a:spcBef>
                <a:spcPts val="79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 September 3</a:t>
            </a:r>
            <a:r>
              <a:rPr sz="1200" spc="-7" baseline="31250" dirty="0">
                <a:solidFill>
                  <a:srgbClr val="231F20"/>
                </a:solidFill>
                <a:latin typeface="Times New Roman"/>
                <a:cs typeface="Times New Roman"/>
              </a:rPr>
              <a:t>rd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2019,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board held their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annual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‘retreat’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 Senior 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Center. This retreat seminar established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key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documents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used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guide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fiscal and  operating efforts and resources throughout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budget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process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administrative</a:t>
            </a:r>
            <a:r>
              <a:rPr sz="12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 marL="38100" marR="153670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Selectmen supported nearly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50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business and workshop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meetings.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board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took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great pride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allowing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community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participation in each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these</a:t>
            </a:r>
            <a:r>
              <a:rPr sz="12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meetings.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70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Management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sz="1200" b="1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Audits</a:t>
            </a:r>
            <a:endParaRPr sz="1200">
              <a:latin typeface="Times New Roman"/>
              <a:cs typeface="Times New Roman"/>
            </a:endParaRPr>
          </a:p>
          <a:p>
            <a:pPr marL="38100" marR="53340">
              <a:lnSpc>
                <a:spcPts val="1380"/>
              </a:lnSpc>
              <a:spcBef>
                <a:spcPts val="830"/>
              </a:spcBef>
            </a:pP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2019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 year 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continuing financial recovery and establishment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stability.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town’s  finances were solidified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point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where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Moody’s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able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upgrade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town’s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bond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rating  from A1 status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AA3. The fiscal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year 2019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audit was completed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Roselli &amp;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Clark. 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this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audit,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was praised for maintaining an upward trajectory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stabilization as well as  corrections for several material weaknesses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observed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past audits. The town financial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team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has  successfully mitigated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over 30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weaknesses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past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few years, drawing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down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number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remaining weaknesses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roughly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6.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town financial management team currently has  prioritized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mitigation plan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remaining weaknesses and plans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correcting all  remaining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by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end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FY21.</a:t>
            </a:r>
            <a:endParaRPr sz="1200">
              <a:latin typeface="Times New Roman"/>
              <a:cs typeface="Times New Roman"/>
            </a:endParaRPr>
          </a:p>
          <a:p>
            <a:pPr marL="38100" marR="48260">
              <a:lnSpc>
                <a:spcPts val="1380"/>
              </a:lnSpc>
              <a:spcBef>
                <a:spcPts val="80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We continually revise,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amend,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update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our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Financial Management Policies based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observed  practices and changes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situations. One milestone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change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the policy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governing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acceptance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gifts (monetary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or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material) and</a:t>
            </a:r>
            <a:r>
              <a:rPr sz="12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grants.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013575" y="432028"/>
            <a:ext cx="389255" cy="9193530"/>
          </a:xfrm>
          <a:custGeom>
            <a:avLst/>
            <a:gdLst/>
            <a:ahLst/>
            <a:cxnLst/>
            <a:rect l="l" t="t" r="r" b="b"/>
            <a:pathLst>
              <a:path w="389254" h="9193530">
                <a:moveTo>
                  <a:pt x="389254" y="9193530"/>
                </a:moveTo>
                <a:lnTo>
                  <a:pt x="0" y="9193530"/>
                </a:lnTo>
                <a:lnTo>
                  <a:pt x="0" y="0"/>
                </a:lnTo>
                <a:lnTo>
                  <a:pt x="389254" y="0"/>
                </a:lnTo>
                <a:lnTo>
                  <a:pt x="389254" y="9193530"/>
                </a:lnTo>
                <a:close/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7019925" y="451078"/>
            <a:ext cx="376555" cy="9168130"/>
          </a:xfrm>
          <a:prstGeom prst="rect">
            <a:avLst/>
          </a:prstGeom>
          <a:solidFill>
            <a:srgbClr val="FFC000"/>
          </a:solidFill>
        </p:spPr>
        <p:txBody>
          <a:bodyPr vert="vert" wrap="square" lIns="0" tIns="26034" rIns="0" bIns="0" rtlCol="0">
            <a:spAutoFit/>
          </a:bodyPr>
          <a:lstStyle/>
          <a:p>
            <a:pPr marR="8255" algn="ctr">
              <a:lnSpc>
                <a:spcPct val="100000"/>
              </a:lnSpc>
              <a:spcBef>
                <a:spcPts val="204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BOARD </a:t>
            </a:r>
            <a:r>
              <a:rPr sz="2200" spc="-10" dirty="0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sz="22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SELECTMEN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621678" y="95366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fld id="{81D60167-4931-47E6-BA6A-407CBD079E47}" type="slidenum">
              <a:rPr sz="1200" b="1" dirty="0">
                <a:latin typeface="Times New Roman"/>
                <a:cs typeface="Times New Roman"/>
              </a:rPr>
              <a:t>9</a:t>
            </a:fld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Tm="3167">
        <p14:vortex dir="r"/>
      </p:transition>
    </mc:Choice>
    <mc:Fallback xmlns="">
      <p:transition spd="slow" advTm="3167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842772" y="776725"/>
            <a:ext cx="6087110" cy="205740"/>
          </a:xfrm>
          <a:prstGeom prst="rect">
            <a:avLst/>
          </a:prstGeom>
          <a:ln w="6096">
            <a:solidFill>
              <a:srgbClr val="000000"/>
            </a:solidFill>
          </a:ln>
        </p:spPr>
        <p:txBody>
          <a:bodyPr vert="horz" wrap="square" lIns="0" tIns="444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1200" b="1" spc="-5" dirty="0">
                <a:latin typeface="Times New Roman"/>
                <a:cs typeface="Times New Roman"/>
              </a:rPr>
              <a:t>INFORMATIONAL ITEMS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559" y="1137411"/>
            <a:ext cx="5966460" cy="77431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Statement </a:t>
            </a:r>
            <a:r>
              <a:rPr sz="12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on </a:t>
            </a:r>
            <a:r>
              <a:rPr sz="12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Auditing Standards No. </a:t>
            </a:r>
            <a:r>
              <a:rPr sz="12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115 – </a:t>
            </a:r>
            <a:r>
              <a:rPr sz="12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Audit</a:t>
            </a:r>
            <a:r>
              <a:rPr sz="1200" b="1" i="1" u="heavy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Communications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1524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American Institute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Certified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Accountants (“AICPA”) </a:t>
            </a:r>
            <a:r>
              <a:rPr sz="1200" dirty="0">
                <a:latin typeface="Times New Roman"/>
                <a:cs typeface="Times New Roman"/>
              </a:rPr>
              <a:t>several </a:t>
            </a:r>
            <a:r>
              <a:rPr sz="1200" spc="-5" dirty="0">
                <a:latin typeface="Times New Roman"/>
                <a:cs typeface="Times New Roman"/>
              </a:rPr>
              <a:t>years ago issued  Statement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Auditing Standards No. </a:t>
            </a:r>
            <a:r>
              <a:rPr sz="1200" dirty="0">
                <a:latin typeface="Times New Roman"/>
                <a:cs typeface="Times New Roman"/>
              </a:rPr>
              <a:t>115, </a:t>
            </a:r>
            <a:r>
              <a:rPr sz="1200" i="1" spc="-5" dirty="0">
                <a:latin typeface="Times New Roman"/>
                <a:cs typeface="Times New Roman"/>
              </a:rPr>
              <a:t>Communicating Internal </a:t>
            </a:r>
            <a:r>
              <a:rPr sz="1200" i="1" dirty="0">
                <a:latin typeface="Times New Roman"/>
                <a:cs typeface="Times New Roman"/>
              </a:rPr>
              <a:t>Control </a:t>
            </a:r>
            <a:r>
              <a:rPr sz="1200" i="1" spc="-5" dirty="0">
                <a:latin typeface="Times New Roman"/>
                <a:cs typeface="Times New Roman"/>
              </a:rPr>
              <a:t>Related Matters  Identified </a:t>
            </a:r>
            <a:r>
              <a:rPr sz="1200" i="1" dirty="0">
                <a:latin typeface="Times New Roman"/>
                <a:cs typeface="Times New Roman"/>
              </a:rPr>
              <a:t>in an </a:t>
            </a:r>
            <a:r>
              <a:rPr sz="1200" i="1" spc="-5" dirty="0">
                <a:latin typeface="Times New Roman"/>
                <a:cs typeface="Times New Roman"/>
              </a:rPr>
              <a:t>Audit </a:t>
            </a:r>
            <a:r>
              <a:rPr sz="1200" spc="-5" dirty="0">
                <a:latin typeface="Times New Roman"/>
                <a:cs typeface="Times New Roman"/>
              </a:rPr>
              <a:t>(“SAS 115”). SAS </a:t>
            </a:r>
            <a:r>
              <a:rPr sz="1200" dirty="0">
                <a:latin typeface="Times New Roman"/>
                <a:cs typeface="Times New Roman"/>
              </a:rPr>
              <a:t>115 </a:t>
            </a:r>
            <a:r>
              <a:rPr sz="1200" spc="-5" dirty="0">
                <a:latin typeface="Times New Roman"/>
                <a:cs typeface="Times New Roman"/>
              </a:rPr>
              <a:t>establishes standards and </a:t>
            </a:r>
            <a:r>
              <a:rPr sz="1200" dirty="0">
                <a:latin typeface="Times New Roman"/>
                <a:cs typeface="Times New Roman"/>
              </a:rPr>
              <a:t>provides </a:t>
            </a:r>
            <a:r>
              <a:rPr sz="1200" spc="-5" dirty="0">
                <a:latin typeface="Times New Roman"/>
                <a:cs typeface="Times New Roman"/>
              </a:rPr>
              <a:t>guidance </a:t>
            </a:r>
            <a:r>
              <a:rPr sz="1200" dirty="0">
                <a:latin typeface="Times New Roman"/>
                <a:cs typeface="Times New Roman"/>
              </a:rPr>
              <a:t>on  </a:t>
            </a:r>
            <a:r>
              <a:rPr sz="1200" spc="-5" dirty="0">
                <a:latin typeface="Times New Roman"/>
                <a:cs typeface="Times New Roman"/>
              </a:rPr>
              <a:t>communicating matters related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an entity’s internal control over financial reporting identified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 audit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financial statements.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particular, SAS </a:t>
            </a:r>
            <a:r>
              <a:rPr sz="1200" dirty="0">
                <a:latin typeface="Times New Roman"/>
                <a:cs typeface="Times New Roman"/>
              </a:rPr>
              <a:t>115 </a:t>
            </a:r>
            <a:r>
              <a:rPr sz="1200" spc="-5" dirty="0">
                <a:latin typeface="Times New Roman"/>
                <a:cs typeface="Times New Roman"/>
              </a:rPr>
              <a:t>provides guidance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evaluating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severity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deficiencies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internal control identified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 audit </a:t>
            </a:r>
            <a:r>
              <a:rPr sz="1200" dirty="0">
                <a:latin typeface="Times New Roman"/>
                <a:cs typeface="Times New Roman"/>
              </a:rPr>
              <a:t>of financial </a:t>
            </a:r>
            <a:r>
              <a:rPr sz="1200" spc="-5" dirty="0">
                <a:latin typeface="Times New Roman"/>
                <a:cs typeface="Times New Roman"/>
              </a:rPr>
              <a:t>statements </a:t>
            </a:r>
            <a:r>
              <a:rPr sz="1200" dirty="0">
                <a:latin typeface="Times New Roman"/>
                <a:cs typeface="Times New Roman"/>
              </a:rPr>
              <a:t>in the  </a:t>
            </a:r>
            <a:r>
              <a:rPr sz="1200" spc="-5" dirty="0">
                <a:latin typeface="Times New Roman"/>
                <a:cs typeface="Times New Roman"/>
              </a:rPr>
              <a:t>following order: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410"/>
              </a:lnSpc>
              <a:buAutoNum type="arabicPeriod"/>
              <a:tabLst>
                <a:tab pos="241935" algn="l"/>
              </a:tabLst>
            </a:pPr>
            <a:r>
              <a:rPr sz="1200" spc="-5" dirty="0">
                <a:latin typeface="Times New Roman"/>
                <a:cs typeface="Times New Roman"/>
              </a:rPr>
              <a:t>Control deficiency</a:t>
            </a:r>
            <a:endParaRPr sz="1200">
              <a:latin typeface="Times New Roman"/>
              <a:cs typeface="Times New Roman"/>
            </a:endParaRPr>
          </a:p>
          <a:p>
            <a:pPr marL="241300" indent="-229235">
              <a:lnSpc>
                <a:spcPts val="1380"/>
              </a:lnSpc>
              <a:buAutoNum type="arabicPeriod"/>
              <a:tabLst>
                <a:tab pos="241935" algn="l"/>
              </a:tabLst>
            </a:pPr>
            <a:r>
              <a:rPr sz="1200" spc="-5" dirty="0">
                <a:latin typeface="Times New Roman"/>
                <a:cs typeface="Times New Roman"/>
              </a:rPr>
              <a:t>Significant deficiency</a:t>
            </a:r>
            <a:endParaRPr sz="1200">
              <a:latin typeface="Times New Roman"/>
              <a:cs typeface="Times New Roman"/>
            </a:endParaRPr>
          </a:p>
          <a:p>
            <a:pPr marL="241300" indent="-229235">
              <a:lnSpc>
                <a:spcPts val="1410"/>
              </a:lnSpc>
              <a:buAutoNum type="arabicPeriod"/>
              <a:tabLst>
                <a:tab pos="241935" algn="l"/>
              </a:tabLst>
            </a:pPr>
            <a:r>
              <a:rPr sz="1200" spc="-5" dirty="0">
                <a:latin typeface="Times New Roman"/>
                <a:cs typeface="Times New Roman"/>
              </a:rPr>
              <a:t>Material weakness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717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Deficiencies identified as </a:t>
            </a:r>
            <a:r>
              <a:rPr sz="1200" i="1" spc="-5" dirty="0">
                <a:latin typeface="Times New Roman"/>
                <a:cs typeface="Times New Roman"/>
              </a:rPr>
              <a:t>significant deficiencies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i="1" spc="-5" dirty="0">
                <a:latin typeface="Times New Roman"/>
                <a:cs typeface="Times New Roman"/>
              </a:rPr>
              <a:t>material weaknesses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required </a:t>
            </a:r>
            <a:r>
              <a:rPr sz="1200" dirty="0">
                <a:latin typeface="Times New Roman"/>
                <a:cs typeface="Times New Roman"/>
              </a:rPr>
              <a:t>to be  </a:t>
            </a:r>
            <a:r>
              <a:rPr sz="1200" spc="-5" dirty="0">
                <a:latin typeface="Times New Roman"/>
                <a:cs typeface="Times New Roman"/>
              </a:rPr>
              <a:t>communicated </a:t>
            </a:r>
            <a:r>
              <a:rPr sz="1200" dirty="0">
                <a:latin typeface="Times New Roman"/>
                <a:cs typeface="Times New Roman"/>
              </a:rPr>
              <a:t>to those </a:t>
            </a:r>
            <a:r>
              <a:rPr sz="1200" spc="-5" dirty="0">
                <a:latin typeface="Times New Roman"/>
                <a:cs typeface="Times New Roman"/>
              </a:rPr>
              <a:t>charged with governance. Those that existed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prior year </a:t>
            </a:r>
            <a:r>
              <a:rPr sz="1200" dirty="0">
                <a:latin typeface="Times New Roman"/>
                <a:cs typeface="Times New Roman"/>
              </a:rPr>
              <a:t>have been  </a:t>
            </a:r>
            <a:r>
              <a:rPr sz="1200" spc="-5" dirty="0">
                <a:latin typeface="Times New Roman"/>
                <a:cs typeface="Times New Roman"/>
              </a:rPr>
              <a:t>satisfactorily resolved.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47625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Control </a:t>
            </a:r>
            <a:r>
              <a:rPr sz="1200" i="1" spc="-5" dirty="0">
                <a:latin typeface="Times New Roman"/>
                <a:cs typeface="Times New Roman"/>
              </a:rPr>
              <a:t>deficiencies </a:t>
            </a:r>
            <a:r>
              <a:rPr sz="1200" spc="-5" dirty="0">
                <a:latin typeface="Times New Roman"/>
                <a:cs typeface="Times New Roman"/>
              </a:rPr>
              <a:t>are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required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communicated; however, </a:t>
            </a:r>
            <a:r>
              <a:rPr sz="1200" dirty="0">
                <a:latin typeface="Times New Roman"/>
                <a:cs typeface="Times New Roman"/>
              </a:rPr>
              <a:t>the Town </a:t>
            </a:r>
            <a:r>
              <a:rPr sz="1200" spc="-5" dirty="0">
                <a:latin typeface="Times New Roman"/>
                <a:cs typeface="Times New Roman"/>
              </a:rPr>
              <a:t>has requested that  we also report that </a:t>
            </a:r>
            <a:r>
              <a:rPr sz="1200" dirty="0">
                <a:latin typeface="Times New Roman"/>
                <a:cs typeface="Times New Roman"/>
              </a:rPr>
              <a:t>type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deficiency </a:t>
            </a:r>
            <a:r>
              <a:rPr sz="1200" dirty="0">
                <a:latin typeface="Times New Roman"/>
                <a:cs typeface="Times New Roman"/>
              </a:rPr>
              <a:t>in this </a:t>
            </a:r>
            <a:r>
              <a:rPr sz="1200" spc="-5" dirty="0">
                <a:latin typeface="Times New Roman"/>
                <a:cs typeface="Times New Roman"/>
              </a:rPr>
              <a:t>report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order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strengthen </a:t>
            </a:r>
            <a:r>
              <a:rPr sz="1200" dirty="0">
                <a:latin typeface="Times New Roman"/>
                <a:cs typeface="Times New Roman"/>
              </a:rPr>
              <a:t>its  </a:t>
            </a:r>
            <a:r>
              <a:rPr sz="1200" spc="-5" dirty="0">
                <a:latin typeface="Times New Roman"/>
                <a:cs typeface="Times New Roman"/>
              </a:rPr>
              <a:t>internal controls and operating efficiency and for full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transparency.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Network</a:t>
            </a:r>
            <a:r>
              <a:rPr sz="11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Security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95700"/>
              </a:lnSpc>
            </a:pPr>
            <a:r>
              <a:rPr sz="1100" spc="-5" dirty="0">
                <a:latin typeface="Times New Roman"/>
                <a:cs typeface="Times New Roman"/>
              </a:rPr>
              <a:t>Ransomware </a:t>
            </a:r>
            <a:r>
              <a:rPr sz="1100" dirty="0">
                <a:latin typeface="Times New Roman"/>
                <a:cs typeface="Times New Roman"/>
              </a:rPr>
              <a:t>is an </a:t>
            </a:r>
            <a:r>
              <a:rPr sz="1100" spc="-5" dirty="0">
                <a:latin typeface="Times New Roman"/>
                <a:cs typeface="Times New Roman"/>
              </a:rPr>
              <a:t>insidious type of malware that encrypts, </a:t>
            </a:r>
            <a:r>
              <a:rPr sz="110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locks, valuable digital files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demands </a:t>
            </a:r>
            <a:r>
              <a:rPr sz="1100" dirty="0">
                <a:latin typeface="Times New Roman"/>
                <a:cs typeface="Times New Roman"/>
              </a:rPr>
              <a:t>a  </a:t>
            </a:r>
            <a:r>
              <a:rPr sz="1100" spc="-5" dirty="0">
                <a:latin typeface="Times New Roman"/>
                <a:cs typeface="Times New Roman"/>
              </a:rPr>
              <a:t>ransom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release these files. </a:t>
            </a:r>
            <a:r>
              <a:rPr sz="1100" dirty="0">
                <a:latin typeface="Times New Roman"/>
                <a:cs typeface="Times New Roman"/>
              </a:rPr>
              <a:t>The most </a:t>
            </a:r>
            <a:r>
              <a:rPr sz="1100" spc="-5" dirty="0">
                <a:latin typeface="Times New Roman"/>
                <a:cs typeface="Times New Roman"/>
              </a:rPr>
              <a:t>common ransomware attack involves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victim </a:t>
            </a:r>
            <a:r>
              <a:rPr sz="1100" dirty="0">
                <a:latin typeface="Times New Roman"/>
                <a:cs typeface="Times New Roman"/>
              </a:rPr>
              <a:t>opening an </a:t>
            </a:r>
            <a:r>
              <a:rPr sz="1100" spc="-5" dirty="0">
                <a:latin typeface="Times New Roman"/>
                <a:cs typeface="Times New Roman"/>
              </a:rPr>
              <a:t>emailed  </a:t>
            </a:r>
            <a:r>
              <a:rPr sz="1100" dirty="0">
                <a:latin typeface="Times New Roman"/>
                <a:cs typeface="Times New Roman"/>
              </a:rPr>
              <a:t>file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clicking </a:t>
            </a:r>
            <a:r>
              <a:rPr sz="1100" dirty="0">
                <a:latin typeface="Times New Roman"/>
                <a:cs typeface="Times New Roman"/>
              </a:rPr>
              <a:t>an </a:t>
            </a:r>
            <a:r>
              <a:rPr sz="1100" spc="-5" dirty="0">
                <a:latin typeface="Times New Roman"/>
                <a:cs typeface="Times New Roman"/>
              </a:rPr>
              <a:t>attachment that </a:t>
            </a:r>
            <a:r>
              <a:rPr sz="1100" dirty="0">
                <a:latin typeface="Times New Roman"/>
                <a:cs typeface="Times New Roman"/>
              </a:rPr>
              <a:t>appears </a:t>
            </a:r>
            <a:r>
              <a:rPr sz="1100" spc="-5" dirty="0">
                <a:latin typeface="Times New Roman"/>
                <a:cs typeface="Times New Roman"/>
              </a:rPr>
              <a:t>legitimate </a:t>
            </a:r>
            <a:r>
              <a:rPr sz="1100" dirty="0">
                <a:latin typeface="Times New Roman"/>
                <a:cs typeface="Times New Roman"/>
              </a:rPr>
              <a:t>like an invoice, but actually contains </a:t>
            </a:r>
            <a:r>
              <a:rPr sz="1100" spc="-5" dirty="0">
                <a:latin typeface="Times New Roman"/>
                <a:cs typeface="Times New Roman"/>
              </a:rPr>
              <a:t>the malicious  ransomware code. As these emails often appear </a:t>
            </a:r>
            <a:r>
              <a:rPr sz="1100" dirty="0">
                <a:latin typeface="Times New Roman"/>
                <a:cs typeface="Times New Roman"/>
              </a:rPr>
              <a:t>to be </a:t>
            </a:r>
            <a:r>
              <a:rPr sz="1100" spc="-5" dirty="0">
                <a:latin typeface="Times New Roman"/>
                <a:cs typeface="Times New Roman"/>
              </a:rPr>
              <a:t>legitimate, the victim </a:t>
            </a:r>
            <a:r>
              <a:rPr sz="1100" dirty="0">
                <a:latin typeface="Times New Roman"/>
                <a:cs typeface="Times New Roman"/>
              </a:rPr>
              <a:t>is </a:t>
            </a:r>
            <a:r>
              <a:rPr sz="1100" spc="-5" dirty="0">
                <a:latin typeface="Times New Roman"/>
                <a:cs typeface="Times New Roman"/>
              </a:rPr>
              <a:t>unknowingly baited </a:t>
            </a:r>
            <a:r>
              <a:rPr sz="1100" dirty="0">
                <a:latin typeface="Times New Roman"/>
                <a:cs typeface="Times New Roman"/>
              </a:rPr>
              <a:t>into  </a:t>
            </a:r>
            <a:r>
              <a:rPr sz="1100" spc="-5" dirty="0">
                <a:latin typeface="Times New Roman"/>
                <a:cs typeface="Times New Roman"/>
              </a:rPr>
              <a:t>executing the ransomware </a:t>
            </a:r>
            <a:r>
              <a:rPr sz="1100" dirty="0">
                <a:latin typeface="Times New Roman"/>
                <a:cs typeface="Times New Roman"/>
              </a:rPr>
              <a:t>code.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0797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frequency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ransomware attacks </a:t>
            </a:r>
            <a:r>
              <a:rPr sz="1100" dirty="0">
                <a:latin typeface="Times New Roman"/>
                <a:cs typeface="Times New Roman"/>
              </a:rPr>
              <a:t>on </a:t>
            </a:r>
            <a:r>
              <a:rPr sz="1100" spc="-5" dirty="0">
                <a:latin typeface="Times New Roman"/>
                <a:cs typeface="Times New Roman"/>
              </a:rPr>
              <a:t>U.S. municipalities continues to </a:t>
            </a:r>
            <a:r>
              <a:rPr sz="1100" dirty="0">
                <a:latin typeface="Times New Roman"/>
                <a:cs typeface="Times New Roman"/>
              </a:rPr>
              <a:t>rise. </a:t>
            </a:r>
            <a:r>
              <a:rPr sz="1100" spc="-5" dirty="0">
                <a:latin typeface="Times New Roman"/>
                <a:cs typeface="Times New Roman"/>
              </a:rPr>
              <a:t>The Associated Press  reported </a:t>
            </a:r>
            <a:r>
              <a:rPr sz="1100" dirty="0">
                <a:latin typeface="Times New Roman"/>
                <a:cs typeface="Times New Roman"/>
              </a:rPr>
              <a:t>in </a:t>
            </a:r>
            <a:r>
              <a:rPr sz="1100" spc="-5" dirty="0">
                <a:latin typeface="Times New Roman"/>
                <a:cs typeface="Times New Roman"/>
              </a:rPr>
              <a:t>August </a:t>
            </a:r>
            <a:r>
              <a:rPr sz="1100" dirty="0">
                <a:latin typeface="Times New Roman"/>
                <a:cs typeface="Times New Roman"/>
              </a:rPr>
              <a:t>2019 </a:t>
            </a:r>
            <a:r>
              <a:rPr sz="1100" spc="-5" dirty="0">
                <a:latin typeface="Times New Roman"/>
                <a:cs typeface="Times New Roman"/>
              </a:rPr>
              <a:t>about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coordinated ransomware attack that affected </a:t>
            </a:r>
            <a:r>
              <a:rPr sz="1100" dirty="0">
                <a:latin typeface="Times New Roman"/>
                <a:cs typeface="Times New Roman"/>
              </a:rPr>
              <a:t>more </a:t>
            </a:r>
            <a:r>
              <a:rPr sz="1100" spc="-5" dirty="0">
                <a:latin typeface="Times New Roman"/>
                <a:cs typeface="Times New Roman"/>
              </a:rPr>
              <a:t>than twenty local  </a:t>
            </a:r>
            <a:r>
              <a:rPr sz="1100" dirty="0">
                <a:latin typeface="Times New Roman"/>
                <a:cs typeface="Times New Roman"/>
              </a:rPr>
              <a:t>governments in </a:t>
            </a:r>
            <a:r>
              <a:rPr sz="1100" spc="-5" dirty="0">
                <a:latin typeface="Times New Roman"/>
                <a:cs typeface="Times New Roman"/>
              </a:rPr>
              <a:t>Texas </a:t>
            </a:r>
            <a:r>
              <a:rPr sz="1100" dirty="0">
                <a:latin typeface="Times New Roman"/>
                <a:cs typeface="Times New Roman"/>
              </a:rPr>
              <a:t>on a single </a:t>
            </a:r>
            <a:r>
              <a:rPr sz="1100" spc="-5" dirty="0">
                <a:latin typeface="Times New Roman"/>
                <a:cs typeface="Times New Roman"/>
              </a:rPr>
              <a:t>day </a:t>
            </a:r>
            <a:r>
              <a:rPr sz="1100" dirty="0">
                <a:latin typeface="Times New Roman"/>
                <a:cs typeface="Times New Roman"/>
              </a:rPr>
              <a:t>by </a:t>
            </a:r>
            <a:r>
              <a:rPr sz="1100" spc="-5" dirty="0">
                <a:latin typeface="Times New Roman"/>
                <a:cs typeface="Times New Roman"/>
              </a:rPr>
              <a:t>what was then believed to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perpetrated </a:t>
            </a:r>
            <a:r>
              <a:rPr sz="1100" dirty="0">
                <a:latin typeface="Times New Roman"/>
                <a:cs typeface="Times New Roman"/>
              </a:rPr>
              <a:t>by a </a:t>
            </a:r>
            <a:r>
              <a:rPr sz="1100" spc="-5" dirty="0">
                <a:latin typeface="Times New Roman"/>
                <a:cs typeface="Times New Roman"/>
              </a:rPr>
              <a:t>single  </a:t>
            </a:r>
            <a:r>
              <a:rPr sz="1100" dirty="0">
                <a:latin typeface="Times New Roman"/>
                <a:cs typeface="Times New Roman"/>
              </a:rPr>
              <a:t>source. </a:t>
            </a:r>
            <a:r>
              <a:rPr sz="1100" spc="-5" dirty="0">
                <a:latin typeface="Times New Roman"/>
                <a:cs typeface="Times New Roman"/>
              </a:rPr>
              <a:t>Ransomware attacks are opportunistic; the size </a:t>
            </a:r>
            <a:r>
              <a:rPr sz="1100" dirty="0">
                <a:latin typeface="Times New Roman"/>
                <a:cs typeface="Times New Roman"/>
              </a:rPr>
              <a:t>of the </a:t>
            </a:r>
            <a:r>
              <a:rPr sz="1100" spc="-5" dirty="0">
                <a:latin typeface="Times New Roman"/>
                <a:cs typeface="Times New Roman"/>
              </a:rPr>
              <a:t>victim organization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its </a:t>
            </a:r>
            <a:r>
              <a:rPr sz="1100" dirty="0">
                <a:latin typeface="Times New Roman"/>
                <a:cs typeface="Times New Roman"/>
              </a:rPr>
              <a:t>available  </a:t>
            </a:r>
            <a:r>
              <a:rPr sz="1100" spc="-5" dirty="0">
                <a:latin typeface="Times New Roman"/>
                <a:cs typeface="Times New Roman"/>
              </a:rPr>
              <a:t>resources are not </a:t>
            </a:r>
            <a:r>
              <a:rPr sz="1100" dirty="0">
                <a:latin typeface="Times New Roman"/>
                <a:cs typeface="Times New Roman"/>
              </a:rPr>
              <a:t>leading </a:t>
            </a:r>
            <a:r>
              <a:rPr sz="1100" spc="-5" dirty="0">
                <a:latin typeface="Times New Roman"/>
                <a:cs typeface="Times New Roman"/>
              </a:rPr>
              <a:t>indicators to </a:t>
            </a:r>
            <a:r>
              <a:rPr sz="1100" dirty="0">
                <a:latin typeface="Times New Roman"/>
                <a:cs typeface="Times New Roman"/>
              </a:rPr>
              <a:t>an attack. </a:t>
            </a:r>
            <a:r>
              <a:rPr sz="1100" spc="-5" dirty="0">
                <a:latin typeface="Times New Roman"/>
                <a:cs typeface="Times New Roman"/>
              </a:rPr>
              <a:t>Once </a:t>
            </a:r>
            <a:r>
              <a:rPr sz="1100" dirty="0">
                <a:latin typeface="Times New Roman"/>
                <a:cs typeface="Times New Roman"/>
              </a:rPr>
              <a:t>penetrated, </a:t>
            </a:r>
            <a:r>
              <a:rPr sz="1100" spc="-5" dirty="0">
                <a:latin typeface="Times New Roman"/>
                <a:cs typeface="Times New Roman"/>
              </a:rPr>
              <a:t>ransomware attackers can cause </a:t>
            </a:r>
            <a:r>
              <a:rPr sz="1100" dirty="0">
                <a:latin typeface="Times New Roman"/>
                <a:cs typeface="Times New Roman"/>
              </a:rPr>
              <a:t>a  </a:t>
            </a:r>
            <a:r>
              <a:rPr sz="1100" spc="-5" dirty="0">
                <a:latin typeface="Times New Roman"/>
                <a:cs typeface="Times New Roman"/>
              </a:rPr>
              <a:t>municipality’s </a:t>
            </a:r>
            <a:r>
              <a:rPr sz="1100" dirty="0">
                <a:latin typeface="Times New Roman"/>
                <a:cs typeface="Times New Roman"/>
              </a:rPr>
              <a:t>technology </a:t>
            </a:r>
            <a:r>
              <a:rPr sz="1100" spc="-5" dirty="0">
                <a:latin typeface="Times New Roman"/>
                <a:cs typeface="Times New Roman"/>
              </a:rPr>
              <a:t>resources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come </a:t>
            </a:r>
            <a:r>
              <a:rPr sz="1100" dirty="0">
                <a:latin typeface="Times New Roman"/>
                <a:cs typeface="Times New Roman"/>
              </a:rPr>
              <a:t>to a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standstill.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66040">
              <a:lnSpc>
                <a:spcPct val="95700"/>
              </a:lnSpc>
            </a:pPr>
            <a:r>
              <a:rPr sz="1100" spc="-5" dirty="0">
                <a:latin typeface="Times New Roman"/>
                <a:cs typeface="Times New Roman"/>
              </a:rPr>
              <a:t>Effective protection first requires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commitment from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municipality’s leadership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dedicate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necessary resources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best </a:t>
            </a:r>
            <a:r>
              <a:rPr sz="1100" dirty="0">
                <a:latin typeface="Times New Roman"/>
                <a:cs typeface="Times New Roman"/>
              </a:rPr>
              <a:t>protect </a:t>
            </a:r>
            <a:r>
              <a:rPr sz="1100" spc="-5" dirty="0">
                <a:latin typeface="Times New Roman"/>
                <a:cs typeface="Times New Roman"/>
              </a:rPr>
              <a:t>the community. Technology personnel (internal and/or outsourced)  </a:t>
            </a:r>
            <a:r>
              <a:rPr sz="1100" dirty="0">
                <a:latin typeface="Times New Roman"/>
                <a:cs typeface="Times New Roman"/>
              </a:rPr>
              <a:t>must </a:t>
            </a:r>
            <a:r>
              <a:rPr sz="1100" spc="-5" dirty="0">
                <a:latin typeface="Times New Roman"/>
                <a:cs typeface="Times New Roman"/>
              </a:rPr>
              <a:t>continuously exercise </a:t>
            </a:r>
            <a:r>
              <a:rPr sz="1100" dirty="0">
                <a:latin typeface="Times New Roman"/>
                <a:cs typeface="Times New Roman"/>
              </a:rPr>
              <a:t>diligence in this </a:t>
            </a:r>
            <a:r>
              <a:rPr sz="1100" spc="-5" dirty="0">
                <a:latin typeface="Times New Roman"/>
                <a:cs typeface="Times New Roman"/>
              </a:rPr>
              <a:t>area. Finally, </a:t>
            </a:r>
            <a:r>
              <a:rPr sz="1100" dirty="0">
                <a:latin typeface="Times New Roman"/>
                <a:cs typeface="Times New Roman"/>
              </a:rPr>
              <a:t>this </a:t>
            </a:r>
            <a:r>
              <a:rPr sz="1100" spc="-5" dirty="0">
                <a:latin typeface="Times New Roman"/>
                <a:cs typeface="Times New Roman"/>
              </a:rPr>
              <a:t>commitment </a:t>
            </a:r>
            <a:r>
              <a:rPr sz="1100" dirty="0">
                <a:latin typeface="Times New Roman"/>
                <a:cs typeface="Times New Roman"/>
              </a:rPr>
              <a:t>then </a:t>
            </a:r>
            <a:r>
              <a:rPr sz="1100" spc="-5" dirty="0">
                <a:latin typeface="Times New Roman"/>
                <a:cs typeface="Times New Roman"/>
              </a:rPr>
              <a:t>extends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all </a:t>
            </a:r>
            <a:r>
              <a:rPr sz="1100" dirty="0">
                <a:latin typeface="Times New Roman"/>
                <a:cs typeface="Times New Roman"/>
              </a:rPr>
              <a:t>municipal  </a:t>
            </a:r>
            <a:r>
              <a:rPr sz="1100" spc="-5" dirty="0">
                <a:latin typeface="Times New Roman"/>
                <a:cs typeface="Times New Roman"/>
              </a:rPr>
              <a:t>employees who, whether they </a:t>
            </a:r>
            <a:r>
              <a:rPr sz="1100" dirty="0">
                <a:latin typeface="Times New Roman"/>
                <a:cs typeface="Times New Roman"/>
              </a:rPr>
              <a:t>like it </a:t>
            </a:r>
            <a:r>
              <a:rPr sz="1100" spc="-10" dirty="0">
                <a:latin typeface="Times New Roman"/>
                <a:cs typeface="Times New Roman"/>
              </a:rPr>
              <a:t>or </a:t>
            </a:r>
            <a:r>
              <a:rPr sz="1100" spc="-5" dirty="0">
                <a:latin typeface="Times New Roman"/>
                <a:cs typeface="Times New Roman"/>
              </a:rPr>
              <a:t>not, are part </a:t>
            </a:r>
            <a:r>
              <a:rPr sz="110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ransomware</a:t>
            </a:r>
            <a:r>
              <a:rPr sz="1100" spc="7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prevention/protection.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587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U.S. FBI recommends that organizations provide ransomware training for their employees </a:t>
            </a:r>
            <a:r>
              <a:rPr sz="1100" dirty="0">
                <a:latin typeface="Times New Roman"/>
                <a:cs typeface="Times New Roman"/>
              </a:rPr>
              <a:t>and  employ robust </a:t>
            </a:r>
            <a:r>
              <a:rPr sz="1100" spc="-5" dirty="0">
                <a:latin typeface="Times New Roman"/>
                <a:cs typeface="Times New Roman"/>
              </a:rPr>
              <a:t>technical prevention controls.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FBI </a:t>
            </a:r>
            <a:r>
              <a:rPr sz="1100" dirty="0">
                <a:latin typeface="Times New Roman"/>
                <a:cs typeface="Times New Roman"/>
              </a:rPr>
              <a:t>also </a:t>
            </a:r>
            <a:r>
              <a:rPr sz="1100" spc="-5" dirty="0">
                <a:latin typeface="Times New Roman"/>
                <a:cs typeface="Times New Roman"/>
              </a:rPr>
              <a:t>recommends developing </a:t>
            </a:r>
            <a:r>
              <a:rPr sz="1100" dirty="0">
                <a:latin typeface="Times New Roman"/>
                <a:cs typeface="Times New Roman"/>
              </a:rPr>
              <a:t>a </a:t>
            </a:r>
            <a:r>
              <a:rPr sz="1100" spc="-5" dirty="0">
                <a:latin typeface="Times New Roman"/>
                <a:cs typeface="Times New Roman"/>
              </a:rPr>
              <a:t>business continuity  </a:t>
            </a:r>
            <a:r>
              <a:rPr sz="1100" dirty="0">
                <a:latin typeface="Times New Roman"/>
                <a:cs typeface="Times New Roman"/>
              </a:rPr>
              <a:t>plan in the </a:t>
            </a:r>
            <a:r>
              <a:rPr sz="1100" spc="-5" dirty="0">
                <a:latin typeface="Times New Roman"/>
                <a:cs typeface="Times New Roman"/>
              </a:rPr>
              <a:t>event </a:t>
            </a:r>
            <a:r>
              <a:rPr sz="1100" dirty="0">
                <a:latin typeface="Times New Roman"/>
                <a:cs typeface="Times New Roman"/>
              </a:rPr>
              <a:t>of a </a:t>
            </a:r>
            <a:r>
              <a:rPr sz="1100" spc="-5" dirty="0">
                <a:latin typeface="Times New Roman"/>
                <a:cs typeface="Times New Roman"/>
              </a:rPr>
              <a:t>ransomware </a:t>
            </a:r>
            <a:r>
              <a:rPr sz="1100" dirty="0">
                <a:latin typeface="Times New Roman"/>
                <a:cs typeface="Times New Roman"/>
              </a:rPr>
              <a:t>attack. More </a:t>
            </a:r>
            <a:r>
              <a:rPr sz="1100" spc="-5" dirty="0">
                <a:latin typeface="Times New Roman"/>
                <a:cs typeface="Times New Roman"/>
              </a:rPr>
              <a:t>detailed recommendations </a:t>
            </a:r>
            <a:r>
              <a:rPr sz="1100" dirty="0">
                <a:latin typeface="Times New Roman"/>
                <a:cs typeface="Times New Roman"/>
              </a:rPr>
              <a:t>by the </a:t>
            </a:r>
            <a:r>
              <a:rPr sz="1100" spc="-5" dirty="0">
                <a:latin typeface="Times New Roman"/>
                <a:cs typeface="Times New Roman"/>
              </a:rPr>
              <a:t>FBI </a:t>
            </a:r>
            <a:r>
              <a:rPr sz="1100" dirty="0">
                <a:latin typeface="Times New Roman"/>
                <a:cs typeface="Times New Roman"/>
              </a:rPr>
              <a:t>Cyber </a:t>
            </a:r>
            <a:r>
              <a:rPr sz="1100" spc="-5" dirty="0">
                <a:latin typeface="Times New Roman"/>
                <a:cs typeface="Times New Roman"/>
              </a:rPr>
              <a:t>Division can  </a:t>
            </a:r>
            <a:r>
              <a:rPr sz="1100" dirty="0">
                <a:latin typeface="Times New Roman"/>
                <a:cs typeface="Times New Roman"/>
              </a:rPr>
              <a:t>be </a:t>
            </a:r>
            <a:r>
              <a:rPr sz="1100" spc="-5" dirty="0">
                <a:latin typeface="Times New Roman"/>
                <a:cs typeface="Times New Roman"/>
              </a:rPr>
              <a:t>found </a:t>
            </a:r>
            <a:r>
              <a:rPr sz="1100" dirty="0">
                <a:latin typeface="Times New Roman"/>
                <a:cs typeface="Times New Roman"/>
              </a:rPr>
              <a:t>on the </a:t>
            </a:r>
            <a:r>
              <a:rPr sz="1100" spc="-5" dirty="0">
                <a:latin typeface="Times New Roman"/>
                <a:cs typeface="Times New Roman"/>
              </a:rPr>
              <a:t>FBI’s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website.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227">
    <p:wipe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01700" y="761491"/>
            <a:ext cx="5935345" cy="728599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9525" indent="-635">
              <a:lnSpc>
                <a:spcPct val="95700"/>
              </a:lnSpc>
              <a:spcBef>
                <a:spcPts val="160"/>
              </a:spcBef>
            </a:pP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Town’s </a:t>
            </a:r>
            <a:r>
              <a:rPr sz="1100" dirty="0">
                <a:latin typeface="Times New Roman"/>
                <a:cs typeface="Times New Roman"/>
              </a:rPr>
              <a:t>technology </a:t>
            </a:r>
            <a:r>
              <a:rPr sz="1100" spc="-5" dirty="0">
                <a:latin typeface="Times New Roman"/>
                <a:cs typeface="Times New Roman"/>
              </a:rPr>
              <a:t>plans incorporate some </a:t>
            </a:r>
            <a:r>
              <a:rPr sz="1100" dirty="0">
                <a:latin typeface="Times New Roman"/>
                <a:cs typeface="Times New Roman"/>
              </a:rPr>
              <a:t>prevention and </a:t>
            </a:r>
            <a:r>
              <a:rPr sz="1100" spc="-5" dirty="0">
                <a:latin typeface="Times New Roman"/>
                <a:cs typeface="Times New Roman"/>
              </a:rPr>
              <a:t>protection measures </a:t>
            </a:r>
            <a:r>
              <a:rPr sz="1100" dirty="0">
                <a:latin typeface="Times New Roman"/>
                <a:cs typeface="Times New Roman"/>
              </a:rPr>
              <a:t>including </a:t>
            </a:r>
            <a:r>
              <a:rPr sz="1100" spc="-5" dirty="0">
                <a:latin typeface="Times New Roman"/>
                <a:cs typeface="Times New Roman"/>
              </a:rPr>
              <a:t>deploying  anti-virus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anti-malware software, managing network permissions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access, regularly backing </a:t>
            </a:r>
            <a:r>
              <a:rPr sz="1100" dirty="0">
                <a:latin typeface="Times New Roman"/>
                <a:cs typeface="Times New Roman"/>
              </a:rPr>
              <a:t>up  </a:t>
            </a:r>
            <a:r>
              <a:rPr sz="1100" spc="-5" dirty="0">
                <a:latin typeface="Times New Roman"/>
                <a:cs typeface="Times New Roman"/>
              </a:rPr>
              <a:t>digital data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5" dirty="0">
                <a:latin typeface="Times New Roman"/>
                <a:cs typeface="Times New Roman"/>
              </a:rPr>
              <a:t>requiring users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rotate passwords periodically. In addition, in the </a:t>
            </a:r>
            <a:r>
              <a:rPr sz="1100" dirty="0">
                <a:latin typeface="Times New Roman"/>
                <a:cs typeface="Times New Roman"/>
              </a:rPr>
              <a:t>prior </a:t>
            </a:r>
            <a:r>
              <a:rPr sz="1100" spc="-5" dirty="0">
                <a:latin typeface="Times New Roman"/>
                <a:cs typeface="Times New Roman"/>
              </a:rPr>
              <a:t>year, the Town  </a:t>
            </a:r>
            <a:r>
              <a:rPr sz="1100" dirty="0">
                <a:latin typeface="Times New Roman"/>
                <a:cs typeface="Times New Roman"/>
              </a:rPr>
              <a:t>completed a </a:t>
            </a:r>
            <a:r>
              <a:rPr sz="1100" spc="-5" dirty="0">
                <a:latin typeface="Times New Roman"/>
                <a:cs typeface="Times New Roman"/>
              </a:rPr>
              <a:t>Network Security Assessment that highlighted areas that </a:t>
            </a:r>
            <a:r>
              <a:rPr sz="1100" dirty="0">
                <a:latin typeface="Times New Roman"/>
                <a:cs typeface="Times New Roman"/>
              </a:rPr>
              <a:t>needed </a:t>
            </a:r>
            <a:r>
              <a:rPr sz="1100" spc="-5" dirty="0">
                <a:latin typeface="Times New Roman"/>
                <a:cs typeface="Times New Roman"/>
              </a:rPr>
              <a:t>attention. To date these  </a:t>
            </a:r>
            <a:r>
              <a:rPr sz="1100" dirty="0">
                <a:latin typeface="Times New Roman"/>
                <a:cs typeface="Times New Roman"/>
              </a:rPr>
              <a:t>items have not been </a:t>
            </a:r>
            <a:r>
              <a:rPr sz="1100" spc="-5" dirty="0">
                <a:latin typeface="Times New Roman"/>
                <a:cs typeface="Times New Roman"/>
              </a:rPr>
              <a:t>addressed, however </a:t>
            </a:r>
            <a:r>
              <a:rPr sz="1100" spc="-10" dirty="0">
                <a:latin typeface="Times New Roman"/>
                <a:cs typeface="Times New Roman"/>
              </a:rPr>
              <a:t>we </a:t>
            </a:r>
            <a:r>
              <a:rPr sz="1100" spc="-5" dirty="0">
                <a:latin typeface="Times New Roman"/>
                <a:cs typeface="Times New Roman"/>
              </a:rPr>
              <a:t>are aware that the Town is currently in negotiation with </a:t>
            </a:r>
            <a:r>
              <a:rPr sz="1100" dirty="0">
                <a:latin typeface="Times New Roman"/>
                <a:cs typeface="Times New Roman"/>
              </a:rPr>
              <a:t>three  </a:t>
            </a:r>
            <a:r>
              <a:rPr sz="1100" spc="-5" dirty="0">
                <a:latin typeface="Times New Roman"/>
                <a:cs typeface="Times New Roman"/>
              </a:rPr>
              <a:t>companies </a:t>
            </a:r>
            <a:r>
              <a:rPr sz="1100" dirty="0">
                <a:latin typeface="Times New Roman"/>
                <a:cs typeface="Times New Roman"/>
              </a:rPr>
              <a:t>to </a:t>
            </a:r>
            <a:r>
              <a:rPr sz="1100" spc="-5" dirty="0">
                <a:latin typeface="Times New Roman"/>
                <a:cs typeface="Times New Roman"/>
              </a:rPr>
              <a:t>address </a:t>
            </a:r>
            <a:r>
              <a:rPr sz="1100" dirty="0">
                <a:latin typeface="Times New Roman"/>
                <a:cs typeface="Times New Roman"/>
              </a:rPr>
              <a:t>the </a:t>
            </a:r>
            <a:r>
              <a:rPr sz="1100" spc="-5" dirty="0">
                <a:latin typeface="Times New Roman"/>
                <a:cs typeface="Times New Roman"/>
              </a:rPr>
              <a:t>issues raised </a:t>
            </a:r>
            <a:r>
              <a:rPr sz="1100" dirty="0">
                <a:latin typeface="Times New Roman"/>
                <a:cs typeface="Times New Roman"/>
              </a:rPr>
              <a:t>in this </a:t>
            </a:r>
            <a:r>
              <a:rPr sz="1100" spc="-5" dirty="0">
                <a:latin typeface="Times New Roman"/>
                <a:cs typeface="Times New Roman"/>
              </a:rPr>
              <a:t>report. The Town expects this </a:t>
            </a:r>
            <a:r>
              <a:rPr sz="1100" dirty="0">
                <a:latin typeface="Times New Roman"/>
                <a:cs typeface="Times New Roman"/>
              </a:rPr>
              <a:t>to be completed </a:t>
            </a:r>
            <a:r>
              <a:rPr sz="1100" spc="-5" dirty="0">
                <a:latin typeface="Times New Roman"/>
                <a:cs typeface="Times New Roman"/>
              </a:rPr>
              <a:t>before </a:t>
            </a:r>
            <a:r>
              <a:rPr sz="1100" dirty="0">
                <a:latin typeface="Times New Roman"/>
                <a:cs typeface="Times New Roman"/>
              </a:rPr>
              <a:t>the  </a:t>
            </a:r>
            <a:r>
              <a:rPr sz="1100" spc="-5" dirty="0">
                <a:latin typeface="Times New Roman"/>
                <a:cs typeface="Times New Roman"/>
              </a:rPr>
              <a:t>conclusion </a:t>
            </a:r>
            <a:r>
              <a:rPr sz="1100" spc="-10" dirty="0">
                <a:latin typeface="Times New Roman"/>
                <a:cs typeface="Times New Roman"/>
              </a:rPr>
              <a:t>of </a:t>
            </a:r>
            <a:r>
              <a:rPr sz="1100" spc="-5" dirty="0">
                <a:latin typeface="Times New Roman"/>
                <a:cs typeface="Times New Roman"/>
              </a:rPr>
              <a:t>fiscal year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2020.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Fraud </a:t>
            </a:r>
            <a:r>
              <a:rPr sz="12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Prevention Measures (repeated from </a:t>
            </a:r>
            <a:r>
              <a:rPr sz="1200" b="1" i="1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prior</a:t>
            </a:r>
            <a:r>
              <a:rPr sz="1200" b="1" i="1" u="heavy" spc="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i="1" u="heavy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year)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21780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Fraud activity throughout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Commonwealth’s municipalities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highest level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recent  memory,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consider taking </a:t>
            </a:r>
            <a:r>
              <a:rPr sz="1200" dirty="0">
                <a:latin typeface="Times New Roman"/>
                <a:cs typeface="Times New Roman"/>
              </a:rPr>
              <a:t>action to </a:t>
            </a:r>
            <a:r>
              <a:rPr sz="1200" spc="-5" dirty="0">
                <a:latin typeface="Times New Roman"/>
                <a:cs typeface="Times New Roman"/>
              </a:rPr>
              <a:t>better help protect itself from </a:t>
            </a:r>
            <a:r>
              <a:rPr sz="1200" dirty="0">
                <a:latin typeface="Times New Roman"/>
                <a:cs typeface="Times New Roman"/>
              </a:rPr>
              <a:t>this  </a:t>
            </a:r>
            <a:r>
              <a:rPr sz="1200" spc="-5" dirty="0">
                <a:latin typeface="Times New Roman"/>
                <a:cs typeface="Times New Roman"/>
              </a:rPr>
              <a:t>unfortunate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trend.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The Town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take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number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additional </a:t>
            </a:r>
            <a:r>
              <a:rPr sz="1200" dirty="0">
                <a:latin typeface="Times New Roman"/>
                <a:cs typeface="Times New Roman"/>
              </a:rPr>
              <a:t>steps to </a:t>
            </a:r>
            <a:r>
              <a:rPr sz="1200" spc="-5" dirty="0">
                <a:latin typeface="Times New Roman"/>
                <a:cs typeface="Times New Roman"/>
              </a:rPr>
              <a:t>address fraud risk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including: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241300" marR="176530" indent="-228600">
              <a:lnSpc>
                <a:spcPts val="1380"/>
              </a:lnSpc>
              <a:spcBef>
                <a:spcPts val="5"/>
              </a:spcBef>
              <a:buAutoNum type="arabicParenR"/>
              <a:tabLst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Perform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risk assessment </a:t>
            </a:r>
            <a:r>
              <a:rPr sz="1200" dirty="0">
                <a:latin typeface="Times New Roman"/>
                <a:cs typeface="Times New Roman"/>
              </a:rPr>
              <a:t>of its most </a:t>
            </a:r>
            <a:r>
              <a:rPr sz="1200" spc="-5" dirty="0">
                <a:latin typeface="Times New Roman"/>
                <a:cs typeface="Times New Roman"/>
              </a:rPr>
              <a:t>vulnerable business processes. This </a:t>
            </a:r>
            <a:r>
              <a:rPr sz="1200" dirty="0">
                <a:latin typeface="Times New Roman"/>
                <a:cs typeface="Times New Roman"/>
              </a:rPr>
              <a:t>risk </a:t>
            </a:r>
            <a:r>
              <a:rPr sz="1200" spc="-5" dirty="0">
                <a:latin typeface="Times New Roman"/>
                <a:cs typeface="Times New Roman"/>
              </a:rPr>
              <a:t>assessment  </a:t>
            </a:r>
            <a:r>
              <a:rPr sz="1200" dirty="0">
                <a:latin typeface="Times New Roman"/>
                <a:cs typeface="Times New Roman"/>
              </a:rPr>
              <a:t>should be </a:t>
            </a:r>
            <a:r>
              <a:rPr sz="1200" spc="-5" dirty="0">
                <a:latin typeface="Times New Roman"/>
                <a:cs typeface="Times New Roman"/>
              </a:rPr>
              <a:t>performed 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highest level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Town’s management with </a:t>
            </a:r>
            <a:r>
              <a:rPr sz="1200" dirty="0">
                <a:latin typeface="Times New Roman"/>
                <a:cs typeface="Times New Roman"/>
              </a:rPr>
              <a:t>inputs </a:t>
            </a:r>
            <a:r>
              <a:rPr sz="1200" spc="-5" dirty="0">
                <a:latin typeface="Times New Roman"/>
                <a:cs typeface="Times New Roman"/>
              </a:rPr>
              <a:t>and  interaction with </a:t>
            </a:r>
            <a:r>
              <a:rPr sz="1200" dirty="0">
                <a:latin typeface="Times New Roman"/>
                <a:cs typeface="Times New Roman"/>
              </a:rPr>
              <a:t>the Town </a:t>
            </a:r>
            <a:r>
              <a:rPr sz="1200" spc="-5" dirty="0">
                <a:latin typeface="Times New Roman"/>
                <a:cs typeface="Times New Roman"/>
              </a:rPr>
              <a:t>Treasurer and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Town Accountant. The </a:t>
            </a:r>
            <a:r>
              <a:rPr sz="1200" dirty="0">
                <a:latin typeface="Times New Roman"/>
                <a:cs typeface="Times New Roman"/>
              </a:rPr>
              <a:t>documented </a:t>
            </a:r>
            <a:r>
              <a:rPr sz="1200" spc="-5" dirty="0">
                <a:latin typeface="Times New Roman"/>
                <a:cs typeface="Times New Roman"/>
              </a:rPr>
              <a:t>results </a:t>
            </a:r>
            <a:r>
              <a:rPr sz="1200" dirty="0">
                <a:latin typeface="Times New Roman"/>
                <a:cs typeface="Times New Roman"/>
              </a:rPr>
              <a:t>of  this </a:t>
            </a:r>
            <a:r>
              <a:rPr sz="1200" spc="-5" dirty="0">
                <a:latin typeface="Times New Roman"/>
                <a:cs typeface="Times New Roman"/>
              </a:rPr>
              <a:t>risk assessment </a:t>
            </a:r>
            <a:r>
              <a:rPr sz="1200" dirty="0">
                <a:latin typeface="Times New Roman"/>
                <a:cs typeface="Times New Roman"/>
              </a:rPr>
              <a:t>should be </a:t>
            </a:r>
            <a:r>
              <a:rPr sz="1200" spc="-5" dirty="0">
                <a:latin typeface="Times New Roman"/>
                <a:cs typeface="Times New Roman"/>
              </a:rPr>
              <a:t>evaluated; significant flaws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design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Town’s  current processes </a:t>
            </a:r>
            <a:r>
              <a:rPr sz="1200" dirty="0">
                <a:latin typeface="Times New Roman"/>
                <a:cs typeface="Times New Roman"/>
              </a:rPr>
              <a:t>should be </a:t>
            </a:r>
            <a:r>
              <a:rPr sz="1200" spc="-5" dirty="0">
                <a:latin typeface="Times New Roman"/>
                <a:cs typeface="Times New Roman"/>
              </a:rPr>
              <a:t>documents and steps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remediation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taken.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rabicParenR"/>
            </a:pPr>
            <a:endParaRPr sz="1150">
              <a:latin typeface="Times New Roman"/>
              <a:cs typeface="Times New Roman"/>
            </a:endParaRPr>
          </a:p>
          <a:p>
            <a:pPr marL="241300" marR="5080" indent="-228600">
              <a:lnSpc>
                <a:spcPts val="1380"/>
              </a:lnSpc>
              <a:buAutoNum type="arabicParenR"/>
              <a:tabLst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Develop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written fraud policy.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Town-wide fraud policy </a:t>
            </a:r>
            <a:r>
              <a:rPr sz="1200" dirty="0">
                <a:latin typeface="Times New Roman"/>
                <a:cs typeface="Times New Roman"/>
              </a:rPr>
              <a:t>should be </a:t>
            </a:r>
            <a:r>
              <a:rPr sz="1200" spc="-5" dirty="0">
                <a:latin typeface="Times New Roman"/>
                <a:cs typeface="Times New Roman"/>
              </a:rPr>
              <a:t>developed and adopted 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Board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Selectmen. An effective fraud </a:t>
            </a:r>
            <a:r>
              <a:rPr sz="1200" dirty="0">
                <a:latin typeface="Times New Roman"/>
                <a:cs typeface="Times New Roman"/>
              </a:rPr>
              <a:t>policy, </a:t>
            </a:r>
            <a:r>
              <a:rPr sz="1200" spc="-5" dirty="0">
                <a:latin typeface="Times New Roman"/>
                <a:cs typeface="Times New Roman"/>
              </a:rPr>
              <a:t>among other </a:t>
            </a:r>
            <a:r>
              <a:rPr sz="1200" dirty="0">
                <a:latin typeface="Times New Roman"/>
                <a:cs typeface="Times New Roman"/>
              </a:rPr>
              <a:t>things, </a:t>
            </a:r>
            <a:r>
              <a:rPr sz="1200" spc="-5" dirty="0">
                <a:latin typeface="Times New Roman"/>
                <a:cs typeface="Times New Roman"/>
              </a:rPr>
              <a:t>clearly defines  fraud,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employees </a:t>
            </a:r>
            <a:r>
              <a:rPr sz="1200" dirty="0">
                <a:latin typeface="Times New Roman"/>
                <a:cs typeface="Times New Roman"/>
              </a:rPr>
              <a:t>responsibilities to </a:t>
            </a:r>
            <a:r>
              <a:rPr sz="1200" spc="-5" dirty="0">
                <a:latin typeface="Times New Roman"/>
                <a:cs typeface="Times New Roman"/>
              </a:rPr>
              <a:t>report fraud, their rights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they become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subject </a:t>
            </a:r>
            <a:r>
              <a:rPr sz="1200" dirty="0">
                <a:latin typeface="Times New Roman"/>
                <a:cs typeface="Times New Roman"/>
              </a:rPr>
              <a:t>of a </a:t>
            </a:r>
            <a:r>
              <a:rPr sz="1200" spc="-5" dirty="0">
                <a:latin typeface="Times New Roman"/>
                <a:cs typeface="Times New Roman"/>
              </a:rPr>
              <a:t>fraud </a:t>
            </a:r>
            <a:r>
              <a:rPr sz="1200" dirty="0">
                <a:latin typeface="Times New Roman"/>
                <a:cs typeface="Times New Roman"/>
              </a:rPr>
              <a:t>investigation, </a:t>
            </a:r>
            <a:r>
              <a:rPr sz="1200" spc="-5" dirty="0">
                <a:latin typeface="Times New Roman"/>
                <a:cs typeface="Times New Roman"/>
              </a:rPr>
              <a:t>confidential mechanisms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report suspected fraud,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fraud  investigation process,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disciplinary actions </a:t>
            </a:r>
            <a:r>
              <a:rPr sz="1200" dirty="0">
                <a:latin typeface="Times New Roman"/>
                <a:cs typeface="Times New Roman"/>
              </a:rPr>
              <a:t>that the </a:t>
            </a:r>
            <a:r>
              <a:rPr sz="1200" spc="-5" dirty="0">
                <a:latin typeface="Times New Roman"/>
                <a:cs typeface="Times New Roman"/>
              </a:rPr>
              <a:t>Town may take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an employee 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found </a:t>
            </a:r>
            <a:r>
              <a:rPr sz="1200" dirty="0">
                <a:latin typeface="Times New Roman"/>
                <a:cs typeface="Times New Roman"/>
              </a:rPr>
              <a:t>guilty of </a:t>
            </a:r>
            <a:r>
              <a:rPr sz="1200" spc="-5" dirty="0">
                <a:latin typeface="Times New Roman"/>
                <a:cs typeface="Times New Roman"/>
              </a:rPr>
              <a:t>fraud. Once developed,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fraud policy </a:t>
            </a:r>
            <a:r>
              <a:rPr sz="1200" dirty="0">
                <a:latin typeface="Times New Roman"/>
                <a:cs typeface="Times New Roman"/>
              </a:rPr>
              <a:t>should be </a:t>
            </a:r>
            <a:r>
              <a:rPr sz="1200" spc="-5" dirty="0">
                <a:latin typeface="Times New Roman"/>
                <a:cs typeface="Times New Roman"/>
              </a:rPr>
              <a:t>clearly communicated 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all employees, as well as, </a:t>
            </a:r>
            <a:r>
              <a:rPr sz="1200" dirty="0">
                <a:latin typeface="Times New Roman"/>
                <a:cs typeface="Times New Roman"/>
              </a:rPr>
              <a:t>outside </a:t>
            </a:r>
            <a:r>
              <a:rPr sz="1200" spc="-5" dirty="0">
                <a:latin typeface="Times New Roman"/>
                <a:cs typeface="Times New Roman"/>
              </a:rPr>
              <a:t>contractors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vendors.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rabicParenR"/>
            </a:pPr>
            <a:endParaRPr sz="1200">
              <a:latin typeface="Times New Roman"/>
              <a:cs typeface="Times New Roman"/>
            </a:endParaRPr>
          </a:p>
          <a:p>
            <a:pPr marL="241300" marR="48260" indent="-228600">
              <a:lnSpc>
                <a:spcPts val="1380"/>
              </a:lnSpc>
              <a:buAutoNum type="arabicParenR"/>
              <a:tabLst>
                <a:tab pos="241300" algn="l"/>
              </a:tabLst>
            </a:pPr>
            <a:r>
              <a:rPr sz="1200" spc="-5" dirty="0">
                <a:latin typeface="Times New Roman"/>
                <a:cs typeface="Times New Roman"/>
              </a:rPr>
              <a:t>The Town </a:t>
            </a:r>
            <a:r>
              <a:rPr sz="1200" dirty="0">
                <a:latin typeface="Times New Roman"/>
                <a:cs typeface="Times New Roman"/>
              </a:rPr>
              <a:t>should perform </a:t>
            </a:r>
            <a:r>
              <a:rPr sz="1200" spc="-5" dirty="0">
                <a:latin typeface="Times New Roman"/>
                <a:cs typeface="Times New Roman"/>
              </a:rPr>
              <a:t>periodic internal </a:t>
            </a:r>
            <a:r>
              <a:rPr sz="1200" dirty="0">
                <a:latin typeface="Times New Roman"/>
                <a:cs typeface="Times New Roman"/>
              </a:rPr>
              <a:t>reviews of </a:t>
            </a:r>
            <a:r>
              <a:rPr sz="1200" spc="-5" dirty="0">
                <a:latin typeface="Times New Roman"/>
                <a:cs typeface="Times New Roman"/>
              </a:rPr>
              <a:t>business processes, particularly </a:t>
            </a:r>
            <a:r>
              <a:rPr sz="1200" dirty="0">
                <a:latin typeface="Times New Roman"/>
                <a:cs typeface="Times New Roman"/>
              </a:rPr>
              <a:t>those  </a:t>
            </a:r>
            <a:r>
              <a:rPr sz="1200" spc="-5" dirty="0">
                <a:latin typeface="Times New Roman"/>
                <a:cs typeface="Times New Roman"/>
              </a:rPr>
              <a:t>that include cash </a:t>
            </a:r>
            <a:r>
              <a:rPr sz="1200" dirty="0">
                <a:latin typeface="Times New Roman"/>
                <a:cs typeface="Times New Roman"/>
              </a:rPr>
              <a:t>handling. </a:t>
            </a:r>
            <a:r>
              <a:rPr sz="1200" spc="-5" dirty="0">
                <a:latin typeface="Times New Roman"/>
                <a:cs typeface="Times New Roman"/>
              </a:rPr>
              <a:t>The Town Treasurer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Town Accountant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identify  departments whose </a:t>
            </a:r>
            <a:r>
              <a:rPr sz="1200" dirty="0">
                <a:latin typeface="Times New Roman"/>
                <a:cs typeface="Times New Roman"/>
              </a:rPr>
              <a:t>business </a:t>
            </a:r>
            <a:r>
              <a:rPr sz="1200" spc="-5" dirty="0">
                <a:latin typeface="Times New Roman"/>
                <a:cs typeface="Times New Roman"/>
              </a:rPr>
              <a:t>operations </a:t>
            </a:r>
            <a:r>
              <a:rPr sz="1200" dirty="0">
                <a:latin typeface="Times New Roman"/>
                <a:cs typeface="Times New Roman"/>
              </a:rPr>
              <a:t>should be </a:t>
            </a:r>
            <a:r>
              <a:rPr sz="1200" spc="-5" dirty="0">
                <a:latin typeface="Times New Roman"/>
                <a:cs typeface="Times New Roman"/>
              </a:rPr>
              <a:t>reviewed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evaluating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dollar amount  and frequency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cash </a:t>
            </a:r>
            <a:r>
              <a:rPr sz="1200" dirty="0">
                <a:latin typeface="Times New Roman"/>
                <a:cs typeface="Times New Roman"/>
              </a:rPr>
              <a:t>transactions </a:t>
            </a:r>
            <a:r>
              <a:rPr sz="1200" spc="-5" dirty="0">
                <a:latin typeface="Times New Roman"/>
                <a:cs typeface="Times New Roman"/>
              </a:rPr>
              <a:t>within these departments. On </a:t>
            </a:r>
            <a:r>
              <a:rPr sz="1200" dirty="0">
                <a:latin typeface="Times New Roman"/>
                <a:cs typeface="Times New Roman"/>
              </a:rPr>
              <a:t>a quarterly or </a:t>
            </a:r>
            <a:r>
              <a:rPr sz="1200" spc="-5" dirty="0">
                <a:latin typeface="Times New Roman"/>
                <a:cs typeface="Times New Roman"/>
              </a:rPr>
              <a:t>semi-annual  basis,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finance team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meet with these departments </a:t>
            </a:r>
            <a:r>
              <a:rPr sz="1200" dirty="0">
                <a:latin typeface="Times New Roman"/>
                <a:cs typeface="Times New Roman"/>
              </a:rPr>
              <a:t>on a </a:t>
            </a:r>
            <a:r>
              <a:rPr sz="1200" spc="-5" dirty="0">
                <a:latin typeface="Times New Roman"/>
                <a:cs typeface="Times New Roman"/>
              </a:rPr>
              <a:t>rotational </a:t>
            </a:r>
            <a:r>
              <a:rPr sz="1200" dirty="0">
                <a:latin typeface="Times New Roman"/>
                <a:cs typeface="Times New Roman"/>
              </a:rPr>
              <a:t>basis to </a:t>
            </a:r>
            <a:r>
              <a:rPr sz="1200" spc="-5" dirty="0">
                <a:latin typeface="Times New Roman"/>
                <a:cs typeface="Times New Roman"/>
              </a:rPr>
              <a:t>evaluate  their current processes </a:t>
            </a:r>
            <a:r>
              <a:rPr sz="1200" dirty="0">
                <a:latin typeface="Times New Roman"/>
                <a:cs typeface="Times New Roman"/>
              </a:rPr>
              <a:t>and, if </a:t>
            </a:r>
            <a:r>
              <a:rPr sz="1200" spc="-5" dirty="0">
                <a:latin typeface="Times New Roman"/>
                <a:cs typeface="Times New Roman"/>
              </a:rPr>
              <a:t>necessary, </a:t>
            </a:r>
            <a:r>
              <a:rPr sz="1200" dirty="0">
                <a:latin typeface="Times New Roman"/>
                <a:cs typeface="Times New Roman"/>
              </a:rPr>
              <a:t>recommend </a:t>
            </a:r>
            <a:r>
              <a:rPr sz="1200" spc="-5" dirty="0">
                <a:latin typeface="Times New Roman"/>
                <a:cs typeface="Times New Roman"/>
              </a:rPr>
              <a:t>and implement enhancements and/or  improvements. Furthermore, we recommend </a:t>
            </a:r>
            <a:r>
              <a:rPr sz="1200" dirty="0">
                <a:latin typeface="Times New Roman"/>
                <a:cs typeface="Times New Roman"/>
              </a:rPr>
              <a:t>that this </a:t>
            </a:r>
            <a:r>
              <a:rPr sz="1200" spc="-5" dirty="0">
                <a:latin typeface="Times New Roman"/>
                <a:cs typeface="Times New Roman"/>
              </a:rPr>
              <a:t>finance </a:t>
            </a:r>
            <a:r>
              <a:rPr sz="1200" dirty="0">
                <a:latin typeface="Times New Roman"/>
                <a:cs typeface="Times New Roman"/>
              </a:rPr>
              <a:t>team </a:t>
            </a:r>
            <a:r>
              <a:rPr sz="1200" spc="-5" dirty="0">
                <a:latin typeface="Times New Roman"/>
                <a:cs typeface="Times New Roman"/>
              </a:rPr>
              <a:t>establish dedicated </a:t>
            </a:r>
            <a:r>
              <a:rPr sz="1200" dirty="0">
                <a:latin typeface="Times New Roman"/>
                <a:cs typeface="Times New Roman"/>
              </a:rPr>
              <a:t>days  in its </a:t>
            </a:r>
            <a:r>
              <a:rPr sz="1200" spc="-5" dirty="0">
                <a:latin typeface="Times New Roman"/>
                <a:cs typeface="Times New Roman"/>
              </a:rPr>
              <a:t>calendar </a:t>
            </a:r>
            <a:r>
              <a:rPr sz="1200" dirty="0">
                <a:latin typeface="Times New Roman"/>
                <a:cs typeface="Times New Roman"/>
              </a:rPr>
              <a:t>for </a:t>
            </a:r>
            <a:r>
              <a:rPr sz="1200" spc="-5" dirty="0">
                <a:latin typeface="Times New Roman"/>
                <a:cs typeface="Times New Roman"/>
              </a:rPr>
              <a:t>these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procedures.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1511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We understand that </a:t>
            </a:r>
            <a:r>
              <a:rPr sz="1200" dirty="0">
                <a:latin typeface="Times New Roman"/>
                <a:cs typeface="Times New Roman"/>
              </a:rPr>
              <a:t>the Town </a:t>
            </a:r>
            <a:r>
              <a:rPr sz="1200" spc="-5" dirty="0">
                <a:latin typeface="Times New Roman"/>
                <a:cs typeface="Times New Roman"/>
              </a:rPr>
              <a:t>will </a:t>
            </a:r>
            <a:r>
              <a:rPr sz="1200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addressing </a:t>
            </a:r>
            <a:r>
              <a:rPr sz="1200" dirty="0">
                <a:latin typeface="Times New Roman"/>
                <a:cs typeface="Times New Roman"/>
              </a:rPr>
              <a:t>these </a:t>
            </a:r>
            <a:r>
              <a:rPr sz="1200" spc="-5" dirty="0">
                <a:latin typeface="Times New Roman"/>
                <a:cs typeface="Times New Roman"/>
              </a:rPr>
              <a:t>comments as </a:t>
            </a:r>
            <a:r>
              <a:rPr sz="1200" dirty="0">
                <a:latin typeface="Times New Roman"/>
                <a:cs typeface="Times New Roman"/>
              </a:rPr>
              <a:t>part of its </a:t>
            </a:r>
            <a:r>
              <a:rPr sz="1200" spc="-5" dirty="0">
                <a:latin typeface="Times New Roman"/>
                <a:cs typeface="Times New Roman"/>
              </a:rPr>
              <a:t>fiscal year </a:t>
            </a:r>
            <a:r>
              <a:rPr sz="1200" dirty="0">
                <a:latin typeface="Times New Roman"/>
                <a:cs typeface="Times New Roman"/>
              </a:rPr>
              <a:t>2020  </a:t>
            </a:r>
            <a:r>
              <a:rPr sz="1200" spc="-5" dirty="0">
                <a:latin typeface="Times New Roman"/>
                <a:cs typeface="Times New Roman"/>
              </a:rPr>
              <a:t>goals and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objectives.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448">
    <p:wipe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842772" y="764025"/>
            <a:ext cx="6087110" cy="205740"/>
          </a:xfrm>
          <a:prstGeom prst="rect">
            <a:avLst/>
          </a:prstGeom>
          <a:ln w="6096">
            <a:solidFill>
              <a:srgbClr val="000000"/>
            </a:solidFill>
          </a:ln>
        </p:spPr>
        <p:txBody>
          <a:bodyPr vert="horz" wrap="square" lIns="0" tIns="444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1200" b="1" spc="-5" dirty="0">
                <a:latin typeface="Times New Roman"/>
                <a:cs typeface="Times New Roman"/>
              </a:rPr>
              <a:t>GENERAL FINDINGS AND</a:t>
            </a:r>
            <a:r>
              <a:rPr sz="1200" b="1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RECOMMENDATIONS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30300" y="1124711"/>
            <a:ext cx="5725795" cy="7240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241300" algn="l"/>
              </a:tabLst>
            </a:pPr>
            <a:r>
              <a:rPr sz="1200" b="1" i="1" spc="-5" dirty="0">
                <a:latin typeface="Times New Roman"/>
                <a:cs typeface="Times New Roman"/>
              </a:rPr>
              <a:t>Lease </a:t>
            </a:r>
            <a:r>
              <a:rPr sz="1200" b="1" i="1" dirty="0">
                <a:latin typeface="Times New Roman"/>
                <a:cs typeface="Times New Roman"/>
              </a:rPr>
              <a:t>accounting </a:t>
            </a:r>
            <a:r>
              <a:rPr sz="1200" b="1" i="1" spc="-5" dirty="0">
                <a:latin typeface="Times New Roman"/>
                <a:cs typeface="Times New Roman"/>
              </a:rPr>
              <a:t>(new comment)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AutoNum type="arabicPeriod"/>
            </a:pPr>
            <a:endParaRPr sz="1200">
              <a:latin typeface="Times New Roman"/>
              <a:cs typeface="Times New Roman"/>
            </a:endParaRPr>
          </a:p>
          <a:p>
            <a:pPr marL="241300" marR="177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Town has </a:t>
            </a:r>
            <a:r>
              <a:rPr sz="1200" dirty="0">
                <a:latin typeface="Times New Roman"/>
                <a:cs typeface="Times New Roman"/>
              </a:rPr>
              <a:t>begun </a:t>
            </a:r>
            <a:r>
              <a:rPr sz="1200" spc="-5" dirty="0">
                <a:latin typeface="Times New Roman"/>
                <a:cs typeface="Times New Roman"/>
              </a:rPr>
              <a:t>financing capital assets </a:t>
            </a:r>
            <a:r>
              <a:rPr sz="1200" dirty="0">
                <a:latin typeface="Times New Roman"/>
                <a:cs typeface="Times New Roman"/>
              </a:rPr>
              <a:t>through </a:t>
            </a:r>
            <a:r>
              <a:rPr sz="1200" spc="-5" dirty="0">
                <a:latin typeface="Times New Roman"/>
                <a:cs typeface="Times New Roman"/>
              </a:rPr>
              <a:t>leases. There were </a:t>
            </a:r>
            <a:r>
              <a:rPr sz="1200" dirty="0">
                <a:latin typeface="Times New Roman"/>
                <a:cs typeface="Times New Roman"/>
              </a:rPr>
              <a:t>two </a:t>
            </a:r>
            <a:r>
              <a:rPr sz="1200" spc="-5" dirty="0">
                <a:latin typeface="Times New Roman"/>
                <a:cs typeface="Times New Roman"/>
              </a:rPr>
              <a:t>such lease  agreements for </a:t>
            </a:r>
            <a:r>
              <a:rPr sz="1200" dirty="0">
                <a:latin typeface="Times New Roman"/>
                <a:cs typeface="Times New Roman"/>
              </a:rPr>
              <a:t>three </a:t>
            </a:r>
            <a:r>
              <a:rPr sz="1200" spc="-5" dirty="0">
                <a:latin typeface="Times New Roman"/>
                <a:cs typeface="Times New Roman"/>
              </a:rPr>
              <a:t>capital assets that were </a:t>
            </a:r>
            <a:r>
              <a:rPr sz="1200" dirty="0">
                <a:latin typeface="Times New Roman"/>
                <a:cs typeface="Times New Roman"/>
              </a:rPr>
              <a:t>entered into </a:t>
            </a:r>
            <a:r>
              <a:rPr sz="1200" spc="-5" dirty="0">
                <a:latin typeface="Times New Roman"/>
                <a:cs typeface="Times New Roman"/>
              </a:rPr>
              <a:t>during fiscal </a:t>
            </a:r>
            <a:r>
              <a:rPr sz="1200" dirty="0">
                <a:latin typeface="Times New Roman"/>
                <a:cs typeface="Times New Roman"/>
              </a:rPr>
              <a:t>2019. </a:t>
            </a:r>
            <a:r>
              <a:rPr sz="1200" spc="-5" dirty="0">
                <a:latin typeface="Times New Roman"/>
                <a:cs typeface="Times New Roman"/>
              </a:rPr>
              <a:t>The total  commitment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relative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these </a:t>
            </a:r>
            <a:r>
              <a:rPr sz="1200" dirty="0">
                <a:latin typeface="Times New Roman"/>
                <a:cs typeface="Times New Roman"/>
              </a:rPr>
              <a:t>arrangements </a:t>
            </a:r>
            <a:r>
              <a:rPr sz="1200" spc="-5" dirty="0">
                <a:latin typeface="Times New Roman"/>
                <a:cs typeface="Times New Roman"/>
              </a:rPr>
              <a:t>over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next five years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almost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$700,000.</a:t>
            </a:r>
            <a:endParaRPr sz="1200">
              <a:latin typeface="Times New Roman"/>
              <a:cs typeface="Times New Roman"/>
            </a:endParaRPr>
          </a:p>
          <a:p>
            <a:pPr marL="241300" marR="217170">
              <a:lnSpc>
                <a:spcPct val="191700"/>
              </a:lnSpc>
            </a:pPr>
            <a:r>
              <a:rPr sz="1200" spc="-5" dirty="0">
                <a:latin typeface="Times New Roman"/>
                <a:cs typeface="Times New Roman"/>
              </a:rPr>
              <a:t>Copies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these and similar arrangements </a:t>
            </a:r>
            <a:r>
              <a:rPr sz="1200" dirty="0">
                <a:latin typeface="Times New Roman"/>
                <a:cs typeface="Times New Roman"/>
              </a:rPr>
              <a:t>should be </a:t>
            </a:r>
            <a:r>
              <a:rPr sz="1200" spc="-5" dirty="0">
                <a:latin typeface="Times New Roman"/>
                <a:cs typeface="Times New Roman"/>
              </a:rPr>
              <a:t>maintained </a:t>
            </a:r>
            <a:r>
              <a:rPr sz="1200" dirty="0">
                <a:latin typeface="Times New Roman"/>
                <a:cs typeface="Times New Roman"/>
              </a:rPr>
              <a:t>by the </a:t>
            </a:r>
            <a:r>
              <a:rPr sz="1200" spc="-5" dirty="0">
                <a:latin typeface="Times New Roman"/>
                <a:cs typeface="Times New Roman"/>
              </a:rPr>
              <a:t>Finance Office.  This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important </a:t>
            </a:r>
            <a:r>
              <a:rPr sz="1200" dirty="0">
                <a:latin typeface="Times New Roman"/>
                <a:cs typeface="Times New Roman"/>
              </a:rPr>
              <a:t>to note </a:t>
            </a:r>
            <a:r>
              <a:rPr sz="1200" spc="-5" dirty="0">
                <a:latin typeface="Times New Roman"/>
                <a:cs typeface="Times New Roman"/>
              </a:rPr>
              <a:t>for two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reasons: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300">
              <a:latin typeface="Times New Roman"/>
              <a:cs typeface="Times New Roman"/>
            </a:endParaRPr>
          </a:p>
          <a:p>
            <a:pPr marL="469900" marR="5080" lvl="1" indent="-228600" algn="just">
              <a:lnSpc>
                <a:spcPts val="1380"/>
              </a:lnSpc>
              <a:buFont typeface="Symbol"/>
              <a:buChar char=""/>
              <a:tabLst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New </a:t>
            </a:r>
            <a:r>
              <a:rPr sz="1200" dirty="0">
                <a:latin typeface="Times New Roman"/>
                <a:cs typeface="Times New Roman"/>
              </a:rPr>
              <a:t>SEC </a:t>
            </a:r>
            <a:r>
              <a:rPr sz="1200" spc="-5" dirty="0">
                <a:latin typeface="Times New Roman"/>
                <a:cs typeface="Times New Roman"/>
              </a:rPr>
              <a:t>disclosures require any direct financing arrangements which include leases 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publicly disclosed through an SEC filing. The requirement went </a:t>
            </a:r>
            <a:r>
              <a:rPr sz="1200" dirty="0">
                <a:latin typeface="Times New Roman"/>
                <a:cs typeface="Times New Roman"/>
              </a:rPr>
              <a:t>into </a:t>
            </a:r>
            <a:r>
              <a:rPr sz="1200" spc="-5" dirty="0">
                <a:latin typeface="Times New Roman"/>
                <a:cs typeface="Times New Roman"/>
              </a:rPr>
              <a:t>effect for  any material </a:t>
            </a:r>
            <a:r>
              <a:rPr sz="1200" dirty="0">
                <a:latin typeface="Times New Roman"/>
                <a:cs typeface="Times New Roman"/>
              </a:rPr>
              <a:t>arrangements </a:t>
            </a:r>
            <a:r>
              <a:rPr sz="1200" spc="-5" dirty="0">
                <a:latin typeface="Times New Roman"/>
                <a:cs typeface="Times New Roman"/>
              </a:rPr>
              <a:t>entered </a:t>
            </a:r>
            <a:r>
              <a:rPr sz="1200" dirty="0">
                <a:latin typeface="Times New Roman"/>
                <a:cs typeface="Times New Roman"/>
              </a:rPr>
              <a:t>into </a:t>
            </a:r>
            <a:r>
              <a:rPr sz="1200" spc="-5" dirty="0">
                <a:latin typeface="Times New Roman"/>
                <a:cs typeface="Times New Roman"/>
              </a:rPr>
              <a:t>after February </a:t>
            </a:r>
            <a:r>
              <a:rPr sz="1200" dirty="0">
                <a:latin typeface="Times New Roman"/>
                <a:cs typeface="Times New Roman"/>
              </a:rPr>
              <a:t>26, 2019. </a:t>
            </a:r>
            <a:r>
              <a:rPr sz="1200" spc="-5" dirty="0">
                <a:latin typeface="Times New Roman"/>
                <a:cs typeface="Times New Roman"/>
              </a:rPr>
              <a:t>Failure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meet these  requirements will </a:t>
            </a:r>
            <a:r>
              <a:rPr sz="1200" dirty="0">
                <a:latin typeface="Times New Roman"/>
                <a:cs typeface="Times New Roman"/>
              </a:rPr>
              <a:t>cause 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to be </a:t>
            </a:r>
            <a:r>
              <a:rPr sz="1200" spc="-5" dirty="0">
                <a:latin typeface="Times New Roman"/>
                <a:cs typeface="Times New Roman"/>
              </a:rPr>
              <a:t>required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issue a </a:t>
            </a:r>
            <a:r>
              <a:rPr sz="1200" spc="-5" dirty="0">
                <a:latin typeface="Times New Roman"/>
                <a:cs typeface="Times New Roman"/>
              </a:rPr>
              <a:t>notice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violation.</a:t>
            </a:r>
            <a:endParaRPr sz="1200">
              <a:latin typeface="Times New Roman"/>
              <a:cs typeface="Times New Roman"/>
            </a:endParaRPr>
          </a:p>
          <a:p>
            <a:pPr marL="469900" marR="274955" lvl="1" indent="-228600">
              <a:lnSpc>
                <a:spcPts val="1380"/>
              </a:lnSpc>
              <a:spcBef>
                <a:spcPts val="85"/>
              </a:spcBef>
              <a:buFont typeface="Symbol"/>
              <a:buChar char="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New GASB requirements that </a:t>
            </a:r>
            <a:r>
              <a:rPr sz="1200" dirty="0">
                <a:latin typeface="Times New Roman"/>
                <a:cs typeface="Times New Roman"/>
              </a:rPr>
              <a:t>go into </a:t>
            </a:r>
            <a:r>
              <a:rPr sz="1200" spc="-5" dirty="0">
                <a:latin typeface="Times New Roman"/>
                <a:cs typeface="Times New Roman"/>
              </a:rPr>
              <a:t>effect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fiscal </a:t>
            </a:r>
            <a:r>
              <a:rPr sz="1200" dirty="0">
                <a:latin typeface="Times New Roman"/>
                <a:cs typeface="Times New Roman"/>
              </a:rPr>
              <a:t>year 2021 </a:t>
            </a:r>
            <a:r>
              <a:rPr sz="1200" spc="-5" dirty="0">
                <a:latin typeface="Times New Roman"/>
                <a:cs typeface="Times New Roman"/>
              </a:rPr>
              <a:t>will require much  more disclosure related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leases. 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result,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Finance Office </a:t>
            </a:r>
            <a:r>
              <a:rPr sz="1200" dirty="0">
                <a:latin typeface="Times New Roman"/>
                <a:cs typeface="Times New Roman"/>
              </a:rPr>
              <a:t>should have  </a:t>
            </a:r>
            <a:r>
              <a:rPr sz="1200" spc="-5" dirty="0">
                <a:latin typeface="Times New Roman"/>
                <a:cs typeface="Times New Roman"/>
              </a:rPr>
              <a:t>available all leases for review during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audit.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50">
              <a:latin typeface="Times New Roman"/>
              <a:cs typeface="Times New Roman"/>
            </a:endParaRPr>
          </a:p>
          <a:p>
            <a:pPr marL="241300" marR="15875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In order </a:t>
            </a:r>
            <a:r>
              <a:rPr sz="1200" i="1" dirty="0">
                <a:latin typeface="Times New Roman"/>
                <a:cs typeface="Times New Roman"/>
              </a:rPr>
              <a:t>to </a:t>
            </a:r>
            <a:r>
              <a:rPr sz="1200" i="1" spc="-5" dirty="0">
                <a:latin typeface="Times New Roman"/>
                <a:cs typeface="Times New Roman"/>
              </a:rPr>
              <a:t>more easily </a:t>
            </a:r>
            <a:r>
              <a:rPr sz="1200" i="1" dirty="0">
                <a:latin typeface="Times New Roman"/>
                <a:cs typeface="Times New Roman"/>
              </a:rPr>
              <a:t>comply with both </a:t>
            </a:r>
            <a:r>
              <a:rPr sz="1200" i="1" spc="-5" dirty="0">
                <a:latin typeface="Times New Roman"/>
                <a:cs typeface="Times New Roman"/>
              </a:rPr>
              <a:t>SEC </a:t>
            </a:r>
            <a:r>
              <a:rPr sz="1200" i="1" dirty="0">
                <a:latin typeface="Times New Roman"/>
                <a:cs typeface="Times New Roman"/>
              </a:rPr>
              <a:t>and </a:t>
            </a:r>
            <a:r>
              <a:rPr sz="1200" i="1" spc="-5" dirty="0">
                <a:latin typeface="Times New Roman"/>
                <a:cs typeface="Times New Roman"/>
              </a:rPr>
              <a:t>GASB disclosure requirements, </a:t>
            </a:r>
            <a:r>
              <a:rPr sz="1200" i="1" dirty="0">
                <a:latin typeface="Times New Roman"/>
                <a:cs typeface="Times New Roman"/>
              </a:rPr>
              <a:t>the  Town is in the </a:t>
            </a:r>
            <a:r>
              <a:rPr sz="1200" i="1" spc="-5" dirty="0">
                <a:latin typeface="Times New Roman"/>
                <a:cs typeface="Times New Roman"/>
              </a:rPr>
              <a:t>process </a:t>
            </a:r>
            <a:r>
              <a:rPr sz="1200" i="1" dirty="0">
                <a:latin typeface="Times New Roman"/>
                <a:cs typeface="Times New Roman"/>
              </a:rPr>
              <a:t>of putting in </a:t>
            </a:r>
            <a:r>
              <a:rPr sz="1200" i="1" spc="-5" dirty="0">
                <a:latin typeface="Times New Roman"/>
                <a:cs typeface="Times New Roman"/>
              </a:rPr>
              <a:t>place </a:t>
            </a:r>
            <a:r>
              <a:rPr sz="1200" i="1" dirty="0">
                <a:latin typeface="Times New Roman"/>
                <a:cs typeface="Times New Roman"/>
              </a:rPr>
              <a:t>a </a:t>
            </a:r>
            <a:r>
              <a:rPr sz="1200" i="1" spc="-5" dirty="0">
                <a:latin typeface="Times New Roman"/>
                <a:cs typeface="Times New Roman"/>
              </a:rPr>
              <a:t>more streamlined policy </a:t>
            </a:r>
            <a:r>
              <a:rPr sz="1200" i="1" dirty="0">
                <a:latin typeface="Times New Roman"/>
                <a:cs typeface="Times New Roman"/>
              </a:rPr>
              <a:t>of processing </a:t>
            </a:r>
            <a:r>
              <a:rPr sz="1200" i="1" spc="-5" dirty="0">
                <a:latin typeface="Times New Roman"/>
                <a:cs typeface="Times New Roman"/>
              </a:rPr>
              <a:t>leases  which </a:t>
            </a:r>
            <a:r>
              <a:rPr sz="1200" i="1" dirty="0">
                <a:latin typeface="Times New Roman"/>
                <a:cs typeface="Times New Roman"/>
              </a:rPr>
              <a:t>will </a:t>
            </a:r>
            <a:r>
              <a:rPr sz="1200" i="1" spc="-5" dirty="0">
                <a:latin typeface="Times New Roman"/>
                <a:cs typeface="Times New Roman"/>
              </a:rPr>
              <a:t>consist </a:t>
            </a:r>
            <a:r>
              <a:rPr sz="1200" i="1" dirty="0">
                <a:latin typeface="Times New Roman"/>
                <a:cs typeface="Times New Roman"/>
              </a:rPr>
              <a:t>of </a:t>
            </a:r>
            <a:r>
              <a:rPr sz="1200" i="1" spc="-5" dirty="0">
                <a:latin typeface="Times New Roman"/>
                <a:cs typeface="Times New Roman"/>
              </a:rPr>
              <a:t>combining </a:t>
            </a:r>
            <a:r>
              <a:rPr sz="1200" i="1" dirty="0">
                <a:latin typeface="Times New Roman"/>
                <a:cs typeface="Times New Roman"/>
              </a:rPr>
              <a:t>this </a:t>
            </a:r>
            <a:r>
              <a:rPr sz="1200" i="1" spc="-5" dirty="0">
                <a:latin typeface="Times New Roman"/>
                <a:cs typeface="Times New Roman"/>
              </a:rPr>
              <a:t>with </a:t>
            </a:r>
            <a:r>
              <a:rPr sz="1200" i="1" dirty="0">
                <a:latin typeface="Times New Roman"/>
                <a:cs typeface="Times New Roman"/>
              </a:rPr>
              <a:t>the </a:t>
            </a:r>
            <a:r>
              <a:rPr sz="1200" i="1" spc="-5" dirty="0">
                <a:latin typeface="Times New Roman"/>
                <a:cs typeface="Times New Roman"/>
              </a:rPr>
              <a:t>liability insurance process. </a:t>
            </a:r>
            <a:r>
              <a:rPr sz="1200" i="1" dirty="0">
                <a:latin typeface="Times New Roman"/>
                <a:cs typeface="Times New Roman"/>
              </a:rPr>
              <a:t>Beginning  </a:t>
            </a:r>
            <a:r>
              <a:rPr sz="1200" i="1" spc="-5" dirty="0">
                <a:latin typeface="Times New Roman"/>
                <a:cs typeface="Times New Roman"/>
              </a:rPr>
              <a:t>immediately, </a:t>
            </a:r>
            <a:r>
              <a:rPr sz="1200" i="1" dirty="0">
                <a:latin typeface="Times New Roman"/>
                <a:cs typeface="Times New Roman"/>
              </a:rPr>
              <a:t>all </a:t>
            </a:r>
            <a:r>
              <a:rPr sz="1200" i="1" spc="-5" dirty="0">
                <a:latin typeface="Times New Roman"/>
                <a:cs typeface="Times New Roman"/>
              </a:rPr>
              <a:t>information related </a:t>
            </a:r>
            <a:r>
              <a:rPr sz="1200" i="1" dirty="0">
                <a:latin typeface="Times New Roman"/>
                <a:cs typeface="Times New Roman"/>
              </a:rPr>
              <a:t>to </a:t>
            </a:r>
            <a:r>
              <a:rPr sz="1200" i="1" spc="-5" dirty="0">
                <a:latin typeface="Times New Roman"/>
                <a:cs typeface="Times New Roman"/>
              </a:rPr>
              <a:t>leases </a:t>
            </a:r>
            <a:r>
              <a:rPr sz="1200" i="1" dirty="0">
                <a:latin typeface="Times New Roman"/>
                <a:cs typeface="Times New Roman"/>
              </a:rPr>
              <a:t>and liability </a:t>
            </a:r>
            <a:r>
              <a:rPr sz="1200" i="1" spc="-5" dirty="0">
                <a:latin typeface="Times New Roman"/>
                <a:cs typeface="Times New Roman"/>
              </a:rPr>
              <a:t>insurance </a:t>
            </a:r>
            <a:r>
              <a:rPr sz="1200" i="1" dirty="0">
                <a:latin typeface="Times New Roman"/>
                <a:cs typeface="Times New Roman"/>
              </a:rPr>
              <a:t>will </a:t>
            </a:r>
            <a:r>
              <a:rPr sz="1200" i="1" spc="-10" dirty="0">
                <a:latin typeface="Times New Roman"/>
                <a:cs typeface="Times New Roman"/>
              </a:rPr>
              <a:t>be </a:t>
            </a:r>
            <a:r>
              <a:rPr sz="1200" i="1" spc="-5" dirty="0">
                <a:latin typeface="Times New Roman"/>
                <a:cs typeface="Times New Roman"/>
              </a:rPr>
              <a:t>managed </a:t>
            </a:r>
            <a:r>
              <a:rPr sz="1200" i="1" dirty="0">
                <a:latin typeface="Times New Roman"/>
                <a:cs typeface="Times New Roman"/>
              </a:rPr>
              <a:t>in  </a:t>
            </a:r>
            <a:r>
              <a:rPr sz="1200" i="1" spc="-5" dirty="0">
                <a:latin typeface="Times New Roman"/>
                <a:cs typeface="Times New Roman"/>
              </a:rPr>
              <a:t>conjunction </a:t>
            </a:r>
            <a:r>
              <a:rPr sz="1200" i="1" dirty="0">
                <a:latin typeface="Times New Roman"/>
                <a:cs typeface="Times New Roman"/>
              </a:rPr>
              <a:t>with the </a:t>
            </a:r>
            <a:r>
              <a:rPr sz="1200" i="1" spc="-5" dirty="0">
                <a:latin typeface="Times New Roman"/>
                <a:cs typeface="Times New Roman"/>
              </a:rPr>
              <a:t>Town Accountant’s Office. </a:t>
            </a:r>
            <a:r>
              <a:rPr sz="1200" i="1" dirty="0">
                <a:latin typeface="Times New Roman"/>
                <a:cs typeface="Times New Roman"/>
              </a:rPr>
              <a:t>Hilltop </a:t>
            </a:r>
            <a:r>
              <a:rPr sz="1200" i="1" spc="-5" dirty="0">
                <a:latin typeface="Times New Roman"/>
                <a:cs typeface="Times New Roman"/>
              </a:rPr>
              <a:t>Securities </a:t>
            </a:r>
            <a:r>
              <a:rPr sz="1200" i="1" dirty="0">
                <a:latin typeface="Times New Roman"/>
                <a:cs typeface="Times New Roman"/>
              </a:rPr>
              <a:t>will be </a:t>
            </a:r>
            <a:r>
              <a:rPr sz="1200" i="1" spc="-5" dirty="0">
                <a:latin typeface="Times New Roman"/>
                <a:cs typeface="Times New Roman"/>
              </a:rPr>
              <a:t>made </a:t>
            </a:r>
            <a:r>
              <a:rPr sz="1200" i="1" dirty="0">
                <a:latin typeface="Times New Roman"/>
                <a:cs typeface="Times New Roman"/>
              </a:rPr>
              <a:t>aware of  all </a:t>
            </a:r>
            <a:r>
              <a:rPr sz="1200" i="1" spc="-5" dirty="0">
                <a:latin typeface="Times New Roman"/>
                <a:cs typeface="Times New Roman"/>
              </a:rPr>
              <a:t>lease transactions </a:t>
            </a:r>
            <a:r>
              <a:rPr sz="1200" i="1" dirty="0">
                <a:latin typeface="Times New Roman"/>
                <a:cs typeface="Times New Roman"/>
              </a:rPr>
              <a:t>and </a:t>
            </a:r>
            <a:r>
              <a:rPr sz="1200" i="1" spc="-5" dirty="0">
                <a:latin typeface="Times New Roman"/>
                <a:cs typeface="Times New Roman"/>
              </a:rPr>
              <a:t>they </a:t>
            </a:r>
            <a:r>
              <a:rPr sz="1200" i="1" dirty="0">
                <a:latin typeface="Times New Roman"/>
                <a:cs typeface="Times New Roman"/>
              </a:rPr>
              <a:t>will assist the </a:t>
            </a:r>
            <a:r>
              <a:rPr sz="1200" i="1" spc="-10" dirty="0">
                <a:latin typeface="Times New Roman"/>
                <a:cs typeface="Times New Roman"/>
              </a:rPr>
              <a:t>Town </a:t>
            </a:r>
            <a:r>
              <a:rPr sz="1200" i="1" dirty="0">
                <a:latin typeface="Times New Roman"/>
                <a:cs typeface="Times New Roman"/>
              </a:rPr>
              <a:t>with any </a:t>
            </a:r>
            <a:r>
              <a:rPr sz="1200" i="1" spc="-5" dirty="0">
                <a:latin typeface="Times New Roman"/>
                <a:cs typeface="Times New Roman"/>
              </a:rPr>
              <a:t>disclosure requirements </a:t>
            </a:r>
            <a:r>
              <a:rPr sz="1200" i="1" dirty="0">
                <a:latin typeface="Times New Roman"/>
                <a:cs typeface="Times New Roman"/>
              </a:rPr>
              <a:t>as a  </a:t>
            </a:r>
            <a:r>
              <a:rPr sz="1200" i="1" spc="-5" dirty="0">
                <a:latin typeface="Times New Roman"/>
                <a:cs typeface="Times New Roman"/>
              </a:rPr>
              <a:t>result.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buAutoNum type="arabicPeriod" startAt="2"/>
              <a:tabLst>
                <a:tab pos="241300" algn="l"/>
              </a:tabLst>
            </a:pPr>
            <a:r>
              <a:rPr sz="1200" b="1" i="1" spc="-5" dirty="0">
                <a:latin typeface="Times New Roman"/>
                <a:cs typeface="Times New Roman"/>
              </a:rPr>
              <a:t>Interest Income Allocations (new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comment)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241300" marR="171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Typically, when </a:t>
            </a:r>
            <a:r>
              <a:rPr sz="1200" dirty="0">
                <a:latin typeface="Times New Roman"/>
                <a:cs typeface="Times New Roman"/>
              </a:rPr>
              <a:t>a Town </a:t>
            </a:r>
            <a:r>
              <a:rPr sz="1200" spc="-5" dirty="0">
                <a:latin typeface="Times New Roman"/>
                <a:cs typeface="Times New Roman"/>
              </a:rPr>
              <a:t>completes </a:t>
            </a:r>
            <a:r>
              <a:rPr sz="1200" dirty="0">
                <a:latin typeface="Times New Roman"/>
                <a:cs typeface="Times New Roman"/>
              </a:rPr>
              <a:t>a large bond </a:t>
            </a:r>
            <a:r>
              <a:rPr sz="1200" spc="-5" dirty="0">
                <a:latin typeface="Times New Roman"/>
                <a:cs typeface="Times New Roman"/>
              </a:rPr>
              <a:t>issuance, </a:t>
            </a:r>
            <a:r>
              <a:rPr sz="1200" dirty="0">
                <a:latin typeface="Times New Roman"/>
                <a:cs typeface="Times New Roman"/>
              </a:rPr>
              <a:t>there is a </a:t>
            </a:r>
            <a:r>
              <a:rPr sz="1200" spc="-5" dirty="0">
                <a:latin typeface="Times New Roman"/>
                <a:cs typeface="Times New Roman"/>
              </a:rPr>
              <a:t>significant amount </a:t>
            </a:r>
            <a:r>
              <a:rPr sz="1200" dirty="0">
                <a:latin typeface="Times New Roman"/>
                <a:cs typeface="Times New Roman"/>
              </a:rPr>
              <a:t>of  </a:t>
            </a:r>
            <a:r>
              <a:rPr sz="1200" spc="-5" dirty="0">
                <a:latin typeface="Times New Roman"/>
                <a:cs typeface="Times New Roman"/>
              </a:rPr>
              <a:t>cash that </a:t>
            </a:r>
            <a:r>
              <a:rPr sz="1200" dirty="0">
                <a:latin typeface="Times New Roman"/>
                <a:cs typeface="Times New Roman"/>
              </a:rPr>
              <a:t>is not </a:t>
            </a:r>
            <a:r>
              <a:rPr sz="1200" spc="-5" dirty="0">
                <a:latin typeface="Times New Roman"/>
                <a:cs typeface="Times New Roman"/>
              </a:rPr>
              <a:t>spent immediately. This cash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typically kept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an </a:t>
            </a:r>
            <a:r>
              <a:rPr sz="1200" dirty="0">
                <a:latin typeface="Times New Roman"/>
                <a:cs typeface="Times New Roman"/>
              </a:rPr>
              <a:t>account </a:t>
            </a:r>
            <a:r>
              <a:rPr sz="1200" spc="-5" dirty="0">
                <a:latin typeface="Times New Roman"/>
                <a:cs typeface="Times New Roman"/>
              </a:rPr>
              <a:t>that earns  interest </a:t>
            </a:r>
            <a:r>
              <a:rPr sz="1200" dirty="0">
                <a:latin typeface="Times New Roman"/>
                <a:cs typeface="Times New Roman"/>
              </a:rPr>
              <a:t>until </a:t>
            </a:r>
            <a:r>
              <a:rPr sz="1200" spc="-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cash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spent. The interest earned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these situations </a:t>
            </a:r>
            <a:r>
              <a:rPr sz="1200" dirty="0">
                <a:latin typeface="Times New Roman"/>
                <a:cs typeface="Times New Roman"/>
              </a:rPr>
              <a:t>should be  </a:t>
            </a:r>
            <a:r>
              <a:rPr sz="1200" spc="-5" dirty="0">
                <a:latin typeface="Times New Roman"/>
                <a:cs typeface="Times New Roman"/>
              </a:rPr>
              <a:t>credited as interest </a:t>
            </a:r>
            <a:r>
              <a:rPr sz="1200" dirty="0">
                <a:latin typeface="Times New Roman"/>
                <a:cs typeface="Times New Roman"/>
              </a:rPr>
              <a:t>income in the </a:t>
            </a:r>
            <a:r>
              <a:rPr sz="1200" spc="-5" dirty="0">
                <a:latin typeface="Times New Roman"/>
                <a:cs typeface="Times New Roman"/>
              </a:rPr>
              <a:t>general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fund.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41300" marR="755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review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capital projects, we observed </a:t>
            </a:r>
            <a:r>
              <a:rPr sz="1200" dirty="0">
                <a:latin typeface="Times New Roman"/>
                <a:cs typeface="Times New Roman"/>
              </a:rPr>
              <a:t>that the </a:t>
            </a:r>
            <a:r>
              <a:rPr sz="1200" spc="-5" dirty="0">
                <a:latin typeface="Times New Roman"/>
                <a:cs typeface="Times New Roman"/>
              </a:rPr>
              <a:t>Town recorded </a:t>
            </a:r>
            <a:r>
              <a:rPr sz="1200" dirty="0">
                <a:latin typeface="Times New Roman"/>
                <a:cs typeface="Times New Roman"/>
              </a:rPr>
              <a:t>over $125,000 in  the </a:t>
            </a:r>
            <a:r>
              <a:rPr sz="1200" spc="-5" dirty="0">
                <a:latin typeface="Times New Roman"/>
                <a:cs typeface="Times New Roman"/>
              </a:rPr>
              <a:t>capital projects </a:t>
            </a:r>
            <a:r>
              <a:rPr sz="1200" dirty="0">
                <a:latin typeface="Times New Roman"/>
                <a:cs typeface="Times New Roman"/>
              </a:rPr>
              <a:t>funds. </a:t>
            </a:r>
            <a:r>
              <a:rPr sz="1200" spc="-5" dirty="0">
                <a:latin typeface="Times New Roman"/>
                <a:cs typeface="Times New Roman"/>
              </a:rPr>
              <a:t>This </a:t>
            </a:r>
            <a:r>
              <a:rPr sz="1200" dirty="0">
                <a:latin typeface="Times New Roman"/>
                <a:cs typeface="Times New Roman"/>
              </a:rPr>
              <a:t>is not a </a:t>
            </a:r>
            <a:r>
              <a:rPr sz="1200" spc="-5" dirty="0">
                <a:latin typeface="Times New Roman"/>
                <a:cs typeface="Times New Roman"/>
              </a:rPr>
              <a:t>permissible practice and </a:t>
            </a:r>
            <a:r>
              <a:rPr sz="1200" dirty="0">
                <a:latin typeface="Times New Roman"/>
                <a:cs typeface="Times New Roman"/>
              </a:rPr>
              <a:t>the Town should </a:t>
            </a:r>
            <a:r>
              <a:rPr sz="1200" spc="-5" dirty="0">
                <a:latin typeface="Times New Roman"/>
                <a:cs typeface="Times New Roman"/>
              </a:rPr>
              <a:t>take  steps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credit these </a:t>
            </a:r>
            <a:r>
              <a:rPr sz="1200" dirty="0">
                <a:latin typeface="Times New Roman"/>
                <a:cs typeface="Times New Roman"/>
              </a:rPr>
              <a:t>funds to the </a:t>
            </a:r>
            <a:r>
              <a:rPr sz="1200" spc="-5" dirty="0">
                <a:latin typeface="Times New Roman"/>
                <a:cs typeface="Times New Roman"/>
              </a:rPr>
              <a:t>general fund and avoid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accounting practice </a:t>
            </a:r>
            <a:r>
              <a:rPr sz="1200" dirty="0">
                <a:latin typeface="Times New Roman"/>
                <a:cs typeface="Times New Roman"/>
              </a:rPr>
              <a:t>in the  </a:t>
            </a:r>
            <a:r>
              <a:rPr sz="1200" spc="-5" dirty="0">
                <a:latin typeface="Times New Roman"/>
                <a:cs typeface="Times New Roman"/>
              </a:rPr>
              <a:t>future.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41300" marR="229235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The Town </a:t>
            </a:r>
            <a:r>
              <a:rPr sz="1200" i="1" spc="-5" dirty="0">
                <a:latin typeface="Times New Roman"/>
                <a:cs typeface="Times New Roman"/>
              </a:rPr>
              <a:t>made </a:t>
            </a:r>
            <a:r>
              <a:rPr sz="1200" i="1" dirty="0">
                <a:latin typeface="Times New Roman"/>
                <a:cs typeface="Times New Roman"/>
              </a:rPr>
              <a:t>the </a:t>
            </a:r>
            <a:r>
              <a:rPr sz="1200" i="1" spc="-5" dirty="0">
                <a:latin typeface="Times New Roman"/>
                <a:cs typeface="Times New Roman"/>
              </a:rPr>
              <a:t>necessary entries </a:t>
            </a:r>
            <a:r>
              <a:rPr sz="1200" i="1" dirty="0">
                <a:latin typeface="Times New Roman"/>
                <a:cs typeface="Times New Roman"/>
              </a:rPr>
              <a:t>to </a:t>
            </a:r>
            <a:r>
              <a:rPr sz="1200" i="1" spc="-5" dirty="0">
                <a:latin typeface="Times New Roman"/>
                <a:cs typeface="Times New Roman"/>
              </a:rPr>
              <a:t>correct </a:t>
            </a:r>
            <a:r>
              <a:rPr sz="1200" i="1" dirty="0">
                <a:latin typeface="Times New Roman"/>
                <a:cs typeface="Times New Roman"/>
              </a:rPr>
              <a:t>this </a:t>
            </a:r>
            <a:r>
              <a:rPr sz="1200" i="1" spc="-5" dirty="0">
                <a:latin typeface="Times New Roman"/>
                <a:cs typeface="Times New Roman"/>
              </a:rPr>
              <a:t>oversight after </a:t>
            </a:r>
            <a:r>
              <a:rPr sz="1200" i="1" dirty="0">
                <a:latin typeface="Times New Roman"/>
                <a:cs typeface="Times New Roman"/>
              </a:rPr>
              <a:t>we </a:t>
            </a:r>
            <a:r>
              <a:rPr sz="1200" i="1" spc="-5" dirty="0">
                <a:latin typeface="Times New Roman"/>
                <a:cs typeface="Times New Roman"/>
              </a:rPr>
              <a:t>communicated  </a:t>
            </a:r>
            <a:r>
              <a:rPr sz="1200" i="1" dirty="0">
                <a:latin typeface="Times New Roman"/>
                <a:cs typeface="Times New Roman"/>
              </a:rPr>
              <a:t>this issue to </a:t>
            </a:r>
            <a:r>
              <a:rPr sz="1200" i="1" spc="-5" dirty="0">
                <a:latin typeface="Times New Roman"/>
                <a:cs typeface="Times New Roman"/>
              </a:rPr>
              <a:t>them </a:t>
            </a:r>
            <a:r>
              <a:rPr sz="1200" i="1" dirty="0">
                <a:latin typeface="Times New Roman"/>
                <a:cs typeface="Times New Roman"/>
              </a:rPr>
              <a:t>and thus has </a:t>
            </a:r>
            <a:r>
              <a:rPr sz="1200" i="1" spc="-5" dirty="0">
                <a:latin typeface="Times New Roman"/>
                <a:cs typeface="Times New Roman"/>
              </a:rPr>
              <a:t>been corrected effective fiscal year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2020.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215">
    <p:wipe/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130300" y="736092"/>
            <a:ext cx="5740400" cy="8473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AutoNum type="arabicPeriod" startAt="3"/>
              <a:tabLst>
                <a:tab pos="241300" algn="l"/>
              </a:tabLst>
            </a:pPr>
            <a:r>
              <a:rPr sz="1200" b="1" i="1" dirty="0">
                <a:latin typeface="Times New Roman"/>
                <a:cs typeface="Times New Roman"/>
              </a:rPr>
              <a:t>Maximizing </a:t>
            </a:r>
            <a:r>
              <a:rPr sz="1200" b="1" i="1" spc="-5" dirty="0">
                <a:latin typeface="Times New Roman"/>
                <a:cs typeface="Times New Roman"/>
              </a:rPr>
              <a:t>Investment Returns (update from prior year </a:t>
            </a:r>
            <a:r>
              <a:rPr sz="1200" b="1" i="1" dirty="0">
                <a:latin typeface="Times New Roman"/>
                <a:cs typeface="Times New Roman"/>
              </a:rPr>
              <a:t>-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resolved)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3"/>
            </a:pPr>
            <a:endParaRPr sz="1200">
              <a:latin typeface="Times New Roman"/>
              <a:cs typeface="Times New Roman"/>
            </a:endParaRPr>
          </a:p>
          <a:p>
            <a:pPr marL="241300" marR="4445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result </a:t>
            </a:r>
            <a:r>
              <a:rPr sz="1200" dirty="0">
                <a:latin typeface="Times New Roman"/>
                <a:cs typeface="Times New Roman"/>
              </a:rPr>
              <a:t>of our </a:t>
            </a:r>
            <a:r>
              <a:rPr sz="1200" spc="-5" dirty="0">
                <a:latin typeface="Times New Roman"/>
                <a:cs typeface="Times New Roman"/>
              </a:rPr>
              <a:t>recommendation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prior year,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reviewed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cash balances  and has since moved </a:t>
            </a:r>
            <a:r>
              <a:rPr sz="1200" dirty="0">
                <a:latin typeface="Times New Roman"/>
                <a:cs typeface="Times New Roman"/>
              </a:rPr>
              <a:t>about $8 million in </a:t>
            </a:r>
            <a:r>
              <a:rPr sz="1200" spc="-5" dirty="0">
                <a:latin typeface="Times New Roman"/>
                <a:cs typeface="Times New Roman"/>
              </a:rPr>
              <a:t>cash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bank accounts bearing </a:t>
            </a:r>
            <a:r>
              <a:rPr sz="1200" dirty="0">
                <a:latin typeface="Times New Roman"/>
                <a:cs typeface="Times New Roman"/>
              </a:rPr>
              <a:t>2.28% in </a:t>
            </a:r>
            <a:r>
              <a:rPr sz="1200" spc="-5" dirty="0">
                <a:latin typeface="Times New Roman"/>
                <a:cs typeface="Times New Roman"/>
              </a:rPr>
              <a:t>interest.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addition,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continues to </a:t>
            </a:r>
            <a:r>
              <a:rPr sz="1200" spc="-5" dirty="0">
                <a:latin typeface="Times New Roman"/>
                <a:cs typeface="Times New Roman"/>
              </a:rPr>
              <a:t>maintain about </a:t>
            </a:r>
            <a:r>
              <a:rPr sz="1200" dirty="0">
                <a:latin typeface="Times New Roman"/>
                <a:cs typeface="Times New Roman"/>
              </a:rPr>
              <a:t>$5 million in </a:t>
            </a:r>
            <a:r>
              <a:rPr sz="1200" spc="-5" dirty="0">
                <a:latin typeface="Times New Roman"/>
                <a:cs typeface="Times New Roman"/>
              </a:rPr>
              <a:t>managed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accounts.</a:t>
            </a:r>
            <a:endParaRPr sz="1200">
              <a:latin typeface="Times New Roman"/>
              <a:cs typeface="Times New Roman"/>
            </a:endParaRPr>
          </a:p>
          <a:p>
            <a:pPr marL="241300" marR="10223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Investment income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general fund increased </a:t>
            </a:r>
            <a:r>
              <a:rPr sz="1200" dirty="0">
                <a:latin typeface="Times New Roman"/>
                <a:cs typeface="Times New Roman"/>
              </a:rPr>
              <a:t>from $10,000 in </a:t>
            </a:r>
            <a:r>
              <a:rPr sz="1200" spc="-5" dirty="0">
                <a:latin typeface="Times New Roman"/>
                <a:cs typeface="Times New Roman"/>
              </a:rPr>
              <a:t>fiscal </a:t>
            </a:r>
            <a:r>
              <a:rPr sz="1200" dirty="0">
                <a:latin typeface="Times New Roman"/>
                <a:cs typeface="Times New Roman"/>
              </a:rPr>
              <a:t>2018 to $50,000  in </a:t>
            </a:r>
            <a:r>
              <a:rPr sz="1200" spc="-5" dirty="0">
                <a:latin typeface="Times New Roman"/>
                <a:cs typeface="Times New Roman"/>
              </a:rPr>
              <a:t>fiscal </a:t>
            </a:r>
            <a:r>
              <a:rPr sz="1200" dirty="0">
                <a:latin typeface="Times New Roman"/>
                <a:cs typeface="Times New Roman"/>
              </a:rPr>
              <a:t>2019; </a:t>
            </a: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only </a:t>
            </a:r>
            <a:r>
              <a:rPr sz="1200" spc="-5" dirty="0">
                <a:latin typeface="Times New Roman"/>
                <a:cs typeface="Times New Roman"/>
              </a:rPr>
              <a:t>for two </a:t>
            </a:r>
            <a:r>
              <a:rPr sz="1200" dirty="0">
                <a:latin typeface="Times New Roman"/>
                <a:cs typeface="Times New Roman"/>
              </a:rPr>
              <a:t>months. </a:t>
            </a:r>
            <a:r>
              <a:rPr sz="1200" spc="-5" dirty="0">
                <a:latin typeface="Times New Roman"/>
                <a:cs typeface="Times New Roman"/>
              </a:rPr>
              <a:t>Interest income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5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appreciably  greater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fiscal </a:t>
            </a:r>
            <a:r>
              <a:rPr sz="1200" dirty="0">
                <a:latin typeface="Times New Roman"/>
                <a:cs typeface="Times New Roman"/>
              </a:rPr>
              <a:t>year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2020.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775"/>
              </a:spcBef>
              <a:buAutoNum type="arabicPeriod" startAt="4"/>
              <a:tabLst>
                <a:tab pos="241300" algn="l"/>
              </a:tabLst>
            </a:pPr>
            <a:r>
              <a:rPr sz="1200" b="1" i="1" spc="-5" dirty="0">
                <a:latin typeface="Times New Roman"/>
                <a:cs typeface="Times New Roman"/>
              </a:rPr>
              <a:t>System Security </a:t>
            </a:r>
            <a:r>
              <a:rPr sz="1200" b="1" i="1" dirty="0">
                <a:latin typeface="Times New Roman"/>
                <a:cs typeface="Times New Roman"/>
              </a:rPr>
              <a:t>Audit </a:t>
            </a:r>
            <a:r>
              <a:rPr sz="1200" b="1" i="1" spc="-5" dirty="0">
                <a:latin typeface="Times New Roman"/>
                <a:cs typeface="Times New Roman"/>
              </a:rPr>
              <a:t>(update from </a:t>
            </a:r>
            <a:r>
              <a:rPr sz="1200" b="1" i="1" dirty="0">
                <a:latin typeface="Times New Roman"/>
                <a:cs typeface="Times New Roman"/>
              </a:rPr>
              <a:t>prior </a:t>
            </a:r>
            <a:r>
              <a:rPr sz="1200" b="1" i="1" spc="-5" dirty="0">
                <a:latin typeface="Times New Roman"/>
                <a:cs typeface="Times New Roman"/>
              </a:rPr>
              <a:t>year </a:t>
            </a:r>
            <a:r>
              <a:rPr sz="1200" b="1" i="1" dirty="0">
                <a:latin typeface="Times New Roman"/>
                <a:cs typeface="Times New Roman"/>
              </a:rPr>
              <a:t>– in</a:t>
            </a:r>
            <a:r>
              <a:rPr sz="1200" b="1" i="1" spc="2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progress)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AutoNum type="arabicPeriod" startAt="4"/>
            </a:pPr>
            <a:endParaRPr sz="1100">
              <a:latin typeface="Times New Roman"/>
              <a:cs typeface="Times New Roman"/>
            </a:endParaRPr>
          </a:p>
          <a:p>
            <a:pPr marL="241300" algn="just">
              <a:lnSpc>
                <a:spcPct val="10000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See previous comments under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informational </a:t>
            </a:r>
            <a:r>
              <a:rPr sz="1200" dirty="0">
                <a:latin typeface="Times New Roman"/>
                <a:cs typeface="Times New Roman"/>
              </a:rPr>
              <a:t>item </a:t>
            </a:r>
            <a:r>
              <a:rPr sz="1200" spc="-5" dirty="0">
                <a:latin typeface="Times New Roman"/>
                <a:cs typeface="Times New Roman"/>
              </a:rPr>
              <a:t>“Network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Security”.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819"/>
              </a:spcBef>
              <a:buAutoNum type="arabicPeriod" startAt="5"/>
              <a:tabLst>
                <a:tab pos="241300" algn="l"/>
              </a:tabLst>
            </a:pPr>
            <a:r>
              <a:rPr sz="1200" b="1" i="1" dirty="0">
                <a:latin typeface="Times New Roman"/>
                <a:cs typeface="Times New Roman"/>
              </a:rPr>
              <a:t>Closing </a:t>
            </a:r>
            <a:r>
              <a:rPr sz="1200" b="1" i="1" spc="-5" dirty="0">
                <a:latin typeface="Times New Roman"/>
                <a:cs typeface="Times New Roman"/>
              </a:rPr>
              <a:t>Checklists (update from </a:t>
            </a:r>
            <a:r>
              <a:rPr sz="1200" b="1" i="1" dirty="0">
                <a:latin typeface="Times New Roman"/>
                <a:cs typeface="Times New Roman"/>
              </a:rPr>
              <a:t>prior </a:t>
            </a:r>
            <a:r>
              <a:rPr sz="1200" b="1" i="1" spc="-5" dirty="0">
                <a:latin typeface="Times New Roman"/>
                <a:cs typeface="Times New Roman"/>
              </a:rPr>
              <a:t>year </a:t>
            </a:r>
            <a:r>
              <a:rPr sz="1200" b="1" i="1" dirty="0">
                <a:latin typeface="Times New Roman"/>
                <a:cs typeface="Times New Roman"/>
              </a:rPr>
              <a:t>-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resolved)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5"/>
            </a:pPr>
            <a:endParaRPr sz="1200">
              <a:latin typeface="Times New Roman"/>
              <a:cs typeface="Times New Roman"/>
            </a:endParaRPr>
          </a:p>
          <a:p>
            <a:pPr marL="241300" marR="50165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prior </a:t>
            </a:r>
            <a:r>
              <a:rPr sz="1200" spc="-5" dirty="0">
                <a:latin typeface="Times New Roman"/>
                <a:cs typeface="Times New Roman"/>
              </a:rPr>
              <a:t>year, </a:t>
            </a:r>
            <a:r>
              <a:rPr sz="1200" dirty="0">
                <a:latin typeface="Times New Roman"/>
                <a:cs typeface="Times New Roman"/>
              </a:rPr>
              <a:t>the Town </a:t>
            </a:r>
            <a:r>
              <a:rPr sz="1200" spc="-5" dirty="0">
                <a:latin typeface="Times New Roman"/>
                <a:cs typeface="Times New Roman"/>
              </a:rPr>
              <a:t>was met with </a:t>
            </a:r>
            <a:r>
              <a:rPr sz="1200" dirty="0">
                <a:latin typeface="Times New Roman"/>
                <a:cs typeface="Times New Roman"/>
              </a:rPr>
              <a:t>some </a:t>
            </a:r>
            <a:r>
              <a:rPr sz="1200" spc="-5" dirty="0">
                <a:latin typeface="Times New Roman"/>
                <a:cs typeface="Times New Roman"/>
              </a:rPr>
              <a:t>challenges when certifying free cash. </a:t>
            </a:r>
            <a:r>
              <a:rPr sz="1200" dirty="0">
                <a:latin typeface="Times New Roman"/>
                <a:cs typeface="Times New Roman"/>
              </a:rPr>
              <a:t>We  </a:t>
            </a:r>
            <a:r>
              <a:rPr sz="1200" spc="-5" dirty="0">
                <a:latin typeface="Times New Roman"/>
                <a:cs typeface="Times New Roman"/>
              </a:rPr>
              <a:t>suggested that closing checklists would provide better direction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process. As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result,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Town’s free </a:t>
            </a:r>
            <a:r>
              <a:rPr sz="1200" dirty="0">
                <a:latin typeface="Times New Roman"/>
                <a:cs typeface="Times New Roman"/>
              </a:rPr>
              <a:t>cash </a:t>
            </a:r>
            <a:r>
              <a:rPr sz="1200" spc="-5" dirty="0">
                <a:latin typeface="Times New Roman"/>
                <a:cs typeface="Times New Roman"/>
              </a:rPr>
              <a:t>for fiscal </a:t>
            </a:r>
            <a:r>
              <a:rPr sz="1200" dirty="0">
                <a:latin typeface="Times New Roman"/>
                <a:cs typeface="Times New Roman"/>
              </a:rPr>
              <a:t>2019 was </a:t>
            </a:r>
            <a:r>
              <a:rPr sz="1200" spc="-5" dirty="0">
                <a:latin typeface="Times New Roman"/>
                <a:cs typeface="Times New Roman"/>
              </a:rPr>
              <a:t>certified with very </a:t>
            </a:r>
            <a:r>
              <a:rPr sz="1200" dirty="0">
                <a:latin typeface="Times New Roman"/>
                <a:cs typeface="Times New Roman"/>
              </a:rPr>
              <a:t>little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difficulty.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buAutoNum type="arabicPeriod" startAt="6"/>
              <a:tabLst>
                <a:tab pos="241300" algn="l"/>
              </a:tabLst>
            </a:pPr>
            <a:r>
              <a:rPr sz="1200" b="1" i="1" spc="-5" dirty="0">
                <a:latin typeface="Times New Roman"/>
                <a:cs typeface="Times New Roman"/>
              </a:rPr>
              <a:t>Sewer User Charges (update from </a:t>
            </a:r>
            <a:r>
              <a:rPr sz="1200" b="1" i="1" dirty="0">
                <a:latin typeface="Times New Roman"/>
                <a:cs typeface="Times New Roman"/>
              </a:rPr>
              <a:t>the prior </a:t>
            </a:r>
            <a:r>
              <a:rPr sz="1200" b="1" i="1" spc="-5" dirty="0">
                <a:latin typeface="Times New Roman"/>
                <a:cs typeface="Times New Roman"/>
              </a:rPr>
              <a:t>year </a:t>
            </a:r>
            <a:r>
              <a:rPr sz="1200" b="1" i="1" dirty="0">
                <a:latin typeface="Times New Roman"/>
                <a:cs typeface="Times New Roman"/>
              </a:rPr>
              <a:t>–</a:t>
            </a:r>
            <a:r>
              <a:rPr sz="1200" b="1" i="1" spc="2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resolved)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6"/>
            </a:pPr>
            <a:endParaRPr sz="1200">
              <a:latin typeface="Times New Roman"/>
              <a:cs typeface="Times New Roman"/>
            </a:endParaRPr>
          </a:p>
          <a:p>
            <a:pPr marL="241300" marR="273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Sewer Department </a:t>
            </a:r>
            <a:r>
              <a:rPr sz="1200" dirty="0">
                <a:latin typeface="Times New Roman"/>
                <a:cs typeface="Times New Roman"/>
              </a:rPr>
              <a:t>continues to </a:t>
            </a:r>
            <a:r>
              <a:rPr sz="1200" spc="-5" dirty="0">
                <a:latin typeface="Times New Roman"/>
                <a:cs typeface="Times New Roman"/>
              </a:rPr>
              <a:t>handle all aspects </a:t>
            </a:r>
            <a:r>
              <a:rPr sz="1200" dirty="0">
                <a:latin typeface="Times New Roman"/>
                <a:cs typeface="Times New Roman"/>
              </a:rPr>
              <a:t>of the user </a:t>
            </a:r>
            <a:r>
              <a:rPr sz="1200" spc="-5" dirty="0">
                <a:latin typeface="Times New Roman"/>
                <a:cs typeface="Times New Roman"/>
              </a:rPr>
              <a:t>charges associated with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activity. Therefore,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internal controls </a:t>
            </a:r>
            <a:r>
              <a:rPr sz="1200" dirty="0">
                <a:latin typeface="Times New Roman"/>
                <a:cs typeface="Times New Roman"/>
              </a:rPr>
              <a:t>surrounding this </a:t>
            </a:r>
            <a:r>
              <a:rPr sz="1200" spc="-5" dirty="0">
                <a:latin typeface="Times New Roman"/>
                <a:cs typeface="Times New Roman"/>
              </a:rPr>
              <a:t>activity are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as complete  as they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be. We </a:t>
            </a:r>
            <a:r>
              <a:rPr sz="1200" dirty="0">
                <a:latin typeface="Times New Roman"/>
                <a:cs typeface="Times New Roman"/>
              </a:rPr>
              <a:t>continue to </a:t>
            </a:r>
            <a:r>
              <a:rPr sz="1200" spc="-5" dirty="0">
                <a:latin typeface="Times New Roman"/>
                <a:cs typeface="Times New Roman"/>
              </a:rPr>
              <a:t>suggest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Collector’s office </a:t>
            </a:r>
            <a:r>
              <a:rPr sz="1200" dirty="0">
                <a:latin typeface="Times New Roman"/>
                <a:cs typeface="Times New Roman"/>
              </a:rPr>
              <a:t>be given the  </a:t>
            </a:r>
            <a:r>
              <a:rPr sz="1200" spc="-5" dirty="0">
                <a:latin typeface="Times New Roman"/>
                <a:cs typeface="Times New Roman"/>
              </a:rPr>
              <a:t>responsibility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collecting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user charges. This will provide better </a:t>
            </a:r>
            <a:r>
              <a:rPr sz="1200" dirty="0">
                <a:latin typeface="Times New Roman"/>
                <a:cs typeface="Times New Roman"/>
              </a:rPr>
              <a:t>segregation </a:t>
            </a:r>
            <a:r>
              <a:rPr sz="1200" spc="-5" dirty="0">
                <a:latin typeface="Times New Roman"/>
                <a:cs typeface="Times New Roman"/>
              </a:rPr>
              <a:t>and  internal controls over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activity and provide </a:t>
            </a:r>
            <a:r>
              <a:rPr sz="1200" dirty="0">
                <a:latin typeface="Times New Roman"/>
                <a:cs typeface="Times New Roman"/>
              </a:rPr>
              <a:t>a more </a:t>
            </a:r>
            <a:r>
              <a:rPr sz="1200" spc="-5" dirty="0">
                <a:latin typeface="Times New Roman"/>
                <a:cs typeface="Times New Roman"/>
              </a:rPr>
              <a:t>efficient reconciliation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process.</a:t>
            </a:r>
            <a:endParaRPr sz="1200">
              <a:latin typeface="Times New Roman"/>
              <a:cs typeface="Times New Roman"/>
            </a:endParaRPr>
          </a:p>
          <a:p>
            <a:pPr marL="241300" marR="161925">
              <a:lnSpc>
                <a:spcPts val="1380"/>
              </a:lnSpc>
              <a:spcBef>
                <a:spcPts val="994"/>
              </a:spcBef>
            </a:pPr>
            <a:r>
              <a:rPr sz="1200" i="1" spc="-5" dirty="0">
                <a:latin typeface="Times New Roman"/>
                <a:cs typeface="Times New Roman"/>
              </a:rPr>
              <a:t>On April </a:t>
            </a:r>
            <a:r>
              <a:rPr sz="1200" i="1" dirty="0">
                <a:latin typeface="Times New Roman"/>
                <a:cs typeface="Times New Roman"/>
              </a:rPr>
              <a:t>8, 2019 an </a:t>
            </a:r>
            <a:r>
              <a:rPr sz="1200" i="1" spc="-5" dirty="0">
                <a:latin typeface="Times New Roman"/>
                <a:cs typeface="Times New Roman"/>
              </a:rPr>
              <a:t>agreement </a:t>
            </a:r>
            <a:r>
              <a:rPr sz="1200" i="1" dirty="0">
                <a:latin typeface="Times New Roman"/>
                <a:cs typeface="Times New Roman"/>
              </a:rPr>
              <a:t>was </a:t>
            </a:r>
            <a:r>
              <a:rPr sz="1200" i="1" spc="-5" dirty="0">
                <a:latin typeface="Times New Roman"/>
                <a:cs typeface="Times New Roman"/>
              </a:rPr>
              <a:t>reached </a:t>
            </a:r>
            <a:r>
              <a:rPr sz="1200" i="1" dirty="0">
                <a:latin typeface="Times New Roman"/>
                <a:cs typeface="Times New Roman"/>
              </a:rPr>
              <a:t>with </a:t>
            </a:r>
            <a:r>
              <a:rPr sz="1200" i="1" spc="-5" dirty="0">
                <a:latin typeface="Times New Roman"/>
                <a:cs typeface="Times New Roman"/>
              </a:rPr>
              <a:t>VADAR between </a:t>
            </a:r>
            <a:r>
              <a:rPr sz="1200" i="1" dirty="0">
                <a:latin typeface="Times New Roman"/>
                <a:cs typeface="Times New Roman"/>
              </a:rPr>
              <a:t>the Town and the  </a:t>
            </a:r>
            <a:r>
              <a:rPr sz="1200" i="1" spc="-5" dirty="0">
                <a:latin typeface="Times New Roman"/>
                <a:cs typeface="Times New Roman"/>
              </a:rPr>
              <a:t>Sewer department </a:t>
            </a:r>
            <a:r>
              <a:rPr sz="1200" i="1" dirty="0">
                <a:latin typeface="Times New Roman"/>
                <a:cs typeface="Times New Roman"/>
              </a:rPr>
              <a:t>to </a:t>
            </a:r>
            <a:r>
              <a:rPr sz="1200" i="1" spc="-5" dirty="0">
                <a:latin typeface="Times New Roman"/>
                <a:cs typeface="Times New Roman"/>
              </a:rPr>
              <a:t>transfer </a:t>
            </a:r>
            <a:r>
              <a:rPr sz="1200" i="1" dirty="0">
                <a:latin typeface="Times New Roman"/>
                <a:cs typeface="Times New Roman"/>
              </a:rPr>
              <a:t>the </a:t>
            </a:r>
            <a:r>
              <a:rPr sz="1200" i="1" spc="-5" dirty="0">
                <a:latin typeface="Times New Roman"/>
                <a:cs typeface="Times New Roman"/>
              </a:rPr>
              <a:t>Sewer User </a:t>
            </a:r>
            <a:r>
              <a:rPr sz="1200" i="1" dirty="0">
                <a:latin typeface="Times New Roman"/>
                <a:cs typeface="Times New Roman"/>
              </a:rPr>
              <a:t>Charges to the </a:t>
            </a:r>
            <a:r>
              <a:rPr sz="1200" i="1" spc="-5" dirty="0">
                <a:latin typeface="Times New Roman"/>
                <a:cs typeface="Times New Roman"/>
              </a:rPr>
              <a:t>Treasurer/Collector. </a:t>
            </a:r>
            <a:r>
              <a:rPr sz="1200" i="1" dirty="0">
                <a:latin typeface="Times New Roman"/>
                <a:cs typeface="Times New Roman"/>
              </a:rPr>
              <a:t>This  </a:t>
            </a:r>
            <a:r>
              <a:rPr sz="1200" i="1" spc="-5" dirty="0">
                <a:latin typeface="Times New Roman"/>
                <a:cs typeface="Times New Roman"/>
              </a:rPr>
              <a:t>process </a:t>
            </a:r>
            <a:r>
              <a:rPr sz="1200" i="1" dirty="0">
                <a:latin typeface="Times New Roman"/>
                <a:cs typeface="Times New Roman"/>
              </a:rPr>
              <a:t>will be </a:t>
            </a:r>
            <a:r>
              <a:rPr sz="1200" i="1" spc="-5" dirty="0">
                <a:latin typeface="Times New Roman"/>
                <a:cs typeface="Times New Roman"/>
              </a:rPr>
              <a:t>completed </a:t>
            </a:r>
            <a:r>
              <a:rPr sz="1200" i="1" dirty="0">
                <a:latin typeface="Times New Roman"/>
                <a:cs typeface="Times New Roman"/>
              </a:rPr>
              <a:t>with the </a:t>
            </a:r>
            <a:r>
              <a:rPr sz="1200" i="1" spc="-5" dirty="0">
                <a:latin typeface="Times New Roman"/>
                <a:cs typeface="Times New Roman"/>
              </a:rPr>
              <a:t>second quarter </a:t>
            </a:r>
            <a:r>
              <a:rPr sz="1200" i="1" dirty="0">
                <a:latin typeface="Times New Roman"/>
                <a:cs typeface="Times New Roman"/>
              </a:rPr>
              <a:t>billing in </a:t>
            </a:r>
            <a:r>
              <a:rPr sz="1200" i="1" spc="-5" dirty="0">
                <a:latin typeface="Times New Roman"/>
                <a:cs typeface="Times New Roman"/>
              </a:rPr>
              <a:t>fiscal year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2020.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buAutoNum type="arabicPeriod" startAt="7"/>
              <a:tabLst>
                <a:tab pos="241300" algn="l"/>
              </a:tabLst>
            </a:pPr>
            <a:r>
              <a:rPr sz="1200" b="1" i="1" spc="-5" dirty="0">
                <a:latin typeface="Times New Roman"/>
                <a:cs typeface="Times New Roman"/>
              </a:rPr>
              <a:t>Compensated Absences (update from </a:t>
            </a:r>
            <a:r>
              <a:rPr sz="1200" b="1" i="1" dirty="0">
                <a:latin typeface="Times New Roman"/>
                <a:cs typeface="Times New Roman"/>
              </a:rPr>
              <a:t>prior </a:t>
            </a:r>
            <a:r>
              <a:rPr sz="1200" b="1" i="1" spc="-5" dirty="0">
                <a:latin typeface="Times New Roman"/>
                <a:cs typeface="Times New Roman"/>
              </a:rPr>
              <a:t>year </a:t>
            </a:r>
            <a:r>
              <a:rPr sz="1200" b="1" i="1" dirty="0">
                <a:latin typeface="Times New Roman"/>
                <a:cs typeface="Times New Roman"/>
              </a:rPr>
              <a:t>– in</a:t>
            </a:r>
            <a:r>
              <a:rPr sz="1200" b="1" i="1" spc="3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progress)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241300" marR="3238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The Town continues </a:t>
            </a:r>
            <a:r>
              <a:rPr sz="1200" dirty="0">
                <a:latin typeface="Times New Roman"/>
                <a:cs typeface="Times New Roman"/>
              </a:rPr>
              <a:t>to struggle to </a:t>
            </a:r>
            <a:r>
              <a:rPr sz="1200" spc="-5" dirty="0">
                <a:latin typeface="Times New Roman"/>
                <a:cs typeface="Times New Roman"/>
              </a:rPr>
              <a:t>provide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calculation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supporting backup for </a:t>
            </a:r>
            <a:r>
              <a:rPr sz="1200" dirty="0">
                <a:latin typeface="Times New Roman"/>
                <a:cs typeface="Times New Roman"/>
              </a:rPr>
              <a:t>its  </a:t>
            </a:r>
            <a:r>
              <a:rPr sz="1200" spc="-5" dirty="0">
                <a:latin typeface="Times New Roman"/>
                <a:cs typeface="Times New Roman"/>
              </a:rPr>
              <a:t>compensated </a:t>
            </a:r>
            <a:r>
              <a:rPr sz="1200" dirty="0">
                <a:latin typeface="Times New Roman"/>
                <a:cs typeface="Times New Roman"/>
              </a:rPr>
              <a:t>absences. The </a:t>
            </a:r>
            <a:r>
              <a:rPr sz="1200" spc="-5" dirty="0">
                <a:latin typeface="Times New Roman"/>
                <a:cs typeface="Times New Roman"/>
              </a:rPr>
              <a:t>same amount has </a:t>
            </a:r>
            <a:r>
              <a:rPr sz="1200" dirty="0">
                <a:latin typeface="Times New Roman"/>
                <a:cs typeface="Times New Roman"/>
              </a:rPr>
              <a:t>been </a:t>
            </a:r>
            <a:r>
              <a:rPr sz="1200" spc="-5" dirty="0">
                <a:latin typeface="Times New Roman"/>
                <a:cs typeface="Times New Roman"/>
              </a:rPr>
              <a:t>used for at </a:t>
            </a:r>
            <a:r>
              <a:rPr sz="1200" dirty="0">
                <a:latin typeface="Times New Roman"/>
                <a:cs typeface="Times New Roman"/>
              </a:rPr>
              <a:t>least </a:t>
            </a:r>
            <a:r>
              <a:rPr sz="1200" spc="-5" dirty="0">
                <a:latin typeface="Times New Roman"/>
                <a:cs typeface="Times New Roman"/>
              </a:rPr>
              <a:t>three </a:t>
            </a:r>
            <a:r>
              <a:rPr sz="1200" dirty="0">
                <a:latin typeface="Times New Roman"/>
                <a:cs typeface="Times New Roman"/>
              </a:rPr>
              <a:t>straight  </a:t>
            </a:r>
            <a:r>
              <a:rPr sz="1200" spc="-5" dirty="0">
                <a:latin typeface="Times New Roman"/>
                <a:cs typeface="Times New Roman"/>
              </a:rPr>
              <a:t>financial statements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the lack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an </a:t>
            </a:r>
            <a:r>
              <a:rPr sz="1200" dirty="0">
                <a:latin typeface="Times New Roman"/>
                <a:cs typeface="Times New Roman"/>
              </a:rPr>
              <a:t>updated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calculation.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413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Not </a:t>
            </a:r>
            <a:r>
              <a:rPr sz="1200" dirty="0">
                <a:latin typeface="Times New Roman"/>
                <a:cs typeface="Times New Roman"/>
              </a:rPr>
              <a:t>only is this </a:t>
            </a:r>
            <a:r>
              <a:rPr sz="1200" spc="-5" dirty="0">
                <a:latin typeface="Times New Roman"/>
                <a:cs typeface="Times New Roman"/>
              </a:rPr>
              <a:t>important from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GAAP reporting standpoint </a:t>
            </a:r>
            <a:r>
              <a:rPr sz="1200" dirty="0">
                <a:latin typeface="Times New Roman"/>
                <a:cs typeface="Times New Roman"/>
              </a:rPr>
              <a:t>but </a:t>
            </a:r>
            <a:r>
              <a:rPr sz="1200" spc="-5" dirty="0">
                <a:latin typeface="Times New Roman"/>
                <a:cs typeface="Times New Roman"/>
              </a:rPr>
              <a:t>even more important  from an operating </a:t>
            </a:r>
            <a:r>
              <a:rPr sz="1200" dirty="0">
                <a:latin typeface="Times New Roman"/>
                <a:cs typeface="Times New Roman"/>
              </a:rPr>
              <a:t>standpoint </a:t>
            </a:r>
            <a:r>
              <a:rPr sz="1200" spc="-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never sure exactly </a:t>
            </a:r>
            <a:r>
              <a:rPr sz="1200" dirty="0">
                <a:latin typeface="Times New Roman"/>
                <a:cs typeface="Times New Roman"/>
              </a:rPr>
              <a:t>how </a:t>
            </a:r>
            <a:r>
              <a:rPr sz="1200" spc="-5" dirty="0">
                <a:latin typeface="Times New Roman"/>
                <a:cs typeface="Times New Roman"/>
              </a:rPr>
              <a:t>much </a:t>
            </a:r>
            <a:r>
              <a:rPr sz="1200" dirty="0">
                <a:latin typeface="Times New Roman"/>
                <a:cs typeface="Times New Roman"/>
              </a:rPr>
              <a:t>time is </a:t>
            </a:r>
            <a:r>
              <a:rPr sz="1200" spc="-5" dirty="0">
                <a:latin typeface="Times New Roman"/>
                <a:cs typeface="Times New Roman"/>
              </a:rPr>
              <a:t>owed </a:t>
            </a:r>
            <a:r>
              <a:rPr sz="1200" dirty="0">
                <a:latin typeface="Times New Roman"/>
                <a:cs typeface="Times New Roman"/>
              </a:rPr>
              <a:t>to  its </a:t>
            </a:r>
            <a:r>
              <a:rPr sz="1200" spc="-5" dirty="0">
                <a:latin typeface="Times New Roman"/>
                <a:cs typeface="Times New Roman"/>
              </a:rPr>
              <a:t>employees, which </a:t>
            </a:r>
            <a:r>
              <a:rPr sz="1200" dirty="0">
                <a:latin typeface="Times New Roman"/>
                <a:cs typeface="Times New Roman"/>
              </a:rPr>
              <a:t>could </a:t>
            </a:r>
            <a:r>
              <a:rPr sz="1200" spc="-5" dirty="0">
                <a:latin typeface="Times New Roman"/>
                <a:cs typeface="Times New Roman"/>
              </a:rPr>
              <a:t>become </a:t>
            </a:r>
            <a:r>
              <a:rPr sz="1200" dirty="0">
                <a:latin typeface="Times New Roman"/>
                <a:cs typeface="Times New Roman"/>
              </a:rPr>
              <a:t>a budget </a:t>
            </a:r>
            <a:r>
              <a:rPr sz="1200" spc="-5" dirty="0">
                <a:latin typeface="Times New Roman"/>
                <a:cs typeface="Times New Roman"/>
              </a:rPr>
              <a:t>issue. We suggest that </a:t>
            </a:r>
            <a:r>
              <a:rPr sz="1200" dirty="0">
                <a:latin typeface="Times New Roman"/>
                <a:cs typeface="Times New Roman"/>
              </a:rPr>
              <a:t>the Town </a:t>
            </a:r>
            <a:r>
              <a:rPr sz="1200" spc="-5" dirty="0">
                <a:latin typeface="Times New Roman"/>
                <a:cs typeface="Times New Roman"/>
              </a:rPr>
              <a:t>work  towards administering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monitoring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area more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efficiently.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41300" marR="19050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The Town has </a:t>
            </a:r>
            <a:r>
              <a:rPr sz="1200" i="1" spc="-5" dirty="0">
                <a:latin typeface="Times New Roman"/>
                <a:cs typeface="Times New Roman"/>
              </a:rPr>
              <a:t>developed </a:t>
            </a:r>
            <a:r>
              <a:rPr sz="1200" i="1" dirty="0">
                <a:latin typeface="Times New Roman"/>
                <a:cs typeface="Times New Roman"/>
              </a:rPr>
              <a:t>a </a:t>
            </a:r>
            <a:r>
              <a:rPr sz="1200" i="1" spc="-5" dirty="0">
                <a:latin typeface="Times New Roman"/>
                <a:cs typeface="Times New Roman"/>
              </a:rPr>
              <a:t>better process </a:t>
            </a:r>
            <a:r>
              <a:rPr sz="1200" i="1" dirty="0">
                <a:latin typeface="Times New Roman"/>
                <a:cs typeface="Times New Roman"/>
              </a:rPr>
              <a:t>in </a:t>
            </a:r>
            <a:r>
              <a:rPr sz="1200" i="1" spc="-5" dirty="0">
                <a:latin typeface="Times New Roman"/>
                <a:cs typeface="Times New Roman"/>
              </a:rPr>
              <a:t>fiscal year </a:t>
            </a:r>
            <a:r>
              <a:rPr sz="1200" i="1" dirty="0">
                <a:latin typeface="Times New Roman"/>
                <a:cs typeface="Times New Roman"/>
              </a:rPr>
              <a:t>2020 to </a:t>
            </a:r>
            <a:r>
              <a:rPr sz="1200" i="1" spc="-5" dirty="0">
                <a:latin typeface="Times New Roman"/>
                <a:cs typeface="Times New Roman"/>
              </a:rPr>
              <a:t>address </a:t>
            </a:r>
            <a:r>
              <a:rPr sz="1200" i="1" dirty="0">
                <a:latin typeface="Times New Roman"/>
                <a:cs typeface="Times New Roman"/>
              </a:rPr>
              <a:t>this </a:t>
            </a:r>
            <a:r>
              <a:rPr sz="1200" i="1" spc="-5" dirty="0">
                <a:latin typeface="Times New Roman"/>
                <a:cs typeface="Times New Roman"/>
              </a:rPr>
              <a:t>omission.  Under </a:t>
            </a:r>
            <a:r>
              <a:rPr sz="1200" i="1" dirty="0">
                <a:latin typeface="Times New Roman"/>
                <a:cs typeface="Times New Roman"/>
              </a:rPr>
              <a:t>the </a:t>
            </a:r>
            <a:r>
              <a:rPr sz="1200" i="1" spc="-5" dirty="0">
                <a:latin typeface="Times New Roman"/>
                <a:cs typeface="Times New Roman"/>
              </a:rPr>
              <a:t>new </a:t>
            </a:r>
            <a:r>
              <a:rPr sz="1200" i="1" dirty="0">
                <a:latin typeface="Times New Roman"/>
                <a:cs typeface="Times New Roman"/>
              </a:rPr>
              <a:t>process this </a:t>
            </a:r>
            <a:r>
              <a:rPr sz="1200" i="1" spc="-5" dirty="0">
                <a:latin typeface="Times New Roman"/>
                <a:cs typeface="Times New Roman"/>
              </a:rPr>
              <a:t>information will </a:t>
            </a:r>
            <a:r>
              <a:rPr sz="1200" i="1" dirty="0">
                <a:latin typeface="Times New Roman"/>
                <a:cs typeface="Times New Roman"/>
              </a:rPr>
              <a:t>be </a:t>
            </a:r>
            <a:r>
              <a:rPr sz="1200" i="1" spc="-5" dirty="0">
                <a:latin typeface="Times New Roman"/>
                <a:cs typeface="Times New Roman"/>
              </a:rPr>
              <a:t>made available </a:t>
            </a:r>
            <a:r>
              <a:rPr sz="1200" i="1" dirty="0">
                <a:latin typeface="Times New Roman"/>
                <a:cs typeface="Times New Roman"/>
              </a:rPr>
              <a:t>as part of the audit </a:t>
            </a:r>
            <a:r>
              <a:rPr sz="1200" i="1" spc="-5" dirty="0">
                <a:latin typeface="Times New Roman"/>
                <a:cs typeface="Times New Roman"/>
              </a:rPr>
              <a:t>packet  given </a:t>
            </a:r>
            <a:r>
              <a:rPr sz="1200" i="1" dirty="0">
                <a:latin typeface="Times New Roman"/>
                <a:cs typeface="Times New Roman"/>
              </a:rPr>
              <a:t>to the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auditors.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078">
    <p:wipe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130300" y="761492"/>
            <a:ext cx="5708650" cy="8475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0"/>
              </a:spcBef>
              <a:buAutoNum type="arabicPeriod" startAt="8"/>
              <a:tabLst>
                <a:tab pos="241300" algn="l"/>
              </a:tabLst>
            </a:pPr>
            <a:r>
              <a:rPr sz="1200" b="1" i="1" spc="-5" dirty="0">
                <a:latin typeface="Times New Roman"/>
                <a:cs typeface="Times New Roman"/>
              </a:rPr>
              <a:t>Indirect Costs (update from </a:t>
            </a:r>
            <a:r>
              <a:rPr sz="1200" b="1" i="1" dirty="0">
                <a:latin typeface="Times New Roman"/>
                <a:cs typeface="Times New Roman"/>
              </a:rPr>
              <a:t>prior </a:t>
            </a:r>
            <a:r>
              <a:rPr sz="1200" b="1" i="1" spc="-5" dirty="0">
                <a:latin typeface="Times New Roman"/>
                <a:cs typeface="Times New Roman"/>
              </a:rPr>
              <a:t>year </a:t>
            </a:r>
            <a:r>
              <a:rPr sz="1200" b="1" i="1" dirty="0">
                <a:latin typeface="Times New Roman"/>
                <a:cs typeface="Times New Roman"/>
              </a:rPr>
              <a:t>– not</a:t>
            </a:r>
            <a:r>
              <a:rPr sz="1200" b="1" i="1" spc="2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resolved)</a:t>
            </a:r>
            <a:endParaRPr sz="1200">
              <a:latin typeface="Times New Roman"/>
              <a:cs typeface="Times New Roman"/>
            </a:endParaRPr>
          </a:p>
          <a:p>
            <a:pPr marL="299085" marR="136525">
              <a:lnSpc>
                <a:spcPts val="1380"/>
              </a:lnSpc>
              <a:spcBef>
                <a:spcPts val="1030"/>
              </a:spcBef>
            </a:pPr>
            <a:r>
              <a:rPr sz="1200" spc="-5" dirty="0">
                <a:latin typeface="Times New Roman"/>
                <a:cs typeface="Times New Roman"/>
              </a:rPr>
              <a:t>Water, sewer, and </a:t>
            </a:r>
            <a:r>
              <a:rPr sz="1200" dirty="0">
                <a:latin typeface="Times New Roman"/>
                <a:cs typeface="Times New Roman"/>
              </a:rPr>
              <a:t>light </a:t>
            </a:r>
            <a:r>
              <a:rPr sz="1200" spc="-5" dirty="0">
                <a:latin typeface="Times New Roman"/>
                <a:cs typeface="Times New Roman"/>
              </a:rPr>
              <a:t>indirect costs </a:t>
            </a:r>
            <a:r>
              <a:rPr sz="1200" dirty="0">
                <a:latin typeface="Times New Roman"/>
                <a:cs typeface="Times New Roman"/>
              </a:rPr>
              <a:t>are approved </a:t>
            </a:r>
            <a:r>
              <a:rPr sz="1200" spc="-5" dirty="0">
                <a:latin typeface="Times New Roman"/>
                <a:cs typeface="Times New Roman"/>
              </a:rPr>
              <a:t>at Town Meeting, and transfers </a:t>
            </a:r>
            <a:r>
              <a:rPr sz="1200" dirty="0">
                <a:latin typeface="Times New Roman"/>
                <a:cs typeface="Times New Roman"/>
              </a:rPr>
              <a:t>are  </a:t>
            </a:r>
            <a:r>
              <a:rPr sz="1200" spc="-5" dirty="0">
                <a:latin typeface="Times New Roman"/>
                <a:cs typeface="Times New Roman"/>
              </a:rPr>
              <a:t>made annually </a:t>
            </a:r>
            <a:r>
              <a:rPr sz="1200" dirty="0">
                <a:latin typeface="Times New Roman"/>
                <a:cs typeface="Times New Roman"/>
              </a:rPr>
              <a:t>into the </a:t>
            </a:r>
            <a:r>
              <a:rPr sz="1200" spc="-5" dirty="0">
                <a:latin typeface="Times New Roman"/>
                <a:cs typeface="Times New Roman"/>
              </a:rPr>
              <a:t>General Fund. However, </a:t>
            </a:r>
            <a:r>
              <a:rPr sz="1200" dirty="0">
                <a:latin typeface="Times New Roman"/>
                <a:cs typeface="Times New Roman"/>
              </a:rPr>
              <a:t>they </a:t>
            </a:r>
            <a:r>
              <a:rPr sz="1200" spc="-5" dirty="0">
                <a:latin typeface="Times New Roman"/>
                <a:cs typeface="Times New Roman"/>
              </a:rPr>
              <a:t>are </a:t>
            </a:r>
            <a:r>
              <a:rPr sz="1200" dirty="0">
                <a:latin typeface="Times New Roman"/>
                <a:cs typeface="Times New Roman"/>
              </a:rPr>
              <a:t>not </a:t>
            </a:r>
            <a:r>
              <a:rPr sz="1200" spc="-5" dirty="0">
                <a:latin typeface="Times New Roman"/>
                <a:cs typeface="Times New Roman"/>
              </a:rPr>
              <a:t>reflected as transfers </a:t>
            </a:r>
            <a:r>
              <a:rPr sz="1200" dirty="0">
                <a:latin typeface="Times New Roman"/>
                <a:cs typeface="Times New Roman"/>
              </a:rPr>
              <a:t>on  the </a:t>
            </a:r>
            <a:r>
              <a:rPr sz="1200" spc="-5" dirty="0">
                <a:latin typeface="Times New Roman"/>
                <a:cs typeface="Times New Roman"/>
              </a:rPr>
              <a:t>tax recap, </a:t>
            </a:r>
            <a:r>
              <a:rPr sz="1200" dirty="0">
                <a:latin typeface="Times New Roman"/>
                <a:cs typeface="Times New Roman"/>
              </a:rPr>
              <a:t>but </a:t>
            </a:r>
            <a:r>
              <a:rPr sz="1200" spc="-5" dirty="0">
                <a:latin typeface="Times New Roman"/>
                <a:cs typeface="Times New Roman"/>
              </a:rPr>
              <a:t>instead as miscellaneous </a:t>
            </a:r>
            <a:r>
              <a:rPr sz="1200" dirty="0">
                <a:latin typeface="Times New Roman"/>
                <a:cs typeface="Times New Roman"/>
              </a:rPr>
              <a:t>revenues </a:t>
            </a:r>
            <a:r>
              <a:rPr sz="1200" spc="-5" dirty="0">
                <a:latin typeface="Times New Roman"/>
                <a:cs typeface="Times New Roman"/>
              </a:rPr>
              <a:t>and expenses. Furthermore,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transfers are </a:t>
            </a:r>
            <a:r>
              <a:rPr sz="1200" dirty="0">
                <a:latin typeface="Times New Roman"/>
                <a:cs typeface="Times New Roman"/>
              </a:rPr>
              <a:t>not made if </a:t>
            </a:r>
            <a:r>
              <a:rPr sz="1200" spc="-5" dirty="0">
                <a:latin typeface="Times New Roman"/>
                <a:cs typeface="Times New Roman"/>
              </a:rPr>
              <a:t>sufficient resources </a:t>
            </a:r>
            <a:r>
              <a:rPr sz="1200" dirty="0">
                <a:latin typeface="Times New Roman"/>
                <a:cs typeface="Times New Roman"/>
              </a:rPr>
              <a:t>do not </a:t>
            </a:r>
            <a:r>
              <a:rPr sz="1200" spc="-5" dirty="0">
                <a:latin typeface="Times New Roman"/>
                <a:cs typeface="Times New Roman"/>
              </a:rPr>
              <a:t>exist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enterprise </a:t>
            </a:r>
            <a:r>
              <a:rPr sz="1200" dirty="0">
                <a:latin typeface="Times New Roman"/>
                <a:cs typeface="Times New Roman"/>
              </a:rPr>
              <a:t>funds, </a:t>
            </a:r>
            <a:r>
              <a:rPr sz="1200" spc="-5" dirty="0">
                <a:latin typeface="Times New Roman"/>
                <a:cs typeface="Times New Roman"/>
              </a:rPr>
              <a:t>and  there </a:t>
            </a:r>
            <a:r>
              <a:rPr sz="1200" dirty="0">
                <a:latin typeface="Times New Roman"/>
                <a:cs typeface="Times New Roman"/>
              </a:rPr>
              <a:t>is no </a:t>
            </a:r>
            <a:r>
              <a:rPr sz="1200" spc="-5" dirty="0">
                <a:latin typeface="Times New Roman"/>
                <a:cs typeface="Times New Roman"/>
              </a:rPr>
              <a:t>formal </a:t>
            </a:r>
            <a:r>
              <a:rPr sz="1200" dirty="0">
                <a:latin typeface="Times New Roman"/>
                <a:cs typeface="Times New Roman"/>
              </a:rPr>
              <a:t>process to </a:t>
            </a:r>
            <a:r>
              <a:rPr sz="1200" spc="-5" dirty="0">
                <a:latin typeface="Times New Roman"/>
                <a:cs typeface="Times New Roman"/>
              </a:rPr>
              <a:t>the calculation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indirect costs from year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99085" marR="6286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more comprehensive calculation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indirect </a:t>
            </a:r>
            <a:r>
              <a:rPr sz="1200" dirty="0">
                <a:latin typeface="Times New Roman"/>
                <a:cs typeface="Times New Roman"/>
              </a:rPr>
              <a:t>costs should be </a:t>
            </a:r>
            <a:r>
              <a:rPr sz="1200" spc="-5" dirty="0">
                <a:latin typeface="Times New Roman"/>
                <a:cs typeface="Times New Roman"/>
              </a:rPr>
              <a:t>undertaken, documented,  and signed off </a:t>
            </a:r>
            <a:r>
              <a:rPr sz="1200" dirty="0">
                <a:latin typeface="Times New Roman"/>
                <a:cs typeface="Times New Roman"/>
              </a:rPr>
              <a:t>by the Town </a:t>
            </a:r>
            <a:r>
              <a:rPr sz="1200" spc="-5" dirty="0">
                <a:latin typeface="Times New Roman"/>
                <a:cs typeface="Times New Roman"/>
              </a:rPr>
              <a:t>and enterprise funds with updates performed every </a:t>
            </a:r>
            <a:r>
              <a:rPr sz="1200" dirty="0">
                <a:latin typeface="Times New Roman"/>
                <a:cs typeface="Times New Roman"/>
              </a:rPr>
              <a:t>few  </a:t>
            </a:r>
            <a:r>
              <a:rPr sz="1200" spc="-5" dirty="0">
                <a:latin typeface="Times New Roman"/>
                <a:cs typeface="Times New Roman"/>
              </a:rPr>
              <a:t>years.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99085" marR="419100">
              <a:lnSpc>
                <a:spcPts val="1380"/>
              </a:lnSpc>
            </a:pPr>
            <a:r>
              <a:rPr sz="1200" i="1" spc="-5" dirty="0">
                <a:latin typeface="Times New Roman"/>
                <a:cs typeface="Times New Roman"/>
              </a:rPr>
              <a:t>We understand </a:t>
            </a:r>
            <a:r>
              <a:rPr sz="1200" i="1" dirty="0">
                <a:latin typeface="Times New Roman"/>
                <a:cs typeface="Times New Roman"/>
              </a:rPr>
              <a:t>the Town will be </a:t>
            </a:r>
            <a:r>
              <a:rPr sz="1200" i="1" spc="-5" dirty="0">
                <a:latin typeface="Times New Roman"/>
                <a:cs typeface="Times New Roman"/>
              </a:rPr>
              <a:t>reviewing </a:t>
            </a:r>
            <a:r>
              <a:rPr sz="1200" i="1" dirty="0">
                <a:latin typeface="Times New Roman"/>
                <a:cs typeface="Times New Roman"/>
              </a:rPr>
              <a:t>this as part of the 2020 tax recap  </a:t>
            </a:r>
            <a:r>
              <a:rPr sz="1200" i="1" spc="-5" dirty="0">
                <a:latin typeface="Times New Roman"/>
                <a:cs typeface="Times New Roman"/>
              </a:rPr>
              <a:t>certification process </a:t>
            </a:r>
            <a:r>
              <a:rPr sz="1200" i="1" dirty="0">
                <a:latin typeface="Times New Roman"/>
                <a:cs typeface="Times New Roman"/>
              </a:rPr>
              <a:t>and </a:t>
            </a:r>
            <a:r>
              <a:rPr sz="1200" i="1" spc="-5" dirty="0">
                <a:latin typeface="Times New Roman"/>
                <a:cs typeface="Times New Roman"/>
              </a:rPr>
              <a:t>hopes </a:t>
            </a:r>
            <a:r>
              <a:rPr sz="1200" i="1" dirty="0">
                <a:latin typeface="Times New Roman"/>
                <a:cs typeface="Times New Roman"/>
              </a:rPr>
              <a:t>all </a:t>
            </a:r>
            <a:r>
              <a:rPr sz="1200" i="1" spc="-5" dirty="0">
                <a:latin typeface="Times New Roman"/>
                <a:cs typeface="Times New Roman"/>
              </a:rPr>
              <a:t>effected parties </a:t>
            </a:r>
            <a:r>
              <a:rPr sz="1200" i="1" dirty="0">
                <a:latin typeface="Times New Roman"/>
                <a:cs typeface="Times New Roman"/>
              </a:rPr>
              <a:t>will </a:t>
            </a:r>
            <a:r>
              <a:rPr sz="1200" i="1" spc="-5" dirty="0">
                <a:latin typeface="Times New Roman"/>
                <a:cs typeface="Times New Roman"/>
              </a:rPr>
              <a:t>participate </a:t>
            </a:r>
            <a:r>
              <a:rPr sz="1200" i="1" dirty="0">
                <a:latin typeface="Times New Roman"/>
                <a:cs typeface="Times New Roman"/>
              </a:rPr>
              <a:t>in </a:t>
            </a:r>
            <a:r>
              <a:rPr sz="1200" i="1" spc="-5" dirty="0">
                <a:latin typeface="Times New Roman"/>
                <a:cs typeface="Times New Roman"/>
              </a:rPr>
              <a:t>reaching </a:t>
            </a:r>
            <a:r>
              <a:rPr sz="1200" i="1" dirty="0">
                <a:latin typeface="Times New Roman"/>
                <a:cs typeface="Times New Roman"/>
              </a:rPr>
              <a:t>an  </a:t>
            </a:r>
            <a:r>
              <a:rPr sz="1200" i="1" spc="-5" dirty="0">
                <a:latin typeface="Times New Roman"/>
                <a:cs typeface="Times New Roman"/>
              </a:rPr>
              <a:t>amicable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solution.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buAutoNum type="arabicPeriod" startAt="9"/>
              <a:tabLst>
                <a:tab pos="241300" algn="l"/>
              </a:tabLst>
            </a:pPr>
            <a:r>
              <a:rPr sz="1200" b="1" i="1" dirty="0">
                <a:latin typeface="Times New Roman"/>
                <a:cs typeface="Times New Roman"/>
              </a:rPr>
              <a:t>Capital </a:t>
            </a:r>
            <a:r>
              <a:rPr sz="1200" b="1" i="1" spc="-5" dirty="0">
                <a:latin typeface="Times New Roman"/>
                <a:cs typeface="Times New Roman"/>
              </a:rPr>
              <a:t>Assets (update from </a:t>
            </a:r>
            <a:r>
              <a:rPr sz="1200" b="1" i="1" dirty="0">
                <a:latin typeface="Times New Roman"/>
                <a:cs typeface="Times New Roman"/>
              </a:rPr>
              <a:t>prior </a:t>
            </a:r>
            <a:r>
              <a:rPr sz="1200" b="1" i="1" spc="-5" dirty="0">
                <a:latin typeface="Times New Roman"/>
                <a:cs typeface="Times New Roman"/>
              </a:rPr>
              <a:t>year </a:t>
            </a:r>
            <a:r>
              <a:rPr sz="1200" b="1" i="1" dirty="0">
                <a:latin typeface="Times New Roman"/>
                <a:cs typeface="Times New Roman"/>
              </a:rPr>
              <a:t>– </a:t>
            </a:r>
            <a:r>
              <a:rPr sz="1200" b="1" i="1" spc="-5" dirty="0">
                <a:latin typeface="Times New Roman"/>
                <a:cs typeface="Times New Roman"/>
              </a:rPr>
              <a:t>resolved </a:t>
            </a:r>
            <a:r>
              <a:rPr sz="1200" b="1" i="1" dirty="0">
                <a:latin typeface="Times New Roman"/>
                <a:cs typeface="Times New Roman"/>
              </a:rPr>
              <a:t>with </a:t>
            </a:r>
            <a:r>
              <a:rPr sz="1200" b="1" i="1" spc="-5" dirty="0">
                <a:latin typeface="Times New Roman"/>
                <a:cs typeface="Times New Roman"/>
              </a:rPr>
              <a:t>additional</a:t>
            </a:r>
            <a:r>
              <a:rPr sz="1200" b="1" i="1" spc="5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suggestions)</a:t>
            </a:r>
            <a:endParaRPr sz="1200">
              <a:latin typeface="Times New Roman"/>
              <a:cs typeface="Times New Roman"/>
            </a:endParaRPr>
          </a:p>
          <a:p>
            <a:pPr marL="299085" marR="132080">
              <a:lnSpc>
                <a:spcPts val="1380"/>
              </a:lnSpc>
              <a:spcBef>
                <a:spcPts val="1030"/>
              </a:spcBef>
            </a:pPr>
            <a:r>
              <a:rPr sz="1200" spc="-5" dirty="0">
                <a:latin typeface="Times New Roman"/>
                <a:cs typeface="Times New Roman"/>
              </a:rPr>
              <a:t>During fiscal </a:t>
            </a:r>
            <a:r>
              <a:rPr sz="1200" dirty="0">
                <a:latin typeface="Times New Roman"/>
                <a:cs typeface="Times New Roman"/>
              </a:rPr>
              <a:t>2019, the Town </a:t>
            </a:r>
            <a:r>
              <a:rPr sz="1200" spc="-5" dirty="0">
                <a:latin typeface="Times New Roman"/>
                <a:cs typeface="Times New Roman"/>
              </a:rPr>
              <a:t>converted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inefficient Excel based tracking system for  fixed assets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fixed </a:t>
            </a:r>
            <a:r>
              <a:rPr sz="1200" dirty="0">
                <a:latin typeface="Times New Roman"/>
                <a:cs typeface="Times New Roman"/>
              </a:rPr>
              <a:t>asset </a:t>
            </a:r>
            <a:r>
              <a:rPr sz="1200" spc="-5" dirty="0">
                <a:latin typeface="Times New Roman"/>
                <a:cs typeface="Times New Roman"/>
              </a:rPr>
              <a:t>software customized for financial statement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reporting.</a:t>
            </a:r>
            <a:endParaRPr sz="1200">
              <a:latin typeface="Times New Roman"/>
              <a:cs typeface="Times New Roman"/>
            </a:endParaRPr>
          </a:p>
          <a:p>
            <a:pPr marL="299085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Therefore,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comments </a:t>
            </a:r>
            <a:r>
              <a:rPr sz="1200" dirty="0">
                <a:latin typeface="Times New Roman"/>
                <a:cs typeface="Times New Roman"/>
              </a:rPr>
              <a:t>in our </a:t>
            </a:r>
            <a:r>
              <a:rPr sz="1200" spc="-5" dirty="0">
                <a:latin typeface="Times New Roman"/>
                <a:cs typeface="Times New Roman"/>
              </a:rPr>
              <a:t>prior </a:t>
            </a:r>
            <a:r>
              <a:rPr sz="1200" dirty="0">
                <a:latin typeface="Times New Roman"/>
                <a:cs typeface="Times New Roman"/>
              </a:rPr>
              <a:t>year </a:t>
            </a:r>
            <a:r>
              <a:rPr sz="1200" spc="-5" dirty="0">
                <a:latin typeface="Times New Roman"/>
                <a:cs typeface="Times New Roman"/>
              </a:rPr>
              <a:t>report have </a:t>
            </a:r>
            <a:r>
              <a:rPr sz="1200" dirty="0">
                <a:latin typeface="Times New Roman"/>
                <a:cs typeface="Times New Roman"/>
              </a:rPr>
              <a:t>been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resolved.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299085" marR="889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The new reporting </a:t>
            </a:r>
            <a:r>
              <a:rPr sz="1200" dirty="0">
                <a:latin typeface="Times New Roman"/>
                <a:cs typeface="Times New Roman"/>
              </a:rPr>
              <a:t>system </a:t>
            </a:r>
            <a:r>
              <a:rPr sz="1200" spc="-5" dirty="0">
                <a:latin typeface="Times New Roman"/>
                <a:cs typeface="Times New Roman"/>
              </a:rPr>
              <a:t>allows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track and </a:t>
            </a:r>
            <a:r>
              <a:rPr sz="1200" dirty="0">
                <a:latin typeface="Times New Roman"/>
                <a:cs typeface="Times New Roman"/>
              </a:rPr>
              <a:t>monitor </a:t>
            </a:r>
            <a:r>
              <a:rPr sz="1200" spc="-5" dirty="0">
                <a:latin typeface="Times New Roman"/>
                <a:cs typeface="Times New Roman"/>
              </a:rPr>
              <a:t>fixed </a:t>
            </a:r>
            <a:r>
              <a:rPr sz="1200" dirty="0">
                <a:latin typeface="Times New Roman"/>
                <a:cs typeface="Times New Roman"/>
              </a:rPr>
              <a:t>assets </a:t>
            </a:r>
            <a:r>
              <a:rPr sz="1200" spc="-5" dirty="0">
                <a:latin typeface="Times New Roman"/>
                <a:cs typeface="Times New Roman"/>
              </a:rPr>
              <a:t>much more  efficiently. Per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review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reports that were generated, </a:t>
            </a:r>
            <a:r>
              <a:rPr sz="1200" dirty="0">
                <a:latin typeface="Times New Roman"/>
                <a:cs typeface="Times New Roman"/>
              </a:rPr>
              <a:t>we </a:t>
            </a:r>
            <a:r>
              <a:rPr sz="1200" spc="-5" dirty="0">
                <a:latin typeface="Times New Roman"/>
                <a:cs typeface="Times New Roman"/>
              </a:rPr>
              <a:t>observed that </a:t>
            </a:r>
            <a:r>
              <a:rPr sz="1200" dirty="0">
                <a:latin typeface="Times New Roman"/>
                <a:cs typeface="Times New Roman"/>
              </a:rPr>
              <a:t>the  listing </a:t>
            </a:r>
            <a:r>
              <a:rPr sz="1200" spc="-5" dirty="0">
                <a:latin typeface="Times New Roman"/>
                <a:cs typeface="Times New Roman"/>
              </a:rPr>
              <a:t>has many assets, particularly vehicles, that are </a:t>
            </a:r>
            <a:r>
              <a:rPr sz="1200" dirty="0">
                <a:latin typeface="Times New Roman"/>
                <a:cs typeface="Times New Roman"/>
              </a:rPr>
              <a:t>most </a:t>
            </a:r>
            <a:r>
              <a:rPr sz="1200" spc="-5" dirty="0">
                <a:latin typeface="Times New Roman"/>
                <a:cs typeface="Times New Roman"/>
              </a:rPr>
              <a:t>likely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longer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service.</a:t>
            </a:r>
            <a:endParaRPr sz="1200">
              <a:latin typeface="Times New Roman"/>
              <a:cs typeface="Times New Roman"/>
            </a:endParaRPr>
          </a:p>
          <a:p>
            <a:pPr marL="299085" marR="1155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We suggest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utilize this </a:t>
            </a:r>
            <a:r>
              <a:rPr sz="1200" spc="-5" dirty="0">
                <a:latin typeface="Times New Roman"/>
                <a:cs typeface="Times New Roman"/>
              </a:rPr>
              <a:t>new system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identify </a:t>
            </a:r>
            <a:r>
              <a:rPr sz="1200" dirty="0">
                <a:latin typeface="Times New Roman"/>
                <a:cs typeface="Times New Roman"/>
              </a:rPr>
              <a:t>those </a:t>
            </a:r>
            <a:r>
              <a:rPr sz="1200" spc="-5" dirty="0">
                <a:latin typeface="Times New Roman"/>
                <a:cs typeface="Times New Roman"/>
              </a:rPr>
              <a:t>assets that </a:t>
            </a:r>
            <a:r>
              <a:rPr sz="1200" dirty="0">
                <a:latin typeface="Times New Roman"/>
                <a:cs typeface="Times New Roman"/>
              </a:rPr>
              <a:t>are no </a:t>
            </a:r>
            <a:r>
              <a:rPr sz="1200" spc="-5" dirty="0">
                <a:latin typeface="Times New Roman"/>
                <a:cs typeface="Times New Roman"/>
              </a:rPr>
              <a:t>longer  </a:t>
            </a:r>
            <a:r>
              <a:rPr sz="1200" dirty="0">
                <a:latin typeface="Times New Roman"/>
                <a:cs typeface="Times New Roman"/>
              </a:rPr>
              <a:t>in use by </a:t>
            </a:r>
            <a:r>
              <a:rPr sz="1200" spc="-5" dirty="0">
                <a:latin typeface="Times New Roman"/>
                <a:cs typeface="Times New Roman"/>
              </a:rPr>
              <a:t>sharing data </a:t>
            </a:r>
            <a:r>
              <a:rPr sz="1200" dirty="0">
                <a:latin typeface="Times New Roman"/>
                <a:cs typeface="Times New Roman"/>
              </a:rPr>
              <a:t>from the </a:t>
            </a:r>
            <a:r>
              <a:rPr sz="1200" spc="-5" dirty="0">
                <a:latin typeface="Times New Roman"/>
                <a:cs typeface="Times New Roman"/>
              </a:rPr>
              <a:t>system with department heads. </a:t>
            </a:r>
            <a:r>
              <a:rPr sz="1200" dirty="0">
                <a:latin typeface="Times New Roman"/>
                <a:cs typeface="Times New Roman"/>
              </a:rPr>
              <a:t>Once </a:t>
            </a:r>
            <a:r>
              <a:rPr sz="1200" spc="-5" dirty="0">
                <a:latin typeface="Times New Roman"/>
                <a:cs typeface="Times New Roman"/>
              </a:rPr>
              <a:t>identified,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-5" dirty="0">
                <a:latin typeface="Times New Roman"/>
                <a:cs typeface="Times New Roman"/>
              </a:rPr>
              <a:t>remove </a:t>
            </a:r>
            <a:r>
              <a:rPr sz="1200" dirty="0">
                <a:latin typeface="Times New Roman"/>
                <a:cs typeface="Times New Roman"/>
              </a:rPr>
              <a:t>these </a:t>
            </a:r>
            <a:r>
              <a:rPr sz="1200" spc="-5" dirty="0">
                <a:latin typeface="Times New Roman"/>
                <a:cs typeface="Times New Roman"/>
              </a:rPr>
              <a:t>fixed assets </a:t>
            </a:r>
            <a:r>
              <a:rPr sz="1200" dirty="0">
                <a:latin typeface="Times New Roman"/>
                <a:cs typeface="Times New Roman"/>
              </a:rPr>
              <a:t>from 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inventory.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50">
              <a:latin typeface="Times New Roman"/>
              <a:cs typeface="Times New Roman"/>
            </a:endParaRPr>
          </a:p>
          <a:p>
            <a:pPr marL="299085" marR="29845">
              <a:lnSpc>
                <a:spcPts val="1380"/>
              </a:lnSpc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future, when fixed assets are </a:t>
            </a:r>
            <a:r>
              <a:rPr sz="1200" dirty="0">
                <a:latin typeface="Times New Roman"/>
                <a:cs typeface="Times New Roman"/>
              </a:rPr>
              <a:t>sold, </a:t>
            </a:r>
            <a:r>
              <a:rPr sz="1200" spc="-5" dirty="0">
                <a:latin typeface="Times New Roman"/>
                <a:cs typeface="Times New Roman"/>
              </a:rPr>
              <a:t>traded </a:t>
            </a:r>
            <a:r>
              <a:rPr sz="1200" dirty="0">
                <a:latin typeface="Times New Roman"/>
                <a:cs typeface="Times New Roman"/>
              </a:rPr>
              <a:t>in, or </a:t>
            </a:r>
            <a:r>
              <a:rPr sz="1200" spc="-5" dirty="0">
                <a:latin typeface="Times New Roman"/>
                <a:cs typeface="Times New Roman"/>
              </a:rPr>
              <a:t>junked,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information </a:t>
            </a:r>
            <a:r>
              <a:rPr sz="1200" dirty="0">
                <a:latin typeface="Times New Roman"/>
                <a:cs typeface="Times New Roman"/>
              </a:rPr>
              <a:t>should be  </a:t>
            </a:r>
            <a:r>
              <a:rPr sz="1200" spc="-5" dirty="0">
                <a:latin typeface="Times New Roman"/>
                <a:cs typeface="Times New Roman"/>
              </a:rPr>
              <a:t>reported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Accountant immediately. An assessment can then </a:t>
            </a:r>
            <a:r>
              <a:rPr sz="1200" spc="5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made </a:t>
            </a:r>
            <a:r>
              <a:rPr sz="1200" dirty="0">
                <a:latin typeface="Times New Roman"/>
                <a:cs typeface="Times New Roman"/>
              </a:rPr>
              <a:t>if the  </a:t>
            </a:r>
            <a:r>
              <a:rPr sz="1200" spc="-5" dirty="0">
                <a:latin typeface="Times New Roman"/>
                <a:cs typeface="Times New Roman"/>
              </a:rPr>
              <a:t>disposal was made </a:t>
            </a:r>
            <a:r>
              <a:rPr sz="1200" dirty="0">
                <a:latin typeface="Times New Roman"/>
                <a:cs typeface="Times New Roman"/>
              </a:rPr>
              <a:t>through </a:t>
            </a:r>
            <a:r>
              <a:rPr sz="1200" spc="-5" dirty="0">
                <a:latin typeface="Times New Roman"/>
                <a:cs typeface="Times New Roman"/>
              </a:rPr>
              <a:t>legally acceptable </a:t>
            </a:r>
            <a:r>
              <a:rPr sz="1200" dirty="0">
                <a:latin typeface="Times New Roman"/>
                <a:cs typeface="Times New Roman"/>
              </a:rPr>
              <a:t>means </a:t>
            </a:r>
            <a:r>
              <a:rPr sz="1200" spc="-5" dirty="0">
                <a:latin typeface="Times New Roman"/>
                <a:cs typeface="Times New Roman"/>
              </a:rPr>
              <a:t>prior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recording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299085">
              <a:lnSpc>
                <a:spcPct val="100000"/>
              </a:lnSpc>
            </a:pPr>
            <a:r>
              <a:rPr sz="1200" spc="-5" dirty="0">
                <a:latin typeface="Times New Roman"/>
                <a:cs typeface="Times New Roman"/>
              </a:rPr>
              <a:t>Inventories </a:t>
            </a:r>
            <a:r>
              <a:rPr sz="1200" dirty="0">
                <a:latin typeface="Times New Roman"/>
                <a:cs typeface="Times New Roman"/>
              </a:rPr>
              <a:t>should be taken </a:t>
            </a:r>
            <a:r>
              <a:rPr sz="1200" spc="-5" dirty="0">
                <a:latin typeface="Times New Roman"/>
                <a:cs typeface="Times New Roman"/>
              </a:rPr>
              <a:t>periodically, and </a:t>
            </a:r>
            <a:r>
              <a:rPr sz="1200" dirty="0">
                <a:latin typeface="Times New Roman"/>
                <a:cs typeface="Times New Roman"/>
              </a:rPr>
              <a:t>the listing should be </a:t>
            </a:r>
            <a:r>
              <a:rPr sz="1200" spc="-5" dirty="0">
                <a:latin typeface="Times New Roman"/>
                <a:cs typeface="Times New Roman"/>
              </a:rPr>
              <a:t>updated </a:t>
            </a:r>
            <a:r>
              <a:rPr sz="1200" dirty="0">
                <a:latin typeface="Times New Roman"/>
                <a:cs typeface="Times New Roman"/>
              </a:rPr>
              <a:t>at </a:t>
            </a:r>
            <a:r>
              <a:rPr sz="1200" spc="-5" dirty="0">
                <a:latin typeface="Times New Roman"/>
                <a:cs typeface="Times New Roman"/>
              </a:rPr>
              <a:t>that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time.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buAutoNum type="arabicPeriod" startAt="10"/>
              <a:tabLst>
                <a:tab pos="241300" algn="l"/>
              </a:tabLst>
            </a:pPr>
            <a:r>
              <a:rPr sz="1200" b="1" i="1" spc="-5" dirty="0">
                <a:latin typeface="Times New Roman"/>
                <a:cs typeface="Times New Roman"/>
              </a:rPr>
              <a:t>Ambulance Write-off Policy (update from </a:t>
            </a:r>
            <a:r>
              <a:rPr sz="1200" b="1" i="1" dirty="0">
                <a:latin typeface="Times New Roman"/>
                <a:cs typeface="Times New Roman"/>
              </a:rPr>
              <a:t>prior </a:t>
            </a:r>
            <a:r>
              <a:rPr sz="1200" b="1" i="1" spc="-5" dirty="0">
                <a:latin typeface="Times New Roman"/>
                <a:cs typeface="Times New Roman"/>
              </a:rPr>
              <a:t>year </a:t>
            </a:r>
            <a:r>
              <a:rPr sz="1200" b="1" i="1" dirty="0">
                <a:latin typeface="Times New Roman"/>
                <a:cs typeface="Times New Roman"/>
              </a:rPr>
              <a:t>– not</a:t>
            </a:r>
            <a:r>
              <a:rPr sz="1200" b="1" i="1" spc="25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resolved)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  <a:spcBef>
                <a:spcPts val="950"/>
              </a:spcBef>
            </a:pPr>
            <a:r>
              <a:rPr sz="1200" spc="-5" dirty="0">
                <a:latin typeface="Times New Roman"/>
                <a:cs typeface="Times New Roman"/>
              </a:rPr>
              <a:t>The Town does </a:t>
            </a:r>
            <a:r>
              <a:rPr sz="1200" dirty="0">
                <a:latin typeface="Times New Roman"/>
                <a:cs typeface="Times New Roman"/>
              </a:rPr>
              <a:t>not have a </a:t>
            </a:r>
            <a:r>
              <a:rPr sz="1200" spc="-5" dirty="0">
                <a:latin typeface="Times New Roman"/>
                <a:cs typeface="Times New Roman"/>
              </a:rPr>
              <a:t>formal policy covering ambulance receivable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write-offs.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241300" marR="50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Ambulance operations </a:t>
            </a:r>
            <a:r>
              <a:rPr sz="1200" dirty="0">
                <a:latin typeface="Times New Roman"/>
                <a:cs typeface="Times New Roman"/>
              </a:rPr>
              <a:t>are </a:t>
            </a:r>
            <a:r>
              <a:rPr sz="1200" spc="-5" dirty="0">
                <a:latin typeface="Times New Roman"/>
                <a:cs typeface="Times New Roman"/>
              </a:rPr>
              <a:t>material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Town’s financial operations. </a:t>
            </a:r>
            <a:r>
              <a:rPr sz="1200" spc="-1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solvency </a:t>
            </a:r>
            <a:r>
              <a:rPr sz="1200" dirty="0">
                <a:latin typeface="Times New Roman"/>
                <a:cs typeface="Times New Roman"/>
              </a:rPr>
              <a:t>is  </a:t>
            </a:r>
            <a:r>
              <a:rPr sz="1200" spc="-5" dirty="0">
                <a:latin typeface="Times New Roman"/>
                <a:cs typeface="Times New Roman"/>
              </a:rPr>
              <a:t>also essential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the Town’s ability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provide these valuable and life-saving </a:t>
            </a:r>
            <a:r>
              <a:rPr sz="1200" dirty="0">
                <a:latin typeface="Times New Roman"/>
                <a:cs typeface="Times New Roman"/>
              </a:rPr>
              <a:t>public </a:t>
            </a:r>
            <a:r>
              <a:rPr sz="1200" spc="-5" dirty="0">
                <a:latin typeface="Times New Roman"/>
                <a:cs typeface="Times New Roman"/>
              </a:rPr>
              <a:t>safety  services </a:t>
            </a:r>
            <a:r>
              <a:rPr sz="1200" dirty="0">
                <a:latin typeface="Times New Roman"/>
                <a:cs typeface="Times New Roman"/>
              </a:rPr>
              <a:t>to its </a:t>
            </a:r>
            <a:r>
              <a:rPr sz="1200" spc="-5" dirty="0">
                <a:latin typeface="Times New Roman"/>
                <a:cs typeface="Times New Roman"/>
              </a:rPr>
              <a:t>residents.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41300" marR="1441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We recommend that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implement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formal schedule with </a:t>
            </a:r>
            <a:r>
              <a:rPr sz="1200" dirty="0">
                <a:latin typeface="Times New Roman"/>
                <a:cs typeface="Times New Roman"/>
              </a:rPr>
              <a:t>its </a:t>
            </a:r>
            <a:r>
              <a:rPr sz="1200" spc="-5" dirty="0">
                <a:latin typeface="Times New Roman"/>
                <a:cs typeface="Times New Roman"/>
              </a:rPr>
              <a:t>third-party service  provider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Town’s fire chief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5" dirty="0">
                <a:latin typeface="Times New Roman"/>
                <a:cs typeface="Times New Roman"/>
              </a:rPr>
              <a:t>key finance and administrative personnel  review outstanding balances and </a:t>
            </a:r>
            <a:r>
              <a:rPr sz="1200" dirty="0">
                <a:latin typeface="Times New Roman"/>
                <a:cs typeface="Times New Roman"/>
              </a:rPr>
              <a:t>approve </a:t>
            </a:r>
            <a:r>
              <a:rPr sz="1200" spc="-5" dirty="0">
                <a:latin typeface="Times New Roman"/>
                <a:cs typeface="Times New Roman"/>
              </a:rPr>
              <a:t>write-offs, </a:t>
            </a:r>
            <a:r>
              <a:rPr sz="1200" dirty="0">
                <a:latin typeface="Times New Roman"/>
                <a:cs typeface="Times New Roman"/>
              </a:rPr>
              <a:t>if </a:t>
            </a:r>
            <a:r>
              <a:rPr sz="1200" spc="-5" dirty="0">
                <a:latin typeface="Times New Roman"/>
                <a:cs typeface="Times New Roman"/>
              </a:rPr>
              <a:t>needed. This process </a:t>
            </a:r>
            <a:r>
              <a:rPr sz="1200" dirty="0">
                <a:latin typeface="Times New Roman"/>
                <a:cs typeface="Times New Roman"/>
              </a:rPr>
              <a:t>should be  </a:t>
            </a:r>
            <a:r>
              <a:rPr sz="1200" spc="-5" dirty="0">
                <a:latin typeface="Times New Roman"/>
                <a:cs typeface="Times New Roman"/>
              </a:rPr>
              <a:t>undertaken annually, at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minimum.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518">
    <p:wipe/>
  </p:transition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3621678" y="9523942"/>
            <a:ext cx="554990" cy="21971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130300" y="936752"/>
            <a:ext cx="5728335" cy="6751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241300" marR="1657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There were </a:t>
            </a:r>
            <a:r>
              <a:rPr sz="1200" dirty="0">
                <a:latin typeface="Times New Roman"/>
                <a:cs typeface="Times New Roman"/>
              </a:rPr>
              <a:t>no </a:t>
            </a:r>
            <a:r>
              <a:rPr sz="1200" spc="-5" dirty="0">
                <a:latin typeface="Times New Roman"/>
                <a:cs typeface="Times New Roman"/>
              </a:rPr>
              <a:t>write-offs during fiscal </a:t>
            </a:r>
            <a:r>
              <a:rPr sz="1200" dirty="0">
                <a:latin typeface="Times New Roman"/>
                <a:cs typeface="Times New Roman"/>
              </a:rPr>
              <a:t>year 2019 and the </a:t>
            </a:r>
            <a:r>
              <a:rPr sz="1200" spc="-5" dirty="0">
                <a:latin typeface="Times New Roman"/>
                <a:cs typeface="Times New Roman"/>
              </a:rPr>
              <a:t>outstanding balance increased 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43%.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41300" marR="5080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This has not </a:t>
            </a:r>
            <a:r>
              <a:rPr sz="1200" i="1" spc="-5" dirty="0">
                <a:latin typeface="Times New Roman"/>
                <a:cs typeface="Times New Roman"/>
              </a:rPr>
              <a:t>been resolved </a:t>
            </a:r>
            <a:r>
              <a:rPr sz="1200" i="1" dirty="0">
                <a:latin typeface="Times New Roman"/>
                <a:cs typeface="Times New Roman"/>
              </a:rPr>
              <a:t>but has </a:t>
            </a:r>
            <a:r>
              <a:rPr sz="1200" i="1" spc="-5" dirty="0">
                <a:latin typeface="Times New Roman"/>
                <a:cs typeface="Times New Roman"/>
              </a:rPr>
              <a:t>been included </a:t>
            </a:r>
            <a:r>
              <a:rPr sz="1200" i="1" dirty="0">
                <a:latin typeface="Times New Roman"/>
                <a:cs typeface="Times New Roman"/>
              </a:rPr>
              <a:t>as a goal to </a:t>
            </a:r>
            <a:r>
              <a:rPr sz="1200" i="1" spc="-5" dirty="0">
                <a:latin typeface="Times New Roman"/>
                <a:cs typeface="Times New Roman"/>
              </a:rPr>
              <a:t>address </a:t>
            </a:r>
            <a:r>
              <a:rPr sz="1200" i="1" dirty="0">
                <a:latin typeface="Times New Roman"/>
                <a:cs typeface="Times New Roman"/>
              </a:rPr>
              <a:t>and </a:t>
            </a:r>
            <a:r>
              <a:rPr sz="1200" i="1" spc="-5" dirty="0">
                <a:latin typeface="Times New Roman"/>
                <a:cs typeface="Times New Roman"/>
              </a:rPr>
              <a:t>resolve </a:t>
            </a:r>
            <a:r>
              <a:rPr sz="1200" i="1" dirty="0">
                <a:latin typeface="Times New Roman"/>
                <a:cs typeface="Times New Roman"/>
              </a:rPr>
              <a:t>as part  of the </a:t>
            </a:r>
            <a:r>
              <a:rPr sz="1200" i="1" spc="-5" dirty="0">
                <a:latin typeface="Times New Roman"/>
                <a:cs typeface="Times New Roman"/>
              </a:rPr>
              <a:t>fiscal year </a:t>
            </a:r>
            <a:r>
              <a:rPr sz="1200" i="1" dirty="0">
                <a:latin typeface="Times New Roman"/>
                <a:cs typeface="Times New Roman"/>
              </a:rPr>
              <a:t>2020 plan.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buFont typeface="Times New Roman"/>
              <a:buAutoNum type="arabicPeriod" startAt="11"/>
              <a:tabLst>
                <a:tab pos="241300" algn="l"/>
              </a:tabLst>
            </a:pPr>
            <a:r>
              <a:rPr sz="1200" b="1" i="1" spc="-5" dirty="0">
                <a:latin typeface="Times New Roman"/>
                <a:cs typeface="Times New Roman"/>
              </a:rPr>
              <a:t>Treasurer/Collector Office (update from </a:t>
            </a:r>
            <a:r>
              <a:rPr sz="1200" b="1" i="1" dirty="0">
                <a:latin typeface="Times New Roman"/>
                <a:cs typeface="Times New Roman"/>
              </a:rPr>
              <a:t>prior year - partially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spc="-5" dirty="0">
                <a:latin typeface="Times New Roman"/>
                <a:cs typeface="Times New Roman"/>
              </a:rPr>
              <a:t>resolved)</a:t>
            </a:r>
            <a:endParaRPr sz="1200">
              <a:latin typeface="Times New Roman"/>
              <a:cs typeface="Times New Roman"/>
            </a:endParaRPr>
          </a:p>
          <a:p>
            <a:pPr marL="241300" marR="27940">
              <a:lnSpc>
                <a:spcPts val="1380"/>
              </a:lnSpc>
              <a:spcBef>
                <a:spcPts val="1030"/>
              </a:spcBef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our </a:t>
            </a:r>
            <a:r>
              <a:rPr sz="1200" spc="-5" dirty="0">
                <a:latin typeface="Times New Roman"/>
                <a:cs typeface="Times New Roman"/>
              </a:rPr>
              <a:t>letter </a:t>
            </a:r>
            <a:r>
              <a:rPr sz="1200" dirty="0">
                <a:latin typeface="Times New Roman"/>
                <a:cs typeface="Times New Roman"/>
              </a:rPr>
              <a:t>to management </a:t>
            </a:r>
            <a:r>
              <a:rPr sz="1200" spc="-5" dirty="0">
                <a:latin typeface="Times New Roman"/>
                <a:cs typeface="Times New Roman"/>
              </a:rPr>
              <a:t>dated March </a:t>
            </a:r>
            <a:r>
              <a:rPr sz="1200" dirty="0">
                <a:latin typeface="Times New Roman"/>
                <a:cs typeface="Times New Roman"/>
              </a:rPr>
              <a:t>23, 2017 </a:t>
            </a:r>
            <a:r>
              <a:rPr sz="1200" spc="-5" dirty="0">
                <a:latin typeface="Times New Roman"/>
                <a:cs typeface="Times New Roman"/>
              </a:rPr>
              <a:t>we identified </a:t>
            </a:r>
            <a:r>
              <a:rPr sz="1200" dirty="0">
                <a:latin typeface="Times New Roman"/>
                <a:cs typeface="Times New Roman"/>
              </a:rPr>
              <a:t>17 critical </a:t>
            </a:r>
            <a:r>
              <a:rPr sz="1200" spc="-5" dirty="0">
                <a:latin typeface="Times New Roman"/>
                <a:cs typeface="Times New Roman"/>
              </a:rPr>
              <a:t>areas </a:t>
            </a:r>
            <a:r>
              <a:rPr sz="1200" dirty="0">
                <a:latin typeface="Times New Roman"/>
                <a:cs typeface="Times New Roman"/>
              </a:rPr>
              <a:t>in the  </a:t>
            </a:r>
            <a:r>
              <a:rPr sz="1200" spc="-5" dirty="0">
                <a:latin typeface="Times New Roman"/>
                <a:cs typeface="Times New Roman"/>
              </a:rPr>
              <a:t>Treasurer/Collectors </a:t>
            </a:r>
            <a:r>
              <a:rPr sz="1200" dirty="0">
                <a:latin typeface="Times New Roman"/>
                <a:cs typeface="Times New Roman"/>
              </a:rPr>
              <a:t>Office </a:t>
            </a:r>
            <a:r>
              <a:rPr sz="1200" spc="-5" dirty="0">
                <a:latin typeface="Times New Roman"/>
                <a:cs typeface="Times New Roman"/>
              </a:rPr>
              <a:t>that needed </a:t>
            </a:r>
            <a:r>
              <a:rPr sz="1200" dirty="0">
                <a:latin typeface="Times New Roman"/>
                <a:cs typeface="Times New Roman"/>
              </a:rPr>
              <a:t>to be addressed. </a:t>
            </a:r>
            <a:r>
              <a:rPr sz="1200" spc="-5" dirty="0">
                <a:latin typeface="Times New Roman"/>
                <a:cs typeface="Times New Roman"/>
              </a:rPr>
              <a:t>Many </a:t>
            </a:r>
            <a:r>
              <a:rPr sz="1200" dirty="0">
                <a:latin typeface="Times New Roman"/>
                <a:cs typeface="Times New Roman"/>
              </a:rPr>
              <a:t>of those have </a:t>
            </a:r>
            <a:r>
              <a:rPr sz="1200" spc="-5" dirty="0">
                <a:latin typeface="Times New Roman"/>
                <a:cs typeface="Times New Roman"/>
              </a:rPr>
              <a:t>been  addressed through fiscal year </a:t>
            </a:r>
            <a:r>
              <a:rPr sz="1200" dirty="0">
                <a:latin typeface="Times New Roman"/>
                <a:cs typeface="Times New Roman"/>
              </a:rPr>
              <a:t>2019, </a:t>
            </a:r>
            <a:r>
              <a:rPr sz="1200" spc="-5" dirty="0">
                <a:latin typeface="Times New Roman"/>
                <a:cs typeface="Times New Roman"/>
              </a:rPr>
              <a:t>however </a:t>
            </a:r>
            <a:r>
              <a:rPr sz="1200" dirty="0">
                <a:latin typeface="Times New Roman"/>
                <a:cs typeface="Times New Roman"/>
              </a:rPr>
              <a:t>some </a:t>
            </a:r>
            <a:r>
              <a:rPr sz="1200" spc="-5" dirty="0">
                <a:latin typeface="Times New Roman"/>
                <a:cs typeface="Times New Roman"/>
              </a:rPr>
              <a:t>remain and </a:t>
            </a:r>
            <a:r>
              <a:rPr sz="1200" dirty="0">
                <a:latin typeface="Times New Roman"/>
                <a:cs typeface="Times New Roman"/>
              </a:rPr>
              <a:t>should </a:t>
            </a:r>
            <a:r>
              <a:rPr sz="1200" spc="5" dirty="0">
                <a:latin typeface="Times New Roman"/>
                <a:cs typeface="Times New Roman"/>
              </a:rPr>
              <a:t>be </a:t>
            </a:r>
            <a:r>
              <a:rPr sz="1200" spc="-5" dirty="0">
                <a:latin typeface="Times New Roman"/>
                <a:cs typeface="Times New Roman"/>
              </a:rPr>
              <a:t>addressed </a:t>
            </a:r>
            <a:r>
              <a:rPr sz="1200" dirty="0">
                <a:latin typeface="Times New Roman"/>
                <a:cs typeface="Times New Roman"/>
              </a:rPr>
              <a:t>in the  </a:t>
            </a:r>
            <a:r>
              <a:rPr sz="1200" spc="-5" dirty="0">
                <a:latin typeface="Times New Roman"/>
                <a:cs typeface="Times New Roman"/>
              </a:rPr>
              <a:t>current fiscal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year.</a:t>
            </a:r>
            <a:endParaRPr sz="120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  <a:spcBef>
                <a:spcPts val="915"/>
              </a:spcBef>
            </a:pPr>
            <a:r>
              <a:rPr sz="1200" spc="-5" dirty="0">
                <a:latin typeface="Times New Roman"/>
                <a:cs typeface="Times New Roman"/>
              </a:rPr>
              <a:t>Those are highlighted 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follows:</a:t>
            </a:r>
            <a:endParaRPr sz="1200">
              <a:latin typeface="Times New Roman"/>
              <a:cs typeface="Times New Roman"/>
            </a:endParaRPr>
          </a:p>
          <a:p>
            <a:pPr marL="469900" marR="6985" lvl="1" indent="-228600">
              <a:lnSpc>
                <a:spcPts val="1380"/>
              </a:lnSpc>
              <a:spcBef>
                <a:spcPts val="1115"/>
              </a:spcBef>
              <a:buFont typeface="Symbol"/>
              <a:buChar char="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While efforts are </a:t>
            </a:r>
            <a:r>
              <a:rPr sz="1200" dirty="0">
                <a:latin typeface="Times New Roman"/>
                <a:cs typeface="Times New Roman"/>
              </a:rPr>
              <a:t>made to </a:t>
            </a:r>
            <a:r>
              <a:rPr sz="1200" spc="-5" dirty="0">
                <a:latin typeface="Times New Roman"/>
                <a:cs typeface="Times New Roman"/>
              </a:rPr>
              <a:t>collect cash from </a:t>
            </a:r>
            <a:r>
              <a:rPr sz="1200" dirty="0">
                <a:latin typeface="Times New Roman"/>
                <a:cs typeface="Times New Roman"/>
              </a:rPr>
              <a:t>department </a:t>
            </a:r>
            <a:r>
              <a:rPr sz="1200" spc="-5" dirty="0">
                <a:latin typeface="Times New Roman"/>
                <a:cs typeface="Times New Roman"/>
              </a:rPr>
              <a:t>heads weekly, there </a:t>
            </a:r>
            <a:r>
              <a:rPr sz="1200" dirty="0">
                <a:latin typeface="Times New Roman"/>
                <a:cs typeface="Times New Roman"/>
              </a:rPr>
              <a:t>is no  </a:t>
            </a:r>
            <a:r>
              <a:rPr sz="1200" spc="-5" dirty="0">
                <a:latin typeface="Times New Roman"/>
                <a:cs typeface="Times New Roman"/>
              </a:rPr>
              <a:t>formal policy regarding </a:t>
            </a:r>
            <a:r>
              <a:rPr sz="1200" dirty="0">
                <a:latin typeface="Times New Roman"/>
                <a:cs typeface="Times New Roman"/>
              </a:rPr>
              <a:t>cash </a:t>
            </a:r>
            <a:r>
              <a:rPr sz="1200" spc="-5" dirty="0">
                <a:latin typeface="Times New Roman"/>
                <a:cs typeface="Times New Roman"/>
              </a:rPr>
              <a:t>held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departments </a:t>
            </a:r>
            <a:r>
              <a:rPr sz="1200" dirty="0">
                <a:latin typeface="Times New Roman"/>
                <a:cs typeface="Times New Roman"/>
              </a:rPr>
              <a:t>outside the </a:t>
            </a:r>
            <a:r>
              <a:rPr sz="1200" spc="-5" dirty="0">
                <a:latin typeface="Times New Roman"/>
                <a:cs typeface="Times New Roman"/>
              </a:rPr>
              <a:t>Treasurer’s Office.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Treasurer </a:t>
            </a:r>
            <a:r>
              <a:rPr sz="1200" dirty="0">
                <a:latin typeface="Times New Roman"/>
                <a:cs typeface="Times New Roman"/>
              </a:rPr>
              <a:t>was </a:t>
            </a:r>
            <a:r>
              <a:rPr sz="1200" spc="-5" dirty="0">
                <a:latin typeface="Times New Roman"/>
                <a:cs typeface="Times New Roman"/>
              </a:rPr>
              <a:t>unaware </a:t>
            </a:r>
            <a:r>
              <a:rPr sz="1200" dirty="0">
                <a:latin typeface="Times New Roman"/>
                <a:cs typeface="Times New Roman"/>
              </a:rPr>
              <a:t>that </a:t>
            </a:r>
            <a:r>
              <a:rPr sz="1200" spc="-5" dirty="0">
                <a:latin typeface="Times New Roman"/>
                <a:cs typeface="Times New Roman"/>
              </a:rPr>
              <a:t>all Town cash </a:t>
            </a:r>
            <a:r>
              <a:rPr sz="1200" dirty="0">
                <a:latin typeface="Times New Roman"/>
                <a:cs typeface="Times New Roman"/>
              </a:rPr>
              <a:t>is under the </a:t>
            </a:r>
            <a:r>
              <a:rPr sz="1200" spc="-5" dirty="0">
                <a:latin typeface="Times New Roman"/>
                <a:cs typeface="Times New Roman"/>
              </a:rPr>
              <a:t>Treasurer’s control, and </a:t>
            </a:r>
            <a:r>
              <a:rPr sz="1200" dirty="0">
                <a:latin typeface="Times New Roman"/>
                <a:cs typeface="Times New Roman"/>
              </a:rPr>
              <a:t>the  </a:t>
            </a:r>
            <a:r>
              <a:rPr sz="1200" spc="-5" dirty="0">
                <a:latin typeface="Times New Roman"/>
                <a:cs typeface="Times New Roman"/>
              </a:rPr>
              <a:t>Treasurer has </a:t>
            </a:r>
            <a:r>
              <a:rPr sz="1200" dirty="0">
                <a:latin typeface="Times New Roman"/>
                <a:cs typeface="Times New Roman"/>
              </a:rPr>
              <a:t>the duty to </a:t>
            </a:r>
            <a:r>
              <a:rPr sz="1200" spc="-5" dirty="0">
                <a:latin typeface="Times New Roman"/>
                <a:cs typeface="Times New Roman"/>
              </a:rPr>
              <a:t>force effective internal </a:t>
            </a:r>
            <a:r>
              <a:rPr sz="1200" dirty="0">
                <a:latin typeface="Times New Roman"/>
                <a:cs typeface="Times New Roman"/>
              </a:rPr>
              <a:t>control </a:t>
            </a:r>
            <a:r>
              <a:rPr sz="1200" spc="-5" dirty="0">
                <a:latin typeface="Times New Roman"/>
                <a:cs typeface="Times New Roman"/>
              </a:rPr>
              <a:t>policies </a:t>
            </a:r>
            <a:r>
              <a:rPr sz="1200" dirty="0">
                <a:latin typeface="Times New Roman"/>
                <a:cs typeface="Times New Roman"/>
              </a:rPr>
              <a:t>on </a:t>
            </a:r>
            <a:r>
              <a:rPr sz="1200" spc="-5" dirty="0">
                <a:latin typeface="Times New Roman"/>
                <a:cs typeface="Times New Roman"/>
              </a:rPr>
              <a:t>all departments  who handle </a:t>
            </a:r>
            <a:r>
              <a:rPr sz="1200" dirty="0">
                <a:latin typeface="Times New Roman"/>
                <a:cs typeface="Times New Roman"/>
              </a:rPr>
              <a:t>cash.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0"/>
              </a:spcBef>
              <a:buFont typeface="Symbol"/>
              <a:buChar char=""/>
            </a:pPr>
            <a:endParaRPr sz="1150">
              <a:latin typeface="Times New Roman"/>
              <a:cs typeface="Times New Roman"/>
            </a:endParaRPr>
          </a:p>
          <a:p>
            <a:pPr marL="241300" marR="5080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This has not </a:t>
            </a:r>
            <a:r>
              <a:rPr sz="1200" i="1" spc="-5" dirty="0">
                <a:latin typeface="Times New Roman"/>
                <a:cs typeface="Times New Roman"/>
              </a:rPr>
              <a:t>been resolved </a:t>
            </a:r>
            <a:r>
              <a:rPr sz="1200" i="1" dirty="0">
                <a:latin typeface="Times New Roman"/>
                <a:cs typeface="Times New Roman"/>
              </a:rPr>
              <a:t>but has </a:t>
            </a:r>
            <a:r>
              <a:rPr sz="1200" i="1" spc="-5" dirty="0">
                <a:latin typeface="Times New Roman"/>
                <a:cs typeface="Times New Roman"/>
              </a:rPr>
              <a:t>been included </a:t>
            </a:r>
            <a:r>
              <a:rPr sz="1200" i="1" dirty="0">
                <a:latin typeface="Times New Roman"/>
                <a:cs typeface="Times New Roman"/>
              </a:rPr>
              <a:t>as a goal to </a:t>
            </a:r>
            <a:r>
              <a:rPr sz="1200" i="1" spc="-5" dirty="0">
                <a:latin typeface="Times New Roman"/>
                <a:cs typeface="Times New Roman"/>
              </a:rPr>
              <a:t>address </a:t>
            </a:r>
            <a:r>
              <a:rPr sz="1200" i="1" dirty="0">
                <a:latin typeface="Times New Roman"/>
                <a:cs typeface="Times New Roman"/>
              </a:rPr>
              <a:t>and </a:t>
            </a:r>
            <a:r>
              <a:rPr sz="1200" i="1" spc="-5" dirty="0">
                <a:latin typeface="Times New Roman"/>
                <a:cs typeface="Times New Roman"/>
              </a:rPr>
              <a:t>resolve </a:t>
            </a:r>
            <a:r>
              <a:rPr sz="1200" i="1" dirty="0">
                <a:latin typeface="Times New Roman"/>
                <a:cs typeface="Times New Roman"/>
              </a:rPr>
              <a:t>as part  of the </a:t>
            </a:r>
            <a:r>
              <a:rPr sz="1200" i="1" spc="-5" dirty="0">
                <a:latin typeface="Times New Roman"/>
                <a:cs typeface="Times New Roman"/>
              </a:rPr>
              <a:t>fiscal year </a:t>
            </a:r>
            <a:r>
              <a:rPr sz="1200" i="1" dirty="0">
                <a:latin typeface="Times New Roman"/>
                <a:cs typeface="Times New Roman"/>
              </a:rPr>
              <a:t>2020 plan.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50">
              <a:latin typeface="Times New Roman"/>
              <a:cs typeface="Times New Roman"/>
            </a:endParaRPr>
          </a:p>
          <a:p>
            <a:pPr marL="469900" marR="10795" lvl="1" indent="-228600">
              <a:lnSpc>
                <a:spcPts val="1380"/>
              </a:lnSpc>
              <a:buFont typeface="Symbol"/>
              <a:buChar char="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Presently,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Collector </a:t>
            </a:r>
            <a:r>
              <a:rPr sz="1200" dirty="0">
                <a:latin typeface="Times New Roman"/>
                <a:cs typeface="Times New Roman"/>
              </a:rPr>
              <a:t>does not use a </a:t>
            </a:r>
            <a:r>
              <a:rPr sz="1200" spc="-5" dirty="0">
                <a:latin typeface="Times New Roman"/>
                <a:cs typeface="Times New Roman"/>
              </a:rPr>
              <a:t>lock </a:t>
            </a:r>
            <a:r>
              <a:rPr sz="1200" dirty="0">
                <a:latin typeface="Times New Roman"/>
                <a:cs typeface="Times New Roman"/>
              </a:rPr>
              <a:t>box to </a:t>
            </a:r>
            <a:r>
              <a:rPr sz="1200" spc="-5" dirty="0">
                <a:latin typeface="Times New Roman"/>
                <a:cs typeface="Times New Roman"/>
              </a:rPr>
              <a:t>collect taxes.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lock </a:t>
            </a:r>
            <a:r>
              <a:rPr sz="1200" dirty="0">
                <a:latin typeface="Times New Roman"/>
                <a:cs typeface="Times New Roman"/>
              </a:rPr>
              <a:t>box is  </a:t>
            </a:r>
            <a:r>
              <a:rPr sz="1200" spc="-5" dirty="0">
                <a:latin typeface="Times New Roman"/>
                <a:cs typeface="Times New Roman"/>
              </a:rPr>
              <a:t>essentially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third-party collector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taxes. </a:t>
            </a:r>
            <a:r>
              <a:rPr sz="1200" dirty="0">
                <a:latin typeface="Times New Roman"/>
                <a:cs typeface="Times New Roman"/>
              </a:rPr>
              <a:t>Taxpayers </a:t>
            </a:r>
            <a:r>
              <a:rPr sz="1200" spc="-5" dirty="0">
                <a:latin typeface="Times New Roman"/>
                <a:cs typeface="Times New Roman"/>
              </a:rPr>
              <a:t>mail their payments </a:t>
            </a:r>
            <a:r>
              <a:rPr sz="1200" spc="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a Post  </a:t>
            </a:r>
            <a:r>
              <a:rPr sz="1200" spc="-5" dirty="0">
                <a:latin typeface="Times New Roman"/>
                <a:cs typeface="Times New Roman"/>
              </a:rPr>
              <a:t>Office box, and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third-party collector </a:t>
            </a:r>
            <a:r>
              <a:rPr sz="1200" dirty="0">
                <a:latin typeface="Times New Roman"/>
                <a:cs typeface="Times New Roman"/>
              </a:rPr>
              <a:t>deposits the </a:t>
            </a:r>
            <a:r>
              <a:rPr sz="1200" spc="-5" dirty="0">
                <a:latin typeface="Times New Roman"/>
                <a:cs typeface="Times New Roman"/>
              </a:rPr>
              <a:t>funds for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</a:t>
            </a:r>
            <a:r>
              <a:rPr sz="1200" dirty="0">
                <a:latin typeface="Times New Roman"/>
                <a:cs typeface="Times New Roman"/>
              </a:rPr>
              <a:t>and posts  </a:t>
            </a:r>
            <a:r>
              <a:rPr sz="1200" spc="-5" dirty="0">
                <a:latin typeface="Times New Roman"/>
                <a:cs typeface="Times New Roman"/>
              </a:rPr>
              <a:t>activity for all </a:t>
            </a:r>
            <a:r>
              <a:rPr sz="1200" dirty="0">
                <a:latin typeface="Times New Roman"/>
                <a:cs typeface="Times New Roman"/>
              </a:rPr>
              <a:t>those </a:t>
            </a:r>
            <a:r>
              <a:rPr sz="1200" spc="-5" dirty="0">
                <a:latin typeface="Times New Roman"/>
                <a:cs typeface="Times New Roman"/>
              </a:rPr>
              <a:t>who have paid. </a:t>
            </a:r>
            <a:r>
              <a:rPr sz="1200" dirty="0">
                <a:latin typeface="Times New Roman"/>
                <a:cs typeface="Times New Roman"/>
              </a:rPr>
              <a:t>Daily, </a:t>
            </a:r>
            <a:r>
              <a:rPr sz="1200" spc="-5" dirty="0">
                <a:latin typeface="Times New Roman"/>
                <a:cs typeface="Times New Roman"/>
              </a:rPr>
              <a:t>an electronic file </a:t>
            </a:r>
            <a:r>
              <a:rPr sz="1200" dirty="0">
                <a:latin typeface="Times New Roman"/>
                <a:cs typeface="Times New Roman"/>
              </a:rPr>
              <a:t>is </a:t>
            </a:r>
            <a:r>
              <a:rPr sz="1200" spc="-5" dirty="0">
                <a:latin typeface="Times New Roman"/>
                <a:cs typeface="Times New Roman"/>
              </a:rPr>
              <a:t>then sent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  where </a:t>
            </a:r>
            <a:r>
              <a:rPr sz="1200" dirty="0">
                <a:latin typeface="Times New Roman"/>
                <a:cs typeface="Times New Roman"/>
              </a:rPr>
              <a:t>payments are </a:t>
            </a:r>
            <a:r>
              <a:rPr sz="1200" spc="-5" dirty="0">
                <a:latin typeface="Times New Roman"/>
                <a:cs typeface="Times New Roman"/>
              </a:rPr>
              <a:t>uploaded automatically </a:t>
            </a:r>
            <a:r>
              <a:rPr sz="1200" dirty="0">
                <a:latin typeface="Times New Roman"/>
                <a:cs typeface="Times New Roman"/>
              </a:rPr>
              <a:t>to the </a:t>
            </a:r>
            <a:r>
              <a:rPr sz="1200" spc="-5" dirty="0">
                <a:latin typeface="Times New Roman"/>
                <a:cs typeface="Times New Roman"/>
              </a:rPr>
              <a:t>Town’s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system.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5"/>
              </a:spcBef>
              <a:buFont typeface="Symbol"/>
              <a:buChar char=""/>
            </a:pPr>
            <a:endParaRPr sz="1150">
              <a:latin typeface="Times New Roman"/>
              <a:cs typeface="Times New Roman"/>
            </a:endParaRPr>
          </a:p>
          <a:p>
            <a:pPr marL="241300" marR="318135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This was </a:t>
            </a:r>
            <a:r>
              <a:rPr sz="1200" i="1" spc="-5" dirty="0">
                <a:latin typeface="Times New Roman"/>
                <a:cs typeface="Times New Roman"/>
              </a:rPr>
              <a:t>analyzed </a:t>
            </a:r>
            <a:r>
              <a:rPr sz="1200" i="1" dirty="0">
                <a:latin typeface="Times New Roman"/>
                <a:cs typeface="Times New Roman"/>
              </a:rPr>
              <a:t>and it was </a:t>
            </a:r>
            <a:r>
              <a:rPr sz="1200" i="1" spc="-5" dirty="0">
                <a:latin typeface="Times New Roman"/>
                <a:cs typeface="Times New Roman"/>
              </a:rPr>
              <a:t>determined </a:t>
            </a:r>
            <a:r>
              <a:rPr sz="1200" i="1" dirty="0">
                <a:latin typeface="Times New Roman"/>
                <a:cs typeface="Times New Roman"/>
              </a:rPr>
              <a:t>that it is not </a:t>
            </a:r>
            <a:r>
              <a:rPr sz="1200" i="1" spc="-5" dirty="0">
                <a:latin typeface="Times New Roman"/>
                <a:cs typeface="Times New Roman"/>
              </a:rPr>
              <a:t>cost effective </a:t>
            </a:r>
            <a:r>
              <a:rPr sz="1200" i="1" dirty="0">
                <a:latin typeface="Times New Roman"/>
                <a:cs typeface="Times New Roman"/>
              </a:rPr>
              <a:t>for </a:t>
            </a:r>
            <a:r>
              <a:rPr sz="1200" i="1" spc="-5" dirty="0">
                <a:latin typeface="Times New Roman"/>
                <a:cs typeface="Times New Roman"/>
              </a:rPr>
              <a:t>Templeton </a:t>
            </a:r>
            <a:r>
              <a:rPr sz="1200" i="1" dirty="0">
                <a:latin typeface="Times New Roman"/>
                <a:cs typeface="Times New Roman"/>
              </a:rPr>
              <a:t>to  </a:t>
            </a:r>
            <a:r>
              <a:rPr sz="1200" i="1" spc="-5" dirty="0">
                <a:latin typeface="Times New Roman"/>
                <a:cs typeface="Times New Roman"/>
              </a:rPr>
              <a:t>implement </a:t>
            </a:r>
            <a:r>
              <a:rPr sz="1200" i="1" dirty="0">
                <a:latin typeface="Times New Roman"/>
                <a:cs typeface="Times New Roman"/>
              </a:rPr>
              <a:t>a </a:t>
            </a:r>
            <a:r>
              <a:rPr sz="1200" i="1" spc="-5" dirty="0">
                <a:latin typeface="Times New Roman"/>
                <a:cs typeface="Times New Roman"/>
              </a:rPr>
              <a:t>lock </a:t>
            </a:r>
            <a:r>
              <a:rPr sz="1200" i="1" dirty="0">
                <a:latin typeface="Times New Roman"/>
                <a:cs typeface="Times New Roman"/>
              </a:rPr>
              <a:t>box</a:t>
            </a:r>
            <a:r>
              <a:rPr sz="1200" i="1" spc="-5" dirty="0">
                <a:latin typeface="Times New Roman"/>
                <a:cs typeface="Times New Roman"/>
              </a:rPr>
              <a:t> system.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50">
              <a:latin typeface="Times New Roman"/>
              <a:cs typeface="Times New Roman"/>
            </a:endParaRPr>
          </a:p>
          <a:p>
            <a:pPr marL="469900" marR="179705" lvl="1" indent="-228600">
              <a:lnSpc>
                <a:spcPts val="1380"/>
              </a:lnSpc>
              <a:buFont typeface="Symbol"/>
              <a:buChar char=""/>
              <a:tabLst>
                <a:tab pos="469265" algn="l"/>
                <a:tab pos="469900" algn="l"/>
              </a:tabLst>
            </a:pPr>
            <a:r>
              <a:rPr sz="1200" spc="-5" dirty="0">
                <a:latin typeface="Times New Roman"/>
                <a:cs typeface="Times New Roman"/>
              </a:rPr>
              <a:t>Cash forecasts are </a:t>
            </a:r>
            <a:r>
              <a:rPr sz="1200" dirty="0">
                <a:latin typeface="Times New Roman"/>
                <a:cs typeface="Times New Roman"/>
              </a:rPr>
              <a:t>currently not </a:t>
            </a:r>
            <a:r>
              <a:rPr sz="1200" spc="-5" dirty="0">
                <a:latin typeface="Times New Roman"/>
                <a:cs typeface="Times New Roman"/>
              </a:rPr>
              <a:t>prepared as part </a:t>
            </a:r>
            <a:r>
              <a:rPr sz="1200" spc="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 monthly </a:t>
            </a:r>
            <a:r>
              <a:rPr sz="1200" spc="-5" dirty="0">
                <a:latin typeface="Times New Roman"/>
                <a:cs typeface="Times New Roman"/>
              </a:rPr>
              <a:t>routine. This </a:t>
            </a:r>
            <a:r>
              <a:rPr sz="1200" dirty="0">
                <a:latin typeface="Times New Roman"/>
                <a:cs typeface="Times New Roman"/>
              </a:rPr>
              <a:t>is a  </a:t>
            </a:r>
            <a:r>
              <a:rPr sz="1200" spc="-5" dirty="0">
                <a:latin typeface="Times New Roman"/>
                <a:cs typeface="Times New Roman"/>
              </a:rPr>
              <a:t>critical process for </a:t>
            </a:r>
            <a:r>
              <a:rPr sz="1200" dirty="0">
                <a:latin typeface="Times New Roman"/>
                <a:cs typeface="Times New Roman"/>
              </a:rPr>
              <a:t>Towns; </a:t>
            </a:r>
            <a:r>
              <a:rPr sz="1200" spc="-5" dirty="0">
                <a:latin typeface="Times New Roman"/>
                <a:cs typeface="Times New Roman"/>
              </a:rPr>
              <a:t>we suggest such </a:t>
            </a:r>
            <a:r>
              <a:rPr sz="1200" dirty="0">
                <a:latin typeface="Times New Roman"/>
                <a:cs typeface="Times New Roman"/>
              </a:rPr>
              <a:t>a process is </a:t>
            </a:r>
            <a:r>
              <a:rPr sz="1200" spc="-5" dirty="0">
                <a:latin typeface="Times New Roman"/>
                <a:cs typeface="Times New Roman"/>
              </a:rPr>
              <a:t>implemented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immediately.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41300" marR="5080">
              <a:lnSpc>
                <a:spcPts val="1380"/>
              </a:lnSpc>
            </a:pPr>
            <a:r>
              <a:rPr sz="1200" i="1" dirty="0">
                <a:latin typeface="Times New Roman"/>
                <a:cs typeface="Times New Roman"/>
              </a:rPr>
              <a:t>This has not </a:t>
            </a:r>
            <a:r>
              <a:rPr sz="1200" i="1" spc="-5" dirty="0">
                <a:latin typeface="Times New Roman"/>
                <a:cs typeface="Times New Roman"/>
              </a:rPr>
              <a:t>been resolved </a:t>
            </a:r>
            <a:r>
              <a:rPr sz="1200" i="1" dirty="0">
                <a:latin typeface="Times New Roman"/>
                <a:cs typeface="Times New Roman"/>
              </a:rPr>
              <a:t>but has </a:t>
            </a:r>
            <a:r>
              <a:rPr sz="1200" i="1" spc="-5" dirty="0">
                <a:latin typeface="Times New Roman"/>
                <a:cs typeface="Times New Roman"/>
              </a:rPr>
              <a:t>been included </a:t>
            </a:r>
            <a:r>
              <a:rPr sz="1200" i="1" dirty="0">
                <a:latin typeface="Times New Roman"/>
                <a:cs typeface="Times New Roman"/>
              </a:rPr>
              <a:t>as a goal to </a:t>
            </a:r>
            <a:r>
              <a:rPr sz="1200" i="1" spc="-5" dirty="0">
                <a:latin typeface="Times New Roman"/>
                <a:cs typeface="Times New Roman"/>
              </a:rPr>
              <a:t>address </a:t>
            </a:r>
            <a:r>
              <a:rPr sz="1200" i="1" dirty="0">
                <a:latin typeface="Times New Roman"/>
                <a:cs typeface="Times New Roman"/>
              </a:rPr>
              <a:t>and </a:t>
            </a:r>
            <a:r>
              <a:rPr sz="1200" i="1" spc="-5" dirty="0">
                <a:latin typeface="Times New Roman"/>
                <a:cs typeface="Times New Roman"/>
              </a:rPr>
              <a:t>resolve </a:t>
            </a:r>
            <a:r>
              <a:rPr sz="1200" i="1" dirty="0">
                <a:latin typeface="Times New Roman"/>
                <a:cs typeface="Times New Roman"/>
              </a:rPr>
              <a:t>as part  of the </a:t>
            </a:r>
            <a:r>
              <a:rPr sz="1200" i="1" spc="-5" dirty="0">
                <a:latin typeface="Times New Roman"/>
                <a:cs typeface="Times New Roman"/>
              </a:rPr>
              <a:t>fiscal year </a:t>
            </a:r>
            <a:r>
              <a:rPr sz="1200" i="1" dirty="0">
                <a:latin typeface="Times New Roman"/>
                <a:cs typeface="Times New Roman"/>
              </a:rPr>
              <a:t>2020 plan.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slow" advTm="1129">
    <p:wipe/>
  </p:transition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67944" y="407923"/>
            <a:ext cx="74676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723380" y="4079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67944" y="770636"/>
            <a:ext cx="74676" cy="74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723380" y="770636"/>
            <a:ext cx="74676" cy="746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67944" y="5539232"/>
            <a:ext cx="74676" cy="7467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723380" y="5539232"/>
            <a:ext cx="74676" cy="746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67944" y="5921755"/>
            <a:ext cx="74676" cy="7467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723380" y="5921755"/>
            <a:ext cx="74676" cy="746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67944" y="5613908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86231" y="5613908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577635" y="445262"/>
          <a:ext cx="6047099" cy="913302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9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18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00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90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22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044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020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908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1656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222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2798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2798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2291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908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6418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62711">
                <a:tc gridSpan="12">
                  <a:txBody>
                    <a:bodyPr/>
                    <a:lstStyle/>
                    <a:p>
                      <a:pPr marL="228028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18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TOWN</a:t>
                      </a:r>
                      <a:r>
                        <a:rPr sz="18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CLERK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5560" marB="0">
                    <a:lnL w="76200">
                      <a:solidFill>
                        <a:srgbClr val="7C7D80"/>
                      </a:solidFill>
                      <a:prstDash val="solid"/>
                    </a:lnL>
                    <a:solidFill>
                      <a:srgbClr val="F1F1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1F1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281">
                <a:tc gridSpan="1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4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July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Aug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Sept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Oct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Nov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Dec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Jan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Feb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March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April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marR="1206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May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June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spc="2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spc="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spc="-1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St.</a:t>
                      </a:r>
                      <a:r>
                        <a:rPr sz="1000" spc="1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spc="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List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4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Bus.</a:t>
                      </a:r>
                      <a:r>
                        <a:rPr sz="1000" spc="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spc="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Cert.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$60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$80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</a:t>
                      </a:r>
                      <a:r>
                        <a:rPr sz="10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540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240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Marr.</a:t>
                      </a:r>
                      <a:r>
                        <a:rPr sz="1000" spc="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Lic.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$70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$70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$70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$70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$735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242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Raffles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97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$80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24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Junk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24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Under</a:t>
                      </a: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spc="2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Gr.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$60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$70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24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Cert.</a:t>
                      </a: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spc="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Copy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$450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$520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$510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$470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$450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$510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$360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$720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$510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$410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$5</a:t>
                      </a:r>
                      <a:r>
                        <a:rPr sz="10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500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241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Dogs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$164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$147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$303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$85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$6,589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$4,577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$6,719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$3,783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marR="1206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$1,015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$155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$23</a:t>
                      </a:r>
                      <a:r>
                        <a:rPr sz="10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751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91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1045"/>
                        </a:lnSpc>
                      </a:pPr>
                      <a:r>
                        <a:rPr sz="9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Dog </a:t>
                      </a:r>
                      <a:r>
                        <a:rPr sz="9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Late</a:t>
                      </a:r>
                      <a:endParaRPr sz="900">
                        <a:latin typeface="Arial"/>
                        <a:cs typeface="Arial"/>
                      </a:endParaRPr>
                    </a:p>
                    <a:p>
                      <a:pPr marL="2032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9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Fees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6670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$1,425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$375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$175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$475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$425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31115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$425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$4</a:t>
                      </a:r>
                      <a:r>
                        <a:rPr sz="10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275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916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1045"/>
                        </a:lnSpc>
                      </a:pPr>
                      <a:r>
                        <a:rPr sz="9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Failure</a:t>
                      </a:r>
                      <a:r>
                        <a:rPr sz="9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9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endParaRPr sz="900">
                        <a:latin typeface="Arial"/>
                        <a:cs typeface="Arial"/>
                      </a:endParaRPr>
                    </a:p>
                    <a:p>
                      <a:pPr marL="2032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License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$850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31115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</a:t>
                      </a:r>
                      <a:r>
                        <a:rPr sz="10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250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240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Copies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242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Postage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240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Plan.</a:t>
                      </a:r>
                      <a:r>
                        <a:rPr sz="1000" spc="-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spc="1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Rules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24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Homestead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24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Poss.</a:t>
                      </a:r>
                      <a:r>
                        <a:rPr sz="1000" spc="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Viola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24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Smoking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24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Misc.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240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2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TOTALS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</a:t>
                      </a:r>
                      <a:r>
                        <a:rPr sz="10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019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$693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$1,292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$2,388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$1,546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$840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$7,524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$5,847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$8,919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$5,448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 marR="1206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$2,295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$680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$38</a:t>
                      </a:r>
                      <a:r>
                        <a:rPr sz="10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10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491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4513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Respectfully submitted,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6495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ts val="1410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Carol A.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Harris,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410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Town Clerk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Templeton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38252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231F20"/>
                      </a:solidFill>
                      <a:prstDash val="solid"/>
                    </a:lnL>
                    <a:solidFill>
                      <a:srgbClr val="F1F1F2"/>
                    </a:solidFill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1F1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VITAL STATISTICS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solidFill>
                      <a:srgbClr val="F1F1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1F1F2"/>
                    </a:solidFill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1F1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1F1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1F1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35701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  <a:spcBef>
                          <a:spcPts val="1025"/>
                        </a:spcBef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July 1, 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2018-June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30,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3017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1335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ts val="1385"/>
                        </a:lnSpc>
                        <a:spcBef>
                          <a:spcPts val="19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Births: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47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408940">
                        <a:lnSpc>
                          <a:spcPts val="1385"/>
                        </a:lnSpc>
                        <a:spcBef>
                          <a:spcPts val="19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Males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476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385"/>
                        </a:lnSpc>
                        <a:spcBef>
                          <a:spcPts val="19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37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24765" marB="0"/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40894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Females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32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Marriages: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40894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Male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Residents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40894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Male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Non-Residents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40894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Female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Residents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19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40894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Female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Non-Residents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628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Deaths: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408940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Males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385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/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3505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6">
                  <a:txBody>
                    <a:bodyPr/>
                    <a:lstStyle/>
                    <a:p>
                      <a:pPr marL="408940">
                        <a:lnSpc>
                          <a:spcPts val="1335"/>
                        </a:lnSpc>
                      </a:pPr>
                      <a:r>
                        <a:rPr sz="12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Females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1335"/>
                        </a:lnSpc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49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120976">
                <a:tc gridSpan="13"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533400" indent="116839">
                        <a:lnSpc>
                          <a:spcPts val="1380"/>
                        </a:lnSpc>
                      </a:pP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DUE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 THE 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RIGHT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PRIVACY ACT, </a:t>
                      </a:r>
                      <a:r>
                        <a:rPr sz="1200" b="1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WE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WILL 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NO LONGER  ALLOWED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PRINT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NAMES, DATES, AND ADDRESSES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OF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763395" marR="12065">
                        <a:lnSpc>
                          <a:spcPts val="1345"/>
                        </a:lnSpc>
                      </a:pP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BIRTHS, MARRIAGES,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OR 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DEATHS.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34290" marR="422275" indent="19685">
                        <a:lnSpc>
                          <a:spcPts val="1380"/>
                        </a:lnSpc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BE  O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UR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  <p:sp>
        <p:nvSpPr>
          <p:cNvPr id="14" name="object 14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814184" y="435571"/>
            <a:ext cx="389255" cy="9130030"/>
          </a:xfrm>
          <a:prstGeom prst="rect">
            <a:avLst/>
          </a:prstGeom>
          <a:solidFill>
            <a:srgbClr val="FFC000"/>
          </a:solidFill>
          <a:ln w="12700">
            <a:solidFill>
              <a:srgbClr val="BB8B00"/>
            </a:solidFill>
          </a:ln>
        </p:spPr>
        <p:txBody>
          <a:bodyPr vert="vert" wrap="square" lIns="0" tIns="3238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TOWN CLERK ~ VITAL</a:t>
            </a:r>
            <a:r>
              <a:rPr sz="2200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STATISTICS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 spd="med" advTm="1812">
    <p:pull/>
  </p:transition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45819" y="482600"/>
            <a:ext cx="6080760" cy="307975"/>
          </a:xfrm>
          <a:custGeom>
            <a:avLst/>
            <a:gdLst/>
            <a:ahLst/>
            <a:cxnLst/>
            <a:rect l="l" t="t" r="r" b="b"/>
            <a:pathLst>
              <a:path w="6080759" h="307975">
                <a:moveTo>
                  <a:pt x="0" y="307848"/>
                </a:moveTo>
                <a:lnTo>
                  <a:pt x="6080759" y="307848"/>
                </a:lnTo>
                <a:lnTo>
                  <a:pt x="6080759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F1F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784095" y="466852"/>
            <a:ext cx="42062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STATE PRIMARY, SEPTEMBER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8,</a:t>
            </a:r>
            <a:r>
              <a:rPr sz="1800" b="1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231F20"/>
                </a:solidFill>
                <a:latin typeface="Times New Roman"/>
                <a:cs typeface="Times New Roman"/>
              </a:rPr>
              <a:t>2018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71144" y="407923"/>
            <a:ext cx="74675" cy="746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45819" y="407923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5819" y="426212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45819" y="464312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926580" y="407923"/>
            <a:ext cx="74676" cy="74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1144" y="790448"/>
            <a:ext cx="74675" cy="746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45819" y="846836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45819" y="808736"/>
            <a:ext cx="6080760" cy="38100"/>
          </a:xfrm>
          <a:custGeom>
            <a:avLst/>
            <a:gdLst/>
            <a:ahLst/>
            <a:cxnLst/>
            <a:rect l="l" t="t" r="r" b="b"/>
            <a:pathLst>
              <a:path w="6080759" h="38100">
                <a:moveTo>
                  <a:pt x="0" y="38100"/>
                </a:moveTo>
                <a:lnTo>
                  <a:pt x="6080759" y="38100"/>
                </a:lnTo>
                <a:lnTo>
                  <a:pt x="6080759" y="0"/>
                </a:lnTo>
                <a:lnTo>
                  <a:pt x="0" y="0"/>
                </a:lnTo>
                <a:lnTo>
                  <a:pt x="0" y="38100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45819" y="790448"/>
            <a:ext cx="6080760" cy="18415"/>
          </a:xfrm>
          <a:custGeom>
            <a:avLst/>
            <a:gdLst/>
            <a:ahLst/>
            <a:cxnLst/>
            <a:rect l="l" t="t" r="r" b="b"/>
            <a:pathLst>
              <a:path w="6080759" h="18415">
                <a:moveTo>
                  <a:pt x="0" y="18288"/>
                </a:moveTo>
                <a:lnTo>
                  <a:pt x="6080759" y="18288"/>
                </a:lnTo>
                <a:lnTo>
                  <a:pt x="608075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26580" y="790448"/>
            <a:ext cx="74676" cy="746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1144" y="4826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9431" y="4826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7532" y="4826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7" y="307848"/>
                </a:lnTo>
                <a:lnTo>
                  <a:pt x="18287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982968" y="4826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44868" y="482600"/>
            <a:ext cx="38100" cy="307975"/>
          </a:xfrm>
          <a:custGeom>
            <a:avLst/>
            <a:gdLst/>
            <a:ahLst/>
            <a:cxnLst/>
            <a:rect l="l" t="t" r="r" b="b"/>
            <a:pathLst>
              <a:path w="38100" h="307975">
                <a:moveTo>
                  <a:pt x="0" y="307848"/>
                </a:moveTo>
                <a:lnTo>
                  <a:pt x="38100" y="307848"/>
                </a:lnTo>
                <a:lnTo>
                  <a:pt x="38100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7C7D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26580" y="482600"/>
            <a:ext cx="18415" cy="307975"/>
          </a:xfrm>
          <a:custGeom>
            <a:avLst/>
            <a:gdLst/>
            <a:ahLst/>
            <a:cxnLst/>
            <a:rect l="l" t="t" r="r" b="b"/>
            <a:pathLst>
              <a:path w="18415" h="307975">
                <a:moveTo>
                  <a:pt x="0" y="307848"/>
                </a:moveTo>
                <a:lnTo>
                  <a:pt x="18288" y="307848"/>
                </a:lnTo>
                <a:lnTo>
                  <a:pt x="18288" y="0"/>
                </a:lnTo>
                <a:lnTo>
                  <a:pt x="0" y="0"/>
                </a:lnTo>
                <a:lnTo>
                  <a:pt x="0" y="307848"/>
                </a:lnTo>
                <a:close/>
              </a:path>
            </a:pathLst>
          </a:custGeom>
          <a:solidFill>
            <a:srgbClr val="C7C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1358900" y="1295907"/>
            <a:ext cx="4236720" cy="1259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993775" marR="168275" algn="ctr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b="1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MASSACHUSETTS  WILLIAM FRANCIS GALVIN  SECRETARY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OF THE</a:t>
            </a:r>
            <a:r>
              <a:rPr sz="1200" b="1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 marR="291465" indent="1104900">
              <a:lnSpc>
                <a:spcPts val="1380"/>
              </a:lnSpc>
            </a:pP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WARRANT FOR </a:t>
            </a:r>
            <a:r>
              <a:rPr sz="1200" b="1" u="heavy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2018 </a:t>
            </a:r>
            <a:r>
              <a:rPr sz="1200" b="1" u="heavy" spc="-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Times New Roman"/>
                <a:cs typeface="Times New Roman"/>
              </a:rPr>
              <a:t>STATE PRIMARY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 WORCESTER,</a:t>
            </a:r>
            <a:r>
              <a:rPr sz="1200" b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ss.</a:t>
            </a:r>
            <a:endParaRPr sz="1200">
              <a:latin typeface="Times New Roman"/>
              <a:cs typeface="Times New Roman"/>
            </a:endParaRPr>
          </a:p>
          <a:p>
            <a:pPr marL="927100">
              <a:lnSpc>
                <a:spcPts val="1345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 either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the Constables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sz="12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700" y="2697988"/>
            <a:ext cx="5774055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6595" algn="ctr">
              <a:lnSpc>
                <a:spcPts val="141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GREETINGS:</a:t>
            </a:r>
            <a:endParaRPr sz="12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380"/>
              </a:lnSpc>
              <a:spcBef>
                <a:spcPts val="65"/>
              </a:spcBef>
            </a:pP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In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name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Massachusetts, you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are hereby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required to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notify  and warn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inhabitants of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several precincts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Town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Templeton, County 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Worcester, who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are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qualified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vote in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Primaries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vote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12800" y="3574288"/>
            <a:ext cx="6096635" cy="54660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847850" marR="1788795" algn="ctr">
              <a:lnSpc>
                <a:spcPts val="1380"/>
              </a:lnSpc>
              <a:spcBef>
                <a:spcPts val="195"/>
              </a:spcBef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Narragansett Regional Middle School 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460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</a:t>
            </a:r>
            <a:r>
              <a:rPr sz="1200" b="1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Road</a:t>
            </a:r>
            <a:endParaRPr sz="1200">
              <a:latin typeface="Times New Roman"/>
              <a:cs typeface="Times New Roman"/>
            </a:endParaRPr>
          </a:p>
          <a:p>
            <a:pPr marL="48895" algn="ctr">
              <a:lnSpc>
                <a:spcPts val="1345"/>
              </a:lnSpc>
            </a:pP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Baldwinville, MA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01436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 algn="just">
              <a:lnSpc>
                <a:spcPts val="141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On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TUESDAY,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r>
              <a:rPr sz="1200" b="1" spc="-7" baseline="27777" dirty="0">
                <a:solidFill>
                  <a:srgbClr val="231F20"/>
                </a:solidFill>
                <a:latin typeface="Times New Roman"/>
                <a:cs typeface="Times New Roman"/>
              </a:rPr>
              <a:t>th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DAY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b="1" spc="-5" dirty="0">
                <a:solidFill>
                  <a:srgbClr val="231F20"/>
                </a:solidFill>
                <a:latin typeface="Times New Roman"/>
                <a:cs typeface="Times New Roman"/>
              </a:rPr>
              <a:t>SEPTEMBER, </a:t>
            </a:r>
            <a:r>
              <a:rPr sz="1200" b="1" dirty="0">
                <a:solidFill>
                  <a:srgbClr val="231F20"/>
                </a:solidFill>
                <a:latin typeface="Times New Roman"/>
                <a:cs typeface="Times New Roman"/>
              </a:rPr>
              <a:t>2018,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from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7:00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A.M.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to 8:00 P.M.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sz="12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41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following purpose: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353060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To cast their votes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in the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State Primaries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candidates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of political parties for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following offices: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 algn="just">
              <a:lnSpc>
                <a:spcPts val="141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SENATOR IN CONGRESS.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.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THIS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</a:t>
            </a:r>
            <a:endParaRPr sz="1200">
              <a:latin typeface="Times New Roman"/>
              <a:cs typeface="Times New Roman"/>
            </a:endParaRPr>
          </a:p>
          <a:p>
            <a:pPr marL="101600" marR="70485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GOVERNOR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. . . . . . . . . . . . .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THIS COMMONWEALTH  LIEUTENANT GOVERNOR.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.FOR THIS COMMONWEALTH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315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ATTORNEY GENERAL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. . .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.FOR THIS</a:t>
            </a:r>
            <a:r>
              <a:rPr sz="12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COMMONWEALTH</a:t>
            </a:r>
            <a:endParaRPr sz="1200">
              <a:latin typeface="Times New Roman"/>
              <a:cs typeface="Times New Roman"/>
            </a:endParaRPr>
          </a:p>
          <a:p>
            <a:pPr marL="101600" marR="43180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SECRETARY OF STATE.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. .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.FOR THIS COMMONWEALTH  TREASURER AND RECEIVER GENERAL.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THIS COMMONWEALTH  AUDITOR.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. . . . . . . . . . . . . . .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FOR THIS COMMONWEALTH  REPRESENTATIVE IN CONGRESS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…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.SECOND DISTRICT  COUNCILLOR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. . . . . . . . . . . . . . . . . . ...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.SEVENTH DISTRICT  SENATOR IN GENERAL COURT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WORCESTER,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HAMPDEN,</a:t>
            </a:r>
            <a:endParaRPr sz="1200">
              <a:latin typeface="Times New Roman"/>
              <a:cs typeface="Times New Roman"/>
            </a:endParaRPr>
          </a:p>
          <a:p>
            <a:pPr marL="101600" marR="67310" indent="3238500" algn="just">
              <a:lnSpc>
                <a:spcPts val="138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HAMPSHIRE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&amp;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MIDDLESEX DISTRICT  REPRESENTATIVE IN GENERAL COURT.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SECOND FRANKLIN DISTRICT  DISTRICT ATTORNEY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. . . . . . . . . . … .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MIDDLE</a:t>
            </a:r>
            <a:r>
              <a:rPr sz="12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DISTRICT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315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CLERK OF COURTS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. . . . . . . . . . . . ...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WORCESTER</a:t>
            </a:r>
            <a:r>
              <a:rPr sz="12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COUNTY</a:t>
            </a:r>
            <a:endParaRPr sz="1200">
              <a:latin typeface="Times New Roman"/>
              <a:cs typeface="Times New Roman"/>
            </a:endParaRPr>
          </a:p>
          <a:p>
            <a:pPr marL="101600" algn="just">
              <a:lnSpc>
                <a:spcPts val="141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REGISTER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DEEDS.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. . . . . . . . . . . . . . . . . . . . . . . . . . . . . . . . . . .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.WORCESTER</a:t>
            </a:r>
            <a:r>
              <a:rPr sz="1200" spc="-10" dirty="0">
                <a:solidFill>
                  <a:srgbClr val="231F20"/>
                </a:solidFill>
                <a:latin typeface="Times New Roman"/>
                <a:cs typeface="Times New Roman"/>
              </a:rPr>
              <a:t> DISTRICT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 marR="104139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Hereof fail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not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make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return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of this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warrant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with your doings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thereon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the time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and place </a:t>
            </a:r>
            <a:r>
              <a:rPr sz="1200" spc="5" dirty="0">
                <a:solidFill>
                  <a:srgbClr val="231F20"/>
                </a:solidFill>
                <a:latin typeface="Times New Roman"/>
                <a:cs typeface="Times New Roman"/>
              </a:rPr>
              <a:t>of 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said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voting.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marL="558800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The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Polls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will open at 7:00 am and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be </a:t>
            </a:r>
            <a:r>
              <a:rPr sz="1200" spc="-5" dirty="0">
                <a:solidFill>
                  <a:srgbClr val="231F20"/>
                </a:solidFill>
                <a:latin typeface="Times New Roman"/>
                <a:cs typeface="Times New Roman"/>
              </a:rPr>
              <a:t>closed at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8:00</a:t>
            </a:r>
            <a:r>
              <a:rPr sz="12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31F20"/>
                </a:solidFill>
                <a:latin typeface="Times New Roman"/>
                <a:cs typeface="Times New Roman"/>
              </a:rPr>
              <a:t>pm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012305" y="407822"/>
            <a:ext cx="389255" cy="9130030"/>
          </a:xfrm>
          <a:custGeom>
            <a:avLst/>
            <a:gdLst/>
            <a:ahLst/>
            <a:cxnLst/>
            <a:rect l="l" t="t" r="r" b="b"/>
            <a:pathLst>
              <a:path w="389254" h="9130030">
                <a:moveTo>
                  <a:pt x="389254" y="9130029"/>
                </a:moveTo>
                <a:lnTo>
                  <a:pt x="0" y="9130029"/>
                </a:lnTo>
                <a:lnTo>
                  <a:pt x="0" y="0"/>
                </a:lnTo>
                <a:lnTo>
                  <a:pt x="389254" y="0"/>
                </a:lnTo>
                <a:lnTo>
                  <a:pt x="389254" y="9130029"/>
                </a:lnTo>
                <a:close/>
              </a:path>
            </a:pathLst>
          </a:custGeom>
          <a:ln w="12700">
            <a:solidFill>
              <a:srgbClr val="BB8B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7018655" y="426872"/>
            <a:ext cx="376555" cy="9104630"/>
          </a:xfrm>
          <a:prstGeom prst="rect">
            <a:avLst/>
          </a:prstGeom>
          <a:solidFill>
            <a:srgbClr val="FFC000"/>
          </a:solidFill>
        </p:spPr>
        <p:txBody>
          <a:bodyPr vert="vert" wrap="square" lIns="0" tIns="26670" rIns="0" bIns="0" rtlCol="0">
            <a:spAutoFit/>
          </a:bodyPr>
          <a:lstStyle/>
          <a:p>
            <a:pPr marR="6350" algn="ctr">
              <a:lnSpc>
                <a:spcPct val="100000"/>
              </a:lnSpc>
              <a:spcBef>
                <a:spcPts val="210"/>
              </a:spcBef>
            </a:pPr>
            <a:r>
              <a:rPr sz="2200" spc="-5" dirty="0">
                <a:solidFill>
                  <a:srgbClr val="FFFFFF"/>
                </a:solidFill>
                <a:latin typeface="Times New Roman"/>
                <a:cs typeface="Times New Roman"/>
              </a:rPr>
              <a:t>STATE PRIMARY, SEPTEMBER </a:t>
            </a:r>
            <a:r>
              <a:rPr sz="2200" dirty="0">
                <a:solidFill>
                  <a:srgbClr val="FFFFFF"/>
                </a:solidFill>
                <a:latin typeface="Times New Roman"/>
                <a:cs typeface="Times New Roman"/>
              </a:rPr>
              <a:t>8,</a:t>
            </a:r>
            <a:r>
              <a:rPr sz="2200" spc="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200" dirty="0">
                <a:solidFill>
                  <a:srgbClr val="FFFFFF"/>
                </a:solidFill>
                <a:latin typeface="Times New Roman"/>
                <a:cs typeface="Times New Roman"/>
              </a:rPr>
              <a:t>2018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97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505">
        <p15:prstTrans prst="wind"/>
      </p:transition>
    </mc:Choice>
    <mc:Fallback xmlns="">
      <p:transition spd="slow" advTm="505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395731"/>
            <a:ext cx="5875020" cy="10845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you </a:t>
            </a:r>
            <a:r>
              <a:rPr sz="1200" spc="-5" dirty="0">
                <a:latin typeface="Times New Roman"/>
                <a:cs typeface="Times New Roman"/>
              </a:rPr>
              <a:t>are hereby </a:t>
            </a:r>
            <a:r>
              <a:rPr sz="1200" dirty="0">
                <a:latin typeface="Times New Roman"/>
                <a:cs typeface="Times New Roman"/>
              </a:rPr>
              <a:t>directed to </a:t>
            </a:r>
            <a:r>
              <a:rPr sz="1200" spc="-5" dirty="0">
                <a:latin typeface="Times New Roman"/>
                <a:cs typeface="Times New Roman"/>
              </a:rPr>
              <a:t>serve </a:t>
            </a:r>
            <a:r>
              <a:rPr sz="1200" dirty="0">
                <a:latin typeface="Times New Roman"/>
                <a:cs typeface="Times New Roman"/>
              </a:rPr>
              <a:t>this </a:t>
            </a:r>
            <a:r>
              <a:rPr sz="1200" spc="-5" dirty="0">
                <a:latin typeface="Times New Roman"/>
                <a:cs typeface="Times New Roman"/>
              </a:rPr>
              <a:t>warrant </a:t>
            </a:r>
            <a:r>
              <a:rPr sz="1200" dirty="0">
                <a:latin typeface="Times New Roman"/>
                <a:cs typeface="Times New Roman"/>
              </a:rPr>
              <a:t>by posting </a:t>
            </a:r>
            <a:r>
              <a:rPr sz="1200" spc="-5" dirty="0">
                <a:latin typeface="Times New Roman"/>
                <a:cs typeface="Times New Roman"/>
              </a:rPr>
              <a:t>attested </a:t>
            </a:r>
            <a:r>
              <a:rPr sz="1200" dirty="0">
                <a:latin typeface="Times New Roman"/>
                <a:cs typeface="Times New Roman"/>
              </a:rPr>
              <a:t>copies </a:t>
            </a:r>
            <a:r>
              <a:rPr sz="1200" spc="-5" dirty="0">
                <a:latin typeface="Times New Roman"/>
                <a:cs typeface="Times New Roman"/>
              </a:rPr>
              <a:t>thereof at </a:t>
            </a:r>
            <a:r>
              <a:rPr sz="1200" dirty="0">
                <a:latin typeface="Times New Roman"/>
                <a:cs typeface="Times New Roman"/>
              </a:rPr>
              <a:t>the Post 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Templeton, the Post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East Templeton, </a:t>
            </a:r>
            <a:r>
              <a:rPr sz="1200" dirty="0">
                <a:latin typeface="Times New Roman"/>
                <a:cs typeface="Times New Roman"/>
              </a:rPr>
              <a:t>the Post </a:t>
            </a:r>
            <a:r>
              <a:rPr sz="1200" spc="-5" dirty="0">
                <a:latin typeface="Times New Roman"/>
                <a:cs typeface="Times New Roman"/>
              </a:rPr>
              <a:t>Office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Baldwinville, and at  </a:t>
            </a:r>
            <a:r>
              <a:rPr sz="1200" dirty="0">
                <a:latin typeface="Times New Roman"/>
                <a:cs typeface="Times New Roman"/>
              </a:rPr>
              <a:t>the </a:t>
            </a:r>
            <a:r>
              <a:rPr sz="1200" spc="-5" dirty="0">
                <a:latin typeface="Times New Roman"/>
                <a:cs typeface="Times New Roman"/>
              </a:rPr>
              <a:t>Town Hall located at </a:t>
            </a:r>
            <a:r>
              <a:rPr sz="1200" dirty="0">
                <a:latin typeface="Times New Roman"/>
                <a:cs typeface="Times New Roman"/>
              </a:rPr>
              <a:t>160 </a:t>
            </a:r>
            <a:r>
              <a:rPr sz="1200" spc="-5" dirty="0">
                <a:latin typeface="Times New Roman"/>
                <a:cs typeface="Times New Roman"/>
              </a:rPr>
              <a:t>Patriots Road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East Templeton, and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5" dirty="0">
                <a:latin typeface="Times New Roman"/>
                <a:cs typeface="Times New Roman"/>
              </a:rPr>
              <a:t>delivering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copy </a:t>
            </a:r>
            <a:r>
              <a:rPr sz="1200" dirty="0">
                <a:latin typeface="Times New Roman"/>
                <a:cs typeface="Times New Roman"/>
              </a:rPr>
              <a:t>to </a:t>
            </a:r>
            <a:r>
              <a:rPr sz="1200" spc="-5" dirty="0">
                <a:latin typeface="Times New Roman"/>
                <a:cs typeface="Times New Roman"/>
              </a:rPr>
              <a:t>each  </a:t>
            </a:r>
            <a:r>
              <a:rPr sz="1200" dirty="0">
                <a:latin typeface="Times New Roman"/>
                <a:cs typeface="Times New Roman"/>
              </a:rPr>
              <a:t>of the </a:t>
            </a:r>
            <a:r>
              <a:rPr sz="1200" spc="-5" dirty="0">
                <a:latin typeface="Times New Roman"/>
                <a:cs typeface="Times New Roman"/>
              </a:rPr>
              <a:t>Precinct Clerks </a:t>
            </a:r>
            <a:r>
              <a:rPr sz="1200" dirty="0">
                <a:latin typeface="Times New Roman"/>
                <a:cs typeface="Times New Roman"/>
              </a:rPr>
              <a:t>seven </a:t>
            </a:r>
            <a:r>
              <a:rPr sz="1200" spc="-5" dirty="0">
                <a:latin typeface="Times New Roman"/>
                <a:cs typeface="Times New Roman"/>
              </a:rPr>
              <a:t>(7) days at least before </a:t>
            </a:r>
            <a:r>
              <a:rPr sz="1200" dirty="0">
                <a:latin typeface="Times New Roman"/>
                <a:cs typeface="Times New Roman"/>
              </a:rPr>
              <a:t>the time of holding said </a:t>
            </a:r>
            <a:r>
              <a:rPr sz="1200" spc="-5" dirty="0">
                <a:latin typeface="Times New Roman"/>
                <a:cs typeface="Times New Roman"/>
              </a:rPr>
              <a:t>meeting and </a:t>
            </a:r>
            <a:r>
              <a:rPr sz="1200" dirty="0">
                <a:latin typeface="Times New Roman"/>
                <a:cs typeface="Times New Roman"/>
              </a:rPr>
              <a:t>by  </a:t>
            </a:r>
            <a:r>
              <a:rPr sz="1200" spc="-5" dirty="0">
                <a:latin typeface="Times New Roman"/>
                <a:cs typeface="Times New Roman"/>
              </a:rPr>
              <a:t>causing notice </a:t>
            </a:r>
            <a:r>
              <a:rPr sz="1200" dirty="0">
                <a:latin typeface="Times New Roman"/>
                <a:cs typeface="Times New Roman"/>
              </a:rPr>
              <a:t>of the same to be </a:t>
            </a:r>
            <a:r>
              <a:rPr sz="1200" spc="-5" dirty="0">
                <a:latin typeface="Times New Roman"/>
                <a:cs typeface="Times New Roman"/>
              </a:rPr>
              <a:t>published once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5" dirty="0">
                <a:latin typeface="Times New Roman"/>
                <a:cs typeface="Times New Roman"/>
              </a:rPr>
              <a:t>Gardner News, </a:t>
            </a:r>
            <a:r>
              <a:rPr sz="1200" dirty="0">
                <a:latin typeface="Times New Roman"/>
                <a:cs typeface="Times New Roman"/>
              </a:rPr>
              <a:t>a newspaper </a:t>
            </a:r>
            <a:r>
              <a:rPr sz="1200" spc="-5" dirty="0">
                <a:latin typeface="Times New Roman"/>
                <a:cs typeface="Times New Roman"/>
              </a:rPr>
              <a:t>published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said </a:t>
            </a:r>
            <a:r>
              <a:rPr sz="1200" dirty="0">
                <a:latin typeface="Times New Roman"/>
                <a:cs typeface="Times New Roman"/>
              </a:rPr>
              <a:t>County in the City </a:t>
            </a:r>
            <a:r>
              <a:rPr sz="1200" spc="-1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Gardner.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63600" y="1973071"/>
            <a:ext cx="3343275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Given under </a:t>
            </a:r>
            <a:r>
              <a:rPr sz="1200" dirty="0">
                <a:latin typeface="Times New Roman"/>
                <a:cs typeface="Times New Roman"/>
              </a:rPr>
              <a:t>our hands this 15</a:t>
            </a:r>
            <a:r>
              <a:rPr sz="1200" baseline="31250" dirty="0">
                <a:latin typeface="Times New Roman"/>
                <a:cs typeface="Times New Roman"/>
              </a:rPr>
              <a:t>th </a:t>
            </a:r>
            <a:r>
              <a:rPr sz="1200" spc="-5" dirty="0">
                <a:latin typeface="Times New Roman"/>
                <a:cs typeface="Times New Roman"/>
              </a:rPr>
              <a:t>day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5" dirty="0">
                <a:latin typeface="Times New Roman"/>
                <a:cs typeface="Times New Roman"/>
              </a:rPr>
              <a:t>August,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2018.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090"/>
              </a:spcBef>
            </a:pPr>
            <a:r>
              <a:rPr sz="1200" spc="-5" dirty="0">
                <a:latin typeface="Times New Roman"/>
                <a:cs typeface="Times New Roman"/>
              </a:rPr>
              <a:t>BOARD 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SELECTMEN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14400" y="3219602"/>
            <a:ext cx="2209800" cy="0"/>
          </a:xfrm>
          <a:custGeom>
            <a:avLst/>
            <a:gdLst/>
            <a:ahLst/>
            <a:cxnLst/>
            <a:rect l="l" t="t" r="r" b="b"/>
            <a:pathLst>
              <a:path w="2209800">
                <a:moveTo>
                  <a:pt x="0" y="0"/>
                </a:moveTo>
                <a:lnTo>
                  <a:pt x="22097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610100" y="3219602"/>
            <a:ext cx="2209800" cy="0"/>
          </a:xfrm>
          <a:custGeom>
            <a:avLst/>
            <a:gdLst/>
            <a:ahLst/>
            <a:cxnLst/>
            <a:rect l="l" t="t" r="r" b="b"/>
            <a:pathLst>
              <a:path w="2209800">
                <a:moveTo>
                  <a:pt x="0" y="0"/>
                </a:moveTo>
                <a:lnTo>
                  <a:pt x="22097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901700" y="3199892"/>
            <a:ext cx="1418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John </a:t>
            </a:r>
            <a:r>
              <a:rPr sz="1200" spc="-5" dirty="0">
                <a:latin typeface="Times New Roman"/>
                <a:cs typeface="Times New Roman"/>
              </a:rPr>
              <a:t>Caplis,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Chairman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597400" y="3199892"/>
            <a:ext cx="2004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Cameron Fortes, Vice Chairman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914400" y="3920642"/>
            <a:ext cx="2209800" cy="0"/>
          </a:xfrm>
          <a:custGeom>
            <a:avLst/>
            <a:gdLst/>
            <a:ahLst/>
            <a:cxnLst/>
            <a:rect l="l" t="t" r="r" b="b"/>
            <a:pathLst>
              <a:path w="2209800">
                <a:moveTo>
                  <a:pt x="0" y="0"/>
                </a:moveTo>
                <a:lnTo>
                  <a:pt x="22097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572000" y="39206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59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901700" y="3900932"/>
            <a:ext cx="12477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Julie </a:t>
            </a:r>
            <a:r>
              <a:rPr sz="1200" spc="-5" dirty="0">
                <a:latin typeface="Times New Roman"/>
                <a:cs typeface="Times New Roman"/>
              </a:rPr>
              <a:t>Richard,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Clerk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59300" y="3900930"/>
            <a:ext cx="18624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Diane Haley Brooks,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914400" y="4621679"/>
            <a:ext cx="2209800" cy="0"/>
          </a:xfrm>
          <a:custGeom>
            <a:avLst/>
            <a:gdLst/>
            <a:ahLst/>
            <a:cxnLst/>
            <a:rect l="l" t="t" r="r" b="b"/>
            <a:pathLst>
              <a:path w="2209800">
                <a:moveTo>
                  <a:pt x="0" y="0"/>
                </a:moveTo>
                <a:lnTo>
                  <a:pt x="22097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901700" y="4601969"/>
            <a:ext cx="15608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Doug Morrison,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Member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01700" y="6529829"/>
            <a:ext cx="14338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True </a:t>
            </a:r>
            <a:r>
              <a:rPr sz="1200" dirty="0">
                <a:latin typeface="Times New Roman"/>
                <a:cs typeface="Times New Roman"/>
              </a:rPr>
              <a:t>Copy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ATTEST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914400" y="7075320"/>
            <a:ext cx="2209800" cy="0"/>
          </a:xfrm>
          <a:custGeom>
            <a:avLst/>
            <a:gdLst/>
            <a:ahLst/>
            <a:cxnLst/>
            <a:rect l="l" t="t" r="r" b="b"/>
            <a:pathLst>
              <a:path w="2209800">
                <a:moveTo>
                  <a:pt x="0" y="0"/>
                </a:moveTo>
                <a:lnTo>
                  <a:pt x="22097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72000" y="7075320"/>
            <a:ext cx="1752600" cy="0"/>
          </a:xfrm>
          <a:custGeom>
            <a:avLst/>
            <a:gdLst/>
            <a:ahLst/>
            <a:cxnLst/>
            <a:rect l="l" t="t" r="r" b="b"/>
            <a:pathLst>
              <a:path w="1752600">
                <a:moveTo>
                  <a:pt x="0" y="0"/>
                </a:moveTo>
                <a:lnTo>
                  <a:pt x="175259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4559274" y="7055609"/>
            <a:ext cx="3130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Da</a:t>
            </a:r>
            <a:r>
              <a:rPr sz="1200" dirty="0">
                <a:latin typeface="Times New Roman"/>
                <a:cs typeface="Times New Roman"/>
              </a:rPr>
              <a:t>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01700" y="7055609"/>
            <a:ext cx="1497965" cy="38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John</a:t>
            </a:r>
            <a:r>
              <a:rPr sz="1200" spc="-5" dirty="0">
                <a:latin typeface="Times New Roman"/>
                <a:cs typeface="Times New Roman"/>
              </a:rPr>
              <a:t> White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Constable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Templeton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391">
        <p15:prstTrans prst="wind"/>
      </p:transition>
    </mc:Choice>
    <mc:Fallback xmlns="">
      <p:transition spd="slow" advTm="391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2318257" y="424392"/>
          <a:ext cx="4767579" cy="1221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724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51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18935">
                <a:tc>
                  <a:txBody>
                    <a:bodyPr/>
                    <a:lstStyle/>
                    <a:p>
                      <a:pPr marL="31750">
                        <a:lnSpc>
                          <a:spcPts val="1295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TOWN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OF</a:t>
                      </a:r>
                      <a:endParaRPr sz="1200">
                        <a:latin typeface="Arial"/>
                        <a:cs typeface="Arial"/>
                      </a:endParaRPr>
                    </a:p>
                    <a:p>
                      <a:pPr marL="31750">
                        <a:lnSpc>
                          <a:spcPts val="141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TEMPLETON</a:t>
                      </a:r>
                      <a:endParaRPr sz="12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375"/>
                        </a:lnSpc>
                        <a:spcBef>
                          <a:spcPts val="77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SEPTEMBER.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4,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8570">
                <a:tc>
                  <a:txBody>
                    <a:bodyPr/>
                    <a:lstStyle/>
                    <a:p>
                      <a:pPr marL="31750">
                        <a:lnSpc>
                          <a:spcPts val="1305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2018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05"/>
                        </a:lnSpc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5,1</a:t>
                      </a:r>
                      <a:r>
                        <a:rPr sz="1200" b="1" spc="-10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2510">
                <a:tc>
                  <a:txBody>
                    <a:bodyPr/>
                    <a:lstStyle/>
                    <a:p>
                      <a:pPr marL="31750">
                        <a:lnSpc>
                          <a:spcPts val="1400"/>
                        </a:lnSpc>
                        <a:spcBef>
                          <a:spcPts val="25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State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Primary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1750" marB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400"/>
                        </a:lnSpc>
                        <a:spcBef>
                          <a:spcPts val="25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741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5793740" y="1653031"/>
            <a:ext cx="13055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91210" algn="l"/>
              </a:tabLst>
            </a:pPr>
            <a:r>
              <a:rPr sz="12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	14.3%</a:t>
            </a:r>
            <a:r>
              <a:rPr sz="1200" b="1" u="sng" spc="-14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12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47615" y="9427464"/>
            <a:ext cx="1252855" cy="0"/>
          </a:xfrm>
          <a:custGeom>
            <a:avLst/>
            <a:gdLst/>
            <a:ahLst/>
            <a:cxnLst/>
            <a:rect l="l" t="t" r="r" b="b"/>
            <a:pathLst>
              <a:path w="1252854">
                <a:moveTo>
                  <a:pt x="0" y="0"/>
                </a:moveTo>
                <a:lnTo>
                  <a:pt x="1252727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679704" y="2066544"/>
          <a:ext cx="6400799" cy="73983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0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01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01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2510">
                <a:tc>
                  <a:txBody>
                    <a:bodyPr/>
                    <a:lstStyle/>
                    <a:p>
                      <a:pPr marL="68580">
                        <a:lnSpc>
                          <a:spcPts val="1400"/>
                        </a:lnSpc>
                        <a:spcBef>
                          <a:spcPts val="250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PRECINCT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  <a:spcBef>
                          <a:spcPts val="25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A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  <a:spcBef>
                          <a:spcPts val="25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B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  <a:spcBef>
                          <a:spcPts val="25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C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ts val="1400"/>
                        </a:lnSpc>
                        <a:spcBef>
                          <a:spcPts val="250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8775">
                <a:tc rowSpan="4">
                  <a:txBody>
                    <a:bodyPr/>
                    <a:lstStyle/>
                    <a:p>
                      <a:pPr marL="389890" marR="57785" indent="118745" algn="just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1200" b="1" spc="-5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em</a:t>
                      </a:r>
                      <a:r>
                        <a:rPr sz="1200" b="1" spc="-5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crat  </a:t>
                      </a:r>
                      <a:r>
                        <a:rPr sz="1200" b="1" spc="-5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spc="-5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pub</a:t>
                      </a: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lican  </a:t>
                      </a:r>
                      <a:r>
                        <a:rPr sz="1200" b="1" spc="-5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Libertarian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20955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6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209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6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209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6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209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6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209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7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0955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158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113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8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0955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7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0955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615">
                <a:tc>
                  <a:txBody>
                    <a:bodyPr/>
                    <a:lstStyle/>
                    <a:p>
                      <a:pPr marL="68580" marR="135255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r>
                        <a:rPr sz="1200" b="1" spc="-8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VOTES  CAST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262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270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209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741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5098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8580" marR="261620">
                        <a:lnSpc>
                          <a:spcPts val="1380"/>
                        </a:lnSpc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SENATOR</a:t>
                      </a:r>
                      <a:r>
                        <a:rPr sz="1200" b="1" spc="-10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IN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CONGRESS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3">
                  <a:txBody>
                    <a:bodyPr/>
                    <a:lstStyle/>
                    <a:p>
                      <a:pPr marL="381000" marR="2675255" indent="-257810">
                        <a:lnSpc>
                          <a:spcPts val="1380"/>
                        </a:lnSpc>
                        <a:spcBef>
                          <a:spcPts val="60"/>
                        </a:spcBef>
                      </a:pPr>
                      <a:r>
                        <a:rPr sz="1200" b="1" spc="-5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1200" b="1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spc="-5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1200" b="1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1200" b="1" spc="-5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CRA</a:t>
                      </a:r>
                      <a:r>
                        <a:rPr sz="1200" b="1" spc="10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dirty="0">
                          <a:solidFill>
                            <a:srgbClr val="333399"/>
                          </a:solidFill>
                          <a:latin typeface="Arial"/>
                          <a:cs typeface="Arial"/>
                        </a:rPr>
                        <a:t>IC  PARTY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76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900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7257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53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56615">
                <a:tc>
                  <a:txBody>
                    <a:bodyPr/>
                    <a:lstStyle/>
                    <a:p>
                      <a:pPr marL="68580" marR="532765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Eliza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b</a:t>
                      </a:r>
                      <a:r>
                        <a:rPr sz="1200" b="1" spc="5" dirty="0"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h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Warren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88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108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79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275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56615">
                <a:tc>
                  <a:txBody>
                    <a:bodyPr/>
                    <a:lstStyle/>
                    <a:p>
                      <a:pPr marL="68580" marR="218440" indent="42545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/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Charlie</a:t>
                      </a:r>
                      <a:r>
                        <a:rPr sz="1200" b="1" spc="-5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Baker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2823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ts val="1375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GOVERNOR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59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7270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Jay</a:t>
                      </a:r>
                      <a:r>
                        <a:rPr sz="1200" b="1" spc="-2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Gonzalez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57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75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48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180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Bob</a:t>
                      </a:r>
                      <a:r>
                        <a:rPr sz="1200" b="1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Massie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87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56615">
                <a:tc>
                  <a:txBody>
                    <a:bodyPr/>
                    <a:lstStyle/>
                    <a:p>
                      <a:pPr marL="68580" marR="218440" indent="42545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/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Charlie</a:t>
                      </a:r>
                      <a:r>
                        <a:rPr sz="1200" b="1" spc="-5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Baker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70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46887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57911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8580" marR="238760">
                        <a:lnSpc>
                          <a:spcPts val="1380"/>
                        </a:lnSpc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L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IE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U</a:t>
                      </a:r>
                      <a:r>
                        <a:rPr sz="1200" b="1" spc="10" dirty="0">
                          <a:latin typeface="Arial"/>
                          <a:cs typeface="Arial"/>
                        </a:rPr>
                        <a:t>T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E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NA</a:t>
                      </a:r>
                      <a:r>
                        <a:rPr sz="1200" b="1" spc="-15" dirty="0">
                          <a:latin typeface="Arial"/>
                          <a:cs typeface="Arial"/>
                        </a:rPr>
                        <a:t>N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T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GOVERNOR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111125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Blanks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57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5739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Quentin</a:t>
                      </a:r>
                      <a:r>
                        <a:rPr sz="1200" b="1" spc="-2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Palfrey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62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74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48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4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184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7263">
                <a:tc>
                  <a:txBody>
                    <a:bodyPr/>
                    <a:lstStyle/>
                    <a:p>
                      <a:pPr marL="68580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Jimmy</a:t>
                      </a:r>
                      <a:r>
                        <a:rPr sz="1200" b="1" spc="-2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Tingle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38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29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75"/>
                        </a:lnSpc>
                        <a:spcBef>
                          <a:spcPts val="15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88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196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356616">
                <a:tc>
                  <a:txBody>
                    <a:bodyPr/>
                    <a:lstStyle/>
                    <a:p>
                      <a:pPr marL="68580" marR="218440" indent="42545">
                        <a:lnSpc>
                          <a:spcPts val="1380"/>
                        </a:lnSpc>
                        <a:spcBef>
                          <a:spcPts val="45"/>
                        </a:spcBef>
                      </a:pPr>
                      <a:r>
                        <a:rPr sz="1200" b="1" spc="-5" dirty="0">
                          <a:latin typeface="Arial"/>
                          <a:cs typeface="Arial"/>
                        </a:rPr>
                        <a:t>Write-ins </a:t>
                      </a:r>
                      <a:r>
                        <a:rPr sz="1200" b="1" dirty="0">
                          <a:latin typeface="Arial"/>
                          <a:cs typeface="Arial"/>
                        </a:rPr>
                        <a:t>/ 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Charlie</a:t>
                      </a:r>
                      <a:r>
                        <a:rPr sz="1200" b="1" spc="-5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200" b="1" spc="-5" dirty="0">
                          <a:latin typeface="Arial"/>
                          <a:cs typeface="Arial"/>
                        </a:rPr>
                        <a:t>Baker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0000FF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375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270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4840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TOTAL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104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131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95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b="1" dirty="0">
                          <a:latin typeface="Arial"/>
                          <a:cs typeface="Arial"/>
                        </a:rPr>
                        <a:t>330</a:t>
                      </a:r>
                      <a:endParaRPr sz="1200">
                        <a:latin typeface="Arial"/>
                        <a:cs typeface="Arial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3583578" y="9536642"/>
            <a:ext cx="605790" cy="20701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200" b="1" dirty="0">
                <a:latin typeface="Times New Roman"/>
                <a:cs typeface="Times New Roman"/>
              </a:rPr>
              <a:t>Page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452">
        <p15:prstTrans prst="wind"/>
      </p:transition>
    </mc:Choice>
    <mc:Fallback xmlns="">
      <p:transition spd="slow" advTm="452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73</TotalTime>
  <Words>91965</Words>
  <Application>Microsoft Office PowerPoint</Application>
  <PresentationFormat>Custom</PresentationFormat>
  <Paragraphs>11348</Paragraphs>
  <Slides>254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254</vt:i4>
      </vt:variant>
    </vt:vector>
  </HeadingPairs>
  <TitlesOfParts>
    <vt:vector size="262" baseType="lpstr">
      <vt:lpstr>Arial</vt:lpstr>
      <vt:lpstr>Bookman Old Style</vt:lpstr>
      <vt:lpstr>Calibri</vt:lpstr>
      <vt:lpstr>Lucida Calligraphy</vt:lpstr>
      <vt:lpstr>Symbol</vt:lpstr>
      <vt:lpstr>Times New Roman</vt:lpstr>
      <vt:lpstr>Wingdings</vt:lpstr>
      <vt:lpstr>Office Theme</vt:lpstr>
      <vt:lpstr>PowerPoint Presentation</vt:lpstr>
      <vt:lpstr>COVER &amp; PHOTO CREDIT</vt:lpstr>
      <vt:lpstr>TOWN OF TEMPLETON</vt:lpstr>
      <vt:lpstr>PowerPoint Presentation</vt:lpstr>
      <vt:lpstr>PowerPoint Presentation</vt:lpstr>
      <vt:lpstr>Table of Contents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Financial Reports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Draft - November 11, 2019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TOWN OF TEMPLETON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Young, Holly</cp:lastModifiedBy>
  <cp:revision>6</cp:revision>
  <dcterms:created xsi:type="dcterms:W3CDTF">2020-05-14T15:00:58Z</dcterms:created>
  <dcterms:modified xsi:type="dcterms:W3CDTF">2020-05-14T16:56:49Z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2020-05-12T00:00:00Z</vt:filetime>
  </property>
  <property fmtid="{D5CDD505-2E9C-101B-9397-08002B2CF9AE}" pid="3" name="Creator">
    <vt:lpwstr>Adobe InDesign 14.0 (Macintosh)</vt:lpwstr>
  </property>
  <property fmtid="{D5CDD505-2E9C-101B-9397-08002B2CF9AE}" pid="4" name="LastSaved">
    <vt:filetime>2020-05-14T00:00:00Z</vt:filetime>
  </property>
</Properties>
</file>